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audio1.bin" ContentType="audio/unknown"/>
  <Override PartName="/ppt/media/audio2.bin" ContentType="audio/unknown"/>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8" r:id="rId4"/>
  </p:sldMasterIdLst>
  <p:notesMasterIdLst>
    <p:notesMasterId r:id="rId62"/>
  </p:notesMasterIdLst>
  <p:handoutMasterIdLst>
    <p:handoutMasterId r:id="rId63"/>
  </p:handoutMasterIdLst>
  <p:sldIdLst>
    <p:sldId id="1517" r:id="rId5"/>
    <p:sldId id="1508" r:id="rId6"/>
    <p:sldId id="412" r:id="rId7"/>
    <p:sldId id="1443" r:id="rId8"/>
    <p:sldId id="413" r:id="rId9"/>
    <p:sldId id="414" r:id="rId10"/>
    <p:sldId id="1466" r:id="rId11"/>
    <p:sldId id="1518" r:id="rId12"/>
    <p:sldId id="418" r:id="rId13"/>
    <p:sldId id="1446" r:id="rId14"/>
    <p:sldId id="419" r:id="rId15"/>
    <p:sldId id="1505" r:id="rId16"/>
    <p:sldId id="1400" r:id="rId17"/>
    <p:sldId id="504" r:id="rId18"/>
    <p:sldId id="1527" r:id="rId19"/>
    <p:sldId id="1408" r:id="rId20"/>
    <p:sldId id="1514" r:id="rId21"/>
    <p:sldId id="1515" r:id="rId22"/>
    <p:sldId id="1436" r:id="rId23"/>
    <p:sldId id="332" r:id="rId24"/>
    <p:sldId id="1453" r:id="rId25"/>
    <p:sldId id="1467" r:id="rId26"/>
    <p:sldId id="1516" r:id="rId27"/>
    <p:sldId id="901" r:id="rId28"/>
    <p:sldId id="258" r:id="rId29"/>
    <p:sldId id="906" r:id="rId30"/>
    <p:sldId id="903" r:id="rId31"/>
    <p:sldId id="1450" r:id="rId32"/>
    <p:sldId id="266" r:id="rId33"/>
    <p:sldId id="267" r:id="rId34"/>
    <p:sldId id="270" r:id="rId35"/>
    <p:sldId id="1459" r:id="rId36"/>
    <p:sldId id="1444" r:id="rId37"/>
    <p:sldId id="1445" r:id="rId38"/>
    <p:sldId id="1519" r:id="rId39"/>
    <p:sldId id="1472" r:id="rId40"/>
    <p:sldId id="351" r:id="rId41"/>
    <p:sldId id="1528" r:id="rId42"/>
    <p:sldId id="1447" r:id="rId43"/>
    <p:sldId id="1451" r:id="rId44"/>
    <p:sldId id="272" r:id="rId45"/>
    <p:sldId id="1460" r:id="rId46"/>
    <p:sldId id="1473" r:id="rId47"/>
    <p:sldId id="287" r:id="rId48"/>
    <p:sldId id="283" r:id="rId49"/>
    <p:sldId id="286" r:id="rId50"/>
    <p:sldId id="288" r:id="rId51"/>
    <p:sldId id="289" r:id="rId52"/>
    <p:sldId id="1448" r:id="rId53"/>
    <p:sldId id="353" r:id="rId54"/>
    <p:sldId id="1529" r:id="rId55"/>
    <p:sldId id="1474" r:id="rId56"/>
    <p:sldId id="293" r:id="rId57"/>
    <p:sldId id="296" r:id="rId58"/>
    <p:sldId id="297" r:id="rId59"/>
    <p:sldId id="298" r:id="rId60"/>
    <p:sldId id="285" r:id="rId61"/>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08429-77E3-DE01-694E-710FFAE51819}" v="49" dt="2024-10-24T13:23:17.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987" autoAdjust="0"/>
    <p:restoredTop sz="87137" autoAdjust="0"/>
  </p:normalViewPr>
  <p:slideViewPr>
    <p:cSldViewPr>
      <p:cViewPr varScale="1">
        <p:scale>
          <a:sx n="83" d="100"/>
          <a:sy n="83" d="100"/>
        </p:scale>
        <p:origin x="643" y="58"/>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Tấn Khang" userId="S::23560020@ms.uit.edu.vn::43abc034-945c-4b17-a27f-5700f6832688" providerId="AD" clId="Web-{65B08429-77E3-DE01-694E-710FFAE51819}"/>
    <pc:docChg chg="modSld">
      <pc:chgData name="Huỳnh Tấn Khang" userId="S::23560020@ms.uit.edu.vn::43abc034-945c-4b17-a27f-5700f6832688" providerId="AD" clId="Web-{65B08429-77E3-DE01-694E-710FFAE51819}" dt="2024-10-24T13:23:17.634" v="44" actId="20577"/>
      <pc:docMkLst>
        <pc:docMk/>
      </pc:docMkLst>
      <pc:sldChg chg="modSp">
        <pc:chgData name="Huỳnh Tấn Khang" userId="S::23560020@ms.uit.edu.vn::43abc034-945c-4b17-a27f-5700f6832688" providerId="AD" clId="Web-{65B08429-77E3-DE01-694E-710FFAE51819}" dt="2024-10-24T12:36:26.918" v="3" actId="1076"/>
        <pc:sldMkLst>
          <pc:docMk/>
          <pc:sldMk cId="0" sldId="412"/>
        </pc:sldMkLst>
        <pc:spChg chg="mod">
          <ac:chgData name="Huỳnh Tấn Khang" userId="S::23560020@ms.uit.edu.vn::43abc034-945c-4b17-a27f-5700f6832688" providerId="AD" clId="Web-{65B08429-77E3-DE01-694E-710FFAE51819}" dt="2024-10-24T12:35:50.229" v="1" actId="1076"/>
          <ac:spMkLst>
            <pc:docMk/>
            <pc:sldMk cId="0" sldId="412"/>
            <ac:spMk id="35843" creationId="{3F7C19BB-5E65-4088-8C63-93E7DD7FE2DD}"/>
          </ac:spMkLst>
        </pc:spChg>
        <pc:spChg chg="mod">
          <ac:chgData name="Huỳnh Tấn Khang" userId="S::23560020@ms.uit.edu.vn::43abc034-945c-4b17-a27f-5700f6832688" providerId="AD" clId="Web-{65B08429-77E3-DE01-694E-710FFAE51819}" dt="2024-10-24T12:36:26.918" v="3" actId="1076"/>
          <ac:spMkLst>
            <pc:docMk/>
            <pc:sldMk cId="0" sldId="412"/>
            <ac:spMk id="35844" creationId="{FD98E2AB-2B55-4BCF-AE7F-7A81224D23F9}"/>
          </ac:spMkLst>
        </pc:spChg>
      </pc:sldChg>
      <pc:sldChg chg="modSp">
        <pc:chgData name="Huỳnh Tấn Khang" userId="S::23560020@ms.uit.edu.vn::43abc034-945c-4b17-a27f-5700f6832688" providerId="AD" clId="Web-{65B08429-77E3-DE01-694E-710FFAE51819}" dt="2024-10-24T13:11:22.064" v="19" actId="1076"/>
        <pc:sldMkLst>
          <pc:docMk/>
          <pc:sldMk cId="0" sldId="414"/>
        </pc:sldMkLst>
        <pc:spChg chg="mod">
          <ac:chgData name="Huỳnh Tấn Khang" userId="S::23560020@ms.uit.edu.vn::43abc034-945c-4b17-a27f-5700f6832688" providerId="AD" clId="Web-{65B08429-77E3-DE01-694E-710FFAE51819}" dt="2024-10-24T13:11:22.064" v="19" actId="1076"/>
          <ac:spMkLst>
            <pc:docMk/>
            <pc:sldMk cId="0" sldId="414"/>
            <ac:spMk id="37891" creationId="{D663198D-B6A7-4B7B-BE1A-CCBDDFA91171}"/>
          </ac:spMkLst>
        </pc:spChg>
        <pc:spChg chg="mod">
          <ac:chgData name="Huỳnh Tấn Khang" userId="S::23560020@ms.uit.edu.vn::43abc034-945c-4b17-a27f-5700f6832688" providerId="AD" clId="Web-{65B08429-77E3-DE01-694E-710FFAE51819}" dt="2024-10-24T13:11:19.001" v="18" actId="1076"/>
          <ac:spMkLst>
            <pc:docMk/>
            <pc:sldMk cId="0" sldId="414"/>
            <ac:spMk id="37892" creationId="{A95D5603-A5C3-404C-A567-09925D3D5F1B}"/>
          </ac:spMkLst>
        </pc:spChg>
      </pc:sldChg>
      <pc:sldChg chg="modSp">
        <pc:chgData name="Huỳnh Tấn Khang" userId="S::23560020@ms.uit.edu.vn::43abc034-945c-4b17-a27f-5700f6832688" providerId="AD" clId="Web-{65B08429-77E3-DE01-694E-710FFAE51819}" dt="2024-10-24T13:23:17.634" v="44" actId="20577"/>
        <pc:sldMkLst>
          <pc:docMk/>
          <pc:sldMk cId="2149124775" sldId="1400"/>
        </pc:sldMkLst>
        <pc:spChg chg="mod">
          <ac:chgData name="Huỳnh Tấn Khang" userId="S::23560020@ms.uit.edu.vn::43abc034-945c-4b17-a27f-5700f6832688" providerId="AD" clId="Web-{65B08429-77E3-DE01-694E-710FFAE51819}" dt="2024-10-24T13:23:17.634" v="44" actId="20577"/>
          <ac:spMkLst>
            <pc:docMk/>
            <pc:sldMk cId="2149124775" sldId="14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10/24/2024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t>Cipher=</a:t>
            </a:r>
            <a:r>
              <a:rPr lang="en-US" sz="1300" dirty="0"/>
              <a:t>a secret system of writing;</a:t>
            </a:r>
            <a:endParaRPr lang="en-US" dirty="0"/>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2</a:t>
            </a:fld>
            <a:endParaRPr lang="de-DE" altLang="en-US"/>
          </a:p>
        </p:txBody>
      </p:sp>
    </p:spTree>
    <p:extLst>
      <p:ext uri="{BB962C8B-B14F-4D97-AF65-F5344CB8AC3E}">
        <p14:creationId xmlns:p14="http://schemas.microsoft.com/office/powerpoint/2010/main" val="129444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6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1665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14688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27BF64-F7CD-4FBE-82E1-2B4DD2565617}" type="slidenum">
              <a:rPr lang="en-US" smtClean="0"/>
              <a:t>14</a:t>
            </a:fld>
            <a:endParaRPr lang="en-US"/>
          </a:p>
        </p:txBody>
      </p:sp>
    </p:spTree>
    <p:extLst>
      <p:ext uri="{BB962C8B-B14F-4D97-AF65-F5344CB8AC3E}">
        <p14:creationId xmlns:p14="http://schemas.microsoft.com/office/powerpoint/2010/main" val="1708799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Figure 9.5 summarizes the RSA algorithm. It corresponds to Figure 9.1a: Alice</a:t>
            </a:r>
          </a:p>
          <a:p>
            <a:r>
              <a:rPr lang="en-US" sz="1300" dirty="0">
                <a:latin typeface="Arial" charset="0"/>
                <a:ea typeface="ＭＳ Ｐゴシック" pitchFamily="-107" charset="-128"/>
                <a:cs typeface="ＭＳ Ｐゴシック" pitchFamily="-107" charset="-128"/>
              </a:rPr>
              <a:t>generates a public/private key pair; Bob encrypts using Alice’s public key; and Alice</a:t>
            </a:r>
          </a:p>
          <a:p>
            <a:r>
              <a:rPr lang="en-US" sz="1300" dirty="0">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A805AD8A-3E45-4711-AD20-0FF580FC41DA}"/>
              </a:ext>
            </a:extLst>
          </p:cNvPr>
          <p:cNvSpPr>
            <a:spLocks noGrp="1"/>
          </p:cNvSpPr>
          <p:nvPr>
            <p:ph type="sldNum" sz="quarter" idx="5"/>
          </p:nvPr>
        </p:nvSpPr>
        <p:spPr/>
        <p:txBody>
          <a:bodyPr/>
          <a:lstStyle/>
          <a:p>
            <a:pPr>
              <a:defRPr/>
            </a:pPr>
            <a:fld id="{643114AD-DAFD-41DA-863F-8D7ADE8A126D}" type="slidenum">
              <a:rPr lang="de-DE" altLang="en-US" smtClean="0"/>
              <a:pPr>
                <a:defRPr/>
              </a:pPr>
              <a:t>15</a:t>
            </a:fld>
            <a:endParaRPr lang="de-DE" altLang="en-US"/>
          </a:p>
        </p:txBody>
      </p:sp>
    </p:spTree>
    <p:extLst>
      <p:ext uri="{BB962C8B-B14F-4D97-AF65-F5344CB8AC3E}">
        <p14:creationId xmlns:p14="http://schemas.microsoft.com/office/powerpoint/2010/main" val="2439086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 Let us take a closer look at the essential elements of a public-key encryption</a:t>
            </a:r>
          </a:p>
          <a:p>
            <a:r>
              <a:rPr lang="en-US" sz="1300" dirty="0">
                <a:latin typeface="Arial" charset="0"/>
                <a:ea typeface="ＭＳ Ｐゴシック" pitchFamily="-107" charset="-128"/>
                <a:cs typeface="ＭＳ Ｐゴシック" pitchFamily="-107" charset="-128"/>
              </a:rPr>
              <a:t>scheme, using Figure 9.2 (compare with Figure 3.2).</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2A43CA9B-99DA-4BAE-889F-A47850AC62F6}"/>
              </a:ext>
            </a:extLst>
          </p:cNvPr>
          <p:cNvSpPr>
            <a:spLocks noGrp="1"/>
          </p:cNvSpPr>
          <p:nvPr>
            <p:ph type="sldNum" sz="quarter" idx="5"/>
          </p:nvPr>
        </p:nvSpPr>
        <p:spPr/>
        <p:txBody>
          <a:bodyPr/>
          <a:lstStyle/>
          <a:p>
            <a:pPr>
              <a:defRPr/>
            </a:pPr>
            <a:fld id="{643114AD-DAFD-41DA-863F-8D7ADE8A126D}" type="slidenum">
              <a:rPr lang="de-DE" altLang="en-US" smtClean="0"/>
              <a:pPr>
                <a:defRPr/>
              </a:pPr>
              <a:t>16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 Let us take a closer look at the essential elements of a public-key encryption</a:t>
            </a:r>
          </a:p>
          <a:p>
            <a:r>
              <a:rPr lang="en-US" sz="1300" dirty="0">
                <a:latin typeface="Arial" charset="0"/>
                <a:ea typeface="ＭＳ Ｐゴシック" pitchFamily="-107" charset="-128"/>
                <a:cs typeface="ＭＳ Ｐゴシック" pitchFamily="-107" charset="-128"/>
              </a:rPr>
              <a:t>scheme, using Figure 9.2 (compare with Figure 3.2).</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2A43CA9B-99DA-4BAE-889F-A47850AC62F6}"/>
              </a:ext>
            </a:extLst>
          </p:cNvPr>
          <p:cNvSpPr>
            <a:spLocks noGrp="1"/>
          </p:cNvSpPr>
          <p:nvPr>
            <p:ph type="sldNum" sz="quarter" idx="5"/>
          </p:nvPr>
        </p:nvSpPr>
        <p:spPr/>
        <p:txBody>
          <a:bodyPr/>
          <a:lstStyle/>
          <a:p>
            <a:pPr>
              <a:defRPr/>
            </a:pPr>
            <a:fld id="{643114AD-DAFD-41DA-863F-8D7ADE8A126D}" type="slidenum">
              <a:rPr lang="de-DE" altLang="en-US" smtClean="0"/>
              <a:pPr>
                <a:defRPr/>
              </a:pPr>
              <a:t>17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charset="0"/>
                <a:ea typeface="ＭＳ Ｐゴシック" pitchFamily="-107" charset="-128"/>
                <a:cs typeface="ＭＳ Ｐゴシック" pitchFamily="-107" charset="-128"/>
              </a:rPr>
              <a:t> Let us take a closer look at the essential elements of a public-key encryption</a:t>
            </a:r>
          </a:p>
          <a:p>
            <a:r>
              <a:rPr lang="en-US" sz="1300" dirty="0">
                <a:latin typeface="Arial" charset="0"/>
                <a:ea typeface="ＭＳ Ｐゴシック" pitchFamily="-107" charset="-128"/>
                <a:cs typeface="ＭＳ Ｐゴシック" pitchFamily="-107" charset="-128"/>
              </a:rPr>
              <a:t>scheme, using Figure 9.2 (compare with Figure 3.2).</a:t>
            </a:r>
          </a:p>
          <a:p>
            <a:endParaRPr lang="en-US" sz="1300" dirty="0">
              <a:latin typeface="Arial" charset="0"/>
              <a:ea typeface="ＭＳ Ｐゴシック" pitchFamily="-107" charset="-128"/>
              <a:cs typeface="ＭＳ Ｐゴシック" pitchFamily="-107" charset="-128"/>
            </a:endParaRPr>
          </a:p>
          <a:p>
            <a:r>
              <a:rPr lang="en-US" sz="1300" dirty="0">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2A43CA9B-99DA-4BAE-889F-A47850AC62F6}"/>
              </a:ext>
            </a:extLst>
          </p:cNvPr>
          <p:cNvSpPr>
            <a:spLocks noGrp="1"/>
          </p:cNvSpPr>
          <p:nvPr>
            <p:ph type="sldNum" sz="quarter" idx="5"/>
          </p:nvPr>
        </p:nvSpPr>
        <p:spPr/>
        <p:txBody>
          <a:bodyPr/>
          <a:lstStyle/>
          <a:p>
            <a:pPr>
              <a:defRPr/>
            </a:pPr>
            <a:fld id="{643114AD-DAFD-41DA-863F-8D7ADE8A126D}" type="slidenum">
              <a:rPr lang="de-DE" altLang="en-US" smtClean="0"/>
              <a:pPr>
                <a:defRPr/>
              </a:pPr>
              <a:t>18</a:t>
            </a:fld>
            <a:endParaRPr lang="de-DE" altLang="en-US"/>
          </a:p>
        </p:txBody>
      </p:sp>
    </p:spTree>
    <p:extLst>
      <p:ext uri="{BB962C8B-B14F-4D97-AF65-F5344CB8AC3E}">
        <p14:creationId xmlns:p14="http://schemas.microsoft.com/office/powerpoint/2010/main" val="3342096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9FD11C4C-9E4A-42EE-A3EE-A57B5944180F}"/>
              </a:ext>
            </a:extLst>
          </p:cNvPr>
          <p:cNvSpPr>
            <a:spLocks noGrp="1"/>
          </p:cNvSpPr>
          <p:nvPr>
            <p:ph type="sldNum" sz="quarter" idx="5"/>
          </p:nvPr>
        </p:nvSpPr>
        <p:spPr/>
        <p:txBody>
          <a:bodyPr/>
          <a:lstStyle/>
          <a:p>
            <a:pPr>
              <a:defRPr/>
            </a:pPr>
            <a:fld id="{643114AD-DAFD-41DA-863F-8D7ADE8A126D}" type="slidenum">
              <a:rPr lang="de-DE" altLang="en-US" smtClean="0"/>
              <a:pPr>
                <a:defRPr/>
              </a:pPr>
              <a:t>19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20</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22</a:t>
            </a:fld>
            <a:endParaRPr lang="de-DE" altLang="en-US"/>
          </a:p>
        </p:txBody>
      </p:sp>
    </p:spTree>
    <p:extLst>
      <p:ext uri="{BB962C8B-B14F-4D97-AF65-F5344CB8AC3E}">
        <p14:creationId xmlns:p14="http://schemas.microsoft.com/office/powerpoint/2010/main" val="586735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23</a:t>
            </a:fld>
            <a:endParaRPr lang="de-DE" altLang="en-US"/>
          </a:p>
        </p:txBody>
      </p:sp>
    </p:spTree>
    <p:extLst>
      <p:ext uri="{BB962C8B-B14F-4D97-AF65-F5344CB8AC3E}">
        <p14:creationId xmlns:p14="http://schemas.microsoft.com/office/powerpoint/2010/main" val="132008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24</a:t>
            </a:fld>
            <a:endParaRPr lang="de-DE" altLang="en-US"/>
          </a:p>
        </p:txBody>
      </p:sp>
    </p:spTree>
    <p:extLst>
      <p:ext uri="{BB962C8B-B14F-4D97-AF65-F5344CB8AC3E}">
        <p14:creationId xmlns:p14="http://schemas.microsoft.com/office/powerpoint/2010/main" val="2975940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28</a:t>
            </a:fld>
            <a:endParaRPr lang="de-DE" altLang="en-US"/>
          </a:p>
        </p:txBody>
      </p:sp>
    </p:spTree>
    <p:extLst>
      <p:ext uri="{BB962C8B-B14F-4D97-AF65-F5344CB8AC3E}">
        <p14:creationId xmlns:p14="http://schemas.microsoft.com/office/powerpoint/2010/main" val="661929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32</a:t>
            </a:fld>
            <a:endParaRPr lang="de-DE" altLang="en-US"/>
          </a:p>
        </p:txBody>
      </p:sp>
    </p:spTree>
    <p:extLst>
      <p:ext uri="{BB962C8B-B14F-4D97-AF65-F5344CB8AC3E}">
        <p14:creationId xmlns:p14="http://schemas.microsoft.com/office/powerpoint/2010/main" val="1415009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35</a:t>
            </a:fld>
            <a:endParaRPr lang="de-DE" altLang="en-US"/>
          </a:p>
        </p:txBody>
      </p:sp>
    </p:spTree>
    <p:extLst>
      <p:ext uri="{BB962C8B-B14F-4D97-AF65-F5344CB8AC3E}">
        <p14:creationId xmlns:p14="http://schemas.microsoft.com/office/powerpoint/2010/main" val="661161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7E2E4C-EDA8-43EB-8852-7CDDE6B88A22}"/>
              </a:ext>
            </a:extLst>
          </p:cNvPr>
          <p:cNvSpPr>
            <a:spLocks noGrp="1" noChangeArrowheads="1"/>
          </p:cNvSpPr>
          <p:nvPr>
            <p:ph type="sldNum" sz="quarter" idx="5"/>
          </p:nvPr>
        </p:nvSpPr>
        <p:spPr>
          <a:ln/>
        </p:spPr>
        <p:txBody>
          <a:bodyPr/>
          <a:lstStyle/>
          <a:p>
            <a:fld id="{003286CC-0C04-4C85-BD4E-F653CD22E9E4}" type="slidenum">
              <a:rPr lang="en-US" altLang="en-US"/>
              <a:pPr/>
              <a:t>41</a:t>
            </a:fld>
            <a:endParaRPr lang="en-US" altLang="en-US"/>
          </a:p>
        </p:txBody>
      </p:sp>
      <p:sp>
        <p:nvSpPr>
          <p:cNvPr id="35842" name="Rectangle 2">
            <a:extLst>
              <a:ext uri="{FF2B5EF4-FFF2-40B4-BE49-F238E27FC236}">
                <a16:creationId xmlns:a16="http://schemas.microsoft.com/office/drawing/2014/main" id="{0647E0D6-CC5F-4F6C-9FBF-007EA143A06F}"/>
              </a:ext>
            </a:extLst>
          </p:cNvPr>
          <p:cNvSpPr>
            <a:spLocks noGrp="1" noRot="1" noChangeAspect="1" noChangeArrowheads="1" noTextEdit="1"/>
          </p:cNvSpPr>
          <p:nvPr>
            <p:ph type="sldImg"/>
          </p:nvPr>
        </p:nvSpPr>
        <p:spPr>
          <a:xfrm>
            <a:off x="2270125" y="533400"/>
            <a:ext cx="4603750" cy="2590800"/>
          </a:xfrm>
          <a:ln/>
        </p:spPr>
      </p:sp>
      <p:sp>
        <p:nvSpPr>
          <p:cNvPr id="35843" name="Rectangle 3">
            <a:extLst>
              <a:ext uri="{FF2B5EF4-FFF2-40B4-BE49-F238E27FC236}">
                <a16:creationId xmlns:a16="http://schemas.microsoft.com/office/drawing/2014/main" id="{417BD607-6FFB-4484-BFE0-23373BF40BC1}"/>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C933E2-40C4-4B62-925E-BDEE38435A07}"/>
              </a:ext>
            </a:extLst>
          </p:cNvPr>
          <p:cNvSpPr>
            <a:spLocks noGrp="1" noChangeArrowheads="1"/>
          </p:cNvSpPr>
          <p:nvPr>
            <p:ph type="sldNum" sz="quarter" idx="5"/>
          </p:nvPr>
        </p:nvSpPr>
        <p:spPr>
          <a:ln/>
        </p:spPr>
        <p:txBody>
          <a:bodyPr/>
          <a:lstStyle/>
          <a:p>
            <a:fld id="{745D0954-5847-47AC-B8CA-FE3798C02FC3}" type="slidenum">
              <a:rPr lang="en-US" altLang="en-US"/>
              <a:pPr/>
              <a:t>44</a:t>
            </a:fld>
            <a:endParaRPr lang="en-US" altLang="en-US"/>
          </a:p>
        </p:txBody>
      </p:sp>
      <p:sp>
        <p:nvSpPr>
          <p:cNvPr id="76802" name="Rectangle 2">
            <a:extLst>
              <a:ext uri="{FF2B5EF4-FFF2-40B4-BE49-F238E27FC236}">
                <a16:creationId xmlns:a16="http://schemas.microsoft.com/office/drawing/2014/main" id="{9612953A-E24B-4289-A506-8CC5018C16DA}"/>
              </a:ext>
            </a:extLst>
          </p:cNvPr>
          <p:cNvSpPr>
            <a:spLocks noGrp="1" noRot="1" noChangeAspect="1" noChangeArrowheads="1" noTextEdit="1"/>
          </p:cNvSpPr>
          <p:nvPr>
            <p:ph type="sldImg"/>
          </p:nvPr>
        </p:nvSpPr>
        <p:spPr>
          <a:xfrm>
            <a:off x="2270125" y="533400"/>
            <a:ext cx="4603750" cy="2590800"/>
          </a:xfrm>
          <a:ln/>
        </p:spPr>
      </p:sp>
      <p:sp>
        <p:nvSpPr>
          <p:cNvPr id="76803" name="Rectangle 3">
            <a:extLst>
              <a:ext uri="{FF2B5EF4-FFF2-40B4-BE49-F238E27FC236}">
                <a16:creationId xmlns:a16="http://schemas.microsoft.com/office/drawing/2014/main" id="{EDE3FC2B-8206-433A-84F8-86C0E24C8404}"/>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1FF9BA-0914-433E-9DFB-66914CE43AF8}"/>
              </a:ext>
            </a:extLst>
          </p:cNvPr>
          <p:cNvSpPr>
            <a:spLocks noGrp="1" noChangeArrowheads="1"/>
          </p:cNvSpPr>
          <p:nvPr>
            <p:ph type="sldNum" sz="quarter" idx="5"/>
          </p:nvPr>
        </p:nvSpPr>
        <p:spPr>
          <a:ln/>
        </p:spPr>
        <p:txBody>
          <a:bodyPr/>
          <a:lstStyle/>
          <a:p>
            <a:fld id="{2E496DFC-E4B6-49F0-906A-95F3A94CC319}" type="slidenum">
              <a:rPr lang="en-US" altLang="en-US"/>
              <a:pPr/>
              <a:t>46</a:t>
            </a:fld>
            <a:endParaRPr lang="en-US" altLang="en-US"/>
          </a:p>
        </p:txBody>
      </p:sp>
      <p:sp>
        <p:nvSpPr>
          <p:cNvPr id="74754" name="Rectangle 2">
            <a:extLst>
              <a:ext uri="{FF2B5EF4-FFF2-40B4-BE49-F238E27FC236}">
                <a16:creationId xmlns:a16="http://schemas.microsoft.com/office/drawing/2014/main" id="{7A92AD5B-BBAB-429B-8D9E-90C1B580BA2B}"/>
              </a:ext>
            </a:extLst>
          </p:cNvPr>
          <p:cNvSpPr>
            <a:spLocks noGrp="1" noRot="1" noChangeAspect="1" noChangeArrowheads="1" noTextEdit="1"/>
          </p:cNvSpPr>
          <p:nvPr>
            <p:ph type="sldImg"/>
          </p:nvPr>
        </p:nvSpPr>
        <p:spPr>
          <a:xfrm>
            <a:off x="2270125" y="533400"/>
            <a:ext cx="4603750" cy="2590800"/>
          </a:xfrm>
          <a:ln/>
        </p:spPr>
      </p:sp>
      <p:sp>
        <p:nvSpPr>
          <p:cNvPr id="74755" name="Rectangle 3">
            <a:extLst>
              <a:ext uri="{FF2B5EF4-FFF2-40B4-BE49-F238E27FC236}">
                <a16:creationId xmlns:a16="http://schemas.microsoft.com/office/drawing/2014/main" id="{2BAE5A16-B03E-46DD-9B91-FE08E74C03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782429-D084-4256-8329-8B9612EF3802}"/>
              </a:ext>
            </a:extLst>
          </p:cNvPr>
          <p:cNvSpPr>
            <a:spLocks noGrp="1" noChangeArrowheads="1"/>
          </p:cNvSpPr>
          <p:nvPr>
            <p:ph type="sldNum" sz="quarter" idx="5"/>
          </p:nvPr>
        </p:nvSpPr>
        <p:spPr>
          <a:ln/>
        </p:spPr>
        <p:txBody>
          <a:bodyPr/>
          <a:lstStyle/>
          <a:p>
            <a:fld id="{BC63C844-5186-4F60-94F6-224540FA00F2}" type="slidenum">
              <a:rPr lang="en-US" altLang="en-US"/>
              <a:pPr/>
              <a:t>47</a:t>
            </a:fld>
            <a:endParaRPr lang="en-US" altLang="en-US"/>
          </a:p>
        </p:txBody>
      </p:sp>
      <p:sp>
        <p:nvSpPr>
          <p:cNvPr id="78850" name="Rectangle 2">
            <a:extLst>
              <a:ext uri="{FF2B5EF4-FFF2-40B4-BE49-F238E27FC236}">
                <a16:creationId xmlns:a16="http://schemas.microsoft.com/office/drawing/2014/main" id="{A6BA5FC2-52C9-48A5-99C8-D05A3C21760C}"/>
              </a:ext>
            </a:extLst>
          </p:cNvPr>
          <p:cNvSpPr>
            <a:spLocks noGrp="1" noRot="1" noChangeAspect="1" noChangeArrowheads="1" noTextEdit="1"/>
          </p:cNvSpPr>
          <p:nvPr>
            <p:ph type="sldImg"/>
          </p:nvPr>
        </p:nvSpPr>
        <p:spPr>
          <a:xfrm>
            <a:off x="2270125" y="533400"/>
            <a:ext cx="4603750" cy="2590800"/>
          </a:xfrm>
          <a:ln/>
        </p:spPr>
      </p:sp>
      <p:sp>
        <p:nvSpPr>
          <p:cNvPr id="78851" name="Rectangle 3">
            <a:extLst>
              <a:ext uri="{FF2B5EF4-FFF2-40B4-BE49-F238E27FC236}">
                <a16:creationId xmlns:a16="http://schemas.microsoft.com/office/drawing/2014/main" id="{C277F726-97E2-434D-92E5-B7839930A5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84" charset="0"/>
                <a:ea typeface="ＭＳ Ｐゴシック" pitchFamily="-84" charset="-128"/>
                <a:cs typeface="ＭＳ Ｐゴシック" pitchFamily="-84" charset="-128"/>
              </a:rPr>
              <a:t> Figure 6.4 depicts the structure of a full encryption round.</a:t>
            </a: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933156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3B8324-793C-4590-BC48-CD8C1618D1EC}"/>
              </a:ext>
            </a:extLst>
          </p:cNvPr>
          <p:cNvSpPr>
            <a:spLocks noGrp="1" noChangeArrowheads="1"/>
          </p:cNvSpPr>
          <p:nvPr>
            <p:ph type="sldNum" sz="quarter" idx="5"/>
          </p:nvPr>
        </p:nvSpPr>
        <p:spPr>
          <a:ln/>
        </p:spPr>
        <p:txBody>
          <a:bodyPr/>
          <a:lstStyle/>
          <a:p>
            <a:fld id="{D1FB7428-7240-459B-A630-0FBEB4D26863}" type="slidenum">
              <a:rPr lang="en-US" altLang="en-US"/>
              <a:pPr/>
              <a:t>48</a:t>
            </a:fld>
            <a:endParaRPr lang="en-US" altLang="en-US"/>
          </a:p>
        </p:txBody>
      </p:sp>
      <p:sp>
        <p:nvSpPr>
          <p:cNvPr id="80898" name="Rectangle 2">
            <a:extLst>
              <a:ext uri="{FF2B5EF4-FFF2-40B4-BE49-F238E27FC236}">
                <a16:creationId xmlns:a16="http://schemas.microsoft.com/office/drawing/2014/main" id="{D196CA01-F1BD-400E-8051-B7D02C671F2F}"/>
              </a:ext>
            </a:extLst>
          </p:cNvPr>
          <p:cNvSpPr>
            <a:spLocks noGrp="1" noRot="1" noChangeAspect="1" noChangeArrowheads="1" noTextEdit="1"/>
          </p:cNvSpPr>
          <p:nvPr>
            <p:ph type="sldImg"/>
          </p:nvPr>
        </p:nvSpPr>
        <p:spPr>
          <a:xfrm>
            <a:off x="2270125" y="533400"/>
            <a:ext cx="4603750" cy="2590800"/>
          </a:xfrm>
          <a:ln/>
        </p:spPr>
      </p:sp>
      <p:sp>
        <p:nvSpPr>
          <p:cNvPr id="80899" name="Rectangle 3">
            <a:extLst>
              <a:ext uri="{FF2B5EF4-FFF2-40B4-BE49-F238E27FC236}">
                <a16:creationId xmlns:a16="http://schemas.microsoft.com/office/drawing/2014/main" id="{FC77AC9C-D092-411F-8633-B0661F7D84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51</a:t>
            </a:fld>
            <a:endParaRPr lang="de-DE" altLang="en-US"/>
          </a:p>
        </p:txBody>
      </p:sp>
    </p:spTree>
    <p:extLst>
      <p:ext uri="{BB962C8B-B14F-4D97-AF65-F5344CB8AC3E}">
        <p14:creationId xmlns:p14="http://schemas.microsoft.com/office/powerpoint/2010/main" val="1588740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52</a:t>
            </a:fld>
            <a:endParaRPr lang="de-DE" altLang="en-US"/>
          </a:p>
        </p:txBody>
      </p:sp>
    </p:spTree>
    <p:extLst>
      <p:ext uri="{BB962C8B-B14F-4D97-AF65-F5344CB8AC3E}">
        <p14:creationId xmlns:p14="http://schemas.microsoft.com/office/powerpoint/2010/main" val="3046009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843A82-8B42-455A-963F-ECDF52CC39FB}"/>
              </a:ext>
            </a:extLst>
          </p:cNvPr>
          <p:cNvSpPr>
            <a:spLocks noGrp="1" noChangeArrowheads="1"/>
          </p:cNvSpPr>
          <p:nvPr>
            <p:ph type="sldNum" sz="quarter" idx="5"/>
          </p:nvPr>
        </p:nvSpPr>
        <p:spPr>
          <a:ln/>
        </p:spPr>
        <p:txBody>
          <a:bodyPr/>
          <a:lstStyle/>
          <a:p>
            <a:fld id="{62866795-4E5F-4182-AB8F-1EB32D2EB706}" type="slidenum">
              <a:rPr lang="en-US" altLang="en-US"/>
              <a:pPr/>
              <a:t>53</a:t>
            </a:fld>
            <a:endParaRPr lang="en-US" altLang="en-US"/>
          </a:p>
        </p:txBody>
      </p:sp>
      <p:sp>
        <p:nvSpPr>
          <p:cNvPr id="89090" name="Rectangle 2">
            <a:extLst>
              <a:ext uri="{FF2B5EF4-FFF2-40B4-BE49-F238E27FC236}">
                <a16:creationId xmlns:a16="http://schemas.microsoft.com/office/drawing/2014/main" id="{13AC5205-A7C2-4966-9EB0-7D8CA683FA35}"/>
              </a:ext>
            </a:extLst>
          </p:cNvPr>
          <p:cNvSpPr>
            <a:spLocks noGrp="1" noRot="1" noChangeAspect="1" noChangeArrowheads="1" noTextEdit="1"/>
          </p:cNvSpPr>
          <p:nvPr>
            <p:ph type="sldImg"/>
          </p:nvPr>
        </p:nvSpPr>
        <p:spPr>
          <a:xfrm>
            <a:off x="2270125" y="533400"/>
            <a:ext cx="4603750" cy="2590800"/>
          </a:xfrm>
          <a:ln/>
        </p:spPr>
      </p:sp>
      <p:sp>
        <p:nvSpPr>
          <p:cNvPr id="89091" name="Rectangle 3">
            <a:extLst>
              <a:ext uri="{FF2B5EF4-FFF2-40B4-BE49-F238E27FC236}">
                <a16:creationId xmlns:a16="http://schemas.microsoft.com/office/drawing/2014/main" id="{9FE27244-61D0-49E1-864E-FFBCB05222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49F4ED-591B-487C-ACC5-6C69A90A0609}"/>
              </a:ext>
            </a:extLst>
          </p:cNvPr>
          <p:cNvSpPr>
            <a:spLocks noGrp="1" noChangeArrowheads="1"/>
          </p:cNvSpPr>
          <p:nvPr>
            <p:ph type="sldNum" sz="quarter" idx="5"/>
          </p:nvPr>
        </p:nvSpPr>
        <p:spPr>
          <a:ln/>
        </p:spPr>
        <p:txBody>
          <a:bodyPr/>
          <a:lstStyle/>
          <a:p>
            <a:fld id="{ACAE6A65-E16A-4976-8D2E-C8A31A7B4E0B}" type="slidenum">
              <a:rPr lang="en-US" altLang="en-US"/>
              <a:pPr/>
              <a:t>54</a:t>
            </a:fld>
            <a:endParaRPr lang="en-US" altLang="en-US"/>
          </a:p>
        </p:txBody>
      </p:sp>
      <p:sp>
        <p:nvSpPr>
          <p:cNvPr id="95234" name="Rectangle 2">
            <a:extLst>
              <a:ext uri="{FF2B5EF4-FFF2-40B4-BE49-F238E27FC236}">
                <a16:creationId xmlns:a16="http://schemas.microsoft.com/office/drawing/2014/main" id="{83BB1AC4-CB9B-447A-A480-300B377BE8D6}"/>
              </a:ext>
            </a:extLst>
          </p:cNvPr>
          <p:cNvSpPr>
            <a:spLocks noGrp="1" noRot="1" noChangeAspect="1" noChangeArrowheads="1" noTextEdit="1"/>
          </p:cNvSpPr>
          <p:nvPr>
            <p:ph type="sldImg"/>
          </p:nvPr>
        </p:nvSpPr>
        <p:spPr>
          <a:xfrm>
            <a:off x="2270125" y="533400"/>
            <a:ext cx="4603750" cy="2590800"/>
          </a:xfrm>
          <a:ln/>
        </p:spPr>
      </p:sp>
      <p:sp>
        <p:nvSpPr>
          <p:cNvPr id="95235" name="Rectangle 3">
            <a:extLst>
              <a:ext uri="{FF2B5EF4-FFF2-40B4-BE49-F238E27FC236}">
                <a16:creationId xmlns:a16="http://schemas.microsoft.com/office/drawing/2014/main" id="{5328325D-760E-4291-B02D-AE37BB8995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6D2AEB-40FE-4E3E-BA14-D83129E4C97D}"/>
              </a:ext>
            </a:extLst>
          </p:cNvPr>
          <p:cNvSpPr>
            <a:spLocks noGrp="1" noChangeArrowheads="1"/>
          </p:cNvSpPr>
          <p:nvPr>
            <p:ph type="sldNum" sz="quarter" idx="5"/>
          </p:nvPr>
        </p:nvSpPr>
        <p:spPr>
          <a:ln/>
        </p:spPr>
        <p:txBody>
          <a:bodyPr/>
          <a:lstStyle/>
          <a:p>
            <a:fld id="{1C699922-17B0-49BC-A827-6D4A82B7027A}" type="slidenum">
              <a:rPr lang="en-US" altLang="en-US"/>
              <a:pPr/>
              <a:t>55</a:t>
            </a:fld>
            <a:endParaRPr lang="en-US" altLang="en-US"/>
          </a:p>
        </p:txBody>
      </p:sp>
      <p:sp>
        <p:nvSpPr>
          <p:cNvPr id="97282" name="Rectangle 2">
            <a:extLst>
              <a:ext uri="{FF2B5EF4-FFF2-40B4-BE49-F238E27FC236}">
                <a16:creationId xmlns:a16="http://schemas.microsoft.com/office/drawing/2014/main" id="{33C8185B-DEB6-45BE-8351-1D18FB887B32}"/>
              </a:ext>
            </a:extLst>
          </p:cNvPr>
          <p:cNvSpPr>
            <a:spLocks noGrp="1" noRot="1" noChangeAspect="1" noChangeArrowheads="1" noTextEdit="1"/>
          </p:cNvSpPr>
          <p:nvPr>
            <p:ph type="sldImg"/>
          </p:nvPr>
        </p:nvSpPr>
        <p:spPr>
          <a:xfrm>
            <a:off x="2270125" y="533400"/>
            <a:ext cx="4603750" cy="2590800"/>
          </a:xfrm>
          <a:ln/>
        </p:spPr>
      </p:sp>
      <p:sp>
        <p:nvSpPr>
          <p:cNvPr id="97283" name="Rectangle 3">
            <a:extLst>
              <a:ext uri="{FF2B5EF4-FFF2-40B4-BE49-F238E27FC236}">
                <a16:creationId xmlns:a16="http://schemas.microsoft.com/office/drawing/2014/main" id="{BD378F48-4A85-4667-A7DD-D3E3846B81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1A1369-0822-4E30-942B-A4DA9BA76F1E}"/>
              </a:ext>
            </a:extLst>
          </p:cNvPr>
          <p:cNvSpPr>
            <a:spLocks noGrp="1" noChangeArrowheads="1"/>
          </p:cNvSpPr>
          <p:nvPr>
            <p:ph type="sldNum" sz="quarter" idx="5"/>
          </p:nvPr>
        </p:nvSpPr>
        <p:spPr>
          <a:ln/>
        </p:spPr>
        <p:txBody>
          <a:bodyPr/>
          <a:lstStyle/>
          <a:p>
            <a:fld id="{EB8AEDAC-9DD9-4BD1-B60B-64A7CA260491}" type="slidenum">
              <a:rPr lang="en-US" altLang="en-US"/>
              <a:pPr/>
              <a:t>56</a:t>
            </a:fld>
            <a:endParaRPr lang="en-US" altLang="en-US"/>
          </a:p>
        </p:txBody>
      </p:sp>
      <p:sp>
        <p:nvSpPr>
          <p:cNvPr id="99330" name="Rectangle 2">
            <a:extLst>
              <a:ext uri="{FF2B5EF4-FFF2-40B4-BE49-F238E27FC236}">
                <a16:creationId xmlns:a16="http://schemas.microsoft.com/office/drawing/2014/main" id="{CFD2F729-8210-4EA7-BDD5-832255178911}"/>
              </a:ext>
            </a:extLst>
          </p:cNvPr>
          <p:cNvSpPr>
            <a:spLocks noGrp="1" noRot="1" noChangeAspect="1" noChangeArrowheads="1" noTextEdit="1"/>
          </p:cNvSpPr>
          <p:nvPr>
            <p:ph type="sldImg"/>
          </p:nvPr>
        </p:nvSpPr>
        <p:spPr>
          <a:xfrm>
            <a:off x="2270125" y="533400"/>
            <a:ext cx="4603750" cy="2590800"/>
          </a:xfrm>
          <a:ln/>
        </p:spPr>
      </p:sp>
      <p:sp>
        <p:nvSpPr>
          <p:cNvPr id="99331" name="Rectangle 3">
            <a:extLst>
              <a:ext uri="{FF2B5EF4-FFF2-40B4-BE49-F238E27FC236}">
                <a16:creationId xmlns:a16="http://schemas.microsoft.com/office/drawing/2014/main" id="{E11C5C9A-288A-41B9-A351-FF20EF95931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D48D694-BBD1-41C2-B4B0-784F579C18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C3748FB9-B713-4F47-998F-201755628E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98546D2-3E77-4F5B-BD79-60EDA5DE75E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38DC1F76-E316-45AE-86C2-8DB441099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32748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inverse substitute byte transformation , called </a:t>
            </a:r>
            <a:r>
              <a:rPr lang="en-US" dirty="0" err="1">
                <a:latin typeface="Arial" pitchFamily="-84" charset="0"/>
                <a:ea typeface="ＭＳ Ｐゴシック" pitchFamily="-84" charset="-128"/>
                <a:cs typeface="ＭＳ Ｐゴシック" pitchFamily="-84" charset="-128"/>
              </a:rPr>
              <a:t>InvSubBytes</a:t>
            </a:r>
            <a:r>
              <a:rPr lang="en-US" dirty="0">
                <a:latin typeface="Arial" pitchFamily="-84" charset="0"/>
                <a:ea typeface="ＭＳ Ｐゴシック" pitchFamily="-84" charset="-128"/>
                <a:cs typeface="ＭＳ Ｐゴシック" pitchFamily="-84" charset="-128"/>
              </a:rPr>
              <a:t>, makes use</a:t>
            </a:r>
          </a:p>
          <a:p>
            <a:r>
              <a:rPr lang="en-US" dirty="0">
                <a:latin typeface="Arial" pitchFamily="-84" charset="0"/>
                <a:ea typeface="ＭＳ Ｐゴシック" pitchFamily="-84" charset="-128"/>
                <a:cs typeface="ＭＳ Ｐゴシック" pitchFamily="-84" charset="-128"/>
              </a:rPr>
              <a:t>of the inverse S-box shown in Table 6.2b.</a:t>
            </a: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74176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DD94FDD-57B1-4312-ADA6-0FE3915EF9D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CDDDFC6-A9EE-4EF5-8AB8-FD892FF3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70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 The forward shift row transformation ,</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 is depicted in Figure 6.7a. The first row of State  is not altered. For</a:t>
            </a:r>
          </a:p>
          <a:p>
            <a:r>
              <a:rPr lang="en-US" dirty="0">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dirty="0">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dirty="0">
                <a:latin typeface="Arial" pitchFamily="-84" charset="0"/>
                <a:ea typeface="ＭＳ Ｐゴシック" pitchFamily="-84" charset="-128"/>
                <a:cs typeface="ＭＳ Ｐゴシック" pitchFamily="-84" charset="-128"/>
              </a:rPr>
              <a:t>The following is an example of </a:t>
            </a:r>
            <a:r>
              <a:rPr lang="en-US" dirty="0" err="1">
                <a:latin typeface="Arial" pitchFamily="-84" charset="0"/>
                <a:ea typeface="ＭＳ Ｐゴシック" pitchFamily="-84" charset="-128"/>
                <a:cs typeface="ＭＳ Ｐゴシック" pitchFamily="-84" charset="-128"/>
              </a:rPr>
              <a:t>ShiftRows</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inverse shift row transformation , called </a:t>
            </a:r>
            <a:r>
              <a:rPr lang="en-US" dirty="0" err="1">
                <a:latin typeface="Arial" pitchFamily="-84" charset="0"/>
                <a:ea typeface="ＭＳ Ｐゴシック" pitchFamily="-84" charset="-128"/>
                <a:cs typeface="ＭＳ Ｐゴシック" pitchFamily="-84" charset="-128"/>
              </a:rPr>
              <a:t>InvShiftRows</a:t>
            </a:r>
            <a:r>
              <a:rPr lang="en-US" dirty="0">
                <a:latin typeface="Arial" pitchFamily="-84" charset="0"/>
                <a:ea typeface="ＭＳ Ｐゴシック" pitchFamily="-84" charset="-128"/>
                <a:cs typeface="ＭＳ Ｐゴシック" pitchFamily="-84" charset="-128"/>
              </a:rPr>
              <a:t>, performs the circular</a:t>
            </a:r>
          </a:p>
          <a:p>
            <a:r>
              <a:rPr lang="en-US" dirty="0">
                <a:latin typeface="Arial" pitchFamily="-84" charset="0"/>
                <a:ea typeface="ＭＳ Ｐゴシック" pitchFamily="-84" charset="-128"/>
                <a:cs typeface="ＭＳ Ｐゴシック" pitchFamily="-84" charset="-128"/>
              </a:rPr>
              <a:t>shifts in the opposite direction for each of the last three rows, with a 1-byte</a:t>
            </a:r>
          </a:p>
          <a:p>
            <a:r>
              <a:rPr lang="en-US" dirty="0">
                <a:latin typeface="Arial" pitchFamily="-84" charset="0"/>
                <a:ea typeface="ＭＳ Ｐゴシック" pitchFamily="-84" charset="-128"/>
                <a:cs typeface="ＭＳ Ｐゴシック" pitchFamily="-84" charset="-128"/>
              </a:rPr>
              <a:t>circular right shift for the second row, and so 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forward mix column transformation,</a:t>
            </a:r>
          </a:p>
          <a:p>
            <a:r>
              <a:rPr lang="en-US" dirty="0">
                <a:latin typeface="Arial" pitchFamily="-84" charset="0"/>
                <a:ea typeface="ＭＳ Ｐゴシック" pitchFamily="-84" charset="-128"/>
                <a:cs typeface="ＭＳ Ｐゴシック" pitchFamily="-84" charset="-128"/>
              </a:rPr>
              <a:t>called </a:t>
            </a:r>
            <a:r>
              <a:rPr lang="en-US" dirty="0" err="1">
                <a:latin typeface="Arial" pitchFamily="-84" charset="0"/>
                <a:ea typeface="ＭＳ Ｐゴシック" pitchFamily="-84" charset="-128"/>
                <a:cs typeface="ＭＳ Ｐゴシック" pitchFamily="-84" charset="-128"/>
              </a:rPr>
              <a:t>MixColumns</a:t>
            </a:r>
            <a:r>
              <a:rPr lang="en-US" dirty="0">
                <a:latin typeface="Arial" pitchFamily="-84" charset="0"/>
                <a:ea typeface="ＭＳ Ｐゴシック" pitchFamily="-84" charset="-128"/>
                <a:cs typeface="ＭＳ Ｐゴシック" pitchFamily="-84" charset="-128"/>
              </a:rPr>
              <a:t>, operates on each column individually. Each byte of a column</a:t>
            </a:r>
          </a:p>
          <a:p>
            <a:r>
              <a:rPr lang="en-US" dirty="0">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dirty="0">
                <a:latin typeface="Arial" pitchFamily="-84" charset="0"/>
                <a:ea typeface="ＭＳ Ｐゴシック" pitchFamily="-84" charset="-128"/>
                <a:cs typeface="ＭＳ Ｐゴシック" pitchFamily="-84" charset="-128"/>
              </a:rPr>
              <a:t>transformation can be defined by the following matrix multiplication on State</a:t>
            </a:r>
          </a:p>
          <a:p>
            <a:r>
              <a:rPr lang="en-US" dirty="0">
                <a:latin typeface="Arial" pitchFamily="-84" charset="0"/>
                <a:ea typeface="ＭＳ Ｐゴシック" pitchFamily="-84" charset="-128"/>
                <a:cs typeface="ＭＳ Ｐゴシック" pitchFamily="-84" charset="-128"/>
              </a:rPr>
              <a:t> (Figure 6.7b)</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dirty="0">
                <a:latin typeface="Arial" pitchFamily="-84" charset="0"/>
                <a:ea typeface="ＭＳ Ｐゴシック" pitchFamily="-84" charset="-128"/>
                <a:cs typeface="ＭＳ Ｐゴシック" pitchFamily="-84" charset="-128"/>
              </a:rPr>
              <a:t>and one column. In this case, the individual additions and multiplications  are</a:t>
            </a:r>
          </a:p>
          <a:p>
            <a:r>
              <a:rPr lang="en-US" dirty="0">
                <a:latin typeface="Arial" pitchFamily="-84" charset="0"/>
                <a:ea typeface="ＭＳ Ｐゴシック" pitchFamily="-84" charset="-128"/>
                <a:cs typeface="ＭＳ Ｐゴシック" pitchFamily="-84" charset="-128"/>
              </a:rPr>
              <a:t> performed in GF(2</a:t>
            </a:r>
            <a:r>
              <a:rPr lang="en-US" baseline="30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a:t>
            </a:r>
            <a:endParaRPr lang="en-AU" dirty="0">
              <a:latin typeface="Arial" pitchFamily="-84" charset="0"/>
              <a:ea typeface="Arial" pitchFamily="-84" charset="0"/>
              <a:cs typeface="Arial" pitchFamily="-84" charset="0"/>
            </a:endParaRPr>
          </a:p>
          <a:p>
            <a:endParaRPr lang="en-AU" dirty="0">
              <a:latin typeface="Arial" pitchFamily="-84" charset="0"/>
              <a:ea typeface="ＭＳ Ｐゴシック" pitchFamily="-84" charset="-128"/>
              <a:cs typeface="ＭＳ Ｐゴシック" pitchFamily="-84"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7797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2174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71464" y="153192"/>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95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560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55440" y="76993"/>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49159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99456" y="116632"/>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0688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ntent 1 picture">
    <p:spTree>
      <p:nvGrpSpPr>
        <p:cNvPr id="1" name=""/>
        <p:cNvGrpSpPr/>
        <p:nvPr/>
      </p:nvGrpSpPr>
      <p:grpSpPr>
        <a:xfrm>
          <a:off x="0" y="0"/>
          <a:ext cx="0" cy="0"/>
          <a:chOff x="0" y="0"/>
          <a:chExt cx="0" cy="0"/>
        </a:xfrm>
      </p:grpSpPr>
      <p:sp>
        <p:nvSpPr>
          <p:cNvPr id="8" name="Title 7"/>
          <p:cNvSpPr>
            <a:spLocks noGrp="1"/>
          </p:cNvSpPr>
          <p:nvPr>
            <p:ph type="title"/>
          </p:nvPr>
        </p:nvSpPr>
        <p:spPr>
          <a:xfrm>
            <a:off x="1127448" y="-5773"/>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4724400"/>
            <a:ext cx="109728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609600" y="3048000"/>
            <a:ext cx="10972800" cy="1295400"/>
          </a:xfrm>
        </p:spPr>
        <p:txBody>
          <a:bodyPr/>
          <a:lstStyle/>
          <a:p>
            <a:endParaRPr lang="en-IN"/>
          </a:p>
        </p:txBody>
      </p:sp>
    </p:spTree>
    <p:extLst>
      <p:ext uri="{BB962C8B-B14F-4D97-AF65-F5344CB8AC3E}">
        <p14:creationId xmlns:p14="http://schemas.microsoft.com/office/powerpoint/2010/main" val="36821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4" name="Picture Placeholder 3"/>
          <p:cNvSpPr>
            <a:spLocks noGrp="1"/>
          </p:cNvSpPr>
          <p:nvPr>
            <p:ph type="pic" sz="quarter" idx="13"/>
          </p:nvPr>
        </p:nvSpPr>
        <p:spPr>
          <a:xfrm>
            <a:off x="609600" y="1600200"/>
            <a:ext cx="10972800" cy="1066800"/>
          </a:xfrm>
        </p:spPr>
        <p:txBody>
          <a:bodyPr/>
          <a:lstStyle/>
          <a:p>
            <a:endParaRPr lang="en-IN"/>
          </a:p>
        </p:txBody>
      </p:sp>
      <p:sp>
        <p:nvSpPr>
          <p:cNvPr id="8" name="Picture Placeholder 7"/>
          <p:cNvSpPr>
            <a:spLocks noGrp="1"/>
          </p:cNvSpPr>
          <p:nvPr>
            <p:ph type="pic" sz="quarter" idx="14"/>
          </p:nvPr>
        </p:nvSpPr>
        <p:spPr>
          <a:xfrm>
            <a:off x="609600" y="2895600"/>
            <a:ext cx="10972800" cy="1524000"/>
          </a:xfrm>
        </p:spPr>
        <p:txBody>
          <a:bodyPr/>
          <a:lstStyle/>
          <a:p>
            <a:endParaRPr lang="en-IN"/>
          </a:p>
        </p:txBody>
      </p:sp>
      <p:sp>
        <p:nvSpPr>
          <p:cNvPr id="11" name="Picture Placeholder 10"/>
          <p:cNvSpPr>
            <a:spLocks noGrp="1"/>
          </p:cNvSpPr>
          <p:nvPr>
            <p:ph type="pic" sz="quarter" idx="15"/>
          </p:nvPr>
        </p:nvSpPr>
        <p:spPr>
          <a:xfrm>
            <a:off x="609600" y="4724400"/>
            <a:ext cx="10972800" cy="914400"/>
          </a:xfrm>
        </p:spPr>
        <p:txBody>
          <a:bodyPr/>
          <a:lstStyle/>
          <a:p>
            <a:endParaRPr lang="en-IN"/>
          </a:p>
        </p:txBody>
      </p:sp>
    </p:spTree>
    <p:extLst>
      <p:ext uri="{BB962C8B-B14F-4D97-AF65-F5344CB8AC3E}">
        <p14:creationId xmlns:p14="http://schemas.microsoft.com/office/powerpoint/2010/main" val="237622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2261849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320452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454842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22851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7448" y="153192"/>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9006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914172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46059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377523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B9DE97EC-328B-4D78-892A-1F114E54A5A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69D0C13-D0A7-4C98-8EAB-21F177830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1CDA74-F113-46AE-8177-68999F34D310}"/>
              </a:ext>
            </a:extLst>
          </p:cNvPr>
          <p:cNvSpPr>
            <a:spLocks noGrp="1"/>
          </p:cNvSpPr>
          <p:nvPr>
            <p:ph type="sldNum" sz="quarter" idx="12"/>
          </p:nvPr>
        </p:nvSpPr>
        <p:spPr/>
        <p:txBody>
          <a:bodyPr/>
          <a:lstStyle>
            <a:lvl1pPr>
              <a:defRPr/>
            </a:lvl1pPr>
          </a:lstStyle>
          <a:p>
            <a:fld id="{AD2D63F4-449D-4DCC-8BE3-465728E3FE4C}" type="slidenum">
              <a:rPr lang="en-US" altLang="en-US"/>
              <a:pPr/>
              <a:t>‹#›</a:t>
            </a:fld>
            <a:endParaRPr lang="en-US" altLang="en-US"/>
          </a:p>
        </p:txBody>
      </p:sp>
    </p:spTree>
    <p:extLst>
      <p:ext uri="{BB962C8B-B14F-4D97-AF65-F5344CB8AC3E}">
        <p14:creationId xmlns:p14="http://schemas.microsoft.com/office/powerpoint/2010/main" val="1192813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4" name="Picture Placeholder 3"/>
          <p:cNvSpPr>
            <a:spLocks noGrp="1"/>
          </p:cNvSpPr>
          <p:nvPr>
            <p:ph type="pic" sz="quarter" idx="13"/>
          </p:nvPr>
        </p:nvSpPr>
        <p:spPr>
          <a:xfrm>
            <a:off x="609600" y="1600200"/>
            <a:ext cx="10972800" cy="1143000"/>
          </a:xfrm>
        </p:spPr>
        <p:txBody>
          <a:bodyPr/>
          <a:lstStyle/>
          <a:p>
            <a:endParaRPr lang="en-IN"/>
          </a:p>
        </p:txBody>
      </p:sp>
      <p:sp>
        <p:nvSpPr>
          <p:cNvPr id="8" name="Picture Placeholder 7"/>
          <p:cNvSpPr>
            <a:spLocks noGrp="1"/>
          </p:cNvSpPr>
          <p:nvPr>
            <p:ph type="pic" sz="quarter" idx="14"/>
          </p:nvPr>
        </p:nvSpPr>
        <p:spPr>
          <a:xfrm>
            <a:off x="609600" y="3048000"/>
            <a:ext cx="10972800" cy="1219200"/>
          </a:xfrm>
        </p:spPr>
        <p:txBody>
          <a:bodyPr/>
          <a:lstStyle/>
          <a:p>
            <a:endParaRPr lang="en-IN"/>
          </a:p>
        </p:txBody>
      </p:sp>
      <p:sp>
        <p:nvSpPr>
          <p:cNvPr id="11" name="Picture Placeholder 10"/>
          <p:cNvSpPr>
            <a:spLocks noGrp="1"/>
          </p:cNvSpPr>
          <p:nvPr>
            <p:ph type="pic" sz="quarter" idx="15"/>
          </p:nvPr>
        </p:nvSpPr>
        <p:spPr>
          <a:xfrm>
            <a:off x="609600" y="4495800"/>
            <a:ext cx="10972800" cy="1143000"/>
          </a:xfrm>
        </p:spPr>
        <p:txBody>
          <a:bodyPr/>
          <a:lstStyle/>
          <a:p>
            <a:endParaRPr lang="en-IN"/>
          </a:p>
        </p:txBody>
      </p:sp>
    </p:spTree>
    <p:extLst>
      <p:ext uri="{BB962C8B-B14F-4D97-AF65-F5344CB8AC3E}">
        <p14:creationId xmlns:p14="http://schemas.microsoft.com/office/powerpoint/2010/main" val="2414982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219200" y="125525"/>
            <a:ext cx="8448831" cy="783526"/>
          </a:xfrm>
        </p:spPr>
        <p:txBody>
          <a:bodyPr/>
          <a:lstStyle>
            <a:lvl1pPr>
              <a:defRPr sz="3800"/>
            </a:lvl1pPr>
          </a:lstStyle>
          <a:p>
            <a:r>
              <a:rPr lang="en-US" dirty="0"/>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dirty="0"/>
          </a:p>
        </p:txBody>
      </p:sp>
    </p:spTree>
    <p:extLst>
      <p:ext uri="{BB962C8B-B14F-4D97-AF65-F5344CB8AC3E}">
        <p14:creationId xmlns:p14="http://schemas.microsoft.com/office/powerpoint/2010/main" val="19321354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55D8-ADFF-455C-83F7-4FCFC7C2E4C4}"/>
              </a:ext>
            </a:extLst>
          </p:cNvPr>
          <p:cNvSpPr>
            <a:spLocks noGrp="1"/>
          </p:cNvSpPr>
          <p:nvPr>
            <p:ph type="title"/>
          </p:nvPr>
        </p:nvSpPr>
        <p:spPr>
          <a:xfrm>
            <a:off x="1219200" y="0"/>
            <a:ext cx="1097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1AB68-E9FA-4FC9-9A9B-EF51530E06E3}"/>
              </a:ext>
            </a:extLst>
          </p:cNvPr>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2B5706-113B-4071-9C90-2E3BD9264697}"/>
              </a:ext>
            </a:extLst>
          </p:cNvPr>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5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03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7448" y="153192"/>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7448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7448" y="-99392"/>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661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27448" y="116632"/>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26626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9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160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448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43399" y="12700"/>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0872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2: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946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dirty="0"/>
              <a:t>10-2024</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CMP5329-Cyber Security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8"/>
          <a:stretch>
            <a:fillRect/>
          </a:stretch>
        </p:blipFill>
        <p:spPr>
          <a:xfrm>
            <a:off x="0" y="100891"/>
            <a:ext cx="1150958" cy="707462"/>
          </a:xfrm>
          <a:prstGeom prst="rect">
            <a:avLst/>
          </a:prstGeom>
        </p:spPr>
      </p:pic>
    </p:spTree>
    <p:extLst>
      <p:ext uri="{BB962C8B-B14F-4D97-AF65-F5344CB8AC3E}">
        <p14:creationId xmlns:p14="http://schemas.microsoft.com/office/powerpoint/2010/main" val="201708669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5" r:id="rId25"/>
    <p:sldLayoutId id="2147483756" r:id="rId26"/>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0.wmf"/><Relationship Id="rId5" Type="http://schemas.openxmlformats.org/officeDocument/2006/relationships/oleObject" Target="../embeddings/oleObject2.bin"/><Relationship Id="rId10" Type="http://schemas.openxmlformats.org/officeDocument/2006/relationships/hyperlink" Target="https://en.wikipedia.org/wiki/Finite_field_arithmetic" TargetMode="External"/><Relationship Id="rId4" Type="http://schemas.openxmlformats.org/officeDocument/2006/relationships/image" Target="../media/image9.wmf"/><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6.png"/><Relationship Id="rId7" Type="http://schemas.openxmlformats.org/officeDocument/2006/relationships/image" Target="../media/image340.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330.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2.jpeg"/><Relationship Id="rId12" Type="http://schemas.openxmlformats.org/officeDocument/2006/relationships/image" Target="../media/image161.png"/><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21.svg"/><Relationship Id="rId11" Type="http://schemas.openxmlformats.org/officeDocument/2006/relationships/image" Target="../media/image24.png"/><Relationship Id="rId5" Type="http://schemas.openxmlformats.org/officeDocument/2006/relationships/image" Target="../media/image20.png"/><Relationship Id="rId15" Type="http://schemas.openxmlformats.org/officeDocument/2006/relationships/image" Target="../media/image27.png"/><Relationship Id="rId10" Type="http://schemas.openxmlformats.org/officeDocument/2006/relationships/image" Target="../media/image23.png"/><Relationship Id="rId4" Type="http://schemas.openxmlformats.org/officeDocument/2006/relationships/image" Target="../media/image43.png"/><Relationship Id="rId9" Type="http://schemas.openxmlformats.org/officeDocument/2006/relationships/image" Target="../media/image9.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clipboard/media/image6.png"/><Relationship Id="rId3" Type="http://schemas.openxmlformats.org/officeDocument/2006/relationships/image" Target="../media/image28.png"/><Relationship Id="rId7" Type="http://schemas.openxmlformats.org/officeDocument/2006/relationships/image" Target="../media/image22.jpeg"/><Relationship Id="rId12"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25.xml"/><Relationship Id="rId6" Type="http://schemas.openxmlformats.org/officeDocument/2006/relationships/image" Target="../media/image21.svg"/><Relationship Id="rId11" Type="http://schemas.openxmlformats.org/officeDocument/2006/relationships/image" Target="../media/image180.png"/><Relationship Id="rId5" Type="http://schemas.openxmlformats.org/officeDocument/2006/relationships/image" Target="../media/image20.png"/><Relationship Id="rId10" Type="http://schemas.openxmlformats.org/officeDocument/2006/relationships/image" Target="../media/image170.png"/><Relationship Id="rId4" Type="http://schemas.openxmlformats.org/officeDocument/2006/relationships/image" Target="../media/image160.png"/><Relationship Id="rId9" Type="http://schemas.openxmlformats.org/officeDocument/2006/relationships/image" Target="../../clipboard/media/image7.png"/></Relationships>
</file>

<file path=ppt/slides/_rels/slide18.xml.rels><?xml version="1.0" encoding="UTF-8" standalone="yes"?>
<Relationships xmlns="http://schemas.openxmlformats.org/package/2006/relationships"><Relationship Id="rId8" Type="http://schemas.openxmlformats.org/officeDocument/2006/relationships/image" Target="../../clipboard/media/image6.png"/><Relationship Id="rId13" Type="http://schemas.openxmlformats.org/officeDocument/2006/relationships/image" Target="../media/image250.png"/><Relationship Id="rId3" Type="http://schemas.openxmlformats.org/officeDocument/2006/relationships/image" Target="../media/image21.png"/><Relationship Id="rId12"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22.jpeg"/><Relationship Id="rId11" Type="http://schemas.openxmlformats.org/officeDocument/2006/relationships/image" Target="../media/image230.png"/><Relationship Id="rId5" Type="http://schemas.openxmlformats.org/officeDocument/2006/relationships/image" Target="../media/image21.svg"/><Relationship Id="rId10"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clipboard/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5.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41.png"/><Relationship Id="rId7"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31.wmf"/><Relationship Id="rId9"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3" Type="http://schemas.openxmlformats.org/officeDocument/2006/relationships/image" Target="../media/image32.jp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23.xml"/><Relationship Id="rId16"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39.png"/><Relationship Id="rId15" Type="http://schemas.openxmlformats.org/officeDocument/2006/relationships/image" Target="../media/image94.png"/><Relationship Id="rId10" Type="http://schemas.openxmlformats.org/officeDocument/2006/relationships/image" Target="../media/image89.png"/><Relationship Id="rId4" Type="http://schemas.openxmlformats.org/officeDocument/2006/relationships/image" Target="../media/image33.jpg"/><Relationship Id="rId9" Type="http://schemas.openxmlformats.org/officeDocument/2006/relationships/image" Target="../media/image88.png"/><Relationship Id="rId14" Type="http://schemas.openxmlformats.org/officeDocument/2006/relationships/image" Target="../media/image93.png"/></Relationships>
</file>

<file path=ppt/slides/_rels/slide2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1.png"/><Relationship Id="rId4" Type="http://schemas.openxmlformats.org/officeDocument/2006/relationships/image" Target="../media/image181.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281.png"/></Relationships>
</file>

<file path=ppt/slides/_rels/slide3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20.png"/><Relationship Id="rId7" Type="http://schemas.openxmlformats.org/officeDocument/2006/relationships/image" Target="../media/image50.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hyperlink" Target="https://safecurves.cr.yp.to/" TargetMode="External"/><Relationship Id="rId4" Type="http://schemas.openxmlformats.org/officeDocument/2006/relationships/image" Target="../media/image231.png"/><Relationship Id="rId9" Type="http://schemas.openxmlformats.org/officeDocument/2006/relationships/image" Target="../media/image52.svg"/></Relationships>
</file>

<file path=ppt/slides/_rels/slide36.xml.rels><?xml version="1.0" encoding="UTF-8" standalone="yes"?>
<Relationships xmlns="http://schemas.openxmlformats.org/package/2006/relationships"><Relationship Id="rId3" Type="http://schemas.openxmlformats.org/officeDocument/2006/relationships/image" Target="../media/image331.png"/><Relationship Id="rId7" Type="http://schemas.openxmlformats.org/officeDocument/2006/relationships/image" Target="../media/image50.sv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hyperlink" Target="https://safecurves.cr.yp.to/" TargetMode="Externa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30.png"/><Relationship Id="rId7" Type="http://schemas.openxmlformats.org/officeDocument/2006/relationships/image" Target="../media/image470.png"/><Relationship Id="rId12" Type="http://schemas.openxmlformats.org/officeDocument/2006/relationships/image" Target="../media/image520.png"/><Relationship Id="rId2" Type="http://schemas.openxmlformats.org/officeDocument/2006/relationships/image" Target="../media/image66.gif"/><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image" Target="../media/image510.png"/><Relationship Id="rId5" Type="http://schemas.openxmlformats.org/officeDocument/2006/relationships/image" Target="../media/image450.png"/><Relationship Id="rId10" Type="http://schemas.openxmlformats.org/officeDocument/2006/relationships/image" Target="../media/image500.png"/><Relationship Id="rId4" Type="http://schemas.openxmlformats.org/officeDocument/2006/relationships/image" Target="../media/image440.png"/><Relationship Id="rId9" Type="http://schemas.openxmlformats.org/officeDocument/2006/relationships/image" Target="../media/image490.png"/></Relationships>
</file>

<file path=ppt/slides/_rels/slide43.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49.png"/><Relationship Id="rId3" Type="http://schemas.openxmlformats.org/officeDocument/2006/relationships/image" Target="../media/image390.png"/><Relationship Id="rId7" Type="http://schemas.openxmlformats.org/officeDocument/2006/relationships/image" Target="../media/image570.png"/><Relationship Id="rId12" Type="http://schemas.openxmlformats.org/officeDocument/2006/relationships/hyperlink" Target="http://www.secg.org/sec2-v2.pdf" TargetMode="External"/><Relationship Id="rId2" Type="http://schemas.openxmlformats.org/officeDocument/2006/relationships/image" Target="../media/image66.gif"/><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61.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50.svg"/></Relationships>
</file>

<file path=ppt/slides/_rels/slide44.xml.rels><?xml version="1.0" encoding="UTF-8" standalone="yes"?>
<Relationships xmlns="http://schemas.openxmlformats.org/package/2006/relationships"><Relationship Id="rId3" Type="http://schemas.openxmlformats.org/officeDocument/2006/relationships/image" Target="../media/image371.png"/><Relationship Id="rId7" Type="http://schemas.openxmlformats.org/officeDocument/2006/relationships/image" Target="../media/image65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8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7.wmf"/><Relationship Id="rId7" Type="http://schemas.openxmlformats.org/officeDocument/2006/relationships/image" Target="../media/image400.png"/><Relationship Id="rId2"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8.emf"/><Relationship Id="rId9" Type="http://schemas.openxmlformats.org/officeDocument/2006/relationships/image" Target="../media/image7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audio" Target="../media/audio2.bin"/><Relationship Id="rId7" Type="http://schemas.openxmlformats.org/officeDocument/2006/relationships/image" Target="../media/image78.pn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2.png"/><Relationship Id="rId9" Type="http://schemas.openxmlformats.org/officeDocument/2006/relationships/image" Target="../media/image80.png"/></Relationships>
</file>

<file path=ppt/slides/_rels/slide51.xml.rels><?xml version="1.0" encoding="UTF-8" standalone="yes"?>
<Relationships xmlns="http://schemas.openxmlformats.org/package/2006/relationships"><Relationship Id="rId8" Type="http://schemas.openxmlformats.org/officeDocument/2006/relationships/image" Target="../media/image870.png"/><Relationship Id="rId13" Type="http://schemas.openxmlformats.org/officeDocument/2006/relationships/image" Target="../media/image920.png"/><Relationship Id="rId3" Type="http://schemas.openxmlformats.org/officeDocument/2006/relationships/image" Target="../media/image32.jpg"/><Relationship Id="rId7" Type="http://schemas.openxmlformats.org/officeDocument/2006/relationships/image" Target="../media/image860.png"/><Relationship Id="rId12" Type="http://schemas.openxmlformats.org/officeDocument/2006/relationships/image" Target="../media/image910.png"/><Relationship Id="rId2" Type="http://schemas.openxmlformats.org/officeDocument/2006/relationships/notesSlide" Target="../notesSlides/notesSlide31.xml"/><Relationship Id="rId16"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850.png"/><Relationship Id="rId11" Type="http://schemas.openxmlformats.org/officeDocument/2006/relationships/image" Target="../media/image900.png"/><Relationship Id="rId5" Type="http://schemas.openxmlformats.org/officeDocument/2006/relationships/image" Target="../media/image39.png"/><Relationship Id="rId15" Type="http://schemas.openxmlformats.org/officeDocument/2006/relationships/image" Target="../media/image940.png"/><Relationship Id="rId10" Type="http://schemas.openxmlformats.org/officeDocument/2006/relationships/image" Target="../media/image890.png"/><Relationship Id="rId4" Type="http://schemas.openxmlformats.org/officeDocument/2006/relationships/image" Target="../media/image33.jpg"/><Relationship Id="rId9" Type="http://schemas.openxmlformats.org/officeDocument/2006/relationships/image" Target="../media/image880.png"/><Relationship Id="rId14" Type="http://schemas.openxmlformats.org/officeDocument/2006/relationships/image" Target="../media/image930.png"/></Relationships>
</file>

<file path=ppt/slides/_rels/slide5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97.png"/><Relationship Id="rId18" Type="http://schemas.openxmlformats.org/officeDocument/2006/relationships/image" Target="../media/image102.png"/><Relationship Id="rId3" Type="http://schemas.openxmlformats.org/officeDocument/2006/relationships/image" Target="../media/image32.jpg"/><Relationship Id="rId7" Type="http://schemas.openxmlformats.org/officeDocument/2006/relationships/image" Target="../media/image66.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notesSlide" Target="../notesSlides/notesSlide32.xml"/><Relationship Id="rId16"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84.png"/><Relationship Id="rId5" Type="http://schemas.openxmlformats.org/officeDocument/2006/relationships/image" Target="../media/image39.png"/><Relationship Id="rId15" Type="http://schemas.openxmlformats.org/officeDocument/2006/relationships/image" Target="../media/image99.png"/><Relationship Id="rId10" Type="http://schemas.openxmlformats.org/officeDocument/2006/relationships/image" Target="../media/image810.png"/><Relationship Id="rId19" Type="http://schemas.openxmlformats.org/officeDocument/2006/relationships/image" Target="../media/image103.png"/><Relationship Id="rId4" Type="http://schemas.openxmlformats.org/officeDocument/2006/relationships/image" Target="../media/image33.jpg"/><Relationship Id="rId9" Type="http://schemas.openxmlformats.org/officeDocument/2006/relationships/image" Target="../media/image800.png"/><Relationship Id="rId14" Type="http://schemas.openxmlformats.org/officeDocument/2006/relationships/image" Target="../media/image9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nvlpubs.nist.gov/nistpubs/SpecialPublications/NIST.SP.800-57pt1r5.pdf" TargetMode="External"/><Relationship Id="rId2" Type="http://schemas.openxmlformats.org/officeDocument/2006/relationships/notesSlide" Target="../notesSlides/notesSlide34.xml"/><Relationship Id="rId1" Type="http://schemas.openxmlformats.org/officeDocument/2006/relationships/slideLayout" Target="../slideLayouts/slideLayout26.xml"/><Relationship Id="rId5" Type="http://schemas.openxmlformats.org/officeDocument/2006/relationships/image" Target="../media/image50.svg"/><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83633" y="116632"/>
            <a:ext cx="6984775" cy="792162"/>
          </a:xfrm>
        </p:spPr>
        <p:txBody>
          <a:bodyPr/>
          <a:lstStyle/>
          <a:p>
            <a:pPr algn="ctr"/>
            <a:r>
              <a:rPr lang="en-US" dirty="0"/>
              <a:t>CMP5329 Cyber Security</a:t>
            </a: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1343472" y="933393"/>
            <a:ext cx="1084852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dirty="0"/>
              <a:t>Week 2-P1: </a:t>
            </a:r>
            <a:r>
              <a:rPr lang="en-US" sz="3600" dirty="0"/>
              <a:t>Modern Asymmetric Ciphers (Cont.)</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58853"/>
            <a:ext cx="8229600" cy="523210"/>
          </a:xfrm>
        </p:spPr>
        <p:txBody>
          <a:bodyPr wrap="square">
            <a:spAutoFit/>
          </a:bodyPr>
          <a:lstStyle/>
          <a:p>
            <a:r>
              <a:rPr lang="en-IN" altLang="en-US" sz="2800" spc="-400" dirty="0">
                <a:ea typeface="ヒラギノ角ゴ Pro W3" charset="-128"/>
              </a:rPr>
              <a:t>A E </a:t>
            </a:r>
            <a:r>
              <a:rPr lang="en-IN" altLang="en-US" sz="2800" dirty="0">
                <a:ea typeface="ヒラギノ角ゴ Pro W3" charset="-128"/>
              </a:rPr>
              <a:t>S Row and Column Operations</a:t>
            </a:r>
            <a:endParaRPr lang="en-US" sz="2000" dirty="0"/>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919536" y="908720"/>
            <a:ext cx="7056784" cy="560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6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0" y="33338"/>
            <a:ext cx="7543800" cy="865187"/>
          </a:xfrm>
        </p:spPr>
        <p:txBody>
          <a:bodyPr anchor="ctr"/>
          <a:lstStyle/>
          <a:p>
            <a:pPr eaLnBrk="1" hangingPunct="1"/>
            <a:r>
              <a:rPr lang="en-US" altLang="zh-CN" dirty="0">
                <a:ea typeface="宋体" panose="02010600030101010101" pitchFamily="2" charset="-122"/>
              </a:rPr>
              <a:t>Shift-Rows (</a:t>
            </a:r>
            <a:r>
              <a:rPr lang="en-US" altLang="zh-CN" i="1" dirty="0" err="1">
                <a:latin typeface="Times New Roman" panose="02020603050405020304" pitchFamily="18" charset="0"/>
                <a:ea typeface="宋体" panose="02010600030101010101" pitchFamily="2" charset="-122"/>
              </a:rPr>
              <a:t>shr</a:t>
            </a:r>
            <a:r>
              <a:rPr lang="en-US" altLang="zh-CN" dirty="0">
                <a:ea typeface="宋体" panose="02010600030101010101" pitchFamily="2" charset="-122"/>
              </a:rPr>
              <a:t>)</a:t>
            </a:r>
          </a:p>
        </p:txBody>
      </p:sp>
      <p:sp>
        <p:nvSpPr>
          <p:cNvPr id="43012" name="Content Placeholder 5">
            <a:extLst>
              <a:ext uri="{FF2B5EF4-FFF2-40B4-BE49-F238E27FC236}">
                <a16:creationId xmlns:a16="http://schemas.microsoft.com/office/drawing/2014/main" id="{9548B17D-A8E7-43C9-9268-A95E83FFD58E}"/>
              </a:ext>
            </a:extLst>
          </p:cNvPr>
          <p:cNvSpPr>
            <a:spLocks noGrp="1"/>
          </p:cNvSpPr>
          <p:nvPr>
            <p:ph idx="4294967295"/>
          </p:nvPr>
        </p:nvSpPr>
        <p:spPr>
          <a:xfrm>
            <a:off x="0" y="1223963"/>
            <a:ext cx="11088688" cy="4410075"/>
          </a:xfrm>
        </p:spPr>
        <p:txBody>
          <a:bodyPr/>
          <a:lstStyle/>
          <a:p>
            <a:pPr eaLnBrk="1" hangingPunct="1"/>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 performs a left-circular-shift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a:t>
            </a:r>
            <a:r>
              <a:rPr lang="en-US" altLang="zh-CN" sz="2400" dirty="0">
                <a:ea typeface="宋体" panose="02010600030101010101" pitchFamily="2" charset="-122"/>
              </a:rPr>
              <a:t> times on the </a:t>
            </a:r>
            <a:r>
              <a:rPr lang="en-US" altLang="zh-CN" sz="2400" i="1" dirty="0" err="1">
                <a:latin typeface="Times New Roman" panose="02020603050405020304" pitchFamily="18" charset="0"/>
                <a:ea typeface="宋体" panose="02010600030101010101" pitchFamily="2" charset="-122"/>
              </a:rPr>
              <a:t>i</a:t>
            </a:r>
            <a:r>
              <a:rPr lang="en-US" altLang="zh-CN" sz="2400" dirty="0" err="1">
                <a:ea typeface="宋体" panose="02010600030101010101" pitchFamily="2" charset="-122"/>
              </a:rPr>
              <a:t>-th</a:t>
            </a:r>
            <a:r>
              <a:rPr lang="en-US" altLang="zh-CN" sz="2400" dirty="0">
                <a:ea typeface="宋体" panose="02010600030101010101" pitchFamily="2" charset="-122"/>
              </a:rPr>
              <a:t> row in the matrix </a:t>
            </a:r>
            <a:r>
              <a:rPr lang="en-US" altLang="zh-CN" sz="24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0,0     </a:t>
            </a:r>
            <a:r>
              <a:rPr lang="en-US" altLang="zh-CN" sz="2400" dirty="0">
                <a:ea typeface="宋体" panose="02010600030101010101" pitchFamily="2" charset="-122"/>
              </a:rPr>
              <a:t>a</a:t>
            </a:r>
            <a:r>
              <a:rPr lang="en-US" altLang="zh-CN" sz="2400" baseline="-25000" dirty="0">
                <a:ea typeface="宋体" panose="02010600030101010101" pitchFamily="2" charset="-122"/>
              </a:rPr>
              <a:t>0,1     </a:t>
            </a:r>
            <a:r>
              <a:rPr lang="en-US" altLang="zh-CN" sz="2400" dirty="0">
                <a:ea typeface="宋体" panose="02010600030101010101" pitchFamily="2" charset="-122"/>
              </a:rPr>
              <a:t>a</a:t>
            </a:r>
            <a:r>
              <a:rPr lang="en-US" altLang="zh-CN" sz="2400" baseline="-25000" dirty="0">
                <a:ea typeface="宋体" panose="02010600030101010101" pitchFamily="2" charset="-122"/>
              </a:rPr>
              <a:t>0,2     </a:t>
            </a:r>
            <a:r>
              <a:rPr lang="en-US" altLang="zh-CN" sz="2400" dirty="0">
                <a:ea typeface="宋体" panose="02010600030101010101" pitchFamily="2" charset="-122"/>
              </a:rPr>
              <a:t>a</a:t>
            </a:r>
            <a:r>
              <a:rPr lang="en-US" altLang="zh-CN" sz="2400" baseline="-25000" dirty="0">
                <a:ea typeface="宋体" panose="02010600030101010101" pitchFamily="2" charset="-122"/>
              </a:rPr>
              <a:t>0,3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  a</a:t>
            </a:r>
            <a:r>
              <a:rPr lang="en-US" altLang="zh-CN" sz="2400" baseline="-25000">
                <a:ea typeface="宋体" panose="02010600030101010101" pitchFamily="2" charset="-122"/>
              </a:rPr>
              <a:t>1,1     </a:t>
            </a:r>
            <a:r>
              <a:rPr lang="en-US" altLang="zh-CN" sz="2400" dirty="0">
                <a:ea typeface="宋体" panose="02010600030101010101" pitchFamily="2" charset="-122"/>
              </a:rPr>
              <a:t>a</a:t>
            </a:r>
            <a:r>
              <a:rPr lang="en-US" altLang="zh-CN" sz="2400" baseline="-25000" dirty="0">
                <a:ea typeface="宋体" panose="02010600030101010101" pitchFamily="2" charset="-122"/>
              </a:rPr>
              <a:t>1,2     </a:t>
            </a:r>
            <a:r>
              <a:rPr lang="en-US" altLang="zh-CN" sz="2400" dirty="0">
                <a:ea typeface="宋体" panose="02010600030101010101" pitchFamily="2" charset="-122"/>
              </a:rPr>
              <a:t>a</a:t>
            </a:r>
            <a:r>
              <a:rPr lang="en-US" altLang="zh-CN" sz="2400" baseline="-25000" dirty="0">
                <a:ea typeface="宋体" panose="02010600030101010101" pitchFamily="2" charset="-122"/>
              </a:rPr>
              <a:t>1,3     </a:t>
            </a:r>
            <a:r>
              <a:rPr lang="en-US" altLang="zh-CN" sz="2400" dirty="0">
                <a:ea typeface="宋体" panose="02010600030101010101" pitchFamily="2" charset="-122"/>
              </a:rPr>
              <a:t>a</a:t>
            </a:r>
            <a:r>
              <a:rPr lang="en-US" altLang="zh-CN" sz="2400" baseline="-25000" dirty="0">
                <a:ea typeface="宋体" panose="02010600030101010101" pitchFamily="2" charset="-122"/>
              </a:rPr>
              <a:t>1,0</a:t>
            </a:r>
            <a:r>
              <a:rPr lang="en-US" altLang="zh-CN" sz="2400" baseline="-25000">
                <a:ea typeface="宋体" panose="02010600030101010101" pitchFamily="2" charset="-122"/>
              </a:rPr>
              <a:t>	      = C</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2,2     </a:t>
            </a:r>
            <a:r>
              <a:rPr lang="en-US" altLang="zh-CN" sz="2400" dirty="0">
                <a:ea typeface="宋体" panose="02010600030101010101" pitchFamily="2" charset="-122"/>
              </a:rPr>
              <a:t>a</a:t>
            </a:r>
            <a:r>
              <a:rPr lang="en-US" altLang="zh-CN" sz="2400" baseline="-25000" dirty="0">
                <a:ea typeface="宋体" panose="02010600030101010101" pitchFamily="2" charset="-122"/>
              </a:rPr>
              <a:t>2,3     </a:t>
            </a:r>
            <a:r>
              <a:rPr lang="en-US" altLang="zh-CN" sz="2400" dirty="0">
                <a:ea typeface="宋体" panose="02010600030101010101" pitchFamily="2" charset="-122"/>
              </a:rPr>
              <a:t>a</a:t>
            </a:r>
            <a:r>
              <a:rPr lang="en-US" altLang="zh-CN" sz="2400" baseline="-25000" dirty="0">
                <a:ea typeface="宋体" panose="02010600030101010101" pitchFamily="2" charset="-122"/>
              </a:rPr>
              <a:t>2,0     </a:t>
            </a:r>
            <a:r>
              <a:rPr lang="en-US" altLang="zh-CN" sz="2400" dirty="0">
                <a:ea typeface="宋体" panose="02010600030101010101" pitchFamily="2" charset="-122"/>
              </a:rPr>
              <a:t>a</a:t>
            </a:r>
            <a:r>
              <a:rPr lang="en-US" altLang="zh-CN" sz="2400" baseline="-25000" dirty="0">
                <a:ea typeface="宋体" panose="02010600030101010101" pitchFamily="2" charset="-122"/>
              </a:rPr>
              <a:t>2,1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dirty="0">
                <a:ea typeface="宋体" panose="02010600030101010101" pitchFamily="2" charset="-122"/>
              </a:rPr>
              <a:t>a</a:t>
            </a:r>
            <a:r>
              <a:rPr lang="en-US" altLang="zh-CN" sz="2400" baseline="-25000" dirty="0">
                <a:ea typeface="宋体" panose="02010600030101010101" pitchFamily="2" charset="-122"/>
              </a:rPr>
              <a:t>3,3     </a:t>
            </a:r>
            <a:r>
              <a:rPr lang="en-US" altLang="zh-CN" sz="2400" dirty="0">
                <a:ea typeface="宋体" panose="02010600030101010101" pitchFamily="2" charset="-122"/>
              </a:rPr>
              <a:t>a</a:t>
            </a:r>
            <a:r>
              <a:rPr lang="en-US" altLang="zh-CN" sz="2400" baseline="-25000" dirty="0">
                <a:ea typeface="宋体" panose="02010600030101010101" pitchFamily="2" charset="-122"/>
              </a:rPr>
              <a:t>3,0     </a:t>
            </a:r>
            <a:r>
              <a:rPr lang="en-US" altLang="zh-CN" sz="2400" dirty="0">
                <a:ea typeface="宋体" panose="02010600030101010101" pitchFamily="2" charset="-122"/>
              </a:rPr>
              <a:t>a</a:t>
            </a:r>
            <a:r>
              <a:rPr lang="en-US" altLang="zh-CN" sz="2400" baseline="-25000" dirty="0">
                <a:ea typeface="宋体" panose="02010600030101010101" pitchFamily="2" charset="-122"/>
              </a:rPr>
              <a:t>3,1     </a:t>
            </a:r>
            <a:r>
              <a:rPr lang="en-US" altLang="zh-CN" sz="2400" dirty="0">
                <a:ea typeface="宋体" panose="02010600030101010101" pitchFamily="2" charset="-122"/>
              </a:rPr>
              <a:t>a</a:t>
            </a:r>
            <a:r>
              <a:rPr lang="en-US" altLang="zh-CN" sz="2400" baseline="-25000" dirty="0">
                <a:ea typeface="宋体" panose="02010600030101010101" pitchFamily="2" charset="-122"/>
              </a:rPr>
              <a:t>3,2  	</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en-US" altLang="zh-CN" sz="2400" dirty="0">
                <a:ea typeface="宋体" panose="02010600030101010101" pitchFamily="2" charset="-122"/>
              </a:rPr>
              <a:t> performs a right-circular-shift </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 1</a:t>
            </a:r>
            <a:r>
              <a:rPr lang="en-US" altLang="zh-CN" sz="2400" dirty="0">
                <a:ea typeface="宋体" panose="02010600030101010101" pitchFamily="2" charset="-122"/>
              </a:rPr>
              <a:t> times on the </a:t>
            </a:r>
            <a:r>
              <a:rPr lang="en-US" altLang="zh-CN" sz="2400" i="1" dirty="0" err="1">
                <a:latin typeface="Times New Roman" panose="02020603050405020304" pitchFamily="18" charset="0"/>
                <a:ea typeface="宋体" panose="02010600030101010101" pitchFamily="2" charset="-122"/>
              </a:rPr>
              <a:t>i</a:t>
            </a:r>
            <a:r>
              <a:rPr lang="en-US" altLang="zh-CN" sz="2400" dirty="0" err="1">
                <a:ea typeface="宋体" panose="02010600030101010101" pitchFamily="2" charset="-122"/>
              </a:rPr>
              <a:t>-th</a:t>
            </a:r>
            <a:r>
              <a:rPr lang="en-US" altLang="zh-CN" sz="2400" dirty="0">
                <a:ea typeface="宋体" panose="02010600030101010101" pitchFamily="2" charset="-122"/>
              </a:rPr>
              <a:t> row in the matrix </a:t>
            </a:r>
            <a:r>
              <a:rPr lang="en-US" altLang="zh-CN" sz="2400" i="1" dirty="0">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dirty="0">
                <a:ea typeface="宋体" panose="02010600030101010101" pitchFamily="2" charset="-122"/>
              </a:rPr>
              <a:t>a</a:t>
            </a:r>
            <a:r>
              <a:rPr lang="en-US" altLang="zh-CN" sz="2400" baseline="-25000" dirty="0">
                <a:ea typeface="宋体" panose="02010600030101010101" pitchFamily="2" charset="-122"/>
              </a:rPr>
              <a:t>0,1     </a:t>
            </a:r>
            <a:r>
              <a:rPr lang="en-US" altLang="zh-CN" sz="2400" dirty="0">
                <a:ea typeface="宋体" panose="02010600030101010101" pitchFamily="2" charset="-122"/>
              </a:rPr>
              <a:t>a</a:t>
            </a:r>
            <a:r>
              <a:rPr lang="en-US" altLang="zh-CN" sz="2400" baseline="-25000" dirty="0">
                <a:ea typeface="宋体" panose="02010600030101010101" pitchFamily="2" charset="-122"/>
              </a:rPr>
              <a:t>0,2     </a:t>
            </a:r>
            <a:r>
              <a:rPr lang="en-US" altLang="zh-CN" sz="2400" dirty="0">
                <a:ea typeface="宋体" panose="02010600030101010101" pitchFamily="2" charset="-122"/>
              </a:rPr>
              <a:t>a</a:t>
            </a:r>
            <a:r>
              <a:rPr lang="en-US" altLang="zh-CN" sz="2400" baseline="-25000" dirty="0">
                <a:ea typeface="宋体" panose="02010600030101010101" pitchFamily="2" charset="-122"/>
              </a:rPr>
              <a:t>0,3 </a:t>
            </a:r>
            <a:r>
              <a:rPr lang="en-US" altLang="zh-CN" sz="2400" dirty="0">
                <a:ea typeface="宋体" panose="02010600030101010101" pitchFamily="2" charset="-122"/>
              </a:rPr>
              <a:t>	</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ea typeface="宋体" panose="02010600030101010101" pitchFamily="2" charset="-122"/>
              </a:rPr>
              <a:t>1</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a</a:t>
            </a:r>
            <a:r>
              <a:rPr lang="en-US" altLang="zh-CN" sz="2400" baseline="-25000">
                <a:ea typeface="宋体" panose="02010600030101010101" pitchFamily="2" charset="-122"/>
              </a:rPr>
              <a:t>1,0     </a:t>
            </a:r>
            <a:r>
              <a:rPr lang="en-US" altLang="zh-CN" sz="2400">
                <a:ea typeface="宋体" panose="02010600030101010101" pitchFamily="2" charset="-122"/>
              </a:rPr>
              <a:t>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a:t>
            </a:r>
            <a:r>
              <a:rPr lang="en-US" altLang="zh-CN" sz="2400" baseline="-25000" dirty="0">
                <a:ea typeface="宋体" panose="02010600030101010101" pitchFamily="2" charset="-122"/>
              </a:rPr>
              <a:t>	</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r>
              <a:rPr lang="en-US" altLang="zh-CN" sz="2400">
                <a:ea typeface="宋体" panose="02010600030101010101" pitchFamily="2" charset="-122"/>
              </a:rPr>
              <a:t>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a:t>
            </a:r>
            <a:endParaRPr lang="en-US" altLang="zh-CN" sz="2400" dirty="0">
              <a:ea typeface="宋体" panose="02010600030101010101" pitchFamily="2" charset="-122"/>
            </a:endParaRP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a:ea typeface="宋体" panose="02010600030101010101" pitchFamily="2" charset="-122"/>
              </a:rPr>
              <a:t>                  			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r>
              <a:rPr lang="en-US" altLang="zh-CN" sz="2400">
                <a:ea typeface="宋体" panose="02010600030101010101" pitchFamily="2" charset="-122"/>
              </a:rPr>
              <a:t>a</a:t>
            </a:r>
            <a:r>
              <a:rPr lang="en-US" altLang="zh-CN" sz="2400" baseline="-25000">
                <a:ea typeface="宋体" panose="02010600030101010101" pitchFamily="2" charset="-122"/>
              </a:rPr>
              <a:t>3,3</a:t>
            </a:r>
            <a:r>
              <a:rPr lang="en-US" altLang="zh-CN" sz="2400" baseline="-25000" dirty="0">
                <a:ea typeface="宋体" panose="02010600030101010101" pitchFamily="2" charset="-122"/>
              </a:rPr>
              <a:t>	</a:t>
            </a:r>
          </a:p>
          <a:p>
            <a:pPr eaLnBrk="1" hangingPunct="1">
              <a:buFont typeface="Wingdings" panose="05000000000000000000" pitchFamily="2" charset="2"/>
              <a:buNone/>
            </a:pP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We have </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shr</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shr</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A</a:t>
            </a:r>
          </a:p>
        </p:txBody>
      </p:sp>
      <p:sp>
        <p:nvSpPr>
          <p:cNvPr id="43013" name="AutoShape 5">
            <a:extLst>
              <a:ext uri="{FF2B5EF4-FFF2-40B4-BE49-F238E27FC236}">
                <a16:creationId xmlns:a16="http://schemas.microsoft.com/office/drawing/2014/main" id="{EEA882E3-01E8-43DF-8EEB-50A58F12B373}"/>
              </a:ext>
            </a:extLst>
          </p:cNvPr>
          <p:cNvSpPr>
            <a:spLocks noChangeArrowheads="1"/>
          </p:cNvSpPr>
          <p:nvPr/>
        </p:nvSpPr>
        <p:spPr bwMode="auto">
          <a:xfrm>
            <a:off x="5984182" y="2026821"/>
            <a:ext cx="2952328" cy="182425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3014" name="AutoShape 7">
            <a:extLst>
              <a:ext uri="{FF2B5EF4-FFF2-40B4-BE49-F238E27FC236}">
                <a16:creationId xmlns:a16="http://schemas.microsoft.com/office/drawing/2014/main" id="{E82634FE-A95A-4AE6-B6FE-31825075D3D8}"/>
              </a:ext>
            </a:extLst>
          </p:cNvPr>
          <p:cNvSpPr>
            <a:spLocks noChangeArrowheads="1"/>
          </p:cNvSpPr>
          <p:nvPr/>
        </p:nvSpPr>
        <p:spPr bwMode="auto">
          <a:xfrm>
            <a:off x="5735960" y="4619196"/>
            <a:ext cx="3200550" cy="205016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6" name="Rectangle 5">
            <a:extLst>
              <a:ext uri="{FF2B5EF4-FFF2-40B4-BE49-F238E27FC236}">
                <a16:creationId xmlns:a16="http://schemas.microsoft.com/office/drawing/2014/main" id="{3411A45F-EAA4-4607-879D-9FD4171CD9F9}"/>
              </a:ext>
            </a:extLst>
          </p:cNvPr>
          <p:cNvSpPr/>
          <p:nvPr/>
        </p:nvSpPr>
        <p:spPr>
          <a:xfrm>
            <a:off x="695400" y="191135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531241" y="2026821"/>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Arrow: Right 1">
            <a:extLst>
              <a:ext uri="{FF2B5EF4-FFF2-40B4-BE49-F238E27FC236}">
                <a16:creationId xmlns:a16="http://schemas.microsoft.com/office/drawing/2014/main" id="{20617507-6614-47CB-BAD4-89A71BE50999}"/>
              </a:ext>
            </a:extLst>
          </p:cNvPr>
          <p:cNvSpPr/>
          <p:nvPr/>
        </p:nvSpPr>
        <p:spPr bwMode="auto">
          <a:xfrm>
            <a:off x="4299962" y="2590835"/>
            <a:ext cx="427886" cy="2548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8" name="Straight Arrow Connector 7">
            <a:extLst>
              <a:ext uri="{FF2B5EF4-FFF2-40B4-BE49-F238E27FC236}">
                <a16:creationId xmlns:a16="http://schemas.microsoft.com/office/drawing/2014/main" id="{2DB4924C-C2F8-468F-BEAA-CC445D4C4271}"/>
              </a:ext>
            </a:extLst>
          </p:cNvPr>
          <p:cNvCxnSpPr>
            <a:cxnSpLocks/>
          </p:cNvCxnSpPr>
          <p:nvPr/>
        </p:nvCxnSpPr>
        <p:spPr bwMode="auto">
          <a:xfrm flipH="1">
            <a:off x="3863752" y="22048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C6928B6F-6FCA-451E-B034-BBD1EB04C042}"/>
              </a:ext>
            </a:extLst>
          </p:cNvPr>
          <p:cNvSpPr txBox="1"/>
          <p:nvPr/>
        </p:nvSpPr>
        <p:spPr>
          <a:xfrm>
            <a:off x="3935760" y="1772816"/>
            <a:ext cx="364202" cy="523220"/>
          </a:xfrm>
          <a:prstGeom prst="rect">
            <a:avLst/>
          </a:prstGeom>
          <a:noFill/>
        </p:spPr>
        <p:txBody>
          <a:bodyPr wrap="none" rtlCol="0">
            <a:spAutoFit/>
          </a:bodyPr>
          <a:lstStyle/>
          <a:p>
            <a:r>
              <a:rPr lang="en-US"/>
              <a:t>0</a:t>
            </a:r>
          </a:p>
        </p:txBody>
      </p:sp>
      <p:cxnSp>
        <p:nvCxnSpPr>
          <p:cNvPr id="15" name="Straight Arrow Connector 14">
            <a:extLst>
              <a:ext uri="{FF2B5EF4-FFF2-40B4-BE49-F238E27FC236}">
                <a16:creationId xmlns:a16="http://schemas.microsoft.com/office/drawing/2014/main" id="{64EF7E28-52DB-4611-89F3-D78F78AEF12A}"/>
              </a:ext>
            </a:extLst>
          </p:cNvPr>
          <p:cNvCxnSpPr>
            <a:cxnSpLocks/>
          </p:cNvCxnSpPr>
          <p:nvPr/>
        </p:nvCxnSpPr>
        <p:spPr bwMode="auto">
          <a:xfrm flipH="1">
            <a:off x="3791744" y="2617748"/>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CE5247F5-A48B-4367-8C95-0BC0583FB013}"/>
              </a:ext>
            </a:extLst>
          </p:cNvPr>
          <p:cNvSpPr txBox="1"/>
          <p:nvPr/>
        </p:nvSpPr>
        <p:spPr>
          <a:xfrm>
            <a:off x="3935760" y="2185700"/>
            <a:ext cx="364202" cy="523220"/>
          </a:xfrm>
          <a:prstGeom prst="rect">
            <a:avLst/>
          </a:prstGeom>
          <a:noFill/>
        </p:spPr>
        <p:txBody>
          <a:bodyPr wrap="none" rtlCol="0">
            <a:spAutoFit/>
          </a:bodyPr>
          <a:lstStyle/>
          <a:p>
            <a:r>
              <a:rPr lang="en-US"/>
              <a:t>1</a:t>
            </a:r>
          </a:p>
        </p:txBody>
      </p:sp>
      <p:cxnSp>
        <p:nvCxnSpPr>
          <p:cNvPr id="19" name="Straight Arrow Connector 18">
            <a:extLst>
              <a:ext uri="{FF2B5EF4-FFF2-40B4-BE49-F238E27FC236}">
                <a16:creationId xmlns:a16="http://schemas.microsoft.com/office/drawing/2014/main" id="{07141CEE-238C-4358-91BC-53ADC257019F}"/>
              </a:ext>
            </a:extLst>
          </p:cNvPr>
          <p:cNvCxnSpPr>
            <a:cxnSpLocks/>
          </p:cNvCxnSpPr>
          <p:nvPr/>
        </p:nvCxnSpPr>
        <p:spPr bwMode="auto">
          <a:xfrm flipH="1">
            <a:off x="3791744" y="306896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8361ADA0-3724-4446-B981-4EBAE97BAB0F}"/>
              </a:ext>
            </a:extLst>
          </p:cNvPr>
          <p:cNvSpPr txBox="1"/>
          <p:nvPr/>
        </p:nvSpPr>
        <p:spPr>
          <a:xfrm>
            <a:off x="3863752" y="2636912"/>
            <a:ext cx="453970" cy="523220"/>
          </a:xfrm>
          <a:prstGeom prst="rect">
            <a:avLst/>
          </a:prstGeom>
          <a:noFill/>
        </p:spPr>
        <p:txBody>
          <a:bodyPr wrap="none" rtlCol="0">
            <a:spAutoFit/>
          </a:bodyPr>
          <a:lstStyle/>
          <a:p>
            <a:r>
              <a:rPr lang="en-US"/>
              <a:t> 2</a:t>
            </a:r>
          </a:p>
        </p:txBody>
      </p:sp>
      <p:cxnSp>
        <p:nvCxnSpPr>
          <p:cNvPr id="21" name="Straight Arrow Connector 20">
            <a:extLst>
              <a:ext uri="{FF2B5EF4-FFF2-40B4-BE49-F238E27FC236}">
                <a16:creationId xmlns:a16="http://schemas.microsoft.com/office/drawing/2014/main" id="{E694BFB3-40A9-4539-B6B6-02C06DEF7214}"/>
              </a:ext>
            </a:extLst>
          </p:cNvPr>
          <p:cNvCxnSpPr>
            <a:cxnSpLocks/>
          </p:cNvCxnSpPr>
          <p:nvPr/>
        </p:nvCxnSpPr>
        <p:spPr bwMode="auto">
          <a:xfrm flipH="1">
            <a:off x="3791744" y="342900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AD45744D-6D3C-45D3-B516-206D987EEA18}"/>
              </a:ext>
            </a:extLst>
          </p:cNvPr>
          <p:cNvSpPr txBox="1"/>
          <p:nvPr/>
        </p:nvSpPr>
        <p:spPr>
          <a:xfrm>
            <a:off x="3935760" y="2996952"/>
            <a:ext cx="364202" cy="523220"/>
          </a:xfrm>
          <a:prstGeom prst="rect">
            <a:avLst/>
          </a:prstGeom>
          <a:noFill/>
        </p:spPr>
        <p:txBody>
          <a:bodyPr wrap="none" rtlCol="0">
            <a:spAutoFit/>
          </a:bodyPr>
          <a:lstStyle/>
          <a:p>
            <a:r>
              <a:rPr lang="en-US"/>
              <a:t>3</a:t>
            </a:r>
          </a:p>
        </p:txBody>
      </p:sp>
    </p:spTree>
    <p:extLst>
      <p:ext uri="{BB962C8B-B14F-4D97-AF65-F5344CB8AC3E}">
        <p14:creationId xmlns:p14="http://schemas.microsoft.com/office/powerpoint/2010/main" val="61323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0" y="33338"/>
            <a:ext cx="7543800" cy="865187"/>
          </a:xfrm>
        </p:spPr>
        <p:txBody>
          <a:bodyPr anchor="ctr"/>
          <a:lstStyle/>
          <a:p>
            <a:pPr eaLnBrk="1" hangingPunct="1"/>
            <a:r>
              <a:rPr lang="en-US" altLang="zh-CN">
                <a:ea typeface="宋体" panose="02010600030101010101" pitchFamily="2" charset="-122"/>
              </a:rPr>
              <a:t>Mix-Columns (</a:t>
            </a:r>
            <a:r>
              <a:rPr lang="en-US" altLang="zh-CN" i="1">
                <a:latin typeface="Times New Roman" panose="02020603050405020304" pitchFamily="18" charset="0"/>
                <a:ea typeface="宋体" panose="02010600030101010101" pitchFamily="2" charset="-122"/>
              </a:rPr>
              <a:t>mic</a:t>
            </a:r>
            <a:r>
              <a:rPr lang="en-US" altLang="zh-CN">
                <a:ea typeface="宋体" panose="02010600030101010101" pitchFamily="2" charset="-122"/>
              </a:rPr>
              <a:t>)</a:t>
            </a:r>
            <a:endParaRPr lang="en-US" altLang="zh-CN" dirty="0">
              <a:ea typeface="宋体" panose="02010600030101010101" pitchFamily="2" charset="-122"/>
            </a:endParaRPr>
          </a:p>
        </p:txBody>
      </p:sp>
      <p:sp>
        <p:nvSpPr>
          <p:cNvPr id="6" name="Rectangle 5">
            <a:extLst>
              <a:ext uri="{FF2B5EF4-FFF2-40B4-BE49-F238E27FC236}">
                <a16:creationId xmlns:a16="http://schemas.microsoft.com/office/drawing/2014/main" id="{3411A45F-EAA4-4607-879D-9FD4171CD9F9}"/>
              </a:ext>
            </a:extLst>
          </p:cNvPr>
          <p:cNvSpPr/>
          <p:nvPr/>
        </p:nvSpPr>
        <p:spPr>
          <a:xfrm>
            <a:off x="863588" y="117509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3,3</a:t>
            </a:r>
            <a:r>
              <a:rPr lang="en-US" altLang="zh-CN" sz="2400" dirty="0">
                <a:ea typeface="宋体" panose="02010600030101010101" pitchFamily="2" charset="-122"/>
              </a:rPr>
              <a:t>	</a:t>
            </a:r>
            <a:endParaRPr lang="en-US" sz="2400" dirty="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811500" y="1244522"/>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 name="TextBox 2">
            <a:extLst>
              <a:ext uri="{FF2B5EF4-FFF2-40B4-BE49-F238E27FC236}">
                <a16:creationId xmlns:a16="http://schemas.microsoft.com/office/drawing/2014/main" id="{2FA73596-A520-4BAA-B000-9C996DE0B699}"/>
              </a:ext>
            </a:extLst>
          </p:cNvPr>
          <p:cNvSpPr txBox="1"/>
          <p:nvPr/>
        </p:nvSpPr>
        <p:spPr>
          <a:xfrm>
            <a:off x="183571" y="1769155"/>
            <a:ext cx="646331" cy="523220"/>
          </a:xfrm>
          <a:prstGeom prst="rect">
            <a:avLst/>
          </a:prstGeom>
          <a:noFill/>
        </p:spPr>
        <p:txBody>
          <a:bodyPr wrap="none" rtlCol="0">
            <a:spAutoFit/>
          </a:bodyPr>
          <a:lstStyle/>
          <a:p>
            <a:r>
              <a:rPr lang="en-US"/>
              <a:t>A=</a:t>
            </a:r>
          </a:p>
        </p:txBody>
      </p:sp>
      <p:sp>
        <p:nvSpPr>
          <p:cNvPr id="23" name="Rectangle 22">
            <a:extLst>
              <a:ext uri="{FF2B5EF4-FFF2-40B4-BE49-F238E27FC236}">
                <a16:creationId xmlns:a16="http://schemas.microsoft.com/office/drawing/2014/main" id="{E4FB1ACE-6171-4E5E-B452-182F4D43C0BD}"/>
              </a:ext>
            </a:extLst>
          </p:cNvPr>
          <p:cNvSpPr/>
          <p:nvPr/>
        </p:nvSpPr>
        <p:spPr>
          <a:xfrm>
            <a:off x="5861793" y="1239972"/>
            <a:ext cx="2138597" cy="1569660"/>
          </a:xfrm>
          <a:prstGeom prst="rect">
            <a:avLst/>
          </a:prstGeom>
        </p:spPr>
        <p:txBody>
          <a:bodyPr wrap="square">
            <a:spAutoFit/>
          </a:bodyPr>
          <a:lstStyle/>
          <a:p>
            <a:r>
              <a:rPr lang="en-US" altLang="zh-CN" sz="2400" dirty="0">
                <a:latin typeface="Times New Roman" panose="02020603050405020304" pitchFamily="18" charset="0"/>
                <a:ea typeface="宋体" panose="02010600030101010101" pitchFamily="2" charset="-122"/>
              </a:rPr>
              <a:t>2</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3</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1</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2     3</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1     1</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2     3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1</a:t>
            </a:r>
            <a:r>
              <a:rPr lang="en-US" altLang="zh-CN" sz="2400" baseline="-25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    1     2</a:t>
            </a:r>
            <a:r>
              <a:rPr lang="en-US" altLang="zh-CN" sz="2400" dirty="0">
                <a:ea typeface="宋体" panose="02010600030101010101" pitchFamily="2" charset="-122"/>
              </a:rPr>
              <a:t>	</a:t>
            </a:r>
            <a:endParaRPr lang="en-US" sz="2400" dirty="0"/>
          </a:p>
        </p:txBody>
      </p:sp>
      <p:sp>
        <p:nvSpPr>
          <p:cNvPr id="24" name="AutoShape 5">
            <a:extLst>
              <a:ext uri="{FF2B5EF4-FFF2-40B4-BE49-F238E27FC236}">
                <a16:creationId xmlns:a16="http://schemas.microsoft.com/office/drawing/2014/main" id="{DCDB9597-D1A2-4FFB-9312-6D38F417E671}"/>
              </a:ext>
            </a:extLst>
          </p:cNvPr>
          <p:cNvSpPr>
            <a:spLocks noChangeArrowheads="1"/>
          </p:cNvSpPr>
          <p:nvPr/>
        </p:nvSpPr>
        <p:spPr bwMode="auto">
          <a:xfrm>
            <a:off x="8387199" y="1257137"/>
            <a:ext cx="3048000" cy="1694682"/>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8" name="Rectangle 27">
            <a:extLst>
              <a:ext uri="{FF2B5EF4-FFF2-40B4-BE49-F238E27FC236}">
                <a16:creationId xmlns:a16="http://schemas.microsoft.com/office/drawing/2014/main" id="{85FF6FD3-74BC-4CCB-9C05-C84290686ED8}"/>
              </a:ext>
            </a:extLst>
          </p:cNvPr>
          <p:cNvSpPr/>
          <p:nvPr/>
        </p:nvSpPr>
        <p:spPr>
          <a:xfrm>
            <a:off x="6834908" y="352768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0,3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1,3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2,2</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2,3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3,0</a:t>
            </a:r>
            <a:r>
              <a:rPr lang="en-US" altLang="zh-CN" sz="2400" i="1"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     c</a:t>
            </a:r>
            <a:r>
              <a:rPr lang="en-US" altLang="zh-CN" sz="2400" baseline="-25000" dirty="0">
                <a:latin typeface="Times New Roman" panose="02020603050405020304" pitchFamily="18" charset="0"/>
                <a:ea typeface="宋体" panose="02010600030101010101" pitchFamily="2" charset="-122"/>
              </a:rPr>
              <a:t>3,3</a:t>
            </a:r>
            <a:r>
              <a:rPr lang="en-US" altLang="zh-CN" sz="2400" dirty="0">
                <a:ea typeface="宋体" panose="02010600030101010101" pitchFamily="2" charset="-122"/>
              </a:rPr>
              <a:t>	</a:t>
            </a:r>
            <a:endParaRPr lang="en-US" sz="2400" dirty="0"/>
          </a:p>
        </p:txBody>
      </p:sp>
      <p:sp>
        <p:nvSpPr>
          <p:cNvPr id="29" name="AutoShape 5">
            <a:extLst>
              <a:ext uri="{FF2B5EF4-FFF2-40B4-BE49-F238E27FC236}">
                <a16:creationId xmlns:a16="http://schemas.microsoft.com/office/drawing/2014/main" id="{7D856646-AD33-4C27-A06A-DD18FC936A48}"/>
              </a:ext>
            </a:extLst>
          </p:cNvPr>
          <p:cNvSpPr>
            <a:spLocks noChangeArrowheads="1"/>
          </p:cNvSpPr>
          <p:nvPr/>
        </p:nvSpPr>
        <p:spPr bwMode="auto">
          <a:xfrm>
            <a:off x="6499379" y="3500374"/>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5" name="TextBox 4">
            <a:extLst>
              <a:ext uri="{FF2B5EF4-FFF2-40B4-BE49-F238E27FC236}">
                <a16:creationId xmlns:a16="http://schemas.microsoft.com/office/drawing/2014/main" id="{9A669A2E-485D-4674-B95B-B33D7FE7508D}"/>
              </a:ext>
            </a:extLst>
          </p:cNvPr>
          <p:cNvSpPr txBox="1"/>
          <p:nvPr/>
        </p:nvSpPr>
        <p:spPr>
          <a:xfrm>
            <a:off x="794921" y="5726929"/>
            <a:ext cx="10068782" cy="584775"/>
          </a:xfrm>
          <a:prstGeom prst="rect">
            <a:avLst/>
          </a:prstGeom>
          <a:noFill/>
        </p:spPr>
        <p:txBody>
          <a:bodyPr wrap="none" rtlCol="0">
            <a:spAutoFit/>
          </a:bodyPr>
          <a:lstStyle/>
          <a:p>
            <a:r>
              <a:rPr lang="en-US" sz="3200"/>
              <a:t>Addition, subtraction, multiplication, and division on bytes?</a:t>
            </a:r>
          </a:p>
        </p:txBody>
      </p:sp>
      <p:pic>
        <p:nvPicPr>
          <p:cNvPr id="2" name="Picture 1">
            <a:extLst>
              <a:ext uri="{FF2B5EF4-FFF2-40B4-BE49-F238E27FC236}">
                <a16:creationId xmlns:a16="http://schemas.microsoft.com/office/drawing/2014/main" id="{EEBCF96D-285E-4A3D-817B-1294F909C163}"/>
              </a:ext>
            </a:extLst>
          </p:cNvPr>
          <p:cNvPicPr>
            <a:picLocks noChangeAspect="1"/>
          </p:cNvPicPr>
          <p:nvPr/>
        </p:nvPicPr>
        <p:blipFill>
          <a:blip r:embed="rId3"/>
          <a:stretch>
            <a:fillRect/>
          </a:stretch>
        </p:blipFill>
        <p:spPr>
          <a:xfrm>
            <a:off x="2571592" y="3345610"/>
            <a:ext cx="3749709" cy="1997914"/>
          </a:xfrm>
          <a:prstGeom prst="rect">
            <a:avLst/>
          </a:prstGeom>
        </p:spPr>
      </p:pic>
      <p:sp>
        <p:nvSpPr>
          <p:cNvPr id="8" name="TextBox 7">
            <a:extLst>
              <a:ext uri="{FF2B5EF4-FFF2-40B4-BE49-F238E27FC236}">
                <a16:creationId xmlns:a16="http://schemas.microsoft.com/office/drawing/2014/main" id="{F2752CF5-CE23-4FA3-B678-E91E379B9F00}"/>
              </a:ext>
            </a:extLst>
          </p:cNvPr>
          <p:cNvSpPr txBox="1"/>
          <p:nvPr/>
        </p:nvSpPr>
        <p:spPr>
          <a:xfrm>
            <a:off x="6383986" y="654653"/>
            <a:ext cx="503664" cy="523220"/>
          </a:xfrm>
          <a:prstGeom prst="rect">
            <a:avLst/>
          </a:prstGeom>
          <a:noFill/>
        </p:spPr>
        <p:txBody>
          <a:bodyPr wrap="none" rtlCol="0">
            <a:spAutoFit/>
          </a:bodyPr>
          <a:lstStyle/>
          <a:p>
            <a:r>
              <a:rPr lang="en-US" dirty="0"/>
              <a:t>M</a:t>
            </a:r>
          </a:p>
        </p:txBody>
      </p:sp>
      <p:sp>
        <p:nvSpPr>
          <p:cNvPr id="9" name="Arrow: Right 8">
            <a:extLst>
              <a:ext uri="{FF2B5EF4-FFF2-40B4-BE49-F238E27FC236}">
                <a16:creationId xmlns:a16="http://schemas.microsoft.com/office/drawing/2014/main" id="{D85F1027-4585-4F18-BA24-6E3DBD8381DD}"/>
              </a:ext>
            </a:extLst>
          </p:cNvPr>
          <p:cNvSpPr/>
          <p:nvPr/>
        </p:nvSpPr>
        <p:spPr bwMode="auto">
          <a:xfrm>
            <a:off x="4511823" y="1769155"/>
            <a:ext cx="712307" cy="363701"/>
          </a:xfrm>
          <a:prstGeom prst="right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0" name="Rectangle 9">
            <a:extLst>
              <a:ext uri="{FF2B5EF4-FFF2-40B4-BE49-F238E27FC236}">
                <a16:creationId xmlns:a16="http://schemas.microsoft.com/office/drawing/2014/main" id="{CFE6B0BE-0E0A-453E-A1F9-82906267DE9C}"/>
              </a:ext>
            </a:extLst>
          </p:cNvPr>
          <p:cNvSpPr/>
          <p:nvPr/>
        </p:nvSpPr>
        <p:spPr>
          <a:xfrm>
            <a:off x="8442167" y="1189568"/>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0,1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0,3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1,3</a:t>
            </a:r>
            <a:r>
              <a:rPr lang="en-US" altLang="zh-CN" sz="2400" dirty="0">
                <a:latin typeface="Times New Roman" panose="02020603050405020304" pitchFamily="18" charset="0"/>
                <a:ea typeface="宋体" panose="02010600030101010101" pitchFamily="2" charset="-122"/>
              </a:rPr>
              <a:t> </a:t>
            </a:r>
            <a:endParaRPr lang="en-US" altLang="zh-CN" sz="2400" dirty="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2,0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2,3</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3,0</a:t>
            </a:r>
            <a:r>
              <a:rPr lang="en-US" altLang="zh-CN" sz="2400" i="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3,3</a:t>
            </a:r>
            <a:r>
              <a:rPr lang="en-US" altLang="zh-CN" sz="2400" dirty="0">
                <a:ea typeface="宋体" panose="02010600030101010101" pitchFamily="2" charset="-122"/>
              </a:rPr>
              <a:t>	</a:t>
            </a:r>
            <a:endParaRPr lang="en-US" sz="2400" dirty="0"/>
          </a:p>
        </p:txBody>
      </p:sp>
      <p:sp>
        <p:nvSpPr>
          <p:cNvPr id="12" name="AutoShape 5">
            <a:extLst>
              <a:ext uri="{FF2B5EF4-FFF2-40B4-BE49-F238E27FC236}">
                <a16:creationId xmlns:a16="http://schemas.microsoft.com/office/drawing/2014/main" id="{26FBCBD7-CF51-4CFD-A7D1-74167044ED3D}"/>
              </a:ext>
            </a:extLst>
          </p:cNvPr>
          <p:cNvSpPr>
            <a:spLocks noChangeArrowheads="1"/>
          </p:cNvSpPr>
          <p:nvPr/>
        </p:nvSpPr>
        <p:spPr bwMode="auto">
          <a:xfrm>
            <a:off x="5537293" y="1337971"/>
            <a:ext cx="2485951" cy="1585359"/>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13" name="TextBox 12">
            <a:extLst>
              <a:ext uri="{FF2B5EF4-FFF2-40B4-BE49-F238E27FC236}">
                <a16:creationId xmlns:a16="http://schemas.microsoft.com/office/drawing/2014/main" id="{01FD4749-D30E-271D-E2F9-6045DC6FD8BB}"/>
              </a:ext>
            </a:extLst>
          </p:cNvPr>
          <p:cNvSpPr txBox="1"/>
          <p:nvPr/>
        </p:nvSpPr>
        <p:spPr>
          <a:xfrm>
            <a:off x="9714335" y="633673"/>
            <a:ext cx="444352" cy="523220"/>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3FC4B4E0-A5C6-73E6-8B7A-3468FA74F541}"/>
              </a:ext>
            </a:extLst>
          </p:cNvPr>
          <p:cNvSpPr txBox="1"/>
          <p:nvPr/>
        </p:nvSpPr>
        <p:spPr>
          <a:xfrm>
            <a:off x="11435199" y="1842868"/>
            <a:ext cx="625492" cy="523220"/>
          </a:xfrm>
          <a:prstGeom prst="rect">
            <a:avLst/>
          </a:prstGeom>
          <a:noFill/>
        </p:spPr>
        <p:txBody>
          <a:bodyPr wrap="none" rtlCol="0">
            <a:spAutoFit/>
          </a:bodyPr>
          <a:lstStyle/>
          <a:p>
            <a:r>
              <a:rPr lang="en-US" dirty="0"/>
              <a:t>=C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37C2C4-0C30-B4EC-BF14-B63D1276D9F6}"/>
                  </a:ext>
                </a:extLst>
              </p:cNvPr>
              <p:cNvSpPr txBox="1"/>
              <p:nvPr/>
            </p:nvSpPr>
            <p:spPr>
              <a:xfrm>
                <a:off x="4449552" y="3055686"/>
                <a:ext cx="947311" cy="523220"/>
              </a:xfrm>
              <a:prstGeom prst="rect">
                <a:avLst/>
              </a:prstGeom>
              <a:noFill/>
            </p:spPr>
            <p:txBody>
              <a:bodyPr wrap="none" rtlCol="0">
                <a:spAutoFit/>
              </a:bodyPr>
              <a:lstStyle/>
              <a:p>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𝑀</m:t>
                        </m:r>
                      </m:e>
                      <m:sup>
                        <m:r>
                          <a:rPr lang="en-US" i="1" dirty="0" smtClean="0">
                            <a:latin typeface="Cambria Math" panose="02040503050406030204" pitchFamily="18" charset="0"/>
                          </a:rPr>
                          <m:t>−1</m:t>
                        </m:r>
                      </m:sup>
                    </m:sSup>
                  </m:oMath>
                </a14:m>
                <a:r>
                  <a:rPr lang="en-US" dirty="0"/>
                  <a:t> </a:t>
                </a:r>
              </a:p>
            </p:txBody>
          </p:sp>
        </mc:Choice>
        <mc:Fallback xmlns="">
          <p:sp>
            <p:nvSpPr>
              <p:cNvPr id="15" name="TextBox 14">
                <a:extLst>
                  <a:ext uri="{FF2B5EF4-FFF2-40B4-BE49-F238E27FC236}">
                    <a16:creationId xmlns:a16="http://schemas.microsoft.com/office/drawing/2014/main" id="{4737C2C4-0C30-B4EC-BF14-B63D1276D9F6}"/>
                  </a:ext>
                </a:extLst>
              </p:cNvPr>
              <p:cNvSpPr txBox="1">
                <a:spLocks noRot="1" noChangeAspect="1" noMove="1" noResize="1" noEditPoints="1" noAdjustHandles="1" noChangeArrowheads="1" noChangeShapeType="1" noTextEdit="1"/>
              </p:cNvSpPr>
              <p:nvPr/>
            </p:nvSpPr>
            <p:spPr>
              <a:xfrm>
                <a:off x="4449552" y="3055686"/>
                <a:ext cx="947311" cy="523220"/>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3334EE-3562-CEBC-A4C5-B383DF91684B}"/>
              </a:ext>
            </a:extLst>
          </p:cNvPr>
          <p:cNvSpPr txBox="1"/>
          <p:nvPr/>
        </p:nvSpPr>
        <p:spPr>
          <a:xfrm>
            <a:off x="4236088" y="1186310"/>
            <a:ext cx="1321196" cy="523220"/>
          </a:xfrm>
          <a:prstGeom prst="rect">
            <a:avLst/>
          </a:prstGeom>
          <a:noFill/>
        </p:spPr>
        <p:txBody>
          <a:bodyPr wrap="none" rtlCol="0">
            <a:spAutoFit/>
          </a:bodyPr>
          <a:lstStyle/>
          <a:p>
            <a:r>
              <a:rPr lang="en-US" dirty="0"/>
              <a:t>Encrypt</a:t>
            </a:r>
          </a:p>
        </p:txBody>
      </p:sp>
      <p:sp>
        <p:nvSpPr>
          <p:cNvPr id="17" name="TextBox 16">
            <a:extLst>
              <a:ext uri="{FF2B5EF4-FFF2-40B4-BE49-F238E27FC236}">
                <a16:creationId xmlns:a16="http://schemas.microsoft.com/office/drawing/2014/main" id="{2886B046-196D-BD4E-F325-27E4369CFD9A}"/>
              </a:ext>
            </a:extLst>
          </p:cNvPr>
          <p:cNvSpPr txBox="1"/>
          <p:nvPr/>
        </p:nvSpPr>
        <p:spPr>
          <a:xfrm>
            <a:off x="1727883" y="3297106"/>
            <a:ext cx="1340432" cy="523220"/>
          </a:xfrm>
          <a:prstGeom prst="rect">
            <a:avLst/>
          </a:prstGeom>
          <a:noFill/>
        </p:spPr>
        <p:txBody>
          <a:bodyPr wrap="none" rtlCol="0">
            <a:spAutoFit/>
          </a:bodyPr>
          <a:lstStyle/>
          <a:p>
            <a:r>
              <a:rPr lang="en-US" dirty="0"/>
              <a:t>Decrypt</a:t>
            </a:r>
          </a:p>
        </p:txBody>
      </p:sp>
      <p:sp>
        <p:nvSpPr>
          <p:cNvPr id="19" name="TextBox 18">
            <a:extLst>
              <a:ext uri="{FF2B5EF4-FFF2-40B4-BE49-F238E27FC236}">
                <a16:creationId xmlns:a16="http://schemas.microsoft.com/office/drawing/2014/main" id="{226446FC-90B0-6F32-8906-CCC23E8D334E}"/>
              </a:ext>
            </a:extLst>
          </p:cNvPr>
          <p:cNvSpPr txBox="1"/>
          <p:nvPr/>
        </p:nvSpPr>
        <p:spPr>
          <a:xfrm>
            <a:off x="2033475" y="4057907"/>
            <a:ext cx="678145" cy="523220"/>
          </a:xfrm>
          <a:prstGeom prst="rect">
            <a:avLst/>
          </a:prstGeom>
          <a:solidFill>
            <a:schemeClr val="bg1"/>
          </a:solidFill>
        </p:spPr>
        <p:txBody>
          <a:bodyPr wrap="square" rtlCol="0">
            <a:spAutoFit/>
          </a:bodyPr>
          <a:lstStyle/>
          <a:p>
            <a:r>
              <a:rPr lang="en-US" dirty="0"/>
              <a:t>A</a:t>
            </a:r>
          </a:p>
        </p:txBody>
      </p:sp>
      <p:sp>
        <p:nvSpPr>
          <p:cNvPr id="18" name="Arrow: Right 17">
            <a:extLst>
              <a:ext uri="{FF2B5EF4-FFF2-40B4-BE49-F238E27FC236}">
                <a16:creationId xmlns:a16="http://schemas.microsoft.com/office/drawing/2014/main" id="{F75648E9-FF61-4543-A854-314FCE129A8F}"/>
              </a:ext>
            </a:extLst>
          </p:cNvPr>
          <p:cNvSpPr/>
          <p:nvPr/>
        </p:nvSpPr>
        <p:spPr bwMode="auto">
          <a:xfrm rot="10800000">
            <a:off x="2480463" y="4142939"/>
            <a:ext cx="633684" cy="42749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0" name="TextBox 19">
            <a:extLst>
              <a:ext uri="{FF2B5EF4-FFF2-40B4-BE49-F238E27FC236}">
                <a16:creationId xmlns:a16="http://schemas.microsoft.com/office/drawing/2014/main" id="{6257FB17-C681-E627-14BA-BE0E840D4471}"/>
              </a:ext>
            </a:extLst>
          </p:cNvPr>
          <p:cNvSpPr txBox="1"/>
          <p:nvPr/>
        </p:nvSpPr>
        <p:spPr>
          <a:xfrm>
            <a:off x="7893701" y="3084000"/>
            <a:ext cx="423514" cy="523220"/>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373785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8229"/>
            <a:ext cx="8229600" cy="646321"/>
          </a:xfrm>
        </p:spPr>
        <p:txBody>
          <a:bodyPr wrap="square">
            <a:spAutoFit/>
          </a:bodyPr>
          <a:lstStyle/>
          <a:p>
            <a:r>
              <a:rPr lang="en-IN" altLang="en-US" dirty="0">
                <a:ea typeface="ヒラギノ角ゴ Pro W3" charset="-128"/>
              </a:rPr>
              <a:t>Finite Field Arithmetic </a:t>
            </a:r>
            <a:r>
              <a:rPr lang="en-IN" altLang="en-US" sz="2800" dirty="0">
                <a:ea typeface="ヒラギノ角ゴ Pro W3" charset="-128"/>
              </a:rPr>
              <a:t>(3/3)</a:t>
            </a:r>
            <a:endParaRPr lang="en-US" sz="2800" dirty="0"/>
          </a:p>
        </p:txBody>
      </p:sp>
      <p:sp>
        <p:nvSpPr>
          <p:cNvPr id="3" name="Content Placeholder 2"/>
          <p:cNvSpPr>
            <a:spLocks noGrp="1"/>
          </p:cNvSpPr>
          <p:nvPr>
            <p:ph idx="1"/>
          </p:nvPr>
        </p:nvSpPr>
        <p:spPr>
          <a:xfrm>
            <a:off x="479376" y="1081079"/>
            <a:ext cx="11521280" cy="1643517"/>
          </a:xfrm>
        </p:spPr>
        <p:txBody>
          <a:bodyPr wrap="square">
            <a:spAutoFit/>
          </a:bodyPr>
          <a:lstStyle/>
          <a:p>
            <a:r>
              <a:rPr lang="en-IN" sz="2400" dirty="0">
                <a:cs typeface="Arial"/>
              </a:rPr>
              <a:t>In the Advanced Encryption Standard (</a:t>
            </a:r>
            <a:r>
              <a:rPr lang="en-IN" sz="2400" spc="-250" dirty="0">
                <a:cs typeface="Arial"/>
              </a:rPr>
              <a:t>A E </a:t>
            </a:r>
            <a:r>
              <a:rPr lang="en-IN" sz="2400" dirty="0">
                <a:cs typeface="Arial"/>
              </a:rPr>
              <a:t>S) all operations are performed on 8-bit (1 byte);</a:t>
            </a:r>
            <a:endParaRPr lang="en-US"/>
          </a:p>
          <a:p>
            <a:r>
              <a:rPr lang="en-IN" sz="2400" dirty="0">
                <a:cs typeface="Arial"/>
              </a:rPr>
              <a:t>The arithmetic operations of addition, multiplication, and division are performed over the </a:t>
            </a:r>
            <a:r>
              <a:rPr lang="en-IN" sz="2400" b="1" dirty="0">
                <a:cs typeface="Arial"/>
              </a:rPr>
              <a:t>finite field </a:t>
            </a:r>
            <a:r>
              <a:rPr lang="en-IN" sz="2400" b="1" spc="-250" dirty="0">
                <a:cs typeface="Arial"/>
              </a:rPr>
              <a:t>G </a:t>
            </a:r>
            <a:r>
              <a:rPr lang="en-IN" sz="2400" b="1" dirty="0">
                <a:cs typeface="Arial"/>
              </a:rPr>
              <a:t>F(2</a:t>
            </a:r>
            <a:r>
              <a:rPr lang="en-IN" sz="2400" b="1" baseline="30000" dirty="0">
                <a:cs typeface="Arial"/>
              </a:rPr>
              <a:t>8</a:t>
            </a:r>
            <a:r>
              <a:rPr lang="en-IN" sz="2400" b="1" dirty="0">
                <a:cs typeface="Arial"/>
              </a:rPr>
              <a:t>)</a:t>
            </a:r>
            <a:endParaRPr lang="en-IN">
              <a:cs typeface="Arial"/>
            </a:endParaRPr>
          </a:p>
        </p:txBody>
      </p:sp>
      <p:sp>
        <p:nvSpPr>
          <p:cNvPr id="4" name="Rectangle 3">
            <a:extLst>
              <a:ext uri="{FF2B5EF4-FFF2-40B4-BE49-F238E27FC236}">
                <a16:creationId xmlns:a16="http://schemas.microsoft.com/office/drawing/2014/main" id="{CECAB38B-DB1F-4862-96F9-F840F5341FE6}"/>
              </a:ext>
            </a:extLst>
          </p:cNvPr>
          <p:cNvSpPr/>
          <p:nvPr/>
        </p:nvSpPr>
        <p:spPr>
          <a:xfrm>
            <a:off x="512185" y="3256007"/>
            <a:ext cx="4503156" cy="523220"/>
          </a:xfrm>
          <a:prstGeom prst="rect">
            <a:avLst/>
          </a:prstGeom>
        </p:spPr>
        <p:txBody>
          <a:bodyPr wrap="none">
            <a:spAutoFit/>
          </a:bodyPr>
          <a:lstStyle/>
          <a:p>
            <a:pPr marL="457200" indent="-457200">
              <a:buFont typeface="Wingdings" panose="05000000000000000000" pitchFamily="2" charset="2"/>
              <a:buChar char="§"/>
            </a:pPr>
            <a:r>
              <a:rPr lang="en-US" b="1" dirty="0" err="1">
                <a:solidFill>
                  <a:srgbClr val="242729"/>
                </a:solidFill>
                <a:latin typeface="Georgia" panose="02040502050405020303" pitchFamily="18" charset="0"/>
              </a:rPr>
              <a:t>Rijndael's</a:t>
            </a:r>
            <a:r>
              <a:rPr lang="en-US" b="1" dirty="0">
                <a:solidFill>
                  <a:srgbClr val="242729"/>
                </a:solidFill>
                <a:latin typeface="Georgia" panose="02040502050405020303" pitchFamily="18" charset="0"/>
              </a:rPr>
              <a:t> finite field</a:t>
            </a:r>
            <a:endParaRPr lang="en-US" b="1" dirty="0"/>
          </a:p>
        </p:txBody>
      </p:sp>
      <p:graphicFrame>
        <p:nvGraphicFramePr>
          <p:cNvPr id="5" name="Object 4">
            <a:extLst>
              <a:ext uri="{FF2B5EF4-FFF2-40B4-BE49-F238E27FC236}">
                <a16:creationId xmlns:a16="http://schemas.microsoft.com/office/drawing/2014/main" id="{5E39E4CB-AAB6-463A-8C63-E3B3319F0585}"/>
              </a:ext>
            </a:extLst>
          </p:cNvPr>
          <p:cNvGraphicFramePr>
            <a:graphicFrameLocks noChangeAspect="1"/>
          </p:cNvGraphicFramePr>
          <p:nvPr/>
        </p:nvGraphicFramePr>
        <p:xfrm>
          <a:off x="5047469" y="3337782"/>
          <a:ext cx="1231900" cy="482600"/>
        </p:xfrm>
        <a:graphic>
          <a:graphicData uri="http://schemas.openxmlformats.org/presentationml/2006/ole">
            <mc:AlternateContent xmlns:mc="http://schemas.openxmlformats.org/markup-compatibility/2006">
              <mc:Choice xmlns:v="urn:schemas-microsoft-com:vml" Requires="v">
                <p:oleObj name="Equation" r:id="rId3" imgW="1231560" imgH="482400" progId="Equation.DSMT4">
                  <p:embed/>
                </p:oleObj>
              </mc:Choice>
              <mc:Fallback>
                <p:oleObj name="Equation" r:id="rId3" imgW="1231560" imgH="482400" progId="Equation.DSMT4">
                  <p:embed/>
                  <p:pic>
                    <p:nvPicPr>
                      <p:cNvPr id="5" name="Object 4">
                        <a:extLst>
                          <a:ext uri="{FF2B5EF4-FFF2-40B4-BE49-F238E27FC236}">
                            <a16:creationId xmlns:a16="http://schemas.microsoft.com/office/drawing/2014/main" id="{5E39E4CB-AAB6-463A-8C63-E3B3319F0585}"/>
                          </a:ext>
                        </a:extLst>
                      </p:cNvPr>
                      <p:cNvPicPr/>
                      <p:nvPr/>
                    </p:nvPicPr>
                    <p:blipFill>
                      <a:blip r:embed="rId4"/>
                      <a:stretch>
                        <a:fillRect/>
                      </a:stretch>
                    </p:blipFill>
                    <p:spPr>
                      <a:xfrm>
                        <a:off x="5047469" y="3337782"/>
                        <a:ext cx="1231900" cy="4826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67D9175F-0740-4112-9B85-D28B90D5AC55}"/>
              </a:ext>
            </a:extLst>
          </p:cNvPr>
          <p:cNvGrpSpPr/>
          <p:nvPr/>
        </p:nvGrpSpPr>
        <p:grpSpPr>
          <a:xfrm>
            <a:off x="479376" y="5862147"/>
            <a:ext cx="6009099" cy="560750"/>
            <a:chOff x="9678089" y="2444222"/>
            <a:chExt cx="6009099" cy="560750"/>
          </a:xfrm>
        </p:grpSpPr>
        <p:sp>
          <p:nvSpPr>
            <p:cNvPr id="7" name="Rectangle 6">
              <a:extLst>
                <a:ext uri="{FF2B5EF4-FFF2-40B4-BE49-F238E27FC236}">
                  <a16:creationId xmlns:a16="http://schemas.microsoft.com/office/drawing/2014/main" id="{F5619FCE-E787-411D-8D0B-56AAE97CF66F}"/>
                </a:ext>
              </a:extLst>
            </p:cNvPr>
            <p:cNvSpPr/>
            <p:nvPr/>
          </p:nvSpPr>
          <p:spPr>
            <a:xfrm>
              <a:off x="11312246" y="2444222"/>
              <a:ext cx="4253087" cy="523220"/>
            </a:xfrm>
            <a:prstGeom prst="rect">
              <a:avLst/>
            </a:prstGeom>
          </p:spPr>
          <p:txBody>
            <a:bodyPr wrap="none">
              <a:spAutoFit/>
            </a:bodyPr>
            <a:lstStyle/>
            <a:p>
              <a:r>
                <a:rPr lang="en-US" dirty="0">
                  <a:solidFill>
                    <a:srgbClr val="202122"/>
                  </a:solidFill>
                  <a:latin typeface="Nimbus Roman No9 L"/>
                </a:rPr>
                <a:t>GF(2)[</a:t>
              </a:r>
              <a:r>
                <a:rPr lang="en-US" i="1" dirty="0">
                  <a:solidFill>
                    <a:srgbClr val="202122"/>
                  </a:solidFill>
                  <a:latin typeface="Nimbus Roman No9 L"/>
                </a:rPr>
                <a:t>x</a:t>
              </a:r>
              <a:r>
                <a:rPr lang="en-US" dirty="0">
                  <a:solidFill>
                    <a:srgbClr val="202122"/>
                  </a:solidFill>
                  <a:latin typeface="Nimbus Roman No9 L"/>
                </a:rPr>
                <a:t>]/(</a:t>
              </a:r>
              <a:r>
                <a:rPr lang="en-US" i="1" dirty="0">
                  <a:solidFill>
                    <a:srgbClr val="202122"/>
                  </a:solidFill>
                  <a:latin typeface="Nimbus Roman No9 L"/>
                </a:rPr>
                <a:t>x</a:t>
              </a:r>
              <a:r>
                <a:rPr lang="en-US" baseline="30000" dirty="0">
                  <a:solidFill>
                    <a:srgbClr val="202122"/>
                  </a:solidFill>
                  <a:latin typeface="Nimbus Roman No9 L"/>
                </a:rPr>
                <a:t>8</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4</a:t>
              </a:r>
              <a:r>
                <a:rPr lang="en-US" dirty="0">
                  <a:solidFill>
                    <a:srgbClr val="202122"/>
                  </a:solidFill>
                  <a:latin typeface="Nimbus Roman No9 L"/>
                </a:rPr>
                <a:t> + </a:t>
              </a:r>
              <a:r>
                <a:rPr lang="en-US" i="1" dirty="0">
                  <a:solidFill>
                    <a:srgbClr val="202122"/>
                  </a:solidFill>
                  <a:latin typeface="Nimbus Roman No9 L"/>
                </a:rPr>
                <a:t>x</a:t>
              </a:r>
              <a:r>
                <a:rPr lang="en-US" baseline="30000" dirty="0">
                  <a:solidFill>
                    <a:srgbClr val="202122"/>
                  </a:solidFill>
                  <a:latin typeface="Nimbus Roman No9 L"/>
                </a:rPr>
                <a:t>3</a:t>
              </a:r>
              <a:r>
                <a:rPr lang="en-US" dirty="0">
                  <a:solidFill>
                    <a:srgbClr val="202122"/>
                  </a:solidFill>
                  <a:latin typeface="Nimbus Roman No9 L"/>
                </a:rPr>
                <a:t> + </a:t>
              </a:r>
              <a:r>
                <a:rPr lang="en-US" i="1" dirty="0">
                  <a:solidFill>
                    <a:srgbClr val="202122"/>
                  </a:solidFill>
                  <a:latin typeface="Nimbus Roman No9 L"/>
                </a:rPr>
                <a:t>x</a:t>
              </a:r>
              <a:r>
                <a:rPr lang="en-US" dirty="0">
                  <a:solidFill>
                    <a:srgbClr val="202122"/>
                  </a:solidFill>
                  <a:latin typeface="Nimbus Roman No9 L"/>
                </a:rPr>
                <a:t> + 1)</a:t>
              </a:r>
              <a:endParaRPr lang="en-US" dirty="0"/>
            </a:p>
          </p:txBody>
        </p:sp>
        <p:graphicFrame>
          <p:nvGraphicFramePr>
            <p:cNvPr id="8" name="Object 7">
              <a:extLst>
                <a:ext uri="{FF2B5EF4-FFF2-40B4-BE49-F238E27FC236}">
                  <a16:creationId xmlns:a16="http://schemas.microsoft.com/office/drawing/2014/main" id="{F326AB71-9ABB-422D-8003-5AD3EB2E024E}"/>
                </a:ext>
              </a:extLst>
            </p:cNvPr>
            <p:cNvGraphicFramePr>
              <a:graphicFrameLocks noChangeAspect="1"/>
            </p:cNvGraphicFramePr>
            <p:nvPr/>
          </p:nvGraphicFramePr>
          <p:xfrm>
            <a:off x="9678089" y="2500666"/>
            <a:ext cx="1511300" cy="482600"/>
          </p:xfrm>
          <a:graphic>
            <a:graphicData uri="http://schemas.openxmlformats.org/presentationml/2006/ole">
              <mc:AlternateContent xmlns:mc="http://schemas.openxmlformats.org/markup-compatibility/2006">
                <mc:Choice xmlns:v="urn:schemas-microsoft-com:vml" Requires="v">
                  <p:oleObj name="Equation" r:id="rId5" imgW="1511280" imgH="482400" progId="Equation.DSMT4">
                    <p:embed/>
                  </p:oleObj>
                </mc:Choice>
                <mc:Fallback>
                  <p:oleObj name="Equation" r:id="rId5" imgW="1511280" imgH="482400" progId="Equation.DSMT4">
                    <p:embed/>
                    <p:pic>
                      <p:nvPicPr>
                        <p:cNvPr id="8" name="Object 7">
                          <a:extLst>
                            <a:ext uri="{FF2B5EF4-FFF2-40B4-BE49-F238E27FC236}">
                              <a16:creationId xmlns:a16="http://schemas.microsoft.com/office/drawing/2014/main" id="{F326AB71-9ABB-422D-8003-5AD3EB2E024E}"/>
                            </a:ext>
                          </a:extLst>
                        </p:cNvPr>
                        <p:cNvPicPr/>
                        <p:nvPr/>
                      </p:nvPicPr>
                      <p:blipFill>
                        <a:blip r:embed="rId6"/>
                        <a:stretch>
                          <a:fillRect/>
                        </a:stretch>
                      </p:blipFill>
                      <p:spPr>
                        <a:xfrm>
                          <a:off x="9678089" y="2500666"/>
                          <a:ext cx="1511300" cy="482600"/>
                        </a:xfrm>
                        <a:prstGeom prst="rect">
                          <a:avLst/>
                        </a:prstGeom>
                      </p:spPr>
                    </p:pic>
                  </p:oleObj>
                </mc:Fallback>
              </mc:AlternateContent>
            </a:graphicData>
          </a:graphic>
        </p:graphicFrame>
        <p:sp>
          <p:nvSpPr>
            <p:cNvPr id="9" name="Left Brace 8">
              <a:extLst>
                <a:ext uri="{FF2B5EF4-FFF2-40B4-BE49-F238E27FC236}">
                  <a16:creationId xmlns:a16="http://schemas.microsoft.com/office/drawing/2014/main" id="{9AEA53C6-FF58-44F9-9C9C-7C8EF11490D9}"/>
                </a:ext>
              </a:extLst>
            </p:cNvPr>
            <p:cNvSpPr/>
            <p:nvPr/>
          </p:nvSpPr>
          <p:spPr bwMode="auto">
            <a:xfrm>
              <a:off x="11217166" y="2470967"/>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Left Brace 10">
              <a:extLst>
                <a:ext uri="{FF2B5EF4-FFF2-40B4-BE49-F238E27FC236}">
                  <a16:creationId xmlns:a16="http://schemas.microsoft.com/office/drawing/2014/main" id="{0591E15F-FC2F-429E-94E1-6AAD8264D06C}"/>
                </a:ext>
              </a:extLst>
            </p:cNvPr>
            <p:cNvSpPr/>
            <p:nvPr/>
          </p:nvSpPr>
          <p:spPr bwMode="auto">
            <a:xfrm rot="10800000">
              <a:off x="15443477" y="2522371"/>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1161C7-6A9D-4E57-A3FC-5661EBDB009C}"/>
                  </a:ext>
                </a:extLst>
              </p:cNvPr>
              <p:cNvSpPr/>
              <p:nvPr/>
            </p:nvSpPr>
            <p:spPr>
              <a:xfrm>
                <a:off x="-1609" y="5182774"/>
                <a:ext cx="8415572" cy="4658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𝑟</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7</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7</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6</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6</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5</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5</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4</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4</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3</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3</m:t>
                              </m:r>
                            </m:sup>
                          </m:sSup>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𝑏</m:t>
                              </m:r>
                            </m:e>
                            <m:sub>
                              <m:r>
                                <a:rPr lang="en-US" sz="2400" i="1" dirty="0">
                                  <a:latin typeface="Cambria Math" panose="02040503050406030204" pitchFamily="18" charset="0"/>
                                </a:rPr>
                                <m:t>2</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2</m:t>
                              </m:r>
                            </m:sup>
                          </m:sSup>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m:t>
                              </m:r>
                              <m:sSub>
                                <m:sSubPr>
                                  <m:ctrlPr>
                                    <a:rPr lang="en-US" sz="2400" i="1" dirty="0">
                                      <a:solidFill>
                                        <a:srgbClr val="202122"/>
                                      </a:solidFill>
                                      <a:latin typeface="Cambria Math" panose="02040503050406030204" pitchFamily="18" charset="0"/>
                                    </a:rPr>
                                  </m:ctrlPr>
                                </m:sSubPr>
                                <m:e>
                                  <m:r>
                                    <a:rPr lang="en-US" sz="2400" i="1" dirty="0">
                                      <a:solidFill>
                                        <a:srgbClr val="202122"/>
                                      </a:solidFill>
                                      <a:latin typeface="Cambria Math" panose="02040503050406030204" pitchFamily="18" charset="0"/>
                                    </a:rPr>
                                    <m:t>𝑏</m:t>
                                  </m:r>
                                </m:e>
                                <m:sub>
                                  <m:r>
                                    <a:rPr lang="en-US" sz="2400" i="1" dirty="0">
                                      <a:solidFill>
                                        <a:srgbClr val="202122"/>
                                      </a:solidFill>
                                      <a:latin typeface="Cambria Math" panose="02040503050406030204" pitchFamily="18" charset="0"/>
                                    </a:rPr>
                                    <m:t>1</m:t>
                                  </m:r>
                                </m:sub>
                              </m:sSub>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1</m:t>
                              </m:r>
                            </m:sup>
                          </m:sSup>
                          <m:r>
                            <a:rPr lang="en-US" sz="2400" i="1" dirty="0">
                              <a:solidFill>
                                <a:srgbClr val="202122"/>
                              </a:solidFill>
                              <a:latin typeface="Cambria Math" panose="02040503050406030204" pitchFamily="18" charset="0"/>
                            </a:rPr>
                            <m:t>+</m:t>
                          </m:r>
                          <m:r>
                            <a:rPr lang="en-US" sz="2400" i="1" dirty="0">
                              <a:solidFill>
                                <a:srgbClr val="202122"/>
                              </a:solidFill>
                              <a:latin typeface="Cambria Math" panose="02040503050406030204" pitchFamily="18" charset="0"/>
                            </a:rPr>
                            <m:t>𝑏</m:t>
                          </m:r>
                        </m:e>
                        <m:sub>
                          <m:r>
                            <a:rPr lang="en-US" sz="2400" i="1" dirty="0">
                              <a:latin typeface="Cambria Math" panose="02040503050406030204" pitchFamily="18" charset="0"/>
                            </a:rPr>
                            <m:t>0</m:t>
                          </m:r>
                        </m:sub>
                      </m:sSub>
                    </m:oMath>
                  </m:oMathPara>
                </a14:m>
                <a:endParaRPr lang="en-US" sz="2400" dirty="0"/>
              </a:p>
            </p:txBody>
          </p:sp>
        </mc:Choice>
        <mc:Fallback xmlns="">
          <p:sp>
            <p:nvSpPr>
              <p:cNvPr id="6" name="Rectangle 5">
                <a:extLst>
                  <a:ext uri="{FF2B5EF4-FFF2-40B4-BE49-F238E27FC236}">
                    <a16:creationId xmlns:a16="http://schemas.microsoft.com/office/drawing/2014/main" id="{6E1161C7-6A9D-4E57-A3FC-5661EBDB009C}"/>
                  </a:ext>
                </a:extLst>
              </p:cNvPr>
              <p:cNvSpPr>
                <a:spLocks noRot="1" noChangeAspect="1" noMove="1" noResize="1" noEditPoints="1" noAdjustHandles="1" noChangeArrowheads="1" noChangeShapeType="1" noTextEdit="1"/>
              </p:cNvSpPr>
              <p:nvPr/>
            </p:nvSpPr>
            <p:spPr>
              <a:xfrm>
                <a:off x="-1609" y="5182774"/>
                <a:ext cx="8415572" cy="465833"/>
              </a:xfrm>
              <a:prstGeom prst="rect">
                <a:avLst/>
              </a:prstGeom>
              <a:blipFill>
                <a:blip r:embed="rId8"/>
                <a:stretch>
                  <a:fillRect b="-259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F809CD93-9B0C-4031-92DB-3F3952FE9566}"/>
              </a:ext>
            </a:extLst>
          </p:cNvPr>
          <p:cNvCxnSpPr>
            <a:cxnSpLocks/>
          </p:cNvCxnSpPr>
          <p:nvPr/>
        </p:nvCxnSpPr>
        <p:spPr bwMode="auto">
          <a:xfrm>
            <a:off x="3576381" y="4511609"/>
            <a:ext cx="0" cy="772934"/>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B3E28A-0498-4306-B8E2-F651AA78B484}"/>
                  </a:ext>
                </a:extLst>
              </p:cNvPr>
              <p:cNvSpPr/>
              <p:nvPr/>
            </p:nvSpPr>
            <p:spPr>
              <a:xfrm>
                <a:off x="1272125" y="3957305"/>
                <a:ext cx="5015540" cy="523220"/>
              </a:xfrm>
              <a:prstGeom prst="rect">
                <a:avLst/>
              </a:prstGeom>
            </p:spPr>
            <p:txBody>
              <a:bodyPr wrap="none">
                <a:spAutoFit/>
              </a:bodyPr>
              <a:lstStyle/>
              <a:p>
                <a14:m>
                  <m:oMath xmlns:m="http://schemas.openxmlformats.org/officeDocument/2006/math">
                    <m:r>
                      <a:rPr lang="en-US" i="1" dirty="0">
                        <a:latin typeface="Cambria Math" panose="02040503050406030204" pitchFamily="18" charset="0"/>
                      </a:rPr>
                      <m:t>𝑟</m:t>
                    </m:r>
                    <m:r>
                      <a:rPr lang="en-IN"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7</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6</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5</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4</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oMath>
                </a14:m>
                <a:r>
                  <a:rPr lang="en-US" dirty="0"/>
                  <a:t> (1 byte)</a:t>
                </a:r>
              </a:p>
            </p:txBody>
          </p:sp>
        </mc:Choice>
        <mc:Fallback xmlns="">
          <p:sp>
            <p:nvSpPr>
              <p:cNvPr id="15" name="Rectangle 14">
                <a:extLst>
                  <a:ext uri="{FF2B5EF4-FFF2-40B4-BE49-F238E27FC236}">
                    <a16:creationId xmlns:a16="http://schemas.microsoft.com/office/drawing/2014/main" id="{D1B3E28A-0498-4306-B8E2-F651AA78B484}"/>
                  </a:ext>
                </a:extLst>
              </p:cNvPr>
              <p:cNvSpPr>
                <a:spLocks noRot="1" noChangeAspect="1" noMove="1" noResize="1" noEditPoints="1" noAdjustHandles="1" noChangeArrowheads="1" noChangeShapeType="1" noTextEdit="1"/>
              </p:cNvSpPr>
              <p:nvPr/>
            </p:nvSpPr>
            <p:spPr>
              <a:xfrm>
                <a:off x="1272125" y="3957305"/>
                <a:ext cx="5015540" cy="523220"/>
              </a:xfrm>
              <a:prstGeom prst="rect">
                <a:avLst/>
              </a:prstGeom>
              <a:blipFill>
                <a:blip r:embed="rId9"/>
                <a:stretch>
                  <a:fillRect t="-11628" b="-3139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5C9998E-647B-4940-A478-B74DF2D337D1}"/>
              </a:ext>
            </a:extLst>
          </p:cNvPr>
          <p:cNvCxnSpPr/>
          <p:nvPr/>
        </p:nvCxnSpPr>
        <p:spPr bwMode="auto">
          <a:xfrm>
            <a:off x="695400" y="2996952"/>
            <a:ext cx="903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19914D3A-0A94-403D-8B00-CF70580D3B20}"/>
              </a:ext>
            </a:extLst>
          </p:cNvPr>
          <p:cNvSpPr txBox="1"/>
          <p:nvPr/>
        </p:nvSpPr>
        <p:spPr>
          <a:xfrm>
            <a:off x="7412206" y="3037774"/>
            <a:ext cx="4950394" cy="2246769"/>
          </a:xfrm>
          <a:prstGeom prst="rect">
            <a:avLst/>
          </a:prstGeom>
          <a:noFill/>
        </p:spPr>
        <p:txBody>
          <a:bodyPr wrap="square" rtlCol="0">
            <a:spAutoFit/>
          </a:bodyPr>
          <a:lstStyle/>
          <a:p>
            <a:pPr marL="457200" indent="-457200">
              <a:buFont typeface="Arial" panose="020B0604020202020204" pitchFamily="34" charset="0"/>
              <a:buChar char="•"/>
            </a:pPr>
            <a:r>
              <a:rPr lang="en-US"/>
              <a:t>addition, </a:t>
            </a:r>
          </a:p>
          <a:p>
            <a:pPr marL="457200" indent="-457200">
              <a:buFont typeface="Arial" panose="020B0604020202020204" pitchFamily="34" charset="0"/>
              <a:buChar char="•"/>
            </a:pPr>
            <a:r>
              <a:rPr lang="en-US"/>
              <a:t>subtraction, </a:t>
            </a:r>
          </a:p>
          <a:p>
            <a:pPr marL="457200" indent="-457200">
              <a:buFont typeface="Arial" panose="020B0604020202020204" pitchFamily="34" charset="0"/>
              <a:buChar char="•"/>
            </a:pPr>
            <a:r>
              <a:rPr lang="en-US"/>
              <a:t>multiplication,</a:t>
            </a:r>
          </a:p>
          <a:p>
            <a:pPr marL="457200" indent="-457200">
              <a:buFont typeface="Arial" panose="020B0604020202020204" pitchFamily="34" charset="0"/>
              <a:buChar char="•"/>
            </a:pPr>
            <a:r>
              <a:rPr lang="en-US"/>
              <a:t>division  on polynomials</a:t>
            </a:r>
          </a:p>
          <a:p>
            <a:r>
              <a:rPr lang="en-US"/>
              <a:t>mod (</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r>
              <a:rPr lang="en-US"/>
              <a:t>) </a:t>
            </a:r>
          </a:p>
        </p:txBody>
      </p:sp>
      <p:cxnSp>
        <p:nvCxnSpPr>
          <p:cNvPr id="13" name="Straight Connector 12">
            <a:extLst>
              <a:ext uri="{FF2B5EF4-FFF2-40B4-BE49-F238E27FC236}">
                <a16:creationId xmlns:a16="http://schemas.microsoft.com/office/drawing/2014/main" id="{5D989E9F-88FB-46DE-92E7-AFC57117C993}"/>
              </a:ext>
            </a:extLst>
          </p:cNvPr>
          <p:cNvCxnSpPr>
            <a:cxnSpLocks/>
          </p:cNvCxnSpPr>
          <p:nvPr/>
        </p:nvCxnSpPr>
        <p:spPr bwMode="auto">
          <a:xfrm>
            <a:off x="7176120" y="2996952"/>
            <a:ext cx="0" cy="19630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38E46CC4-D4E5-4E1F-927A-63F8417FE6BD}"/>
              </a:ext>
            </a:extLst>
          </p:cNvPr>
          <p:cNvSpPr/>
          <p:nvPr/>
        </p:nvSpPr>
        <p:spPr>
          <a:xfrm>
            <a:off x="6516251" y="5903141"/>
            <a:ext cx="6096000" cy="400110"/>
          </a:xfrm>
          <a:prstGeom prst="rect">
            <a:avLst/>
          </a:prstGeom>
        </p:spPr>
        <p:txBody>
          <a:bodyPr>
            <a:spAutoFit/>
          </a:bodyPr>
          <a:lstStyle/>
          <a:p>
            <a:r>
              <a:rPr lang="en-US" sz="2000">
                <a:hlinkClick r:id="rId10">
                  <a:extLst>
                    <a:ext uri="{A12FA001-AC4F-418D-AE19-62706E023703}">
                      <ahyp:hlinkClr xmlns:ahyp="http://schemas.microsoft.com/office/drawing/2018/hyperlinkcolor" val="tx"/>
                    </a:ext>
                  </a:extLst>
                </a:hlinkClick>
              </a:rPr>
              <a:t>https://en.wikipedia.org/wiki/Finite_field_arithmetic</a:t>
            </a:r>
            <a:endParaRPr lang="en-US" sz="2000"/>
          </a:p>
        </p:txBody>
      </p:sp>
    </p:spTree>
    <p:extLst>
      <p:ext uri="{BB962C8B-B14F-4D97-AF65-F5344CB8AC3E}">
        <p14:creationId xmlns:p14="http://schemas.microsoft.com/office/powerpoint/2010/main" val="214912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5">
            <a:extLst>
              <a:ext uri="{FF2B5EF4-FFF2-40B4-BE49-F238E27FC236}">
                <a16:creationId xmlns:a16="http://schemas.microsoft.com/office/drawing/2014/main" id="{FF2BA8C4-8950-4FD0-81B4-2CE12AF5E1A6}"/>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900" b="1">
                <a:solidFill>
                  <a:schemeClr val="tx1"/>
                </a:solidFill>
                <a:ea typeface="宋体" panose="02010600030101010101" pitchFamily="2" charset="-122"/>
              </a:rPr>
              <a:t>Moden Asymmetric ciphers</a:t>
            </a:r>
            <a:endParaRPr lang="en-US" sz="39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89511855-0DC5-4836-9BED-D6614BAAFC3E}"/>
              </a:ext>
            </a:extLst>
          </p:cNvPr>
          <p:cNvSpPr/>
          <p:nvPr/>
        </p:nvSpPr>
        <p:spPr>
          <a:xfrm>
            <a:off x="4151784" y="881485"/>
            <a:ext cx="6337953" cy="523220"/>
          </a:xfrm>
          <a:prstGeom prst="rect">
            <a:avLst/>
          </a:prstGeom>
        </p:spPr>
        <p:txBody>
          <a:bodyPr wrap="none">
            <a:spAutoFit/>
          </a:bodyPr>
          <a:lstStyle/>
          <a:p>
            <a:r>
              <a:rPr lang="en-US" b="1" dirty="0"/>
              <a:t>Symmetric cipher vs Asymmetric cipher</a:t>
            </a:r>
          </a:p>
        </p:txBody>
      </p:sp>
      <p:pic>
        <p:nvPicPr>
          <p:cNvPr id="3" name="Picture 2">
            <a:extLst>
              <a:ext uri="{FF2B5EF4-FFF2-40B4-BE49-F238E27FC236}">
                <a16:creationId xmlns:a16="http://schemas.microsoft.com/office/drawing/2014/main" id="{06118B63-7146-4AE4-9815-B5082304FA8C}"/>
              </a:ext>
            </a:extLst>
          </p:cNvPr>
          <p:cNvPicPr>
            <a:picLocks noChangeAspect="1"/>
          </p:cNvPicPr>
          <p:nvPr/>
        </p:nvPicPr>
        <p:blipFill>
          <a:blip r:embed="rId3"/>
          <a:stretch>
            <a:fillRect/>
          </a:stretch>
        </p:blipFill>
        <p:spPr>
          <a:xfrm>
            <a:off x="3652112" y="1467010"/>
            <a:ext cx="8234719" cy="489603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58CA33-1FCA-4176-9E74-D4D2FDD03F3E}"/>
                  </a:ext>
                </a:extLst>
              </p:cNvPr>
              <p:cNvSpPr txBox="1"/>
              <p:nvPr/>
            </p:nvSpPr>
            <p:spPr>
              <a:xfrm>
                <a:off x="296186" y="4823574"/>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2" name="TextBox 1">
                <a:extLst>
                  <a:ext uri="{FF2B5EF4-FFF2-40B4-BE49-F238E27FC236}">
                    <a16:creationId xmlns:a16="http://schemas.microsoft.com/office/drawing/2014/main" id="{5758CA33-1FCA-4176-9E74-D4D2FDD03F3E}"/>
                  </a:ext>
                </a:extLst>
              </p:cNvPr>
              <p:cNvSpPr txBox="1">
                <a:spLocks noRot="1" noChangeAspect="1" noMove="1" noResize="1" noEditPoints="1" noAdjustHandles="1" noChangeArrowheads="1" noChangeShapeType="1" noTextEdit="1"/>
              </p:cNvSpPr>
              <p:nvPr/>
            </p:nvSpPr>
            <p:spPr>
              <a:xfrm>
                <a:off x="296186" y="4823574"/>
                <a:ext cx="1923539" cy="523220"/>
              </a:xfrm>
              <a:prstGeom prst="rect">
                <a:avLst/>
              </a:prstGeom>
              <a:blipFill>
                <a:blip r:embed="rId4"/>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F35DB7D-7EC8-4541-ACD6-38E02F1FF15F}"/>
              </a:ext>
            </a:extLst>
          </p:cNvPr>
          <p:cNvCxnSpPr>
            <a:cxnSpLocks/>
          </p:cNvCxnSpPr>
          <p:nvPr/>
        </p:nvCxnSpPr>
        <p:spPr bwMode="auto">
          <a:xfrm flipH="1">
            <a:off x="2233233" y="5085184"/>
            <a:ext cx="343071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61686C85-E20B-4AF0-A238-F34027EF92B6}"/>
              </a:ext>
            </a:extLst>
          </p:cNvPr>
          <p:cNvCxnSpPr>
            <a:cxnSpLocks/>
          </p:cNvCxnSpPr>
          <p:nvPr/>
        </p:nvCxnSpPr>
        <p:spPr bwMode="auto">
          <a:xfrm flipH="1">
            <a:off x="1978640" y="4241337"/>
            <a:ext cx="3109248" cy="517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6C662A-64F8-4C26-B7AB-86DA6AEC5B03}"/>
                  </a:ext>
                </a:extLst>
              </p:cNvPr>
              <p:cNvSpPr txBox="1"/>
              <p:nvPr/>
            </p:nvSpPr>
            <p:spPr>
              <a:xfrm>
                <a:off x="185382" y="4107690"/>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BD6C662A-64F8-4C26-B7AB-86DA6AEC5B03}"/>
                  </a:ext>
                </a:extLst>
              </p:cNvPr>
              <p:cNvSpPr txBox="1">
                <a:spLocks noRot="1" noChangeAspect="1" noMove="1" noResize="1" noEditPoints="1" noAdjustHandles="1" noChangeArrowheads="1" noChangeShapeType="1" noTextEdit="1"/>
              </p:cNvSpPr>
              <p:nvPr/>
            </p:nvSpPr>
            <p:spPr>
              <a:xfrm>
                <a:off x="185382" y="4107690"/>
                <a:ext cx="1923539" cy="523220"/>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C82A15B-3E22-485B-BDDC-81E5E5F85F8D}"/>
              </a:ext>
            </a:extLst>
          </p:cNvPr>
          <p:cNvSpPr txBox="1"/>
          <p:nvPr/>
        </p:nvSpPr>
        <p:spPr>
          <a:xfrm>
            <a:off x="528108" y="3391806"/>
            <a:ext cx="564578" cy="523220"/>
          </a:xfrm>
          <a:prstGeom prst="rect">
            <a:avLst/>
          </a:prstGeom>
          <a:noFill/>
        </p:spPr>
        <p:txBody>
          <a:bodyPr wrap="none" rtlCol="0">
            <a:spAutoFit/>
          </a:bodyPr>
          <a:lstStyle/>
          <a:p>
            <a:r>
              <a:rPr lang="en-US"/>
              <a:t>ID</a:t>
            </a:r>
          </a:p>
        </p:txBody>
      </p:sp>
      <p:cxnSp>
        <p:nvCxnSpPr>
          <p:cNvPr id="14" name="Straight Arrow Connector 13">
            <a:extLst>
              <a:ext uri="{FF2B5EF4-FFF2-40B4-BE49-F238E27FC236}">
                <a16:creationId xmlns:a16="http://schemas.microsoft.com/office/drawing/2014/main" id="{D0DA05F6-6625-4A36-8DF4-01ECC5F951C8}"/>
              </a:ext>
            </a:extLst>
          </p:cNvPr>
          <p:cNvCxnSpPr>
            <a:cxnSpLocks/>
          </p:cNvCxnSpPr>
          <p:nvPr/>
        </p:nvCxnSpPr>
        <p:spPr bwMode="auto">
          <a:xfrm>
            <a:off x="771308" y="3796595"/>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F9723E3-0147-4149-A001-8B3F88E81DF8}"/>
                  </a:ext>
                </a:extLst>
              </p:cNvPr>
              <p:cNvSpPr txBox="1"/>
              <p:nvPr/>
            </p:nvSpPr>
            <p:spPr>
              <a:xfrm>
                <a:off x="55101" y="2932703"/>
                <a:ext cx="33556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b="0" i="1" smtClean="0">
                          <a:latin typeface="Cambria Math" panose="02040503050406030204" pitchFamily="18" charset="0"/>
                        </a:rPr>
                        <m:t>{</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i="1" smtClean="0">
                          <a:latin typeface="Cambria Math" panose="02040503050406030204" pitchFamily="18" charset="0"/>
                        </a:rPr>
                        <m:t>)</m:t>
                      </m:r>
                    </m:oMath>
                  </m:oMathPara>
                </a14:m>
                <a:endParaRPr lang="en-US"/>
              </a:p>
            </p:txBody>
          </p:sp>
        </mc:Choice>
        <mc:Fallback xmlns="">
          <p:sp>
            <p:nvSpPr>
              <p:cNvPr id="19" name="TextBox 18">
                <a:extLst>
                  <a:ext uri="{FF2B5EF4-FFF2-40B4-BE49-F238E27FC236}">
                    <a16:creationId xmlns:a16="http://schemas.microsoft.com/office/drawing/2014/main" id="{4F9723E3-0147-4149-A001-8B3F88E81DF8}"/>
                  </a:ext>
                </a:extLst>
              </p:cNvPr>
              <p:cNvSpPr txBox="1">
                <a:spLocks noRot="1" noChangeAspect="1" noMove="1" noResize="1" noEditPoints="1" noAdjustHandles="1" noChangeArrowheads="1" noChangeShapeType="1" noTextEdit="1"/>
              </p:cNvSpPr>
              <p:nvPr/>
            </p:nvSpPr>
            <p:spPr>
              <a:xfrm>
                <a:off x="55101" y="2932703"/>
                <a:ext cx="3355662" cy="523220"/>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83951C6-4F67-409D-B8A9-4168829EB5C4}"/>
              </a:ext>
            </a:extLst>
          </p:cNvPr>
          <p:cNvCxnSpPr>
            <a:cxnSpLocks/>
            <a:endCxn id="19" idx="3"/>
          </p:cNvCxnSpPr>
          <p:nvPr/>
        </p:nvCxnSpPr>
        <p:spPr bwMode="auto">
          <a:xfrm flipH="1">
            <a:off x="3410763" y="3166360"/>
            <a:ext cx="2106956" cy="27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4E0410-868F-4B00-9EEB-141E04DC3AD7}"/>
                  </a:ext>
                </a:extLst>
              </p:cNvPr>
              <p:cNvSpPr txBox="1"/>
              <p:nvPr/>
            </p:nvSpPr>
            <p:spPr>
              <a:xfrm>
                <a:off x="-56667" y="2182688"/>
                <a:ext cx="2729145"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5" name="TextBox 24">
                <a:extLst>
                  <a:ext uri="{FF2B5EF4-FFF2-40B4-BE49-F238E27FC236}">
                    <a16:creationId xmlns:a16="http://schemas.microsoft.com/office/drawing/2014/main" id="{934E0410-868F-4B00-9EEB-141E04DC3AD7}"/>
                  </a:ext>
                </a:extLst>
              </p:cNvPr>
              <p:cNvSpPr txBox="1">
                <a:spLocks noRot="1" noChangeAspect="1" noMove="1" noResize="1" noEditPoints="1" noAdjustHandles="1" noChangeArrowheads="1" noChangeShapeType="1" noTextEdit="1"/>
              </p:cNvSpPr>
              <p:nvPr/>
            </p:nvSpPr>
            <p:spPr>
              <a:xfrm>
                <a:off x="-56667" y="2182688"/>
                <a:ext cx="2729145" cy="523220"/>
              </a:xfrm>
              <a:prstGeom prst="rect">
                <a:avLst/>
              </a:prstGeom>
              <a:blipFill>
                <a:blip r:embed="rId7"/>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8E7244C-C28B-44E7-AEC2-A6ED7815BA39}"/>
              </a:ext>
            </a:extLst>
          </p:cNvPr>
          <p:cNvCxnSpPr>
            <a:cxnSpLocks/>
          </p:cNvCxnSpPr>
          <p:nvPr/>
        </p:nvCxnSpPr>
        <p:spPr bwMode="auto">
          <a:xfrm>
            <a:off x="1487488" y="2567308"/>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514232-8FF4-4BD0-AA7E-325ED6F10FE9}"/>
                  </a:ext>
                </a:extLst>
              </p:cNvPr>
              <p:cNvSpPr txBox="1"/>
              <p:nvPr/>
            </p:nvSpPr>
            <p:spPr>
              <a:xfrm>
                <a:off x="2399077" y="2190119"/>
                <a:ext cx="2832827"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7" name="TextBox 26">
                <a:extLst>
                  <a:ext uri="{FF2B5EF4-FFF2-40B4-BE49-F238E27FC236}">
                    <a16:creationId xmlns:a16="http://schemas.microsoft.com/office/drawing/2014/main" id="{7B514232-8FF4-4BD0-AA7E-325ED6F10FE9}"/>
                  </a:ext>
                </a:extLst>
              </p:cNvPr>
              <p:cNvSpPr txBox="1">
                <a:spLocks noRot="1" noChangeAspect="1" noMove="1" noResize="1" noEditPoints="1" noAdjustHandles="1" noChangeArrowheads="1" noChangeShapeType="1" noTextEdit="1"/>
              </p:cNvSpPr>
              <p:nvPr/>
            </p:nvSpPr>
            <p:spPr>
              <a:xfrm>
                <a:off x="2399077" y="2190119"/>
                <a:ext cx="2832827" cy="523220"/>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2F7F98C-1E12-4033-AF9C-5EB49892ABF3}"/>
              </a:ext>
            </a:extLst>
          </p:cNvPr>
          <p:cNvCxnSpPr>
            <a:cxnSpLocks/>
          </p:cNvCxnSpPr>
          <p:nvPr/>
        </p:nvCxnSpPr>
        <p:spPr bwMode="auto">
          <a:xfrm flipH="1">
            <a:off x="2349126" y="2684924"/>
            <a:ext cx="434506" cy="327126"/>
          </a:xfrm>
          <a:prstGeom prst="straightConnector1">
            <a:avLst/>
          </a:prstGeom>
          <a:solidFill>
            <a:schemeClr val="accent1"/>
          </a:solidFill>
          <a:ln w="57150" cap="flat" cmpd="sng" algn="ctr">
            <a:solidFill>
              <a:schemeClr val="tx1"/>
            </a:solidFill>
            <a:prstDash val="solid"/>
            <a:round/>
            <a:headEnd type="triangle"/>
            <a:tailEnd type="triangle"/>
          </a:ln>
          <a:effectLst/>
        </p:spPr>
      </p:cxnSp>
      <p:cxnSp>
        <p:nvCxnSpPr>
          <p:cNvPr id="31" name="Straight Arrow Connector 30">
            <a:extLst>
              <a:ext uri="{FF2B5EF4-FFF2-40B4-BE49-F238E27FC236}">
                <a16:creationId xmlns:a16="http://schemas.microsoft.com/office/drawing/2014/main" id="{1771947F-2A29-458A-A54E-06FF03138092}"/>
              </a:ext>
            </a:extLst>
          </p:cNvPr>
          <p:cNvCxnSpPr>
            <a:cxnSpLocks/>
          </p:cNvCxnSpPr>
          <p:nvPr/>
        </p:nvCxnSpPr>
        <p:spPr bwMode="auto">
          <a:xfrm flipH="1" flipV="1">
            <a:off x="4841287" y="1864236"/>
            <a:ext cx="822665" cy="1246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a:extLst>
              <a:ext uri="{FF2B5EF4-FFF2-40B4-BE49-F238E27FC236}">
                <a16:creationId xmlns:a16="http://schemas.microsoft.com/office/drawing/2014/main" id="{7D61D767-8D87-4B36-BEA3-5FF480740829}"/>
              </a:ext>
            </a:extLst>
          </p:cNvPr>
          <p:cNvSpPr txBox="1"/>
          <p:nvPr/>
        </p:nvSpPr>
        <p:spPr>
          <a:xfrm>
            <a:off x="55053" y="1341016"/>
            <a:ext cx="5713424" cy="523220"/>
          </a:xfrm>
          <a:prstGeom prst="rect">
            <a:avLst/>
          </a:prstGeom>
          <a:noFill/>
        </p:spPr>
        <p:txBody>
          <a:bodyPr wrap="none" rtlCol="0">
            <a:spAutoFit/>
          </a:bodyPr>
          <a:lstStyle/>
          <a:p>
            <a:r>
              <a:rPr lang="en-US"/>
              <a:t>Hommophic, Searchable encryption,.. </a:t>
            </a:r>
          </a:p>
        </p:txBody>
      </p:sp>
    </p:spTree>
    <p:extLst>
      <p:ext uri="{BB962C8B-B14F-4D97-AF65-F5344CB8AC3E}">
        <p14:creationId xmlns:p14="http://schemas.microsoft.com/office/powerpoint/2010/main" val="88517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430" y="56065"/>
            <a:ext cx="9472057" cy="646321"/>
          </a:xfrm>
        </p:spPr>
        <p:txBody>
          <a:bodyPr wrap="square">
            <a:spAutoFit/>
          </a:bodyPr>
          <a:lstStyle/>
          <a:p>
            <a:r>
              <a:rPr lang="en-US" altLang="en-US" sz="3600" dirty="0">
                <a:ea typeface="ヒラギノ角ゴ Pro W3" charset="-128"/>
              </a:rPr>
              <a:t>Implementation the </a:t>
            </a:r>
            <a:r>
              <a:rPr lang="en-US" altLang="en-US" sz="3600" spc="-450" dirty="0">
                <a:ea typeface="ヒラギノ角ゴ Pro W3" charset="-128"/>
              </a:rPr>
              <a:t>R S </a:t>
            </a:r>
            <a:r>
              <a:rPr lang="en-US" altLang="en-US" sz="3600" dirty="0">
                <a:ea typeface="ヒラギノ角ゴ Pro W3" charset="-128"/>
              </a:rPr>
              <a:t>A Algorithm (review) </a:t>
            </a:r>
          </a:p>
        </p:txBody>
      </p:sp>
      <p:pic>
        <p:nvPicPr>
          <p:cNvPr id="5" name="Picture 4">
            <a:extLst>
              <a:ext uri="{FF2B5EF4-FFF2-40B4-BE49-F238E27FC236}">
                <a16:creationId xmlns:a16="http://schemas.microsoft.com/office/drawing/2014/main" id="{9E53B371-479F-46D4-B8F9-F4FC5EB32C11}"/>
              </a:ext>
            </a:extLst>
          </p:cNvPr>
          <p:cNvPicPr>
            <a:picLocks noChangeAspect="1"/>
          </p:cNvPicPr>
          <p:nvPr/>
        </p:nvPicPr>
        <p:blipFill>
          <a:blip r:embed="rId3"/>
          <a:stretch>
            <a:fillRect/>
          </a:stretch>
        </p:blipFill>
        <p:spPr>
          <a:xfrm>
            <a:off x="695400" y="917368"/>
            <a:ext cx="9721080" cy="3178640"/>
          </a:xfrm>
          <a:prstGeom prst="rect">
            <a:avLst/>
          </a:prstGeom>
        </p:spPr>
      </p:pic>
      <p:pic>
        <p:nvPicPr>
          <p:cNvPr id="6" name="Picture 5">
            <a:extLst>
              <a:ext uri="{FF2B5EF4-FFF2-40B4-BE49-F238E27FC236}">
                <a16:creationId xmlns:a16="http://schemas.microsoft.com/office/drawing/2014/main" id="{F7FF189E-9580-43CA-87BD-FB088672B925}"/>
              </a:ext>
            </a:extLst>
          </p:cNvPr>
          <p:cNvPicPr>
            <a:picLocks noChangeAspect="1"/>
          </p:cNvPicPr>
          <p:nvPr/>
        </p:nvPicPr>
        <p:blipFill>
          <a:blip r:embed="rId4"/>
          <a:stretch>
            <a:fillRect/>
          </a:stretch>
        </p:blipFill>
        <p:spPr>
          <a:xfrm>
            <a:off x="695398" y="3967142"/>
            <a:ext cx="8871667" cy="1372897"/>
          </a:xfrm>
          <a:prstGeom prst="rect">
            <a:avLst/>
          </a:prstGeom>
        </p:spPr>
      </p:pic>
      <p:pic>
        <p:nvPicPr>
          <p:cNvPr id="7" name="Picture 6">
            <a:extLst>
              <a:ext uri="{FF2B5EF4-FFF2-40B4-BE49-F238E27FC236}">
                <a16:creationId xmlns:a16="http://schemas.microsoft.com/office/drawing/2014/main" id="{E6A9DD4B-2538-4140-979C-E9DEAC3ABDD7}"/>
              </a:ext>
            </a:extLst>
          </p:cNvPr>
          <p:cNvPicPr>
            <a:picLocks noChangeAspect="1"/>
          </p:cNvPicPr>
          <p:nvPr/>
        </p:nvPicPr>
        <p:blipFill>
          <a:blip r:embed="rId5"/>
          <a:stretch>
            <a:fillRect/>
          </a:stretch>
        </p:blipFill>
        <p:spPr>
          <a:xfrm>
            <a:off x="695399" y="5340038"/>
            <a:ext cx="7128793" cy="10668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1A37B2-C51F-42A9-AE6C-DCE752F85F8B}"/>
                  </a:ext>
                </a:extLst>
              </p:cNvPr>
              <p:cNvSpPr txBox="1"/>
              <p:nvPr/>
            </p:nvSpPr>
            <p:spPr>
              <a:xfrm>
                <a:off x="8112224" y="5459731"/>
                <a:ext cx="4210704" cy="961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m:t>
                              </m:r>
                            </m:sup>
                          </m:sSup>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a:p>
            </p:txBody>
          </p:sp>
        </mc:Choice>
        <mc:Fallback xmlns="">
          <p:sp>
            <p:nvSpPr>
              <p:cNvPr id="3" name="TextBox 2">
                <a:extLst>
                  <a:ext uri="{FF2B5EF4-FFF2-40B4-BE49-F238E27FC236}">
                    <a16:creationId xmlns:a16="http://schemas.microsoft.com/office/drawing/2014/main" id="{231A37B2-C51F-42A9-AE6C-DCE752F85F8B}"/>
                  </a:ext>
                </a:extLst>
              </p:cNvPr>
              <p:cNvSpPr txBox="1">
                <a:spLocks noRot="1" noChangeAspect="1" noMove="1" noResize="1" noEditPoints="1" noAdjustHandles="1" noChangeArrowheads="1" noChangeShapeType="1" noTextEdit="1"/>
              </p:cNvSpPr>
              <p:nvPr/>
            </p:nvSpPr>
            <p:spPr>
              <a:xfrm>
                <a:off x="8112224" y="5459731"/>
                <a:ext cx="4210704" cy="961802"/>
              </a:xfrm>
              <a:prstGeom prst="rect">
                <a:avLst/>
              </a:prstGeom>
              <a:blipFill>
                <a:blip r:embed="rId6"/>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2ED6CB40-BF80-4CF6-A4A6-15540B9376F6}"/>
              </a:ext>
            </a:extLst>
          </p:cNvPr>
          <p:cNvCxnSpPr>
            <a:cxnSpLocks/>
          </p:cNvCxnSpPr>
          <p:nvPr/>
        </p:nvCxnSpPr>
        <p:spPr bwMode="auto">
          <a:xfrm>
            <a:off x="8112224" y="5340039"/>
            <a:ext cx="0" cy="10667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66A52155-4789-4B8A-99BC-C2B60C22F612}"/>
              </a:ext>
            </a:extLst>
          </p:cNvPr>
          <p:cNvCxnSpPr/>
          <p:nvPr/>
        </p:nvCxnSpPr>
        <p:spPr bwMode="auto">
          <a:xfrm>
            <a:off x="9048328" y="2852936"/>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81D4C3-83B4-4C53-9610-8BB00FF089AC}"/>
                  </a:ext>
                </a:extLst>
              </p:cNvPr>
              <p:cNvSpPr txBox="1"/>
              <p:nvPr/>
            </p:nvSpPr>
            <p:spPr>
              <a:xfrm>
                <a:off x="9059260" y="2762061"/>
                <a:ext cx="31127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=1 </m:t>
                      </m:r>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𝜙</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12" name="TextBox 11">
                <a:extLst>
                  <a:ext uri="{FF2B5EF4-FFF2-40B4-BE49-F238E27FC236}">
                    <a16:creationId xmlns:a16="http://schemas.microsoft.com/office/drawing/2014/main" id="{F581D4C3-83B4-4C53-9610-8BB00FF089AC}"/>
                  </a:ext>
                </a:extLst>
              </p:cNvPr>
              <p:cNvSpPr txBox="1">
                <a:spLocks noRot="1" noChangeAspect="1" noMove="1" noResize="1" noEditPoints="1" noAdjustHandles="1" noChangeArrowheads="1" noChangeShapeType="1" noTextEdit="1"/>
              </p:cNvSpPr>
              <p:nvPr/>
            </p:nvSpPr>
            <p:spPr>
              <a:xfrm>
                <a:off x="9059260" y="2762061"/>
                <a:ext cx="3112712" cy="523220"/>
              </a:xfrm>
              <a:prstGeom prst="rect">
                <a:avLst/>
              </a:prstGeom>
              <a:blipFill>
                <a:blip r:embed="rId7"/>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BDF3062-A4D2-A897-CA0C-6D3224C96649}"/>
              </a:ext>
            </a:extLst>
          </p:cNvPr>
          <p:cNvSpPr txBox="1"/>
          <p:nvPr/>
        </p:nvSpPr>
        <p:spPr>
          <a:xfrm>
            <a:off x="8741590" y="3212976"/>
            <a:ext cx="3600400" cy="523220"/>
          </a:xfrm>
          <a:prstGeom prst="rect">
            <a:avLst/>
          </a:prstGeom>
          <a:noFill/>
        </p:spPr>
        <p:txBody>
          <a:bodyPr wrap="square">
            <a:spAutoFit/>
          </a:bodyPr>
          <a:lstStyle/>
          <a:p>
            <a:pPr algn="l"/>
            <a:r>
              <a:rPr lang="en-US" b="0" i="0" dirty="0">
                <a:solidFill>
                  <a:srgbClr val="000000"/>
                </a:solidFill>
                <a:effectLst/>
                <a:highlight>
                  <a:srgbClr val="FFFFFF"/>
                </a:highlight>
                <a:latin typeface="Linux Libertine"/>
              </a:rPr>
              <a:t>Carmichael's theorem</a:t>
            </a:r>
          </a:p>
        </p:txBody>
      </p:sp>
      <p:sp>
        <p:nvSpPr>
          <p:cNvPr id="10" name="TextBox 9">
            <a:extLst>
              <a:ext uri="{FF2B5EF4-FFF2-40B4-BE49-F238E27FC236}">
                <a16:creationId xmlns:a16="http://schemas.microsoft.com/office/drawing/2014/main" id="{565A3567-9537-5740-8B55-0757DF39BE06}"/>
              </a:ext>
            </a:extLst>
          </p:cNvPr>
          <p:cNvSpPr txBox="1"/>
          <p:nvPr/>
        </p:nvSpPr>
        <p:spPr>
          <a:xfrm>
            <a:off x="4070314" y="1609636"/>
            <a:ext cx="4113918" cy="461665"/>
          </a:xfrm>
          <a:prstGeom prst="rect">
            <a:avLst/>
          </a:prstGeom>
          <a:noFill/>
        </p:spPr>
        <p:txBody>
          <a:bodyPr wrap="square">
            <a:spAutoFit/>
          </a:bodyPr>
          <a:lstStyle/>
          <a:p>
            <a:r>
              <a:rPr lang="en-US" sz="2400" b="1" i="0" dirty="0">
                <a:solidFill>
                  <a:srgbClr val="202122"/>
                </a:solidFill>
                <a:effectLst/>
                <a:highlight>
                  <a:srgbClr val="FFFFFF"/>
                </a:highlight>
                <a:latin typeface="Arial" panose="020B0604020202020204" pitchFamily="34" charset="0"/>
              </a:rPr>
              <a:t>Fermat's little theorem</a:t>
            </a:r>
            <a:endParaRPr lang="en-US" sz="2400" dirty="0"/>
          </a:p>
        </p:txBody>
      </p:sp>
      <p:sp>
        <p:nvSpPr>
          <p:cNvPr id="14" name="TextBox 13">
            <a:extLst>
              <a:ext uri="{FF2B5EF4-FFF2-40B4-BE49-F238E27FC236}">
                <a16:creationId xmlns:a16="http://schemas.microsoft.com/office/drawing/2014/main" id="{EB3B3581-C33A-50DA-C457-8443EF3B3A33}"/>
              </a:ext>
            </a:extLst>
          </p:cNvPr>
          <p:cNvSpPr txBox="1"/>
          <p:nvPr/>
        </p:nvSpPr>
        <p:spPr>
          <a:xfrm>
            <a:off x="2724632" y="2825454"/>
            <a:ext cx="3443376" cy="523220"/>
          </a:xfrm>
          <a:prstGeom prst="rect">
            <a:avLst/>
          </a:prstGeom>
          <a:noFill/>
        </p:spPr>
        <p:txBody>
          <a:bodyPr wrap="square">
            <a:spAutoFit/>
          </a:bodyPr>
          <a:lstStyle/>
          <a:p>
            <a:r>
              <a:rPr lang="pt-BR" b="0" i="1" dirty="0">
                <a:solidFill>
                  <a:srgbClr val="202122"/>
                </a:solidFill>
                <a:effectLst/>
                <a:highlight>
                  <a:srgbClr val="FFFFFF"/>
                </a:highlight>
                <a:latin typeface="Nimbus Roman No9 L"/>
              </a:rPr>
              <a:t>λ</a:t>
            </a:r>
            <a:r>
              <a:rPr lang="pt-BR" b="0" i="0" dirty="0">
                <a:solidFill>
                  <a:srgbClr val="202122"/>
                </a:solidFill>
                <a:effectLst/>
                <a:highlight>
                  <a:srgbClr val="FFFFFF"/>
                </a:highlight>
                <a:latin typeface="Nimbus Roman No9 L"/>
              </a:rPr>
              <a:t>(</a:t>
            </a:r>
            <a:r>
              <a:rPr lang="pt-BR" b="0" i="1" dirty="0">
                <a:solidFill>
                  <a:srgbClr val="202122"/>
                </a:solidFill>
                <a:effectLst/>
                <a:highlight>
                  <a:srgbClr val="FFFFFF"/>
                </a:highlight>
                <a:latin typeface="Nimbus Roman No9 L"/>
              </a:rPr>
              <a:t>n</a:t>
            </a:r>
            <a:r>
              <a:rPr lang="pt-BR" b="0" i="0" dirty="0">
                <a:solidFill>
                  <a:srgbClr val="202122"/>
                </a:solidFill>
                <a:effectLst/>
                <a:highlight>
                  <a:srgbClr val="FFFFFF"/>
                </a:highlight>
                <a:latin typeface="Nimbus Roman No9 L"/>
              </a:rPr>
              <a:t>) = lcm(</a:t>
            </a:r>
            <a:r>
              <a:rPr lang="pt-BR" b="0" i="1" dirty="0">
                <a:solidFill>
                  <a:srgbClr val="202122"/>
                </a:solidFill>
                <a:effectLst/>
                <a:highlight>
                  <a:srgbClr val="FFFFFF"/>
                </a:highlight>
                <a:latin typeface="Nimbus Roman No9 L"/>
              </a:rPr>
              <a:t>p</a:t>
            </a:r>
            <a:r>
              <a:rPr lang="pt-BR" b="0" i="0" dirty="0">
                <a:solidFill>
                  <a:srgbClr val="202122"/>
                </a:solidFill>
                <a:effectLst/>
                <a:highlight>
                  <a:srgbClr val="FFFFFF"/>
                </a:highlight>
                <a:latin typeface="Nimbus Roman No9 L"/>
              </a:rPr>
              <a:t> − 1, </a:t>
            </a:r>
            <a:r>
              <a:rPr lang="pt-BR" b="0" i="1" dirty="0">
                <a:solidFill>
                  <a:srgbClr val="202122"/>
                </a:solidFill>
                <a:effectLst/>
                <a:highlight>
                  <a:srgbClr val="FFFFFF"/>
                </a:highlight>
                <a:latin typeface="Nimbus Roman No9 L"/>
              </a:rPr>
              <a:t>q</a:t>
            </a:r>
            <a:r>
              <a:rPr lang="pt-BR" b="0" i="0" dirty="0">
                <a:solidFill>
                  <a:srgbClr val="202122"/>
                </a:solidFill>
                <a:effectLst/>
                <a:highlight>
                  <a:srgbClr val="FFFFFF"/>
                </a:highlight>
                <a:latin typeface="Nimbus Roman No9 L"/>
              </a:rPr>
              <a:t> − 1)</a:t>
            </a:r>
            <a:endParaRPr lang="en-US" dirty="0"/>
          </a:p>
        </p:txBody>
      </p:sp>
      <p:sp>
        <p:nvSpPr>
          <p:cNvPr id="15" name="Arrow: Down 14">
            <a:extLst>
              <a:ext uri="{FF2B5EF4-FFF2-40B4-BE49-F238E27FC236}">
                <a16:creationId xmlns:a16="http://schemas.microsoft.com/office/drawing/2014/main" id="{B6249EE5-2940-3BE1-524A-E51C64F80AFD}"/>
              </a:ext>
            </a:extLst>
          </p:cNvPr>
          <p:cNvSpPr/>
          <p:nvPr/>
        </p:nvSpPr>
        <p:spPr bwMode="auto">
          <a:xfrm>
            <a:off x="3503712" y="2348880"/>
            <a:ext cx="216024" cy="47657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9C31195-786B-3C95-5394-A26F93B8DB16}"/>
                  </a:ext>
                </a:extLst>
              </p:cNvPr>
              <p:cNvSpPr txBox="1"/>
              <p:nvPr/>
            </p:nvSpPr>
            <p:spPr>
              <a:xfrm>
                <a:off x="9035610" y="3628298"/>
                <a:ext cx="31127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𝑒</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𝑑</m:t>
                      </m:r>
                      <m:r>
                        <a:rPr lang="en-US" b="0" i="1" dirty="0" smtClean="0">
                          <a:solidFill>
                            <a:srgbClr val="FF0000"/>
                          </a:solidFill>
                          <a:latin typeface="Cambria Math" panose="02040503050406030204" pitchFamily="18" charset="0"/>
                        </a:rPr>
                        <m:t>=1 </m:t>
                      </m:r>
                      <m:r>
                        <a:rPr lang="en-US" b="0" i="1" dirty="0" smtClean="0">
                          <a:solidFill>
                            <a:srgbClr val="FF0000"/>
                          </a:solidFill>
                          <a:latin typeface="Cambria Math" panose="02040503050406030204" pitchFamily="18" charset="0"/>
                        </a:rPr>
                        <m:t>𝑚𝑜𝑑</m:t>
                      </m:r>
                      <m:r>
                        <a:rPr lang="en-US" b="0" i="1" dirty="0" smtClean="0">
                          <a:solidFill>
                            <a:srgbClr val="FF0000"/>
                          </a:solidFill>
                          <a:latin typeface="Cambria Math" panose="02040503050406030204" pitchFamily="18" charset="0"/>
                        </a:rPr>
                        <m:t> </m:t>
                      </m:r>
                      <m:r>
                        <a:rPr lang="en-US" b="0" i="1" dirty="0" smtClean="0">
                          <a:solidFill>
                            <a:srgbClr val="FF0000"/>
                          </a:solidFill>
                          <a:latin typeface="Cambria Math" panose="02040503050406030204" pitchFamily="18" charset="0"/>
                          <a:ea typeface="Cambria Math" panose="02040503050406030204" pitchFamily="18" charset="0"/>
                        </a:rPr>
                        <m:t>𝜆</m:t>
                      </m:r>
                      <m:r>
                        <a:rPr lang="en-US" b="0" i="1" dirty="0" smtClean="0">
                          <a:solidFill>
                            <a:srgbClr val="FF0000"/>
                          </a:solidFill>
                          <a:latin typeface="Cambria Math" panose="02040503050406030204" pitchFamily="18" charset="0"/>
                          <a:ea typeface="Cambria Math" panose="02040503050406030204" pitchFamily="18" charset="0"/>
                        </a:rPr>
                        <m:t>(</m:t>
                      </m:r>
                      <m:r>
                        <a:rPr lang="en-US" b="0" i="1" dirty="0" smtClean="0">
                          <a:solidFill>
                            <a:srgbClr val="FF0000"/>
                          </a:solidFill>
                          <a:latin typeface="Cambria Math" panose="02040503050406030204" pitchFamily="18" charset="0"/>
                          <a:ea typeface="Cambria Math" panose="02040503050406030204" pitchFamily="18" charset="0"/>
                        </a:rPr>
                        <m:t>𝑛</m:t>
                      </m:r>
                      <m:r>
                        <a:rPr lang="en-US" b="0" i="1" dirty="0" smtClean="0">
                          <a:solidFill>
                            <a:srgbClr val="FF0000"/>
                          </a:solidFill>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79C31195-786B-3C95-5394-A26F93B8DB16}"/>
                  </a:ext>
                </a:extLst>
              </p:cNvPr>
              <p:cNvSpPr txBox="1">
                <a:spLocks noRot="1" noChangeAspect="1" noMove="1" noResize="1" noEditPoints="1" noAdjustHandles="1" noChangeArrowheads="1" noChangeShapeType="1" noTextEdit="1"/>
              </p:cNvSpPr>
              <p:nvPr/>
            </p:nvSpPr>
            <p:spPr>
              <a:xfrm>
                <a:off x="9035610" y="3628298"/>
                <a:ext cx="3112712"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741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7827282" cy="584765"/>
          </a:xfrm>
        </p:spPr>
        <p:txBody>
          <a:bodyPr wrap="square">
            <a:spAutoFit/>
          </a:bodyPr>
          <a:lstStyle/>
          <a:p>
            <a:r>
              <a:rPr lang="en-US" altLang="en-US" sz="3200" dirty="0">
                <a:ea typeface="ヒラギノ角ゴ Pro W3" charset="-128"/>
              </a:rPr>
              <a:t>RSA: Confidentiality</a:t>
            </a:r>
          </a:p>
        </p:txBody>
      </p:sp>
      <p:pic>
        <p:nvPicPr>
          <p:cNvPr id="7" name="Picture 2" descr="Within Source A, X is sent from message source to encryption algorithm, which receives input P U sub b from key pair source under destination B. From the algorithm, Y=E[P U sub b, X) is sent to decryption algorithm within destination B, which receives input P R sub b from the same key pair source, and then X=D[P R sub b, Y] is sent to destination. Output from the encryption algorithm is also sent to cryptanalyst, which also receives input from the key pair source, producing outputs X hat and P hat R sub b."/>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7103597" y="719477"/>
            <a:ext cx="5071143" cy="3313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09302ED-5659-4E86-AC43-2EAC7D92B519}"/>
                  </a:ext>
                </a:extLst>
              </p:cNvPr>
              <p:cNvSpPr/>
              <p:nvPr/>
            </p:nvSpPr>
            <p:spPr>
              <a:xfrm>
                <a:off x="-32982" y="3027821"/>
                <a:ext cx="3682739" cy="584775"/>
              </a:xfrm>
              <a:prstGeom prst="rect">
                <a:avLst/>
              </a:prstGeom>
            </p:spPr>
            <p:txBody>
              <a:bodyPr wrap="none">
                <a:spAutoFit/>
              </a:bodyPr>
              <a:lstStyle/>
              <a:p>
                <a:pPr marL="255588" indent="-23813">
                  <a:spcBef>
                    <a:spcPts val="600"/>
                  </a:spcBef>
                </a:pPr>
                <a14:m>
                  <m:oMathPara xmlns:m="http://schemas.openxmlformats.org/officeDocument/2006/math">
                    <m:oMathParaPr>
                      <m:jc m:val="centerGroup"/>
                    </m:oMathParaPr>
                    <m:oMath xmlns:m="http://schemas.openxmlformats.org/officeDocument/2006/math">
                      <m:r>
                        <a:rPr lang="en-AU" sz="3200" i="1" dirty="0" smtClean="0">
                          <a:latin typeface="Cambria Math" panose="02040503050406030204" pitchFamily="18" charset="0"/>
                        </a:rPr>
                        <m:t>𝐶</m:t>
                      </m:r>
                      <m:r>
                        <a:rPr lang="en-AU" sz="3200" i="1" dirty="0"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𝑚</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𝐵</m:t>
                              </m:r>
                            </m:sub>
                          </m:sSub>
                        </m:sup>
                      </m:sSup>
                      <m:r>
                        <a:rPr lang="en-AU" sz="3200" i="1" smtClean="0">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b="0" i="1" dirty="0" smtClean="0">
                              <a:latin typeface="Cambria Math" panose="02040503050406030204" pitchFamily="18" charset="0"/>
                            </a:rPr>
                          </m:ctrlPr>
                        </m:sSubPr>
                        <m:e>
                          <m:r>
                            <a:rPr lang="en-AU" sz="3200" i="1" dirty="0">
                              <a:latin typeface="Cambria Math" panose="02040503050406030204" pitchFamily="18" charset="0"/>
                            </a:rPr>
                            <m:t>𝑛</m:t>
                          </m:r>
                        </m:e>
                        <m:sub>
                          <m:r>
                            <a:rPr lang="en-US" sz="3200" b="0" i="1" dirty="0" smtClean="0">
                              <a:latin typeface="Cambria Math" panose="02040503050406030204" pitchFamily="18" charset="0"/>
                            </a:rPr>
                            <m:t>𝐵</m:t>
                          </m:r>
                        </m:sub>
                      </m:sSub>
                    </m:oMath>
                  </m:oMathPara>
                </a14:m>
                <a:endParaRPr lang="en-AU" sz="3200" i="1" dirty="0"/>
              </a:p>
            </p:txBody>
          </p:sp>
        </mc:Choice>
        <mc:Fallback xmlns="">
          <p:sp>
            <p:nvSpPr>
              <p:cNvPr id="8" name="Rectangle 7">
                <a:extLst>
                  <a:ext uri="{FF2B5EF4-FFF2-40B4-BE49-F238E27FC236}">
                    <a16:creationId xmlns:a16="http://schemas.microsoft.com/office/drawing/2014/main" id="{309302ED-5659-4E86-AC43-2EAC7D92B519}"/>
                  </a:ext>
                </a:extLst>
              </p:cNvPr>
              <p:cNvSpPr>
                <a:spLocks noRot="1" noChangeAspect="1" noMove="1" noResize="1" noEditPoints="1" noAdjustHandles="1" noChangeArrowheads="1" noChangeShapeType="1" noTextEdit="1"/>
              </p:cNvSpPr>
              <p:nvPr/>
            </p:nvSpPr>
            <p:spPr>
              <a:xfrm>
                <a:off x="-32982" y="3027821"/>
                <a:ext cx="3682739" cy="584775"/>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AD59FFF-1D16-4CF4-B4E7-49E2792E52C8}"/>
              </a:ext>
            </a:extLst>
          </p:cNvPr>
          <p:cNvSpPr txBox="1"/>
          <p:nvPr/>
        </p:nvSpPr>
        <p:spPr>
          <a:xfrm>
            <a:off x="551384" y="1340768"/>
            <a:ext cx="444352" cy="523220"/>
          </a:xfrm>
          <a:prstGeom prst="rect">
            <a:avLst/>
          </a:prstGeom>
          <a:noFill/>
        </p:spPr>
        <p:txBody>
          <a:bodyPr wrap="none" rtlCol="0">
            <a:spAutoFit/>
          </a:bodyPr>
          <a:lstStyle/>
          <a:p>
            <a:r>
              <a:rPr lang="en-US" b="1"/>
              <a:t>A</a:t>
            </a:r>
          </a:p>
        </p:txBody>
      </p:sp>
      <p:sp>
        <p:nvSpPr>
          <p:cNvPr id="12" name="TextBox 11">
            <a:extLst>
              <a:ext uri="{FF2B5EF4-FFF2-40B4-BE49-F238E27FC236}">
                <a16:creationId xmlns:a16="http://schemas.microsoft.com/office/drawing/2014/main" id="{C0914C7E-0D74-4882-AB4C-EB4F3A953DE4}"/>
              </a:ext>
            </a:extLst>
          </p:cNvPr>
          <p:cNvSpPr txBox="1"/>
          <p:nvPr/>
        </p:nvSpPr>
        <p:spPr>
          <a:xfrm>
            <a:off x="4629301" y="1330549"/>
            <a:ext cx="423514" cy="523220"/>
          </a:xfrm>
          <a:prstGeom prst="rect">
            <a:avLst/>
          </a:prstGeom>
          <a:noFill/>
        </p:spPr>
        <p:txBody>
          <a:bodyPr wrap="none" rtlCol="0">
            <a:spAutoFit/>
          </a:bodyPr>
          <a:lstStyle/>
          <a:p>
            <a:r>
              <a:rPr lang="en-US" b="1"/>
              <a:t>B</a:t>
            </a:r>
          </a:p>
        </p:txBody>
      </p:sp>
      <p:pic>
        <p:nvPicPr>
          <p:cNvPr id="16" name="Graphic 15">
            <a:extLst>
              <a:ext uri="{FF2B5EF4-FFF2-40B4-BE49-F238E27FC236}">
                <a16:creationId xmlns:a16="http://schemas.microsoft.com/office/drawing/2014/main" id="{ABD5067F-3539-45B4-BFBB-1E6570A3E4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3560" y="773516"/>
            <a:ext cx="879758" cy="879758"/>
          </a:xfrm>
          <a:prstGeom prst="rect">
            <a:avLst/>
          </a:prstGeom>
        </p:spPr>
      </p:pic>
      <p:pic>
        <p:nvPicPr>
          <p:cNvPr id="9218" name="Picture 2" descr="User Icon Vector Art, Icons, and Graphics for Free Download">
            <a:extLst>
              <a:ext uri="{FF2B5EF4-FFF2-40B4-BE49-F238E27FC236}">
                <a16:creationId xmlns:a16="http://schemas.microsoft.com/office/drawing/2014/main" id="{01392DFC-3255-4290-B73A-A2006B79A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3889" y="802977"/>
            <a:ext cx="863600" cy="863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F2D10E0-9609-49AD-AD94-309A0E5B3350}"/>
                  </a:ext>
                </a:extLst>
              </p:cNvPr>
              <p:cNvSpPr txBox="1"/>
              <p:nvPr/>
            </p:nvSpPr>
            <p:spPr>
              <a:xfrm>
                <a:off x="347528" y="1782065"/>
                <a:ext cx="1731821" cy="492443"/>
              </a:xfrm>
              <a:prstGeom prst="rect">
                <a:avLst/>
              </a:prstGeom>
              <a:noFill/>
            </p:spPr>
            <p:txBody>
              <a:bodyPr wrap="none" lIns="0" tIns="0" rIns="0" bIns="0" rtlCol="0">
                <a:spAutoFit/>
              </a:bodyPr>
              <a:lstStyle/>
              <a:p>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𝑑</m:t>
                        </m:r>
                      </m:e>
                      <m:sub>
                        <m:r>
                          <a:rPr lang="en-US" sz="3200" b="0" i="1" smtClean="0">
                            <a:solidFill>
                              <a:srgbClr val="FF0000"/>
                            </a:solidFill>
                            <a:latin typeface="Cambria Math" panose="02040503050406030204" pitchFamily="18" charset="0"/>
                          </a:rPr>
                          <m:t>𝐴</m:t>
                        </m:r>
                      </m:sub>
                    </m:sSub>
                  </m:oMath>
                </a14:m>
                <a:r>
                  <a:rPr lang="en-US" sz="3200">
                    <a:solidFill>
                      <a:srgbClr val="FF0000"/>
                    </a:solidFill>
                  </a:rPr>
                  <a:t> </a:t>
                </a:r>
                <a:r>
                  <a:rPr lang="en-US" sz="3200"/>
                  <a:t>/ </a:t>
                </a:r>
                <a14:m>
                  <m:oMath xmlns:m="http://schemas.openxmlformats.org/officeDocument/2006/math">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𝑛</m:t>
                        </m:r>
                      </m:e>
                      <m:sub>
                        <m:r>
                          <a:rPr lang="en-US" sz="3200" b="0" i="1" smtClean="0">
                            <a:solidFill>
                              <a:schemeClr val="accent2"/>
                            </a:solidFill>
                            <a:latin typeface="Cambria Math" panose="02040503050406030204" pitchFamily="18" charset="0"/>
                          </a:rPr>
                          <m:t>𝐴</m:t>
                        </m:r>
                      </m:sub>
                    </m:sSub>
                    <m:r>
                      <a:rPr lang="en-US" sz="3200" b="0" i="1" smtClean="0">
                        <a:solidFill>
                          <a:schemeClr val="accent2"/>
                        </a:solidFill>
                        <a:latin typeface="Cambria Math" panose="02040503050406030204" pitchFamily="18" charset="0"/>
                      </a:rPr>
                      <m:t>, </m:t>
                    </m:r>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𝑒</m:t>
                        </m:r>
                      </m:e>
                      <m:sub>
                        <m:r>
                          <a:rPr lang="en-US" sz="3200" b="0" i="1" smtClean="0">
                            <a:solidFill>
                              <a:schemeClr val="accent2"/>
                            </a:solidFill>
                            <a:latin typeface="Cambria Math" panose="02040503050406030204" pitchFamily="18" charset="0"/>
                          </a:rPr>
                          <m:t>𝐴</m:t>
                        </m:r>
                      </m:sub>
                    </m:sSub>
                  </m:oMath>
                </a14:m>
                <a:endParaRPr lang="en-US" sz="3200"/>
              </a:p>
            </p:txBody>
          </p:sp>
        </mc:Choice>
        <mc:Fallback xmlns="">
          <p:sp>
            <p:nvSpPr>
              <p:cNvPr id="17" name="TextBox 16">
                <a:extLst>
                  <a:ext uri="{FF2B5EF4-FFF2-40B4-BE49-F238E27FC236}">
                    <a16:creationId xmlns:a16="http://schemas.microsoft.com/office/drawing/2014/main" id="{9F2D10E0-9609-49AD-AD94-309A0E5B3350}"/>
                  </a:ext>
                </a:extLst>
              </p:cNvPr>
              <p:cNvSpPr txBox="1">
                <a:spLocks noRot="1" noChangeAspect="1" noMove="1" noResize="1" noEditPoints="1" noAdjustHandles="1" noChangeArrowheads="1" noChangeShapeType="1" noTextEdit="1"/>
              </p:cNvSpPr>
              <p:nvPr/>
            </p:nvSpPr>
            <p:spPr>
              <a:xfrm>
                <a:off x="347528" y="1782065"/>
                <a:ext cx="1731821" cy="492443"/>
              </a:xfrm>
              <a:prstGeom prst="rect">
                <a:avLst/>
              </a:prstGeom>
              <a:blipFill>
                <a:blip r:embed="rId8"/>
                <a:stretch>
                  <a:fillRect t="-25926" b="-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6">
                <a:extLst>
                  <a:ext uri="{FF2B5EF4-FFF2-40B4-BE49-F238E27FC236}">
                    <a16:creationId xmlns:a16="http://schemas.microsoft.com/office/drawing/2014/main" id="{9F2D10E0-9609-49AD-AD94-309A0E5B3350}"/>
                  </a:ext>
                </a:extLst>
              </p:cNvPr>
              <p:cNvSpPr txBox="1"/>
              <p:nvPr/>
            </p:nvSpPr>
            <p:spPr>
              <a:xfrm>
                <a:off x="4417717" y="1853769"/>
                <a:ext cx="1822807" cy="492443"/>
              </a:xfrm>
              <a:prstGeom prst="rect">
                <a:avLst/>
              </a:prstGeom>
              <a:noFill/>
            </p:spPr>
            <p:txBody>
              <a:bodyPr wrap="none" lIns="0" tIns="0" rIns="0" bIns="0"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𝑑</m:t>
                        </m:r>
                      </m:e>
                      <m:sub>
                        <m:r>
                          <a:rPr lang="en-US" sz="3200" b="0" i="1" smtClean="0">
                            <a:solidFill>
                              <a:srgbClr val="FF0000"/>
                            </a:solidFill>
                            <a:latin typeface="Cambria Math" panose="02040503050406030204" pitchFamily="18" charset="0"/>
                          </a:rPr>
                          <m:t>𝐵</m:t>
                        </m:r>
                      </m:sub>
                    </m:sSub>
                  </m:oMath>
                </a14:m>
                <a:r>
                  <a:rPr lang="en-US" sz="3200">
                    <a:solidFill>
                      <a:srgbClr val="FF0000"/>
                    </a:solidFill>
                  </a:rPr>
                  <a:t> </a:t>
                </a:r>
                <a:r>
                  <a:rPr lang="en-US" sz="3200"/>
                  <a:t>/ </a:t>
                </a:r>
                <a14:m>
                  <m:oMath xmlns:m="http://schemas.openxmlformats.org/officeDocument/2006/math">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𝑛</m:t>
                        </m:r>
                      </m:e>
                      <m:sub>
                        <m:r>
                          <a:rPr lang="en-US" sz="3200" b="0" i="1" smtClean="0">
                            <a:solidFill>
                              <a:schemeClr val="accent2"/>
                            </a:solidFill>
                            <a:latin typeface="Cambria Math" panose="02040503050406030204" pitchFamily="18" charset="0"/>
                          </a:rPr>
                          <m:t>𝐵</m:t>
                        </m:r>
                      </m:sub>
                    </m:sSub>
                    <m:r>
                      <a:rPr lang="en-US" sz="3200" b="0" i="1" smtClean="0">
                        <a:solidFill>
                          <a:schemeClr val="accent2"/>
                        </a:solidFill>
                        <a:latin typeface="Cambria Math" panose="02040503050406030204" pitchFamily="18" charset="0"/>
                      </a:rPr>
                      <m:t>, </m:t>
                    </m:r>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𝑒</m:t>
                        </m:r>
                      </m:e>
                      <m:sub>
                        <m:r>
                          <a:rPr lang="en-US" sz="3200" b="0" i="1" smtClean="0">
                            <a:solidFill>
                              <a:schemeClr val="accent2"/>
                            </a:solidFill>
                            <a:latin typeface="Cambria Math" panose="02040503050406030204" pitchFamily="18" charset="0"/>
                          </a:rPr>
                          <m:t>𝐵</m:t>
                        </m:r>
                      </m:sub>
                    </m:sSub>
                  </m:oMath>
                </a14:m>
                <a:endParaRPr lang="en-US" sz="3200"/>
              </a:p>
            </p:txBody>
          </p:sp>
        </mc:Choice>
        <mc:Fallback xmlns="">
          <p:sp>
            <p:nvSpPr>
              <p:cNvPr id="20" name="TextBox 16">
                <a:extLst>
                  <a:ext uri="{FF2B5EF4-FFF2-40B4-BE49-F238E27FC236}">
                    <a16:creationId xmlns:a16="http://schemas.microsoft.com/office/drawing/2014/main" id="{9F2D10E0-9609-49AD-AD94-309A0E5B3350}"/>
                  </a:ext>
                </a:extLst>
              </p:cNvPr>
              <p:cNvSpPr txBox="1">
                <a:spLocks noRot="1" noChangeAspect="1" noMove="1" noResize="1" noEditPoints="1" noAdjustHandles="1" noChangeArrowheads="1" noChangeShapeType="1" noTextEdit="1"/>
              </p:cNvSpPr>
              <p:nvPr/>
            </p:nvSpPr>
            <p:spPr>
              <a:xfrm>
                <a:off x="4417717" y="1853769"/>
                <a:ext cx="1822807" cy="492443"/>
              </a:xfrm>
              <a:prstGeom prst="rect">
                <a:avLst/>
              </a:prstGeom>
              <a:blipFill>
                <a:blip r:embed="rId9"/>
                <a:stretch>
                  <a:fillRect t="-25926" b="-48148"/>
                </a:stretch>
              </a:blipFill>
            </p:spPr>
            <p:txBody>
              <a:bodyPr/>
              <a:lstStyle/>
              <a:p>
                <a:r>
                  <a:rPr lang="en-US">
                    <a:noFill/>
                  </a:rPr>
                  <a:t> </a:t>
                </a:r>
              </a:p>
            </p:txBody>
          </p:sp>
        </mc:Fallback>
      </mc:AlternateContent>
      <p:sp>
        <p:nvSpPr>
          <p:cNvPr id="19" name="Arrow: Right 18">
            <a:extLst>
              <a:ext uri="{FF2B5EF4-FFF2-40B4-BE49-F238E27FC236}">
                <a16:creationId xmlns:a16="http://schemas.microsoft.com/office/drawing/2014/main" id="{0C6F9233-6D45-4F90-86A4-33CC71B02014}"/>
              </a:ext>
            </a:extLst>
          </p:cNvPr>
          <p:cNvSpPr/>
          <p:nvPr/>
        </p:nvSpPr>
        <p:spPr bwMode="auto">
          <a:xfrm>
            <a:off x="1971080" y="3603749"/>
            <a:ext cx="2304256" cy="1894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F64B676-D79E-4C52-9B06-7F915194C84D}"/>
                  </a:ext>
                </a:extLst>
              </p:cNvPr>
              <p:cNvSpPr/>
              <p:nvPr/>
            </p:nvSpPr>
            <p:spPr>
              <a:xfrm>
                <a:off x="2924586" y="3793241"/>
                <a:ext cx="6342827" cy="1163011"/>
              </a:xfrm>
              <a:prstGeom prst="rect">
                <a:avLst/>
              </a:prstGeom>
            </p:spPr>
            <p:txBody>
              <a:bodyPr wrap="none">
                <a:spAutoFit/>
              </a:bodyPr>
              <a:lstStyle/>
              <a:p>
                <a:pPr marL="255588" indent="-23813">
                  <a:spcBef>
                    <a:spcPts val="600"/>
                  </a:spcBef>
                </a:pPr>
                <a14:m>
                  <m:oMathPara xmlns:m="http://schemas.openxmlformats.org/officeDocument/2006/math">
                    <m:oMathParaPr>
                      <m:jc m:val="centerGroup"/>
                    </m:oMathParaPr>
                    <m:oMath xmlns:m="http://schemas.openxmlformats.org/officeDocument/2006/math">
                      <m:sSup>
                        <m:sSupPr>
                          <m:ctrlPr>
                            <a:rPr lang="en-US" sz="3200" b="0" i="1" dirty="0" smtClean="0">
                              <a:latin typeface="Cambria Math" panose="02040503050406030204" pitchFamily="18" charset="0"/>
                            </a:rPr>
                          </m:ctrlPr>
                        </m:sSupPr>
                        <m:e>
                          <m:r>
                            <a:rPr lang="en-AU" sz="3200" i="1" dirty="0" smtClean="0">
                              <a:latin typeface="Cambria Math" panose="02040503050406030204" pitchFamily="18" charset="0"/>
                            </a:rPr>
                            <m:t>𝐶</m:t>
                          </m:r>
                        </m:e>
                        <m:sup>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𝑑</m:t>
                              </m:r>
                            </m:e>
                            <m:sub>
                              <m:r>
                                <a:rPr lang="en-US" sz="3200" b="0" i="1" dirty="0" smtClean="0">
                                  <a:latin typeface="Cambria Math" panose="02040503050406030204" pitchFamily="18" charset="0"/>
                                </a:rPr>
                                <m:t>𝐵</m:t>
                              </m:r>
                            </m:sub>
                          </m:sSub>
                        </m:sup>
                      </m:sSup>
                      <m:r>
                        <a:rPr lang="en-US" sz="3200" b="0" i="1" dirty="0" smtClean="0">
                          <a:latin typeface="Cambria Math" panose="02040503050406030204" pitchFamily="18" charset="0"/>
                        </a:rPr>
                        <m:t> </m:t>
                      </m:r>
                      <m:r>
                        <a:rPr lang="en-US" sz="3200" b="0" i="1" dirty="0" smtClean="0">
                          <a:latin typeface="Cambria Math" panose="02040503050406030204" pitchFamily="18" charset="0"/>
                        </a:rPr>
                        <m:t>𝑚𝑜𝑑</m:t>
                      </m:r>
                      <m:r>
                        <a:rPr lang="en-US" sz="3200" b="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𝐵</m:t>
                          </m:r>
                        </m:sub>
                      </m:sSub>
                      <m:r>
                        <a:rPr lang="en-AU" sz="3200" i="1" dirty="0" smtClean="0">
                          <a:latin typeface="Cambria Math" panose="02040503050406030204" pitchFamily="18" charset="0"/>
                        </a:rPr>
                        <m:t> </m:t>
                      </m:r>
                      <m:r>
                        <a:rPr lang="en-AU" sz="3200" i="1">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𝑚</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𝐵</m:t>
                                  </m:r>
                                </m:sub>
                              </m:sSub>
                            </m:sup>
                          </m:sSup>
                          <m:r>
                            <a:rPr lang="en-US" sz="3200" b="0" i="1" smtClean="0">
                              <a:latin typeface="Cambria Math" panose="02040503050406030204" pitchFamily="18" charset="0"/>
                            </a:rPr>
                            <m:t>)</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𝐵</m:t>
                              </m:r>
                            </m:sub>
                          </m:sSub>
                        </m:sup>
                      </m:sSup>
                      <m:r>
                        <a:rPr lang="en-AU" sz="3200" i="1" smtClean="0">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b="0" i="1" dirty="0" smtClean="0">
                              <a:latin typeface="Cambria Math" panose="02040503050406030204" pitchFamily="18" charset="0"/>
                            </a:rPr>
                          </m:ctrlPr>
                        </m:sSubPr>
                        <m:e>
                          <m:r>
                            <a:rPr lang="en-AU" sz="3200" i="1" dirty="0">
                              <a:latin typeface="Cambria Math" panose="02040503050406030204" pitchFamily="18" charset="0"/>
                            </a:rPr>
                            <m:t>𝑛</m:t>
                          </m:r>
                        </m:e>
                        <m:sub>
                          <m:r>
                            <a:rPr lang="en-US" sz="3200" b="0" i="1" dirty="0" smtClean="0">
                              <a:latin typeface="Cambria Math" panose="02040503050406030204" pitchFamily="18" charset="0"/>
                            </a:rPr>
                            <m:t>𝐵</m:t>
                          </m:r>
                        </m:sub>
                      </m:sSub>
                    </m:oMath>
                  </m:oMathPara>
                </a14:m>
                <a:endParaRPr lang="en-AU" sz="3200" i="1" dirty="0"/>
              </a:p>
              <a:p>
                <a:pPr marL="255588" indent="-23813">
                  <a:spcBef>
                    <a:spcPts val="600"/>
                  </a:spcBef>
                </a:pPr>
                <a:r>
                  <a:rPr lang="en-AU" sz="3200" i="1" dirty="0"/>
                  <a:t>                       =  </a:t>
                </a:r>
                <a14:m>
                  <m:oMath xmlns:m="http://schemas.openxmlformats.org/officeDocument/2006/math">
                    <m:r>
                      <a:rPr lang="en-US" sz="3200" b="0" i="1" smtClean="0">
                        <a:latin typeface="Cambria Math" panose="02040503050406030204" pitchFamily="18" charset="0"/>
                      </a:rPr>
                      <m:t>𝑚</m:t>
                    </m:r>
                  </m:oMath>
                </a14:m>
                <a:endParaRPr lang="en-AU" sz="3200" i="1" dirty="0"/>
              </a:p>
            </p:txBody>
          </p:sp>
        </mc:Choice>
        <mc:Fallback xmlns="">
          <p:sp>
            <p:nvSpPr>
              <p:cNvPr id="22" name="Rectangle 21">
                <a:extLst>
                  <a:ext uri="{FF2B5EF4-FFF2-40B4-BE49-F238E27FC236}">
                    <a16:creationId xmlns:a16="http://schemas.microsoft.com/office/drawing/2014/main" id="{2F64B676-D79E-4C52-9B06-7F915194C84D}"/>
                  </a:ext>
                </a:extLst>
              </p:cNvPr>
              <p:cNvSpPr>
                <a:spLocks noRot="1" noChangeAspect="1" noMove="1" noResize="1" noEditPoints="1" noAdjustHandles="1" noChangeArrowheads="1" noChangeShapeType="1" noTextEdit="1"/>
              </p:cNvSpPr>
              <p:nvPr/>
            </p:nvSpPr>
            <p:spPr>
              <a:xfrm>
                <a:off x="2924586" y="3793241"/>
                <a:ext cx="6342827" cy="1163011"/>
              </a:xfrm>
              <a:prstGeom prst="rect">
                <a:avLst/>
              </a:prstGeom>
              <a:blipFill>
                <a:blip r:embed="rId10"/>
                <a:stretch>
                  <a:fillRect b="-15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14DF84-4D4C-4CCF-8548-AD1A326A5593}"/>
                  </a:ext>
                </a:extLst>
              </p:cNvPr>
              <p:cNvSpPr txBox="1"/>
              <p:nvPr/>
            </p:nvSpPr>
            <p:spPr>
              <a:xfrm>
                <a:off x="390472" y="4556218"/>
                <a:ext cx="10190675" cy="1815882"/>
              </a:xfrm>
              <a:prstGeom prst="rect">
                <a:avLst/>
              </a:prstGeom>
              <a:noFill/>
            </p:spPr>
            <p:txBody>
              <a:bodyPr wrap="none" rtlCol="0">
                <a:spAutoFit/>
              </a:bodyPr>
              <a:lstStyle/>
              <a:p>
                <a:pPr marL="457200" indent="-457200">
                  <a:buFont typeface="Arial" panose="020B0604020202020204" pitchFamily="34" charset="0"/>
                  <a:buChar char="•"/>
                </a:pPr>
                <a:r>
                  <a:rPr lang="en-US" b="1" dirty="0"/>
                  <a:t>Hardness assumption: </a:t>
                </a:r>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sSub>
                        <m:sSubPr>
                          <m:ctrlPr>
                            <a:rPr lang="en-US" b="0" i="1" dirty="0" err="1" smtClean="0">
                              <a:latin typeface="Cambria Math" panose="02040503050406030204" pitchFamily="18" charset="0"/>
                            </a:rPr>
                          </m:ctrlPr>
                        </m:sSubPr>
                        <m:e>
                          <m:r>
                            <a:rPr lang="en-US" b="0" i="1" dirty="0" err="1" smtClean="0">
                              <a:latin typeface="Cambria Math" panose="02040503050406030204" pitchFamily="18" charset="0"/>
                            </a:rPr>
                            <m:t>𝑝</m:t>
                          </m:r>
                        </m:e>
                        <m:sub>
                          <m:r>
                            <a:rPr lang="en-US" b="0" i="1" dirty="0" err="1" smtClean="0">
                              <a:latin typeface="Cambria Math" panose="02040503050406030204" pitchFamily="18" charset="0"/>
                            </a:rPr>
                            <m:t>𝐴</m:t>
                          </m:r>
                        </m:sub>
                      </m:sSub>
                      <m:r>
                        <a:rPr lang="en-US" b="0" i="1" dirty="0" err="1" smtClean="0">
                          <a:latin typeface="Cambria Math" panose="02040503050406030204" pitchFamily="18" charset="0"/>
                        </a:rPr>
                        <m:t>,</m:t>
                      </m:r>
                      <m:sSub>
                        <m:sSubPr>
                          <m:ctrlPr>
                            <a:rPr lang="en-US" b="0" i="1" dirty="0" err="1" smtClean="0">
                              <a:latin typeface="Cambria Math" panose="02040503050406030204" pitchFamily="18" charset="0"/>
                            </a:rPr>
                          </m:ctrlPr>
                        </m:sSubPr>
                        <m:e>
                          <m:r>
                            <a:rPr lang="en-US" b="0" i="1" dirty="0" err="1" smtClean="0">
                              <a:latin typeface="Cambria Math" panose="02040503050406030204" pitchFamily="18" charset="0"/>
                            </a:rPr>
                            <m:t>𝑞</m:t>
                          </m:r>
                        </m:e>
                        <m:sub>
                          <m:r>
                            <a:rPr lang="en-US" b="0" i="1" dirty="0" err="1" smtClean="0">
                              <a:latin typeface="Cambria Math" panose="02040503050406030204" pitchFamily="18" charset="0"/>
                            </a:rPr>
                            <m:t>𝐴</m:t>
                          </m:r>
                        </m:sub>
                      </m:sSub>
                      <m:r>
                        <a:rPr lang="en-US" i="1" dirty="0" smtClean="0">
                          <a:latin typeface="Cambria Math" panose="02040503050406030204" pitchFamily="18" charset="0"/>
                        </a:rPr>
                        <m:t>−→</m:t>
                      </m:r>
                      <m:r>
                        <a:rPr lang="en-US" i="1" dirty="0" smtClean="0">
                          <a:latin typeface="Cambria Math" panose="02040503050406030204" pitchFamily="18" charset="0"/>
                        </a:rPr>
                        <m:t>𝜙</m:t>
                      </m:r>
                      <m:r>
                        <a:rPr lang="en-US" i="1" dirty="0" smtClean="0">
                          <a:latin typeface="Cambria Math" panose="02040503050406030204" pitchFamily="18" charset="0"/>
                        </a:rPr>
                        <m:t>(</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𝑛</m:t>
                          </m:r>
                        </m:e>
                        <m:sub>
                          <m:r>
                            <a:rPr lang="en-US" i="1" dirty="0" err="1" smtClean="0">
                              <a:latin typeface="Cambria Math" panose="02040503050406030204" pitchFamily="18" charset="0"/>
                            </a:rPr>
                            <m:t>𝐴</m:t>
                          </m:r>
                        </m:sub>
                      </m:sSub>
                      <m:r>
                        <a:rPr lang="en-US" i="1" dirty="0" smtClean="0">
                          <a:latin typeface="Cambria Math" panose="02040503050406030204" pitchFamily="18" charset="0"/>
                        </a:rPr>
                        <m:t>)</m:t>
                      </m:r>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r>
                        <a:rPr lang="en-US" b="0" i="1" dirty="0" smtClean="0">
                          <a:latin typeface="Cambria Math" panose="02040503050406030204" pitchFamily="18" charset="0"/>
                        </a:rPr>
                        <m:t>−1)(</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𝑞</m:t>
                          </m:r>
                        </m:e>
                        <m:sub>
                          <m:r>
                            <a:rPr lang="en-US" i="1" dirty="0" smtClean="0">
                              <a:latin typeface="Cambria Math" panose="02040503050406030204" pitchFamily="18" charset="0"/>
                            </a:rPr>
                            <m:t>𝐴</m:t>
                          </m:r>
                        </m:sub>
                      </m:sSub>
                      <m:r>
                        <a:rPr lang="en-US" b="1" i="1" dirty="0" smtClean="0">
                          <a:latin typeface="Cambria Math" panose="02040503050406030204" pitchFamily="18" charset="0"/>
                        </a:rPr>
                        <m:t>−</m:t>
                      </m:r>
                      <m:r>
                        <a:rPr lang="en-US" b="0"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r>
                        <a:rPr lang="en-US" b="0" i="1" dirty="0" smtClean="0">
                          <a:latin typeface="Cambria Math" panose="02040503050406030204" pitchFamily="18" charset="0"/>
                        </a:rPr>
                        <m:t>𝑓𝑟𝑜𝑚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oMath>
                  </m:oMathPara>
                </a14:m>
                <a:endParaRPr lang="en-US" dirty="0"/>
              </a:p>
              <a:p>
                <a:pPr marL="457200" indent="-457200">
                  <a:buFont typeface="Arial" panose="020B0604020202020204" pitchFamily="34" charset="0"/>
                  <a:buChar char="•"/>
                </a:pPr>
                <a:r>
                  <a:rPr lang="en-US" b="1" dirty="0"/>
                  <a:t>Protect secret key?</a:t>
                </a:r>
              </a:p>
              <a:p>
                <a:pPr marL="457200" indent="-457200">
                  <a:buFont typeface="Arial" panose="020B0604020202020204" pitchFamily="34" charset="0"/>
                  <a:buChar char="•"/>
                </a:pPr>
                <a:r>
                  <a:rPr lang="en-US" b="1" dirty="0"/>
                  <a:t>Distribute public keys?</a:t>
                </a:r>
              </a:p>
            </p:txBody>
          </p:sp>
        </mc:Choice>
        <mc:Fallback xmlns="">
          <p:sp>
            <p:nvSpPr>
              <p:cNvPr id="3" name="TextBox 2">
                <a:extLst>
                  <a:ext uri="{FF2B5EF4-FFF2-40B4-BE49-F238E27FC236}">
                    <a16:creationId xmlns:a16="http://schemas.microsoft.com/office/drawing/2014/main" id="{E714DF84-4D4C-4CCF-8548-AD1A326A5593}"/>
                  </a:ext>
                </a:extLst>
              </p:cNvPr>
              <p:cNvSpPr txBox="1">
                <a:spLocks noRot="1" noChangeAspect="1" noMove="1" noResize="1" noEditPoints="1" noAdjustHandles="1" noChangeArrowheads="1" noChangeShapeType="1" noTextEdit="1"/>
              </p:cNvSpPr>
              <p:nvPr/>
            </p:nvSpPr>
            <p:spPr>
              <a:xfrm>
                <a:off x="390472" y="4556218"/>
                <a:ext cx="10190675" cy="1815882"/>
              </a:xfrm>
              <a:prstGeom prst="rect">
                <a:avLst/>
              </a:prstGeom>
              <a:blipFill>
                <a:blip r:embed="rId11"/>
                <a:stretch>
                  <a:fillRect l="-1077" t="-3356" b="-838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285791DC-FC79-4CD9-B32A-941891050C1A}"/>
              </a:ext>
            </a:extLst>
          </p:cNvPr>
          <p:cNvCxnSpPr/>
          <p:nvPr/>
        </p:nvCxnSpPr>
        <p:spPr bwMode="auto">
          <a:xfrm>
            <a:off x="10992544" y="3897693"/>
            <a:ext cx="0" cy="211711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A3B270-8555-4A71-BD9E-88C0F8F642FF}"/>
                  </a:ext>
                </a:extLst>
              </p:cNvPr>
              <p:cNvSpPr txBox="1"/>
              <p:nvPr/>
            </p:nvSpPr>
            <p:spPr>
              <a:xfrm>
                <a:off x="3846664" y="2422410"/>
                <a:ext cx="37317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𝐵</m:t>
                          </m:r>
                        </m:sub>
                      </m:sSub>
                      <m:r>
                        <a:rPr lang="en-US" b="0" i="1" smtClean="0">
                          <a:latin typeface="Cambria Math" panose="02040503050406030204" pitchFamily="18" charset="0"/>
                        </a:rPr>
                        <m:t>=1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𝐵</m:t>
                          </m:r>
                        </m:sub>
                      </m:sSub>
                      <m:r>
                        <a:rPr lang="en-US" b="0" i="1" smtClean="0">
                          <a:latin typeface="Cambria Math" panose="02040503050406030204" pitchFamily="18" charset="0"/>
                        </a:rPr>
                        <m:t>)</m:t>
                      </m:r>
                    </m:oMath>
                  </m:oMathPara>
                </a14:m>
                <a:endParaRPr lang="en-US"/>
              </a:p>
            </p:txBody>
          </p:sp>
        </mc:Choice>
        <mc:Fallback xmlns="">
          <p:sp>
            <p:nvSpPr>
              <p:cNvPr id="9" name="TextBox 8">
                <a:extLst>
                  <a:ext uri="{FF2B5EF4-FFF2-40B4-BE49-F238E27FC236}">
                    <a16:creationId xmlns:a16="http://schemas.microsoft.com/office/drawing/2014/main" id="{B2A3B270-8555-4A71-BD9E-88C0F8F642FF}"/>
                  </a:ext>
                </a:extLst>
              </p:cNvPr>
              <p:cNvSpPr txBox="1">
                <a:spLocks noRot="1" noChangeAspect="1" noMove="1" noResize="1" noEditPoints="1" noAdjustHandles="1" noChangeArrowheads="1" noChangeShapeType="1" noTextEdit="1"/>
              </p:cNvSpPr>
              <p:nvPr/>
            </p:nvSpPr>
            <p:spPr>
              <a:xfrm>
                <a:off x="3846664" y="2422410"/>
                <a:ext cx="3731791"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744409-EA6C-46F8-95B8-EAB04CAFE9F2}"/>
                  </a:ext>
                </a:extLst>
              </p:cNvPr>
              <p:cNvSpPr txBox="1"/>
              <p:nvPr/>
            </p:nvSpPr>
            <p:spPr>
              <a:xfrm>
                <a:off x="54991" y="2366527"/>
                <a:ext cx="35947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𝐴</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𝑑</m:t>
                          </m:r>
                        </m:e>
                        <m:sub>
                          <m:r>
                            <a:rPr lang="en-US" b="0" i="1" smtClean="0">
                              <a:solidFill>
                                <a:srgbClr val="0070C0"/>
                              </a:solidFill>
                              <a:latin typeface="Cambria Math" panose="02040503050406030204" pitchFamily="18" charset="0"/>
                            </a:rPr>
                            <m:t>𝐴</m:t>
                          </m:r>
                        </m:sub>
                      </m:sSub>
                      <m:r>
                        <a:rPr lang="en-US" b="0" i="1" smtClean="0">
                          <a:solidFill>
                            <a:srgbClr val="0070C0"/>
                          </a:solidFill>
                          <a:latin typeface="Cambria Math" panose="02040503050406030204" pitchFamily="18" charset="0"/>
                        </a:rPr>
                        <m:t>=1 </m:t>
                      </m:r>
                      <m:r>
                        <a:rPr lang="en-US" b="0" i="1" smtClean="0">
                          <a:solidFill>
                            <a:srgbClr val="0070C0"/>
                          </a:solidFill>
                          <a:latin typeface="Cambria Math" panose="02040503050406030204" pitchFamily="18" charset="0"/>
                        </a:rPr>
                        <m:t>𝑚𝑜𝑑</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𝜙</m:t>
                      </m:r>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𝑛</m:t>
                          </m:r>
                        </m:e>
                        <m:sub>
                          <m:r>
                            <a:rPr lang="en-US" b="0" i="1" smtClean="0">
                              <a:solidFill>
                                <a:srgbClr val="0070C0"/>
                              </a:solidFill>
                              <a:latin typeface="Cambria Math" panose="02040503050406030204" pitchFamily="18" charset="0"/>
                            </a:rPr>
                            <m:t>𝐴</m:t>
                          </m:r>
                        </m:sub>
                      </m:sSub>
                      <m:r>
                        <a:rPr lang="en-US" b="0" i="1" smtClean="0">
                          <a:solidFill>
                            <a:srgbClr val="0070C0"/>
                          </a:solidFill>
                          <a:latin typeface="Cambria Math" panose="02040503050406030204" pitchFamily="18" charset="0"/>
                        </a:rPr>
                        <m:t>)</m:t>
                      </m:r>
                    </m:oMath>
                  </m:oMathPara>
                </a14:m>
                <a:endParaRPr lang="en-US" dirty="0">
                  <a:solidFill>
                    <a:srgbClr val="0070C0"/>
                  </a:solidFill>
                </a:endParaRPr>
              </a:p>
            </p:txBody>
          </p:sp>
        </mc:Choice>
        <mc:Fallback xmlns="">
          <p:sp>
            <p:nvSpPr>
              <p:cNvPr id="18" name="TextBox 17">
                <a:extLst>
                  <a:ext uri="{FF2B5EF4-FFF2-40B4-BE49-F238E27FC236}">
                    <a16:creationId xmlns:a16="http://schemas.microsoft.com/office/drawing/2014/main" id="{76744409-EA6C-46F8-95B8-EAB04CAFE9F2}"/>
                  </a:ext>
                </a:extLst>
              </p:cNvPr>
              <p:cNvSpPr txBox="1">
                <a:spLocks noRot="1" noChangeAspect="1" noMove="1" noResize="1" noEditPoints="1" noAdjustHandles="1" noChangeArrowheads="1" noChangeShapeType="1" noTextEdit="1"/>
              </p:cNvSpPr>
              <p:nvPr/>
            </p:nvSpPr>
            <p:spPr>
              <a:xfrm>
                <a:off x="54991" y="2366527"/>
                <a:ext cx="3594766"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0CD6B2-1314-8482-804B-96071274B3AF}"/>
                  </a:ext>
                </a:extLst>
              </p:cNvPr>
              <p:cNvSpPr txBox="1"/>
              <p:nvPr/>
            </p:nvSpPr>
            <p:spPr>
              <a:xfrm>
                <a:off x="1370183" y="889096"/>
                <a:ext cx="216024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𝐴</m:t>
                          </m:r>
                        </m:sub>
                      </m:sSub>
                    </m:oMath>
                  </m:oMathPara>
                </a14:m>
                <a:endParaRPr lang="en-US" dirty="0"/>
              </a:p>
            </p:txBody>
          </p:sp>
        </mc:Choice>
        <mc:Fallback xmlns="">
          <p:sp>
            <p:nvSpPr>
              <p:cNvPr id="10" name="TextBox 9">
                <a:extLst>
                  <a:ext uri="{FF2B5EF4-FFF2-40B4-BE49-F238E27FC236}">
                    <a16:creationId xmlns:a16="http://schemas.microsoft.com/office/drawing/2014/main" id="{3A0CD6B2-1314-8482-804B-96071274B3AF}"/>
                  </a:ext>
                </a:extLst>
              </p:cNvPr>
              <p:cNvSpPr txBox="1">
                <a:spLocks noRot="1" noChangeAspect="1" noMove="1" noResize="1" noEditPoints="1" noAdjustHandles="1" noChangeArrowheads="1" noChangeShapeType="1" noTextEdit="1"/>
              </p:cNvSpPr>
              <p:nvPr/>
            </p:nvSpPr>
            <p:spPr>
              <a:xfrm>
                <a:off x="1370183" y="889096"/>
                <a:ext cx="2160240" cy="52322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B63E631-6227-D501-D820-1D3A977871E9}"/>
                  </a:ext>
                </a:extLst>
              </p:cNvPr>
              <p:cNvSpPr txBox="1"/>
              <p:nvPr/>
            </p:nvSpPr>
            <p:spPr>
              <a:xfrm>
                <a:off x="5780874" y="902399"/>
                <a:ext cx="216024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𝐵</m:t>
                          </m:r>
                        </m:sub>
                      </m:sSub>
                    </m:oMath>
                  </m:oMathPara>
                </a14:m>
                <a:endParaRPr lang="en-US" dirty="0"/>
              </a:p>
            </p:txBody>
          </p:sp>
        </mc:Choice>
        <mc:Fallback xmlns="">
          <p:sp>
            <p:nvSpPr>
              <p:cNvPr id="11" name="TextBox 10">
                <a:extLst>
                  <a:ext uri="{FF2B5EF4-FFF2-40B4-BE49-F238E27FC236}">
                    <a16:creationId xmlns:a16="http://schemas.microsoft.com/office/drawing/2014/main" id="{4B63E631-6227-D501-D820-1D3A977871E9}"/>
                  </a:ext>
                </a:extLst>
              </p:cNvPr>
              <p:cNvSpPr txBox="1">
                <a:spLocks noRot="1" noChangeAspect="1" noMove="1" noResize="1" noEditPoints="1" noAdjustHandles="1" noChangeArrowheads="1" noChangeShapeType="1" noTextEdit="1"/>
              </p:cNvSpPr>
              <p:nvPr/>
            </p:nvSpPr>
            <p:spPr>
              <a:xfrm>
                <a:off x="5780874" y="902399"/>
                <a:ext cx="2160240" cy="523220"/>
              </a:xfrm>
              <a:prstGeom prst="rect">
                <a:avLst/>
              </a:prstGeom>
              <a:blipFill>
                <a:blip r:embed="rId15"/>
                <a:stretch>
                  <a:fillRect/>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C7EA847A-0F4E-C469-E77D-E7506262A6CE}"/>
              </a:ext>
            </a:extLst>
          </p:cNvPr>
          <p:cNvCxnSpPr>
            <a:cxnSpLocks/>
          </p:cNvCxnSpPr>
          <p:nvPr/>
        </p:nvCxnSpPr>
        <p:spPr bwMode="auto">
          <a:xfrm flipH="1">
            <a:off x="2924586" y="5065731"/>
            <a:ext cx="167870" cy="4137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728F474A-9A39-A40A-9A17-6E22FC9CDCAD}"/>
              </a:ext>
            </a:extLst>
          </p:cNvPr>
          <p:cNvCxnSpPr>
            <a:cxnSpLocks/>
          </p:cNvCxnSpPr>
          <p:nvPr/>
        </p:nvCxnSpPr>
        <p:spPr bwMode="auto">
          <a:xfrm flipH="1">
            <a:off x="1331545" y="5065730"/>
            <a:ext cx="167870" cy="4137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800C788-CB5E-C7E7-38F9-88561E0F8A27}"/>
              </a:ext>
            </a:extLst>
          </p:cNvPr>
          <p:cNvCxnSpPr>
            <a:cxnSpLocks/>
          </p:cNvCxnSpPr>
          <p:nvPr/>
        </p:nvCxnSpPr>
        <p:spPr bwMode="auto">
          <a:xfrm flipH="1">
            <a:off x="7857179" y="5065730"/>
            <a:ext cx="167870" cy="41374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52207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7827282" cy="584765"/>
          </a:xfrm>
        </p:spPr>
        <p:txBody>
          <a:bodyPr wrap="square">
            <a:spAutoFit/>
          </a:bodyPr>
          <a:lstStyle/>
          <a:p>
            <a:r>
              <a:rPr lang="en-US" altLang="en-US" sz="3200">
                <a:ea typeface="ヒラギノ角ゴ Pro W3" charset="-128"/>
              </a:rPr>
              <a:t>RSA: Authentication</a:t>
            </a:r>
            <a:endParaRPr lang="en-US" altLang="en-US" sz="3200" dirty="0">
              <a:ea typeface="ヒラギノ角ゴ Pro W3" charset="-128"/>
            </a:endParaRPr>
          </a:p>
        </p:txBody>
      </p:sp>
      <p:pic>
        <p:nvPicPr>
          <p:cNvPr id="25" name="Picture 2" descr="Within Source A, X is sent from message source to encryption algorithm, which receives input P R sub a from key pair source under source A. From the algorithm, Y=E[P R sub a, X) is sent to decryption algorithm within destination B, which receives input P U sub a from the same key pair source, and then X=D[P U sub a, Y] is sent to destination. Output from the encryption algorithm is also sent to cryptanalyst, which also receives input from the key pair source, producing output P hat R sub a.">
            <a:extLst>
              <a:ext uri="{FF2B5EF4-FFF2-40B4-BE49-F238E27FC236}">
                <a16:creationId xmlns:a16="http://schemas.microsoft.com/office/drawing/2014/main" id="{89E9B643-CFE8-4711-AD2B-634EC3B51FE7}"/>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6477760" y="917180"/>
            <a:ext cx="5400600" cy="3029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09302ED-5659-4E86-AC43-2EAC7D92B519}"/>
                  </a:ext>
                </a:extLst>
              </p:cNvPr>
              <p:cNvSpPr/>
              <p:nvPr/>
            </p:nvSpPr>
            <p:spPr>
              <a:xfrm>
                <a:off x="-9145" y="2750232"/>
                <a:ext cx="3576685" cy="593624"/>
              </a:xfrm>
              <a:prstGeom prst="rect">
                <a:avLst/>
              </a:prstGeom>
            </p:spPr>
            <p:txBody>
              <a:bodyPr wrap="none">
                <a:spAutoFit/>
              </a:bodyPr>
              <a:lstStyle/>
              <a:p>
                <a:pPr marL="255588" indent="-23813">
                  <a:spcBef>
                    <a:spcPts val="600"/>
                  </a:spcBef>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𝑆</m:t>
                      </m:r>
                      <m:r>
                        <a:rPr lang="en-AU" sz="3200" i="1" dirty="0"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𝑚</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𝐴</m:t>
                              </m:r>
                            </m:sub>
                          </m:sSub>
                        </m:sup>
                      </m:sSup>
                      <m:r>
                        <a:rPr lang="en-AU" sz="3200" i="1" smtClean="0">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b="0" i="1" dirty="0" smtClean="0">
                              <a:latin typeface="Cambria Math" panose="02040503050406030204" pitchFamily="18" charset="0"/>
                            </a:rPr>
                          </m:ctrlPr>
                        </m:sSubPr>
                        <m:e>
                          <m:r>
                            <a:rPr lang="en-AU" sz="3200" i="1" dirty="0">
                              <a:latin typeface="Cambria Math" panose="02040503050406030204" pitchFamily="18" charset="0"/>
                            </a:rPr>
                            <m:t>𝑛</m:t>
                          </m:r>
                        </m:e>
                        <m:sub>
                          <m:r>
                            <a:rPr lang="en-US" sz="3200" b="0" i="1" dirty="0" smtClean="0">
                              <a:latin typeface="Cambria Math" panose="02040503050406030204" pitchFamily="18" charset="0"/>
                            </a:rPr>
                            <m:t>𝐴</m:t>
                          </m:r>
                        </m:sub>
                      </m:sSub>
                    </m:oMath>
                  </m:oMathPara>
                </a14:m>
                <a:endParaRPr lang="en-AU" sz="3200" i="1" dirty="0"/>
              </a:p>
            </p:txBody>
          </p:sp>
        </mc:Choice>
        <mc:Fallback xmlns="">
          <p:sp>
            <p:nvSpPr>
              <p:cNvPr id="8" name="Rectangle 7">
                <a:extLst>
                  <a:ext uri="{FF2B5EF4-FFF2-40B4-BE49-F238E27FC236}">
                    <a16:creationId xmlns:a16="http://schemas.microsoft.com/office/drawing/2014/main" id="{309302ED-5659-4E86-AC43-2EAC7D92B519}"/>
                  </a:ext>
                </a:extLst>
              </p:cNvPr>
              <p:cNvSpPr>
                <a:spLocks noRot="1" noChangeAspect="1" noMove="1" noResize="1" noEditPoints="1" noAdjustHandles="1" noChangeArrowheads="1" noChangeShapeType="1" noTextEdit="1"/>
              </p:cNvSpPr>
              <p:nvPr/>
            </p:nvSpPr>
            <p:spPr>
              <a:xfrm>
                <a:off x="-9145" y="2750232"/>
                <a:ext cx="3576685" cy="593624"/>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AD59FFF-1D16-4CF4-B4E7-49E2792E52C8}"/>
              </a:ext>
            </a:extLst>
          </p:cNvPr>
          <p:cNvSpPr txBox="1"/>
          <p:nvPr/>
        </p:nvSpPr>
        <p:spPr>
          <a:xfrm>
            <a:off x="551384" y="1340768"/>
            <a:ext cx="444352" cy="523220"/>
          </a:xfrm>
          <a:prstGeom prst="rect">
            <a:avLst/>
          </a:prstGeom>
          <a:noFill/>
        </p:spPr>
        <p:txBody>
          <a:bodyPr wrap="none" rtlCol="0">
            <a:spAutoFit/>
          </a:bodyPr>
          <a:lstStyle/>
          <a:p>
            <a:r>
              <a:rPr lang="en-US" b="1"/>
              <a:t>A</a:t>
            </a:r>
          </a:p>
        </p:txBody>
      </p:sp>
      <p:sp>
        <p:nvSpPr>
          <p:cNvPr id="12" name="TextBox 11">
            <a:extLst>
              <a:ext uri="{FF2B5EF4-FFF2-40B4-BE49-F238E27FC236}">
                <a16:creationId xmlns:a16="http://schemas.microsoft.com/office/drawing/2014/main" id="{C0914C7E-0D74-4882-AB4C-EB4F3A953DE4}"/>
              </a:ext>
            </a:extLst>
          </p:cNvPr>
          <p:cNvSpPr txBox="1"/>
          <p:nvPr/>
        </p:nvSpPr>
        <p:spPr>
          <a:xfrm>
            <a:off x="4629301" y="1330549"/>
            <a:ext cx="423514" cy="523220"/>
          </a:xfrm>
          <a:prstGeom prst="rect">
            <a:avLst/>
          </a:prstGeom>
          <a:noFill/>
        </p:spPr>
        <p:txBody>
          <a:bodyPr wrap="none" rtlCol="0">
            <a:spAutoFit/>
          </a:bodyPr>
          <a:lstStyle/>
          <a:p>
            <a:r>
              <a:rPr lang="en-US" b="1"/>
              <a:t>B</a:t>
            </a:r>
          </a:p>
        </p:txBody>
      </p:sp>
      <p:pic>
        <p:nvPicPr>
          <p:cNvPr id="16" name="Graphic 15">
            <a:extLst>
              <a:ext uri="{FF2B5EF4-FFF2-40B4-BE49-F238E27FC236}">
                <a16:creationId xmlns:a16="http://schemas.microsoft.com/office/drawing/2014/main" id="{ABD5067F-3539-45B4-BFBB-1E6570A3E4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3560" y="773516"/>
            <a:ext cx="879758" cy="879758"/>
          </a:xfrm>
          <a:prstGeom prst="rect">
            <a:avLst/>
          </a:prstGeom>
        </p:spPr>
      </p:pic>
      <p:pic>
        <p:nvPicPr>
          <p:cNvPr id="9218" name="Picture 2" descr="User Icon Vector Art, Icons, and Graphics for Free Download">
            <a:extLst>
              <a:ext uri="{FF2B5EF4-FFF2-40B4-BE49-F238E27FC236}">
                <a16:creationId xmlns:a16="http://schemas.microsoft.com/office/drawing/2014/main" id="{01392DFC-3255-4290-B73A-A2006B79A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3889" y="802977"/>
            <a:ext cx="863600" cy="863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F2D10E0-9609-49AD-AD94-309A0E5B3350}"/>
                  </a:ext>
                </a:extLst>
              </p:cNvPr>
              <p:cNvSpPr txBox="1"/>
              <p:nvPr/>
            </p:nvSpPr>
            <p:spPr>
              <a:xfrm>
                <a:off x="437561" y="1974304"/>
                <a:ext cx="1731821" cy="492443"/>
              </a:xfrm>
              <a:prstGeom prst="rect">
                <a:avLst/>
              </a:prstGeom>
              <a:noFill/>
            </p:spPr>
            <p:txBody>
              <a:bodyPr wrap="none" lIns="0" tIns="0" rIns="0" bIns="0" rtlCol="0">
                <a:spAutoFit/>
              </a:bodyPr>
              <a:lstStyle/>
              <a:p>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𝑑</m:t>
                        </m:r>
                      </m:e>
                      <m:sub>
                        <m:r>
                          <a:rPr lang="en-US" sz="3200" b="0" i="1" smtClean="0">
                            <a:solidFill>
                              <a:srgbClr val="FF0000"/>
                            </a:solidFill>
                            <a:latin typeface="Cambria Math" panose="02040503050406030204" pitchFamily="18" charset="0"/>
                          </a:rPr>
                          <m:t>𝐴</m:t>
                        </m:r>
                      </m:sub>
                    </m:sSub>
                  </m:oMath>
                </a14:m>
                <a:r>
                  <a:rPr lang="en-US" sz="3200">
                    <a:solidFill>
                      <a:srgbClr val="FF0000"/>
                    </a:solidFill>
                  </a:rPr>
                  <a:t> </a:t>
                </a:r>
                <a:r>
                  <a:rPr lang="en-US" sz="3200"/>
                  <a:t>/ </a:t>
                </a:r>
                <a14:m>
                  <m:oMath xmlns:m="http://schemas.openxmlformats.org/officeDocument/2006/math">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𝑛</m:t>
                        </m:r>
                      </m:e>
                      <m:sub>
                        <m:r>
                          <a:rPr lang="en-US" sz="3200" b="0" i="1" smtClean="0">
                            <a:solidFill>
                              <a:schemeClr val="accent2"/>
                            </a:solidFill>
                            <a:latin typeface="Cambria Math" panose="02040503050406030204" pitchFamily="18" charset="0"/>
                          </a:rPr>
                          <m:t>𝐴</m:t>
                        </m:r>
                      </m:sub>
                    </m:sSub>
                    <m:r>
                      <a:rPr lang="en-US" sz="3200" b="0" i="1" smtClean="0">
                        <a:solidFill>
                          <a:schemeClr val="accent2"/>
                        </a:solidFill>
                        <a:latin typeface="Cambria Math" panose="02040503050406030204" pitchFamily="18" charset="0"/>
                      </a:rPr>
                      <m:t>, </m:t>
                    </m:r>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𝑒</m:t>
                        </m:r>
                      </m:e>
                      <m:sub>
                        <m:r>
                          <a:rPr lang="en-US" sz="3200" b="0" i="1" smtClean="0">
                            <a:solidFill>
                              <a:schemeClr val="accent2"/>
                            </a:solidFill>
                            <a:latin typeface="Cambria Math" panose="02040503050406030204" pitchFamily="18" charset="0"/>
                          </a:rPr>
                          <m:t>𝐴</m:t>
                        </m:r>
                      </m:sub>
                    </m:sSub>
                  </m:oMath>
                </a14:m>
                <a:endParaRPr lang="en-US" sz="3200"/>
              </a:p>
            </p:txBody>
          </p:sp>
        </mc:Choice>
        <mc:Fallback xmlns="">
          <p:sp>
            <p:nvSpPr>
              <p:cNvPr id="17" name="TextBox 16">
                <a:extLst>
                  <a:ext uri="{FF2B5EF4-FFF2-40B4-BE49-F238E27FC236}">
                    <a16:creationId xmlns:a16="http://schemas.microsoft.com/office/drawing/2014/main" id="{9F2D10E0-9609-49AD-AD94-309A0E5B3350}"/>
                  </a:ext>
                </a:extLst>
              </p:cNvPr>
              <p:cNvSpPr txBox="1">
                <a:spLocks noRot="1" noChangeAspect="1" noMove="1" noResize="1" noEditPoints="1" noAdjustHandles="1" noChangeArrowheads="1" noChangeShapeType="1" noTextEdit="1"/>
              </p:cNvSpPr>
              <p:nvPr/>
            </p:nvSpPr>
            <p:spPr>
              <a:xfrm>
                <a:off x="437561" y="1974304"/>
                <a:ext cx="1731821" cy="492443"/>
              </a:xfrm>
              <a:prstGeom prst="rect">
                <a:avLst/>
              </a:prstGeom>
              <a:blipFill>
                <a:blip r:embed="rId8"/>
                <a:stretch>
                  <a:fillRect t="-27160" b="-469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6">
                <a:extLst>
                  <a:ext uri="{FF2B5EF4-FFF2-40B4-BE49-F238E27FC236}">
                    <a16:creationId xmlns:a16="http://schemas.microsoft.com/office/drawing/2014/main" id="{9F2D10E0-9609-49AD-AD94-309A0E5B3350}"/>
                  </a:ext>
                </a:extLst>
              </p:cNvPr>
              <p:cNvSpPr txBox="1"/>
              <p:nvPr/>
            </p:nvSpPr>
            <p:spPr>
              <a:xfrm>
                <a:off x="4399794" y="1988840"/>
                <a:ext cx="1822807" cy="492443"/>
              </a:xfrm>
              <a:prstGeom prst="rect">
                <a:avLst/>
              </a:prstGeom>
              <a:noFill/>
            </p:spPr>
            <p:txBody>
              <a:bodyPr wrap="none" lIns="0" tIns="0" rIns="0" bIns="0"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𝑑</m:t>
                        </m:r>
                      </m:e>
                      <m:sub>
                        <m:r>
                          <a:rPr lang="en-US" sz="3200" b="0" i="1" smtClean="0">
                            <a:solidFill>
                              <a:srgbClr val="FF0000"/>
                            </a:solidFill>
                            <a:latin typeface="Cambria Math" panose="02040503050406030204" pitchFamily="18" charset="0"/>
                          </a:rPr>
                          <m:t>𝐵</m:t>
                        </m:r>
                      </m:sub>
                    </m:sSub>
                  </m:oMath>
                </a14:m>
                <a:r>
                  <a:rPr lang="en-US" sz="3200">
                    <a:solidFill>
                      <a:srgbClr val="FF0000"/>
                    </a:solidFill>
                  </a:rPr>
                  <a:t> </a:t>
                </a:r>
                <a:r>
                  <a:rPr lang="en-US" sz="3200"/>
                  <a:t>/ </a:t>
                </a:r>
                <a14:m>
                  <m:oMath xmlns:m="http://schemas.openxmlformats.org/officeDocument/2006/math">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𝑛</m:t>
                        </m:r>
                      </m:e>
                      <m:sub>
                        <m:r>
                          <a:rPr lang="en-US" sz="3200" b="0" i="1" smtClean="0">
                            <a:solidFill>
                              <a:schemeClr val="accent2"/>
                            </a:solidFill>
                            <a:latin typeface="Cambria Math" panose="02040503050406030204" pitchFamily="18" charset="0"/>
                          </a:rPr>
                          <m:t>𝐵</m:t>
                        </m:r>
                      </m:sub>
                    </m:sSub>
                    <m:r>
                      <a:rPr lang="en-US" sz="3200" b="0" i="1" smtClean="0">
                        <a:solidFill>
                          <a:schemeClr val="accent2"/>
                        </a:solidFill>
                        <a:latin typeface="Cambria Math" panose="02040503050406030204" pitchFamily="18" charset="0"/>
                      </a:rPr>
                      <m:t>, </m:t>
                    </m:r>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𝑒</m:t>
                        </m:r>
                      </m:e>
                      <m:sub>
                        <m:r>
                          <a:rPr lang="en-US" sz="3200" b="0" i="1" smtClean="0">
                            <a:solidFill>
                              <a:schemeClr val="accent2"/>
                            </a:solidFill>
                            <a:latin typeface="Cambria Math" panose="02040503050406030204" pitchFamily="18" charset="0"/>
                          </a:rPr>
                          <m:t>𝐵</m:t>
                        </m:r>
                      </m:sub>
                    </m:sSub>
                  </m:oMath>
                </a14:m>
                <a:endParaRPr lang="en-US" sz="3200"/>
              </a:p>
            </p:txBody>
          </p:sp>
        </mc:Choice>
        <mc:Fallback xmlns="">
          <p:sp>
            <p:nvSpPr>
              <p:cNvPr id="20" name="TextBox 16">
                <a:extLst>
                  <a:ext uri="{FF2B5EF4-FFF2-40B4-BE49-F238E27FC236}">
                    <a16:creationId xmlns:a16="http://schemas.microsoft.com/office/drawing/2014/main" id="{9F2D10E0-9609-49AD-AD94-309A0E5B3350}"/>
                  </a:ext>
                </a:extLst>
              </p:cNvPr>
              <p:cNvSpPr txBox="1">
                <a:spLocks noRot="1" noChangeAspect="1" noMove="1" noResize="1" noEditPoints="1" noAdjustHandles="1" noChangeArrowheads="1" noChangeShapeType="1" noTextEdit="1"/>
              </p:cNvSpPr>
              <p:nvPr/>
            </p:nvSpPr>
            <p:spPr>
              <a:xfrm>
                <a:off x="4399794" y="1988840"/>
                <a:ext cx="1822807" cy="492443"/>
              </a:xfrm>
              <a:prstGeom prst="rect">
                <a:avLst/>
              </a:prstGeom>
              <a:blipFill>
                <a:blip r:embed="rId9"/>
                <a:stretch>
                  <a:fillRect t="-25926" b="-48148"/>
                </a:stretch>
              </a:blipFill>
            </p:spPr>
            <p:txBody>
              <a:bodyPr/>
              <a:lstStyle/>
              <a:p>
                <a:r>
                  <a:rPr lang="en-US">
                    <a:noFill/>
                  </a:rPr>
                  <a:t> </a:t>
                </a:r>
              </a:p>
            </p:txBody>
          </p:sp>
        </mc:Fallback>
      </mc:AlternateContent>
      <p:sp>
        <p:nvSpPr>
          <p:cNvPr id="19" name="Arrow: Right 18">
            <a:extLst>
              <a:ext uri="{FF2B5EF4-FFF2-40B4-BE49-F238E27FC236}">
                <a16:creationId xmlns:a16="http://schemas.microsoft.com/office/drawing/2014/main" id="{0C6F9233-6D45-4F90-86A4-33CC71B02014}"/>
              </a:ext>
            </a:extLst>
          </p:cNvPr>
          <p:cNvSpPr/>
          <p:nvPr/>
        </p:nvSpPr>
        <p:spPr bwMode="auto">
          <a:xfrm>
            <a:off x="2325045" y="3454802"/>
            <a:ext cx="2304256" cy="1894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F64B676-D79E-4C52-9B06-7F915194C84D}"/>
                  </a:ext>
                </a:extLst>
              </p:cNvPr>
              <p:cNvSpPr/>
              <p:nvPr/>
            </p:nvSpPr>
            <p:spPr>
              <a:xfrm>
                <a:off x="3402491" y="4248989"/>
                <a:ext cx="6091411" cy="1655453"/>
              </a:xfrm>
              <a:prstGeom prst="rect">
                <a:avLst/>
              </a:prstGeom>
            </p:spPr>
            <p:txBody>
              <a:bodyPr wrap="none">
                <a:spAutoFit/>
              </a:bodyPr>
              <a:lstStyle/>
              <a:p>
                <a:pPr marL="255588" indent="-23813">
                  <a:spcBef>
                    <a:spcPts val="600"/>
                  </a:spcBef>
                </a:pPr>
                <a14:m>
                  <m:oMathPara xmlns:m="http://schemas.openxmlformats.org/officeDocument/2006/math">
                    <m:oMathParaPr>
                      <m:jc m:val="centerGroup"/>
                    </m:oMathParaPr>
                    <m:oMath xmlns:m="http://schemas.openxmlformats.org/officeDocument/2006/math">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𝑆</m:t>
                          </m:r>
                        </m:e>
                        <m:sup>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𝑒</m:t>
                              </m:r>
                            </m:e>
                            <m:sub>
                              <m:r>
                                <a:rPr lang="en-US" sz="3200" b="0" i="1" dirty="0" smtClean="0">
                                  <a:latin typeface="Cambria Math" panose="02040503050406030204" pitchFamily="18" charset="0"/>
                                </a:rPr>
                                <m:t>𝐴</m:t>
                              </m:r>
                            </m:sub>
                          </m:sSub>
                        </m:sup>
                      </m:sSup>
                      <m:r>
                        <a:rPr lang="en-US" sz="3200" b="0" i="1" dirty="0" smtClean="0">
                          <a:latin typeface="Cambria Math" panose="02040503050406030204" pitchFamily="18" charset="0"/>
                        </a:rPr>
                        <m:t> </m:t>
                      </m:r>
                      <m:r>
                        <a:rPr lang="en-US" sz="3200" b="0" i="1" dirty="0" smtClean="0">
                          <a:latin typeface="Cambria Math" panose="02040503050406030204" pitchFamily="18" charset="0"/>
                        </a:rPr>
                        <m:t>𝑚𝑜𝑑</m:t>
                      </m:r>
                      <m:r>
                        <a:rPr lang="en-US" sz="3200" b="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𝐴</m:t>
                          </m:r>
                        </m:sub>
                      </m:sSub>
                      <m:r>
                        <a:rPr lang="en-AU" sz="3200" i="1" dirty="0" smtClean="0">
                          <a:latin typeface="Cambria Math" panose="02040503050406030204" pitchFamily="18" charset="0"/>
                        </a:rPr>
                        <m:t> </m:t>
                      </m:r>
                      <m:r>
                        <a:rPr lang="en-AU" sz="3200" i="1">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𝑚</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𝐴</m:t>
                                  </m:r>
                                </m:sub>
                              </m:sSub>
                            </m:sup>
                          </m:sSup>
                          <m:r>
                            <a:rPr lang="en-US" sz="3200" b="0" i="1" smtClean="0">
                              <a:latin typeface="Cambria Math" panose="02040503050406030204" pitchFamily="18" charset="0"/>
                            </a:rPr>
                            <m:t>)</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𝐴</m:t>
                              </m:r>
                            </m:sub>
                          </m:sSub>
                        </m:sup>
                      </m:sSup>
                      <m:r>
                        <a:rPr lang="en-AU" sz="3200" i="1" smtClean="0">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b="0" i="1" dirty="0" smtClean="0">
                              <a:latin typeface="Cambria Math" panose="02040503050406030204" pitchFamily="18" charset="0"/>
                            </a:rPr>
                          </m:ctrlPr>
                        </m:sSubPr>
                        <m:e>
                          <m:r>
                            <a:rPr lang="en-AU" sz="3200" i="1" dirty="0">
                              <a:latin typeface="Cambria Math" panose="02040503050406030204" pitchFamily="18" charset="0"/>
                            </a:rPr>
                            <m:t>𝑛</m:t>
                          </m:r>
                        </m:e>
                        <m:sub>
                          <m:r>
                            <a:rPr lang="en-US" sz="3200" b="0" i="1" dirty="0" smtClean="0">
                              <a:latin typeface="Cambria Math" panose="02040503050406030204" pitchFamily="18" charset="0"/>
                            </a:rPr>
                            <m:t>𝐴</m:t>
                          </m:r>
                        </m:sub>
                      </m:sSub>
                    </m:oMath>
                  </m:oMathPara>
                </a14:m>
                <a:endParaRPr lang="en-US" sz="3200" b="0" i="1" dirty="0">
                  <a:latin typeface="Cambria Math" panose="02040503050406030204" pitchFamily="18" charset="0"/>
                </a:endParaRPr>
              </a:p>
              <a:p>
                <a:pPr marL="255588" indent="-23813">
                  <a:spcBef>
                    <a:spcPts val="600"/>
                  </a:spcBef>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m:t>
                      </m:r>
                      <m:r>
                        <a:rPr lang="en-US" sz="3200" b="0" i="1" dirty="0" smtClean="0">
                          <a:latin typeface="Cambria Math" panose="02040503050406030204" pitchFamily="18" charset="0"/>
                        </a:rPr>
                        <m:t>𝑚</m:t>
                      </m:r>
                      <m:r>
                        <a:rPr lang="en-US" sz="3200" b="0" i="1" dirty="0" smtClean="0">
                          <a:latin typeface="Cambria Math" panose="02040503050406030204" pitchFamily="18" charset="0"/>
                        </a:rPr>
                        <m:t>′</m:t>
                      </m:r>
                    </m:oMath>
                  </m:oMathPara>
                </a14:m>
                <a:endParaRPr lang="en-US" sz="3200" b="0" i="1" dirty="0">
                  <a:latin typeface="Cambria Math" panose="02040503050406030204" pitchFamily="18" charset="0"/>
                </a:endParaRPr>
              </a:p>
              <a:p>
                <a:pPr marL="255588" indent="-23813">
                  <a:spcBef>
                    <a:spcPts val="600"/>
                  </a:spcBef>
                </a:pPr>
                <a:r>
                  <a:rPr lang="en-AU" sz="3200"/>
                  <a:t>                   </a:t>
                </a:r>
                <a14:m>
                  <m:oMath xmlns:m="http://schemas.openxmlformats.org/officeDocument/2006/math">
                    <m:r>
                      <a:rPr lang="en-AU" sz="3200" i="1" smtClean="0">
                        <a:latin typeface="Cambria Math" panose="02040503050406030204" pitchFamily="18" charset="0"/>
                      </a:rPr>
                      <m:t>?=  </m:t>
                    </m:r>
                    <m:r>
                      <a:rPr lang="en-US" sz="3200" b="0" i="1" smtClean="0">
                        <a:latin typeface="Cambria Math" panose="02040503050406030204" pitchFamily="18" charset="0"/>
                      </a:rPr>
                      <m:t>𝑚</m:t>
                    </m:r>
                  </m:oMath>
                </a14:m>
                <a:endParaRPr lang="en-AU" sz="3200" i="1" dirty="0"/>
              </a:p>
            </p:txBody>
          </p:sp>
        </mc:Choice>
        <mc:Fallback xmlns="">
          <p:sp>
            <p:nvSpPr>
              <p:cNvPr id="22" name="Rectangle 21">
                <a:extLst>
                  <a:ext uri="{FF2B5EF4-FFF2-40B4-BE49-F238E27FC236}">
                    <a16:creationId xmlns:a16="http://schemas.microsoft.com/office/drawing/2014/main" id="{2F64B676-D79E-4C52-9B06-7F915194C84D}"/>
                  </a:ext>
                </a:extLst>
              </p:cNvPr>
              <p:cNvSpPr>
                <a:spLocks noRot="1" noChangeAspect="1" noMove="1" noResize="1" noEditPoints="1" noAdjustHandles="1" noChangeArrowheads="1" noChangeShapeType="1" noTextEdit="1"/>
              </p:cNvSpPr>
              <p:nvPr/>
            </p:nvSpPr>
            <p:spPr>
              <a:xfrm>
                <a:off x="3402491" y="4248989"/>
                <a:ext cx="6091411" cy="165545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14DF84-4D4C-4CCF-8548-AD1A326A5593}"/>
                  </a:ext>
                </a:extLst>
              </p:cNvPr>
              <p:cNvSpPr txBox="1"/>
              <p:nvPr/>
            </p:nvSpPr>
            <p:spPr>
              <a:xfrm>
                <a:off x="3734840" y="3696130"/>
                <a:ext cx="2809039" cy="523220"/>
              </a:xfrm>
              <a:prstGeom prst="rect">
                <a:avLst/>
              </a:prstGeom>
              <a:noFill/>
            </p:spPr>
            <p:txBody>
              <a:bodyPr wrap="none" rtlCol="0">
                <a:spAutoFit/>
              </a:bodyPr>
              <a:lstStyle/>
              <a:p>
                <a:r>
                  <a:rPr lang="en-US"/>
                  <a:t>Verify message </a:t>
                </a:r>
                <a14:m>
                  <m:oMath xmlns:m="http://schemas.openxmlformats.org/officeDocument/2006/math">
                    <m:r>
                      <a:rPr lang="en-US" b="1" i="1" smtClean="0">
                        <a:latin typeface="Cambria Math" panose="02040503050406030204" pitchFamily="18" charset="0"/>
                      </a:rPr>
                      <m:t>𝒎</m:t>
                    </m:r>
                  </m:oMath>
                </a14:m>
                <a:endParaRPr lang="en-US" b="1"/>
              </a:p>
            </p:txBody>
          </p:sp>
        </mc:Choice>
        <mc:Fallback xmlns="">
          <p:sp>
            <p:nvSpPr>
              <p:cNvPr id="3" name="TextBox 2">
                <a:extLst>
                  <a:ext uri="{FF2B5EF4-FFF2-40B4-BE49-F238E27FC236}">
                    <a16:creationId xmlns:a16="http://schemas.microsoft.com/office/drawing/2014/main" id="{E714DF84-4D4C-4CCF-8548-AD1A326A5593}"/>
                  </a:ext>
                </a:extLst>
              </p:cNvPr>
              <p:cNvSpPr txBox="1">
                <a:spLocks noRot="1" noChangeAspect="1" noMove="1" noResize="1" noEditPoints="1" noAdjustHandles="1" noChangeArrowheads="1" noChangeShapeType="1" noTextEdit="1"/>
              </p:cNvSpPr>
              <p:nvPr/>
            </p:nvSpPr>
            <p:spPr>
              <a:xfrm>
                <a:off x="3734840" y="3696130"/>
                <a:ext cx="2809039" cy="523220"/>
              </a:xfrm>
              <a:prstGeom prst="rect">
                <a:avLst/>
              </a:prstGeom>
              <a:blipFill>
                <a:blip r:embed="rId11"/>
                <a:stretch>
                  <a:fillRect l="-456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479CF6E-B7CC-459D-B164-FF2D273AFBEA}"/>
                  </a:ext>
                </a:extLst>
              </p:cNvPr>
              <p:cNvSpPr/>
              <p:nvPr/>
            </p:nvSpPr>
            <p:spPr>
              <a:xfrm>
                <a:off x="3639453" y="2866717"/>
                <a:ext cx="1706301" cy="584775"/>
              </a:xfrm>
              <a:prstGeom prst="rect">
                <a:avLst/>
              </a:prstGeom>
            </p:spPr>
            <p:txBody>
              <a:bodyPr wrap="none">
                <a:spAutoFit/>
              </a:bodyPr>
              <a:lstStyle/>
              <a:p>
                <a:pPr marL="255588" indent="-23813">
                  <a:spcBef>
                    <a:spcPts val="600"/>
                  </a:spcBef>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m:t>
                      </m:r>
                      <m:r>
                        <a:rPr lang="en-US" sz="3200" b="0" i="1" dirty="0" smtClean="0">
                          <a:latin typeface="Cambria Math" panose="02040503050406030204" pitchFamily="18" charset="0"/>
                        </a:rPr>
                        <m:t>𝑚</m:t>
                      </m:r>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r>
                        <a:rPr lang="en-AU" sz="3200" i="1" dirty="0" smtClean="0">
                          <a:latin typeface="Cambria Math" panose="02040503050406030204" pitchFamily="18" charset="0"/>
                        </a:rPr>
                        <m:t> </m:t>
                      </m:r>
                      <m:r>
                        <a:rPr lang="en-US" sz="3200" b="0" i="1" dirty="0" smtClean="0">
                          <a:latin typeface="Cambria Math" panose="02040503050406030204" pitchFamily="18" charset="0"/>
                        </a:rPr>
                        <m:t>)</m:t>
                      </m:r>
                    </m:oMath>
                  </m:oMathPara>
                </a14:m>
                <a:endParaRPr lang="en-AU" sz="3200" i="1" dirty="0"/>
              </a:p>
            </p:txBody>
          </p:sp>
        </mc:Choice>
        <mc:Fallback xmlns="">
          <p:sp>
            <p:nvSpPr>
              <p:cNvPr id="14" name="Rectangle 13">
                <a:extLst>
                  <a:ext uri="{FF2B5EF4-FFF2-40B4-BE49-F238E27FC236}">
                    <a16:creationId xmlns:a16="http://schemas.microsoft.com/office/drawing/2014/main" id="{E479CF6E-B7CC-459D-B164-FF2D273AFBEA}"/>
                  </a:ext>
                </a:extLst>
              </p:cNvPr>
              <p:cNvSpPr>
                <a:spLocks noRot="1" noChangeAspect="1" noMove="1" noResize="1" noEditPoints="1" noAdjustHandles="1" noChangeArrowheads="1" noChangeShapeType="1" noTextEdit="1"/>
              </p:cNvSpPr>
              <p:nvPr/>
            </p:nvSpPr>
            <p:spPr>
              <a:xfrm>
                <a:off x="3639453" y="2866717"/>
                <a:ext cx="1706301" cy="584775"/>
              </a:xfrm>
              <a:prstGeom prst="rect">
                <a:avLst/>
              </a:prstGeom>
              <a:blipFill>
                <a:blip r:embed="rId12"/>
                <a:stretch>
                  <a:fillRect/>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42D9A1E2-0BA1-40E0-B98C-082E362075B5}"/>
              </a:ext>
            </a:extLst>
          </p:cNvPr>
          <p:cNvSpPr/>
          <p:nvPr/>
        </p:nvSpPr>
        <p:spPr bwMode="auto">
          <a:xfrm>
            <a:off x="6967819" y="5152505"/>
            <a:ext cx="432048" cy="33195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8" name="TextBox 17">
            <a:extLst>
              <a:ext uri="{FF2B5EF4-FFF2-40B4-BE49-F238E27FC236}">
                <a16:creationId xmlns:a16="http://schemas.microsoft.com/office/drawing/2014/main" id="{48F35395-2B08-442A-9BC3-AEB0E98D8E85}"/>
              </a:ext>
            </a:extLst>
          </p:cNvPr>
          <p:cNvSpPr txBox="1"/>
          <p:nvPr/>
        </p:nvSpPr>
        <p:spPr>
          <a:xfrm>
            <a:off x="7752184" y="4850229"/>
            <a:ext cx="3677610" cy="954107"/>
          </a:xfrm>
          <a:prstGeom prst="rect">
            <a:avLst/>
          </a:prstGeom>
          <a:noFill/>
        </p:spPr>
        <p:txBody>
          <a:bodyPr wrap="none" rtlCol="0">
            <a:spAutoFit/>
          </a:bodyPr>
          <a:lstStyle/>
          <a:p>
            <a:pPr marL="457200" indent="-457200">
              <a:buFont typeface="Arial" panose="020B0604020202020204" pitchFamily="34" charset="0"/>
              <a:buChar char="•"/>
            </a:pPr>
            <a:r>
              <a:rPr lang="en-US" b="1"/>
              <a:t>Sent by A</a:t>
            </a:r>
          </a:p>
          <a:p>
            <a:pPr marL="457200" indent="-457200">
              <a:buFont typeface="Arial" panose="020B0604020202020204" pitchFamily="34" charset="0"/>
              <a:buChar char="•"/>
            </a:pPr>
            <a:r>
              <a:rPr lang="en-US" b="1"/>
              <a:t>Original (integrity)</a:t>
            </a:r>
          </a:p>
        </p:txBody>
      </p:sp>
      <p:sp>
        <p:nvSpPr>
          <p:cNvPr id="5" name="Left Brace 4">
            <a:extLst>
              <a:ext uri="{FF2B5EF4-FFF2-40B4-BE49-F238E27FC236}">
                <a16:creationId xmlns:a16="http://schemas.microsoft.com/office/drawing/2014/main" id="{30B4FE6E-7E91-47FD-81DD-B157D2145406}"/>
              </a:ext>
            </a:extLst>
          </p:cNvPr>
          <p:cNvSpPr/>
          <p:nvPr/>
        </p:nvSpPr>
        <p:spPr bwMode="auto">
          <a:xfrm>
            <a:off x="7608168" y="4850229"/>
            <a:ext cx="144016" cy="954107"/>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0" name="Straight Arrow Connector 9">
            <a:extLst>
              <a:ext uri="{FF2B5EF4-FFF2-40B4-BE49-F238E27FC236}">
                <a16:creationId xmlns:a16="http://schemas.microsoft.com/office/drawing/2014/main" id="{993DF1EE-5F08-4C11-99D2-02EA08EF6656}"/>
              </a:ext>
            </a:extLst>
          </p:cNvPr>
          <p:cNvCxnSpPr/>
          <p:nvPr/>
        </p:nvCxnSpPr>
        <p:spPr bwMode="auto">
          <a:xfrm>
            <a:off x="7824192" y="4657823"/>
            <a:ext cx="432048" cy="5713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3A70B21C-C436-431D-9F22-F25F612AF106}"/>
              </a:ext>
            </a:extLst>
          </p:cNvPr>
          <p:cNvCxnSpPr/>
          <p:nvPr/>
        </p:nvCxnSpPr>
        <p:spPr bwMode="auto">
          <a:xfrm>
            <a:off x="6967819" y="5661248"/>
            <a:ext cx="128842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9D25B8BA-EC57-4395-A4DD-BCB4C01EE9FE}"/>
              </a:ext>
            </a:extLst>
          </p:cNvPr>
          <p:cNvSpPr txBox="1"/>
          <p:nvPr/>
        </p:nvSpPr>
        <p:spPr>
          <a:xfrm>
            <a:off x="349767" y="4943511"/>
            <a:ext cx="4198585" cy="954107"/>
          </a:xfrm>
          <a:prstGeom prst="rect">
            <a:avLst/>
          </a:prstGeom>
          <a:noFill/>
        </p:spPr>
        <p:txBody>
          <a:bodyPr wrap="none" rtlCol="0">
            <a:spAutoFit/>
          </a:bodyPr>
          <a:lstStyle/>
          <a:p>
            <a:pPr marL="457200" indent="-457200">
              <a:buFont typeface="Arial" panose="020B0604020202020204" pitchFamily="34" charset="0"/>
              <a:buChar char="•"/>
            </a:pPr>
            <a:r>
              <a:rPr lang="en-US" b="1"/>
              <a:t>Protect secret key?</a:t>
            </a:r>
          </a:p>
          <a:p>
            <a:pPr marL="457200" indent="-457200">
              <a:buFont typeface="Arial" panose="020B0604020202020204" pitchFamily="34" charset="0"/>
              <a:buChar char="•"/>
            </a:pPr>
            <a:r>
              <a:rPr lang="en-US" b="1"/>
              <a:t>Distribute public keys?</a:t>
            </a:r>
          </a:p>
        </p:txBody>
      </p:sp>
    </p:spTree>
    <p:extLst>
      <p:ext uri="{BB962C8B-B14F-4D97-AF65-F5344CB8AC3E}">
        <p14:creationId xmlns:p14="http://schemas.microsoft.com/office/powerpoint/2010/main" val="29709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183" y="120721"/>
            <a:ext cx="7827282" cy="584765"/>
          </a:xfrm>
        </p:spPr>
        <p:txBody>
          <a:bodyPr wrap="square">
            <a:spAutoFit/>
          </a:bodyPr>
          <a:lstStyle/>
          <a:p>
            <a:r>
              <a:rPr lang="en-US" altLang="en-US" sz="3200">
                <a:ea typeface="ヒラギノ角ゴ Pro W3" charset="-128"/>
              </a:rPr>
              <a:t>RSA: Authentication and Secrecy</a:t>
            </a:r>
            <a:endParaRPr lang="en-US" altLang="en-US" sz="3200" dirty="0">
              <a:ea typeface="ヒラギノ角ゴ Pro W3" charset="-128"/>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09302ED-5659-4E86-AC43-2EAC7D92B519}"/>
                  </a:ext>
                </a:extLst>
              </p:cNvPr>
              <p:cNvSpPr/>
              <p:nvPr/>
            </p:nvSpPr>
            <p:spPr>
              <a:xfrm>
                <a:off x="98169" y="2521572"/>
                <a:ext cx="3576685" cy="593624"/>
              </a:xfrm>
              <a:prstGeom prst="rect">
                <a:avLst/>
              </a:prstGeom>
            </p:spPr>
            <p:txBody>
              <a:bodyPr wrap="none">
                <a:spAutoFit/>
              </a:bodyPr>
              <a:lstStyle/>
              <a:p>
                <a:pPr marL="255588" indent="-23813">
                  <a:spcBef>
                    <a:spcPts val="600"/>
                  </a:spcBef>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𝑆</m:t>
                      </m:r>
                      <m:r>
                        <a:rPr lang="en-AU" sz="3200" i="1" dirty="0"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𝑘</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𝐴</m:t>
                              </m:r>
                            </m:sub>
                          </m:sSub>
                        </m:sup>
                      </m:sSup>
                      <m:r>
                        <a:rPr lang="en-AU" sz="3200" i="1" smtClean="0">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b="0" i="1" dirty="0" smtClean="0">
                              <a:latin typeface="Cambria Math" panose="02040503050406030204" pitchFamily="18" charset="0"/>
                            </a:rPr>
                          </m:ctrlPr>
                        </m:sSubPr>
                        <m:e>
                          <m:r>
                            <a:rPr lang="en-AU" sz="3200" i="1" dirty="0">
                              <a:latin typeface="Cambria Math" panose="02040503050406030204" pitchFamily="18" charset="0"/>
                            </a:rPr>
                            <m:t>𝑛</m:t>
                          </m:r>
                        </m:e>
                        <m:sub>
                          <m:r>
                            <a:rPr lang="en-US" sz="3200" b="0" i="1" dirty="0" smtClean="0">
                              <a:latin typeface="Cambria Math" panose="02040503050406030204" pitchFamily="18" charset="0"/>
                            </a:rPr>
                            <m:t>𝐴</m:t>
                          </m:r>
                        </m:sub>
                      </m:sSub>
                    </m:oMath>
                  </m:oMathPara>
                </a14:m>
                <a:endParaRPr lang="en-AU" sz="3200" i="1" dirty="0"/>
              </a:p>
            </p:txBody>
          </p:sp>
        </mc:Choice>
        <mc:Fallback xmlns="">
          <p:sp>
            <p:nvSpPr>
              <p:cNvPr id="8" name="Rectangle 7">
                <a:extLst>
                  <a:ext uri="{FF2B5EF4-FFF2-40B4-BE49-F238E27FC236}">
                    <a16:creationId xmlns:a16="http://schemas.microsoft.com/office/drawing/2014/main" id="{309302ED-5659-4E86-AC43-2EAC7D92B519}"/>
                  </a:ext>
                </a:extLst>
              </p:cNvPr>
              <p:cNvSpPr>
                <a:spLocks noRot="1" noChangeAspect="1" noMove="1" noResize="1" noEditPoints="1" noAdjustHandles="1" noChangeArrowheads="1" noChangeShapeType="1" noTextEdit="1"/>
              </p:cNvSpPr>
              <p:nvPr/>
            </p:nvSpPr>
            <p:spPr>
              <a:xfrm>
                <a:off x="98169" y="2521572"/>
                <a:ext cx="3576685" cy="593624"/>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AD59FFF-1D16-4CF4-B4E7-49E2792E52C8}"/>
              </a:ext>
            </a:extLst>
          </p:cNvPr>
          <p:cNvSpPr txBox="1"/>
          <p:nvPr/>
        </p:nvSpPr>
        <p:spPr>
          <a:xfrm>
            <a:off x="551384" y="1340768"/>
            <a:ext cx="444352" cy="523220"/>
          </a:xfrm>
          <a:prstGeom prst="rect">
            <a:avLst/>
          </a:prstGeom>
          <a:noFill/>
        </p:spPr>
        <p:txBody>
          <a:bodyPr wrap="none" rtlCol="0">
            <a:spAutoFit/>
          </a:bodyPr>
          <a:lstStyle/>
          <a:p>
            <a:r>
              <a:rPr lang="en-US" b="1"/>
              <a:t>A</a:t>
            </a:r>
          </a:p>
        </p:txBody>
      </p:sp>
      <p:sp>
        <p:nvSpPr>
          <p:cNvPr id="12" name="TextBox 11">
            <a:extLst>
              <a:ext uri="{FF2B5EF4-FFF2-40B4-BE49-F238E27FC236}">
                <a16:creationId xmlns:a16="http://schemas.microsoft.com/office/drawing/2014/main" id="{C0914C7E-0D74-4882-AB4C-EB4F3A953DE4}"/>
              </a:ext>
            </a:extLst>
          </p:cNvPr>
          <p:cNvSpPr txBox="1"/>
          <p:nvPr/>
        </p:nvSpPr>
        <p:spPr>
          <a:xfrm>
            <a:off x="4629301" y="1330549"/>
            <a:ext cx="423514" cy="523220"/>
          </a:xfrm>
          <a:prstGeom prst="rect">
            <a:avLst/>
          </a:prstGeom>
          <a:noFill/>
        </p:spPr>
        <p:txBody>
          <a:bodyPr wrap="none" rtlCol="0">
            <a:spAutoFit/>
          </a:bodyPr>
          <a:lstStyle/>
          <a:p>
            <a:r>
              <a:rPr lang="en-US" b="1"/>
              <a:t>B</a:t>
            </a:r>
          </a:p>
        </p:txBody>
      </p:sp>
      <p:pic>
        <p:nvPicPr>
          <p:cNvPr id="16" name="Graphic 15">
            <a:extLst>
              <a:ext uri="{FF2B5EF4-FFF2-40B4-BE49-F238E27FC236}">
                <a16:creationId xmlns:a16="http://schemas.microsoft.com/office/drawing/2014/main" id="{ABD5067F-3539-45B4-BFBB-1E6570A3E4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3560" y="773516"/>
            <a:ext cx="879758" cy="879758"/>
          </a:xfrm>
          <a:prstGeom prst="rect">
            <a:avLst/>
          </a:prstGeom>
        </p:spPr>
      </p:pic>
      <p:pic>
        <p:nvPicPr>
          <p:cNvPr id="9218" name="Picture 2" descr="User Icon Vector Art, Icons, and Graphics for Free Download">
            <a:extLst>
              <a:ext uri="{FF2B5EF4-FFF2-40B4-BE49-F238E27FC236}">
                <a16:creationId xmlns:a16="http://schemas.microsoft.com/office/drawing/2014/main" id="{01392DFC-3255-4290-B73A-A2006B79AD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3889" y="802977"/>
            <a:ext cx="863600" cy="863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F2D10E0-9609-49AD-AD94-309A0E5B3350}"/>
                  </a:ext>
                </a:extLst>
              </p:cNvPr>
              <p:cNvSpPr txBox="1"/>
              <p:nvPr/>
            </p:nvSpPr>
            <p:spPr>
              <a:xfrm>
                <a:off x="437561" y="1974304"/>
                <a:ext cx="1731821" cy="492443"/>
              </a:xfrm>
              <a:prstGeom prst="rect">
                <a:avLst/>
              </a:prstGeom>
              <a:noFill/>
            </p:spPr>
            <p:txBody>
              <a:bodyPr wrap="none" lIns="0" tIns="0" rIns="0" bIns="0" rtlCol="0">
                <a:spAutoFit/>
              </a:bodyPr>
              <a:lstStyle/>
              <a:p>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𝑑</m:t>
                        </m:r>
                      </m:e>
                      <m:sub>
                        <m:r>
                          <a:rPr lang="en-US" sz="3200" b="0" i="1" smtClean="0">
                            <a:solidFill>
                              <a:srgbClr val="FF0000"/>
                            </a:solidFill>
                            <a:latin typeface="Cambria Math" panose="02040503050406030204" pitchFamily="18" charset="0"/>
                          </a:rPr>
                          <m:t>𝐴</m:t>
                        </m:r>
                      </m:sub>
                    </m:sSub>
                  </m:oMath>
                </a14:m>
                <a:r>
                  <a:rPr lang="en-US" sz="3200">
                    <a:solidFill>
                      <a:srgbClr val="FF0000"/>
                    </a:solidFill>
                  </a:rPr>
                  <a:t> </a:t>
                </a:r>
                <a:r>
                  <a:rPr lang="en-US" sz="3200"/>
                  <a:t>/ </a:t>
                </a:r>
                <a14:m>
                  <m:oMath xmlns:m="http://schemas.openxmlformats.org/officeDocument/2006/math">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𝑛</m:t>
                        </m:r>
                      </m:e>
                      <m:sub>
                        <m:r>
                          <a:rPr lang="en-US" sz="3200" b="0" i="1" smtClean="0">
                            <a:solidFill>
                              <a:schemeClr val="accent2"/>
                            </a:solidFill>
                            <a:latin typeface="Cambria Math" panose="02040503050406030204" pitchFamily="18" charset="0"/>
                          </a:rPr>
                          <m:t>𝐴</m:t>
                        </m:r>
                      </m:sub>
                    </m:sSub>
                    <m:r>
                      <a:rPr lang="en-US" sz="3200" b="0" i="1" smtClean="0">
                        <a:solidFill>
                          <a:schemeClr val="accent2"/>
                        </a:solidFill>
                        <a:latin typeface="Cambria Math" panose="02040503050406030204" pitchFamily="18" charset="0"/>
                      </a:rPr>
                      <m:t>, </m:t>
                    </m:r>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𝑒</m:t>
                        </m:r>
                      </m:e>
                      <m:sub>
                        <m:r>
                          <a:rPr lang="en-US" sz="3200" b="0" i="1" smtClean="0">
                            <a:solidFill>
                              <a:schemeClr val="accent2"/>
                            </a:solidFill>
                            <a:latin typeface="Cambria Math" panose="02040503050406030204" pitchFamily="18" charset="0"/>
                          </a:rPr>
                          <m:t>𝐴</m:t>
                        </m:r>
                      </m:sub>
                    </m:sSub>
                  </m:oMath>
                </a14:m>
                <a:endParaRPr lang="en-US" sz="3200"/>
              </a:p>
            </p:txBody>
          </p:sp>
        </mc:Choice>
        <mc:Fallback xmlns="">
          <p:sp>
            <p:nvSpPr>
              <p:cNvPr id="17" name="TextBox 16">
                <a:extLst>
                  <a:ext uri="{FF2B5EF4-FFF2-40B4-BE49-F238E27FC236}">
                    <a16:creationId xmlns:a16="http://schemas.microsoft.com/office/drawing/2014/main" id="{9F2D10E0-9609-49AD-AD94-309A0E5B3350}"/>
                  </a:ext>
                </a:extLst>
              </p:cNvPr>
              <p:cNvSpPr txBox="1">
                <a:spLocks noRot="1" noChangeAspect="1" noMove="1" noResize="1" noEditPoints="1" noAdjustHandles="1" noChangeArrowheads="1" noChangeShapeType="1" noTextEdit="1"/>
              </p:cNvSpPr>
              <p:nvPr/>
            </p:nvSpPr>
            <p:spPr>
              <a:xfrm>
                <a:off x="437561" y="1974304"/>
                <a:ext cx="1731821" cy="492443"/>
              </a:xfrm>
              <a:prstGeom prst="rect">
                <a:avLst/>
              </a:prstGeom>
              <a:blipFill>
                <a:blip r:embed="rId8"/>
                <a:stretch>
                  <a:fillRect t="-27160" b="-469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6">
                <a:extLst>
                  <a:ext uri="{FF2B5EF4-FFF2-40B4-BE49-F238E27FC236}">
                    <a16:creationId xmlns:a16="http://schemas.microsoft.com/office/drawing/2014/main" id="{9F2D10E0-9609-49AD-AD94-309A0E5B3350}"/>
                  </a:ext>
                </a:extLst>
              </p:cNvPr>
              <p:cNvSpPr txBox="1"/>
              <p:nvPr/>
            </p:nvSpPr>
            <p:spPr>
              <a:xfrm>
                <a:off x="4399794" y="1988840"/>
                <a:ext cx="1822807" cy="492443"/>
              </a:xfrm>
              <a:prstGeom prst="rect">
                <a:avLst/>
              </a:prstGeom>
              <a:noFill/>
            </p:spPr>
            <p:txBody>
              <a:bodyPr wrap="none" lIns="0" tIns="0" rIns="0" bIns="0"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𝑑</m:t>
                        </m:r>
                      </m:e>
                      <m:sub>
                        <m:r>
                          <a:rPr lang="en-US" sz="3200" b="0" i="1" smtClean="0">
                            <a:solidFill>
                              <a:srgbClr val="FF0000"/>
                            </a:solidFill>
                            <a:latin typeface="Cambria Math" panose="02040503050406030204" pitchFamily="18" charset="0"/>
                          </a:rPr>
                          <m:t>𝐵</m:t>
                        </m:r>
                      </m:sub>
                    </m:sSub>
                  </m:oMath>
                </a14:m>
                <a:r>
                  <a:rPr lang="en-US" sz="3200">
                    <a:solidFill>
                      <a:srgbClr val="FF0000"/>
                    </a:solidFill>
                  </a:rPr>
                  <a:t> </a:t>
                </a:r>
                <a:r>
                  <a:rPr lang="en-US" sz="3200"/>
                  <a:t>/ </a:t>
                </a:r>
                <a14:m>
                  <m:oMath xmlns:m="http://schemas.openxmlformats.org/officeDocument/2006/math">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𝑛</m:t>
                        </m:r>
                      </m:e>
                      <m:sub>
                        <m:r>
                          <a:rPr lang="en-US" sz="3200" b="0" i="1" smtClean="0">
                            <a:solidFill>
                              <a:schemeClr val="accent2"/>
                            </a:solidFill>
                            <a:latin typeface="Cambria Math" panose="02040503050406030204" pitchFamily="18" charset="0"/>
                          </a:rPr>
                          <m:t>𝐵</m:t>
                        </m:r>
                      </m:sub>
                    </m:sSub>
                    <m:r>
                      <a:rPr lang="en-US" sz="3200" b="0" i="1" smtClean="0">
                        <a:solidFill>
                          <a:schemeClr val="accent2"/>
                        </a:solidFill>
                        <a:latin typeface="Cambria Math" panose="02040503050406030204" pitchFamily="18" charset="0"/>
                      </a:rPr>
                      <m:t>, </m:t>
                    </m:r>
                    <m:sSub>
                      <m:sSubPr>
                        <m:ctrlPr>
                          <a:rPr lang="en-US" sz="3200" b="0" i="1" smtClean="0">
                            <a:solidFill>
                              <a:schemeClr val="accent2"/>
                            </a:solidFill>
                            <a:latin typeface="Cambria Math" panose="02040503050406030204" pitchFamily="18" charset="0"/>
                          </a:rPr>
                        </m:ctrlPr>
                      </m:sSubPr>
                      <m:e>
                        <m:r>
                          <a:rPr lang="en-US" sz="3200" b="0" i="1" smtClean="0">
                            <a:solidFill>
                              <a:schemeClr val="accent2"/>
                            </a:solidFill>
                            <a:latin typeface="Cambria Math" panose="02040503050406030204" pitchFamily="18" charset="0"/>
                          </a:rPr>
                          <m:t>𝑒</m:t>
                        </m:r>
                      </m:e>
                      <m:sub>
                        <m:r>
                          <a:rPr lang="en-US" sz="3200" b="0" i="1" smtClean="0">
                            <a:solidFill>
                              <a:schemeClr val="accent2"/>
                            </a:solidFill>
                            <a:latin typeface="Cambria Math" panose="02040503050406030204" pitchFamily="18" charset="0"/>
                          </a:rPr>
                          <m:t>𝐵</m:t>
                        </m:r>
                      </m:sub>
                    </m:sSub>
                  </m:oMath>
                </a14:m>
                <a:endParaRPr lang="en-US" sz="3200"/>
              </a:p>
            </p:txBody>
          </p:sp>
        </mc:Choice>
        <mc:Fallback xmlns="">
          <p:sp>
            <p:nvSpPr>
              <p:cNvPr id="20" name="TextBox 16">
                <a:extLst>
                  <a:ext uri="{FF2B5EF4-FFF2-40B4-BE49-F238E27FC236}">
                    <a16:creationId xmlns:a16="http://schemas.microsoft.com/office/drawing/2014/main" id="{9F2D10E0-9609-49AD-AD94-309A0E5B3350}"/>
                  </a:ext>
                </a:extLst>
              </p:cNvPr>
              <p:cNvSpPr txBox="1">
                <a:spLocks noRot="1" noChangeAspect="1" noMove="1" noResize="1" noEditPoints="1" noAdjustHandles="1" noChangeArrowheads="1" noChangeShapeType="1" noTextEdit="1"/>
              </p:cNvSpPr>
              <p:nvPr/>
            </p:nvSpPr>
            <p:spPr>
              <a:xfrm>
                <a:off x="4399794" y="1988840"/>
                <a:ext cx="1822807" cy="492443"/>
              </a:xfrm>
              <a:prstGeom prst="rect">
                <a:avLst/>
              </a:prstGeom>
              <a:blipFill>
                <a:blip r:embed="rId9"/>
                <a:stretch>
                  <a:fillRect t="-25926" b="-48148"/>
                </a:stretch>
              </a:blipFill>
            </p:spPr>
            <p:txBody>
              <a:bodyPr/>
              <a:lstStyle/>
              <a:p>
                <a:r>
                  <a:rPr lang="en-US">
                    <a:noFill/>
                  </a:rPr>
                  <a:t> </a:t>
                </a:r>
              </a:p>
            </p:txBody>
          </p:sp>
        </mc:Fallback>
      </mc:AlternateContent>
      <p:sp>
        <p:nvSpPr>
          <p:cNvPr id="19" name="Arrow: Right 18">
            <a:extLst>
              <a:ext uri="{FF2B5EF4-FFF2-40B4-BE49-F238E27FC236}">
                <a16:creationId xmlns:a16="http://schemas.microsoft.com/office/drawing/2014/main" id="{0C6F9233-6D45-4F90-86A4-33CC71B02014}"/>
              </a:ext>
            </a:extLst>
          </p:cNvPr>
          <p:cNvSpPr/>
          <p:nvPr/>
        </p:nvSpPr>
        <p:spPr bwMode="auto">
          <a:xfrm>
            <a:off x="3652008" y="3435612"/>
            <a:ext cx="2304256" cy="1894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F64B676-D79E-4C52-9B06-7F915194C84D}"/>
                  </a:ext>
                </a:extLst>
              </p:cNvPr>
              <p:cNvSpPr/>
              <p:nvPr/>
            </p:nvSpPr>
            <p:spPr>
              <a:xfrm>
                <a:off x="3402491" y="4248989"/>
                <a:ext cx="7814768" cy="2924006"/>
              </a:xfrm>
              <a:prstGeom prst="rect">
                <a:avLst/>
              </a:prstGeom>
            </p:spPr>
            <p:txBody>
              <a:bodyPr wrap="none">
                <a:spAutoFit/>
              </a:bodyPr>
              <a:lstStyle/>
              <a:p>
                <a:pPr marL="255588" indent="-23813">
                  <a:spcBef>
                    <a:spcPts val="600"/>
                  </a:spcBef>
                </a:pPr>
                <a14:m>
                  <m:oMathPara xmlns:m="http://schemas.openxmlformats.org/officeDocument/2006/math">
                    <m:oMathParaPr>
                      <m:jc m:val="left"/>
                    </m:oMathParaPr>
                    <m:oMath xmlns:m="http://schemas.openxmlformats.org/officeDocument/2006/math">
                      <m:sSubSup>
                        <m:sSubSupPr>
                          <m:ctrlPr>
                            <a:rPr lang="en-US" sz="3200" b="0" i="1" dirty="0" smtClean="0">
                              <a:latin typeface="Cambria Math" panose="02040503050406030204" pitchFamily="18" charset="0"/>
                            </a:rPr>
                          </m:ctrlPr>
                        </m:sSubSupPr>
                        <m:e>
                          <m:r>
                            <a:rPr lang="en-US" sz="3200" b="0" i="1" dirty="0" smtClean="0">
                              <a:latin typeface="Cambria Math" panose="02040503050406030204" pitchFamily="18" charset="0"/>
                            </a:rPr>
                            <m:t>𝐶</m:t>
                          </m:r>
                        </m:e>
                        <m:sub>
                          <m:r>
                            <a:rPr lang="en-US" sz="3200" b="0" i="1" dirty="0" smtClean="0">
                              <a:latin typeface="Cambria Math" panose="02040503050406030204" pitchFamily="18" charset="0"/>
                            </a:rPr>
                            <m:t>1</m:t>
                          </m:r>
                        </m:sub>
                        <m:sup>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𝑑</m:t>
                              </m:r>
                            </m:e>
                            <m:sub>
                              <m:r>
                                <a:rPr lang="en-US" sz="3200" b="0" i="1" dirty="0" smtClean="0">
                                  <a:latin typeface="Cambria Math" panose="02040503050406030204" pitchFamily="18" charset="0"/>
                                </a:rPr>
                                <m:t>𝐵</m:t>
                              </m:r>
                            </m:sub>
                          </m:sSub>
                        </m:sup>
                      </m:sSubSup>
                      <m:r>
                        <a:rPr lang="en-US" sz="3200" b="0" i="1" dirty="0" smtClean="0">
                          <a:latin typeface="Cambria Math" panose="02040503050406030204" pitchFamily="18" charset="0"/>
                        </a:rPr>
                        <m:t> </m:t>
                      </m:r>
                      <m:r>
                        <a:rPr lang="en-US" sz="3200" b="0" i="1" dirty="0" smtClean="0">
                          <a:latin typeface="Cambria Math" panose="02040503050406030204" pitchFamily="18" charset="0"/>
                        </a:rPr>
                        <m:t>𝑚𝑜𝑑</m:t>
                      </m:r>
                      <m:r>
                        <a:rPr lang="en-US" sz="3200" b="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𝐵</m:t>
                          </m:r>
                        </m:sub>
                      </m:sSub>
                      <m:r>
                        <a:rPr lang="en-AU" sz="3200" i="1" dirty="0" smtClean="0">
                          <a:latin typeface="Cambria Math" panose="02040503050406030204" pitchFamily="18" charset="0"/>
                        </a:rPr>
                        <m:t> </m:t>
                      </m:r>
                      <m:r>
                        <a:rPr lang="en-AU" sz="3200" i="1">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𝑘</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𝐵</m:t>
                                  </m:r>
                                </m:sub>
                              </m:sSub>
                            </m:sup>
                          </m:sSup>
                          <m:r>
                            <a:rPr lang="en-US" sz="3200" b="0" i="1" smtClean="0">
                              <a:latin typeface="Cambria Math" panose="02040503050406030204" pitchFamily="18" charset="0"/>
                            </a:rPr>
                            <m:t>)</m:t>
                          </m:r>
                        </m:e>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𝐵</m:t>
                              </m:r>
                            </m:sub>
                          </m:sSub>
                        </m:sup>
                      </m:sSup>
                      <m:r>
                        <a:rPr lang="en-AU" sz="3200" i="1" smtClean="0">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b="0" i="1" dirty="0" smtClean="0">
                              <a:latin typeface="Cambria Math" panose="02040503050406030204" pitchFamily="18" charset="0"/>
                            </a:rPr>
                          </m:ctrlPr>
                        </m:sSubPr>
                        <m:e>
                          <m:r>
                            <a:rPr lang="en-AU" sz="3200" i="1" dirty="0">
                              <a:latin typeface="Cambria Math" panose="02040503050406030204" pitchFamily="18" charset="0"/>
                            </a:rPr>
                            <m:t>𝑛</m:t>
                          </m:r>
                        </m:e>
                        <m:sub>
                          <m:r>
                            <a:rPr lang="en-US" sz="3200" b="0" i="1" dirty="0" smtClean="0">
                              <a:latin typeface="Cambria Math" panose="02040503050406030204" pitchFamily="18" charset="0"/>
                            </a:rPr>
                            <m:t>𝐵</m:t>
                          </m:r>
                        </m:sub>
                      </m:sSub>
                      <m:r>
                        <a:rPr lang="en-US" sz="3200" b="0" i="1" dirty="0" smtClean="0">
                          <a:latin typeface="Cambria Math" panose="02040503050406030204" pitchFamily="18" charset="0"/>
                        </a:rPr>
                        <m:t>=</m:t>
                      </m:r>
                      <m:r>
                        <a:rPr lang="en-US" sz="3200" b="0" i="1" dirty="0" smtClean="0">
                          <a:solidFill>
                            <a:srgbClr val="FF0000"/>
                          </a:solidFill>
                          <a:latin typeface="Cambria Math" panose="02040503050406030204" pitchFamily="18" charset="0"/>
                        </a:rPr>
                        <m:t>𝑘</m:t>
                      </m:r>
                      <m:r>
                        <a:rPr lang="en-US" sz="3200" b="0" i="1" dirty="0" smtClean="0">
                          <a:solidFill>
                            <a:srgbClr val="FF0000"/>
                          </a:solidFill>
                          <a:latin typeface="Cambria Math" panose="02040503050406030204" pitchFamily="18" charset="0"/>
                        </a:rPr>
                        <m:t>;</m:t>
                      </m:r>
                    </m:oMath>
                  </m:oMathPara>
                </a14:m>
                <a:endParaRPr lang="en-US" sz="3200" b="0" i="1" dirty="0">
                  <a:latin typeface="Cambria Math" panose="02040503050406030204" pitchFamily="18" charset="0"/>
                </a:endParaRPr>
              </a:p>
              <a:p>
                <a:pPr marL="255588" indent="-23813">
                  <a:spcBef>
                    <a:spcPts val="600"/>
                  </a:spcBef>
                </a:pPr>
                <a14:m>
                  <m:oMathPara xmlns:m="http://schemas.openxmlformats.org/officeDocument/2006/math">
                    <m:oMathParaPr>
                      <m:jc m:val="left"/>
                    </m:oMathParaPr>
                    <m:oMath xmlns:m="http://schemas.openxmlformats.org/officeDocument/2006/math">
                      <m:sSubSup>
                        <m:sSubSupPr>
                          <m:ctrlPr>
                            <a:rPr lang="en-US" sz="3200" b="0" i="1" dirty="0" smtClean="0">
                              <a:latin typeface="Cambria Math" panose="02040503050406030204" pitchFamily="18" charset="0"/>
                            </a:rPr>
                          </m:ctrlPr>
                        </m:sSubSupPr>
                        <m:e>
                          <m:r>
                            <a:rPr lang="en-US" sz="3200" i="1" dirty="0">
                              <a:latin typeface="Cambria Math" panose="02040503050406030204" pitchFamily="18" charset="0"/>
                            </a:rPr>
                            <m:t>𝑆</m:t>
                          </m:r>
                        </m:e>
                        <m:sub>
                          <m:r>
                            <a:rPr lang="en-US" sz="3200" b="0" i="1" dirty="0" smtClean="0">
                              <a:latin typeface="Cambria Math" panose="02040503050406030204" pitchFamily="18" charset="0"/>
                            </a:rPr>
                            <m:t>1</m:t>
                          </m:r>
                        </m:sub>
                        <m:sup>
                          <m:sSub>
                            <m:sSubPr>
                              <m:ctrlPr>
                                <a:rPr lang="en-US" sz="3200" i="1" dirty="0">
                                  <a:latin typeface="Cambria Math" panose="02040503050406030204" pitchFamily="18" charset="0"/>
                                </a:rPr>
                              </m:ctrlPr>
                            </m:sSubPr>
                            <m:e>
                              <m:r>
                                <a:rPr lang="en-US" sz="3200" b="0" i="1" dirty="0" smtClean="0">
                                  <a:latin typeface="Cambria Math" panose="02040503050406030204" pitchFamily="18" charset="0"/>
                                </a:rPr>
                                <m:t>𝑑</m:t>
                              </m:r>
                            </m:e>
                            <m:sub>
                              <m:r>
                                <a:rPr lang="en-US" sz="3200" b="0" i="1" dirty="0" smtClean="0">
                                  <a:latin typeface="Cambria Math" panose="02040503050406030204" pitchFamily="18" charset="0"/>
                                </a:rPr>
                                <m:t>𝐵</m:t>
                              </m:r>
                            </m:sub>
                          </m:sSub>
                        </m:sup>
                      </m:sSubSup>
                      <m:r>
                        <a:rPr lang="en-US" sz="3200" i="1" dirty="0">
                          <a:latin typeface="Cambria Math" panose="02040503050406030204" pitchFamily="18" charset="0"/>
                        </a:rPr>
                        <m:t> </m:t>
                      </m:r>
                      <m:r>
                        <a:rPr lang="en-US" sz="3200" i="1" dirty="0">
                          <a:latin typeface="Cambria Math" panose="02040503050406030204" pitchFamily="18" charset="0"/>
                        </a:rPr>
                        <m:t>𝑚𝑜𝑑</m:t>
                      </m:r>
                      <m:r>
                        <a:rPr lang="en-US" sz="3200" i="1" dirty="0">
                          <a:latin typeface="Cambria Math" panose="02040503050406030204" pitchFamily="18" charset="0"/>
                        </a:rPr>
                        <m:t> </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𝑛</m:t>
                          </m:r>
                        </m:e>
                        <m:sub>
                          <m:r>
                            <a:rPr lang="en-US" sz="3200" b="0" i="1" dirty="0" smtClean="0">
                              <a:latin typeface="Cambria Math" panose="02040503050406030204" pitchFamily="18" charset="0"/>
                            </a:rPr>
                            <m:t>𝐵</m:t>
                          </m:r>
                        </m:sub>
                      </m:sSub>
                      <m:r>
                        <a:rPr lang="en-AU" sz="3200" i="1" dirty="0">
                          <a:latin typeface="Cambria Math" panose="02040503050406030204" pitchFamily="18" charset="0"/>
                        </a:rPr>
                        <m:t> </m:t>
                      </m:r>
                      <m:r>
                        <a:rPr lang="en-AU"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b="0" i="1" smtClean="0">
                                  <a:latin typeface="Cambria Math" panose="02040503050406030204" pitchFamily="18" charset="0"/>
                                </a:rPr>
                                <m:t>𝑆</m:t>
                              </m:r>
                            </m:e>
                            <m:sup>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𝐵</m:t>
                                  </m:r>
                                </m:sub>
                              </m:sSub>
                            </m:sup>
                          </m:sSup>
                          <m:r>
                            <a:rPr lang="en-US" sz="3200" i="1">
                              <a:latin typeface="Cambria Math" panose="02040503050406030204" pitchFamily="18" charset="0"/>
                            </a:rPr>
                            <m:t>)</m:t>
                          </m:r>
                        </m:e>
                        <m:sup>
                          <m:sSub>
                            <m:sSubPr>
                              <m:ctrlPr>
                                <a:rPr lang="en-US" sz="3200" i="1">
                                  <a:latin typeface="Cambria Math" panose="02040503050406030204" pitchFamily="18" charset="0"/>
                                </a:rPr>
                              </m:ctrlPr>
                            </m:sSubPr>
                            <m:e>
                              <m:r>
                                <a:rPr lang="en-US" sz="3200" i="1">
                                  <a:latin typeface="Cambria Math" panose="02040503050406030204" pitchFamily="18" charset="0"/>
                                </a:rPr>
                                <m:t>𝑛</m:t>
                              </m:r>
                            </m:e>
                            <m:sub>
                              <m:r>
                                <a:rPr lang="en-US" sz="3200" i="1">
                                  <a:latin typeface="Cambria Math" panose="02040503050406030204" pitchFamily="18" charset="0"/>
                                </a:rPr>
                                <m:t>𝐵</m:t>
                              </m:r>
                            </m:sub>
                          </m:sSub>
                        </m:sup>
                      </m:sSup>
                      <m:r>
                        <a:rPr lang="en-AU" sz="3200" i="1">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i="1" dirty="0">
                              <a:latin typeface="Cambria Math" panose="02040503050406030204" pitchFamily="18" charset="0"/>
                            </a:rPr>
                          </m:ctrlPr>
                        </m:sSubPr>
                        <m:e>
                          <m:r>
                            <a:rPr lang="en-AU" sz="3200" i="1" dirty="0">
                              <a:latin typeface="Cambria Math" panose="02040503050406030204" pitchFamily="18" charset="0"/>
                            </a:rPr>
                            <m:t>𝑛</m:t>
                          </m:r>
                        </m:e>
                        <m:sub>
                          <m:r>
                            <a:rPr lang="en-US" sz="3200" i="1" dirty="0">
                              <a:latin typeface="Cambria Math" panose="02040503050406030204" pitchFamily="18" charset="0"/>
                            </a:rPr>
                            <m:t>𝐵</m:t>
                          </m:r>
                        </m:sub>
                      </m:sSub>
                      <m:r>
                        <a:rPr lang="en-US" sz="3200" i="1" dirty="0">
                          <a:latin typeface="Cambria Math" panose="02040503050406030204" pitchFamily="18" charset="0"/>
                        </a:rPr>
                        <m:t>=</m:t>
                      </m:r>
                      <m:r>
                        <a:rPr lang="en-US" sz="3200" b="0" i="1" dirty="0" smtClean="0">
                          <a:latin typeface="Cambria Math" panose="02040503050406030204" pitchFamily="18" charset="0"/>
                        </a:rPr>
                        <m:t>𝑆</m:t>
                      </m:r>
                      <m:r>
                        <a:rPr lang="en-US" sz="3200" b="0" i="1" dirty="0" smtClean="0">
                          <a:latin typeface="Cambria Math" panose="02040503050406030204" pitchFamily="18" charset="0"/>
                        </a:rPr>
                        <m:t>;</m:t>
                      </m:r>
                    </m:oMath>
                  </m:oMathPara>
                </a14:m>
                <a:endParaRPr lang="en-US" sz="3200" b="0" i="1" dirty="0">
                  <a:latin typeface="Cambria Math" panose="02040503050406030204" pitchFamily="18" charset="0"/>
                </a:endParaRPr>
              </a:p>
              <a:p>
                <a:pPr marL="255588" indent="-23813">
                  <a:spcBef>
                    <a:spcPts val="600"/>
                  </a:spcBef>
                </a:pPr>
                <a14:m>
                  <m:oMathPara xmlns:m="http://schemas.openxmlformats.org/officeDocument/2006/math">
                    <m:oMathParaPr>
                      <m:jc m:val="left"/>
                    </m:oMathParaPr>
                    <m:oMath xmlns:m="http://schemas.openxmlformats.org/officeDocument/2006/math">
                      <m:sSup>
                        <m:sSupPr>
                          <m:ctrlPr>
                            <a:rPr lang="en-US" sz="3200" i="1" dirty="0">
                              <a:latin typeface="Cambria Math" panose="02040503050406030204" pitchFamily="18" charset="0"/>
                            </a:rPr>
                          </m:ctrlPr>
                        </m:sSupPr>
                        <m:e>
                          <m:r>
                            <a:rPr lang="en-US" sz="3200" i="1" dirty="0">
                              <a:latin typeface="Cambria Math" panose="02040503050406030204" pitchFamily="18" charset="0"/>
                            </a:rPr>
                            <m:t>𝑆</m:t>
                          </m:r>
                        </m:e>
                        <m:sup>
                          <m:sSub>
                            <m:sSubPr>
                              <m:ctrlPr>
                                <a:rPr lang="en-US" sz="3200" i="1" dirty="0">
                                  <a:latin typeface="Cambria Math" panose="02040503050406030204" pitchFamily="18" charset="0"/>
                                </a:rPr>
                              </m:ctrlPr>
                            </m:sSubPr>
                            <m:e>
                              <m:r>
                                <a:rPr lang="en-US" sz="3200" i="1" dirty="0">
                                  <a:latin typeface="Cambria Math" panose="02040503050406030204" pitchFamily="18" charset="0"/>
                                </a:rPr>
                                <m:t>𝑒</m:t>
                              </m:r>
                            </m:e>
                            <m:sub>
                              <m:r>
                                <a:rPr lang="en-US" sz="3200" i="1" dirty="0">
                                  <a:latin typeface="Cambria Math" panose="02040503050406030204" pitchFamily="18" charset="0"/>
                                </a:rPr>
                                <m:t>𝐴</m:t>
                              </m:r>
                            </m:sub>
                          </m:sSub>
                        </m:sup>
                      </m:sSup>
                      <m:r>
                        <a:rPr lang="en-US" sz="3200" i="1" dirty="0">
                          <a:latin typeface="Cambria Math" panose="02040503050406030204" pitchFamily="18" charset="0"/>
                        </a:rPr>
                        <m:t> </m:t>
                      </m:r>
                      <m:r>
                        <a:rPr lang="en-US" sz="3200" i="1" dirty="0">
                          <a:latin typeface="Cambria Math" panose="02040503050406030204" pitchFamily="18" charset="0"/>
                        </a:rPr>
                        <m:t>𝑚𝑜𝑑</m:t>
                      </m:r>
                      <m:r>
                        <a:rPr lang="en-US" sz="3200" i="1" dirty="0">
                          <a:latin typeface="Cambria Math" panose="02040503050406030204" pitchFamily="18" charset="0"/>
                        </a:rPr>
                        <m:t> </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𝑛</m:t>
                          </m:r>
                        </m:e>
                        <m:sub>
                          <m:r>
                            <a:rPr lang="en-US" sz="3200" i="1" dirty="0">
                              <a:latin typeface="Cambria Math" panose="02040503050406030204" pitchFamily="18" charset="0"/>
                            </a:rPr>
                            <m:t>𝐴</m:t>
                          </m:r>
                        </m:sub>
                      </m:sSub>
                      <m:r>
                        <a:rPr lang="en-AU" sz="3200" i="1" dirty="0">
                          <a:latin typeface="Cambria Math" panose="02040503050406030204" pitchFamily="18" charset="0"/>
                        </a:rPr>
                        <m:t> </m:t>
                      </m:r>
                      <m:r>
                        <a:rPr lang="en-AU"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b="0" i="1" smtClean="0">
                                  <a:latin typeface="Cambria Math" panose="02040503050406030204" pitchFamily="18" charset="0"/>
                                </a:rPr>
                                <m:t>𝑘</m:t>
                              </m:r>
                            </m:e>
                            <m:sup>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𝐴</m:t>
                                  </m:r>
                                </m:sub>
                              </m:sSub>
                            </m:sup>
                          </m:sSup>
                          <m:r>
                            <a:rPr lang="en-US" sz="3200" i="1">
                              <a:latin typeface="Cambria Math" panose="02040503050406030204" pitchFamily="18" charset="0"/>
                            </a:rPr>
                            <m:t>)</m:t>
                          </m:r>
                        </m:e>
                        <m:sup>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𝐴</m:t>
                              </m:r>
                            </m:sub>
                          </m:sSub>
                        </m:sup>
                      </m:sSup>
                      <m:r>
                        <a:rPr lang="en-AU" sz="3200" i="1">
                          <a:latin typeface="Cambria Math" panose="02040503050406030204" pitchFamily="18" charset="0"/>
                        </a:rPr>
                        <m:t> </m:t>
                      </m:r>
                      <m:r>
                        <a:rPr lang="en-AU" sz="3200" i="1" dirty="0">
                          <a:latin typeface="Cambria Math" panose="02040503050406030204" pitchFamily="18" charset="0"/>
                        </a:rPr>
                        <m:t>𝑚𝑜𝑑</m:t>
                      </m:r>
                      <m:r>
                        <a:rPr lang="en-AU" sz="3200" i="1" dirty="0">
                          <a:latin typeface="Cambria Math" panose="02040503050406030204" pitchFamily="18" charset="0"/>
                        </a:rPr>
                        <m:t> </m:t>
                      </m:r>
                      <m:sSub>
                        <m:sSubPr>
                          <m:ctrlPr>
                            <a:rPr lang="en-US" sz="3200" i="1" dirty="0">
                              <a:latin typeface="Cambria Math" panose="02040503050406030204" pitchFamily="18" charset="0"/>
                            </a:rPr>
                          </m:ctrlPr>
                        </m:sSubPr>
                        <m:e>
                          <m:r>
                            <a:rPr lang="en-AU" sz="3200" i="1" dirty="0">
                              <a:latin typeface="Cambria Math" panose="02040503050406030204" pitchFamily="18" charset="0"/>
                            </a:rPr>
                            <m:t>𝑛</m:t>
                          </m:r>
                        </m:e>
                        <m:sub>
                          <m:r>
                            <a:rPr lang="en-US" sz="3200" i="1" dirty="0">
                              <a:latin typeface="Cambria Math" panose="02040503050406030204" pitchFamily="18" charset="0"/>
                            </a:rPr>
                            <m:t>𝐴</m:t>
                          </m:r>
                        </m:sub>
                      </m:sSub>
                      <m:r>
                        <a:rPr lang="en-US" sz="3200" b="0" i="1" dirty="0" smtClean="0">
                          <a:latin typeface="Cambria Math" panose="02040503050406030204" pitchFamily="18" charset="0"/>
                        </a:rPr>
                        <m:t>=</m:t>
                      </m:r>
                      <m:sSup>
                        <m:sSupPr>
                          <m:ctrlPr>
                            <a:rPr lang="en-US" sz="3200" b="0" i="1" dirty="0" smtClean="0">
                              <a:solidFill>
                                <a:schemeClr val="accent2"/>
                              </a:solidFill>
                              <a:latin typeface="Cambria Math" panose="02040503050406030204" pitchFamily="18" charset="0"/>
                            </a:rPr>
                          </m:ctrlPr>
                        </m:sSupPr>
                        <m:e>
                          <m:r>
                            <a:rPr lang="en-US" sz="3200" b="0" i="1" dirty="0" smtClean="0">
                              <a:solidFill>
                                <a:schemeClr val="accent2"/>
                              </a:solidFill>
                              <a:latin typeface="Cambria Math" panose="02040503050406030204" pitchFamily="18" charset="0"/>
                            </a:rPr>
                            <m:t>𝑘</m:t>
                          </m:r>
                        </m:e>
                        <m:sup>
                          <m:r>
                            <a:rPr lang="en-US" sz="3200" b="0" i="1" dirty="0" smtClean="0">
                              <a:solidFill>
                                <a:schemeClr val="accent2"/>
                              </a:solidFill>
                              <a:latin typeface="Cambria Math" panose="02040503050406030204" pitchFamily="18" charset="0"/>
                            </a:rPr>
                            <m:t>′</m:t>
                          </m:r>
                        </m:sup>
                      </m:sSup>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oMath>
                  </m:oMathPara>
                </a14:m>
                <a:endParaRPr lang="en-US" sz="3200" b="0" i="1" dirty="0">
                  <a:latin typeface="Cambria Math" panose="02040503050406030204" pitchFamily="18" charset="0"/>
                </a:endParaRPr>
              </a:p>
              <a:p>
                <a:pPr marL="255588" indent="-23813">
                  <a:spcBef>
                    <a:spcPts val="600"/>
                  </a:spcBef>
                </a:pPr>
                <a:endParaRPr lang="en-US" sz="3200" i="1" dirty="0">
                  <a:latin typeface="Cambria Math" panose="02040503050406030204" pitchFamily="18" charset="0"/>
                </a:endParaRPr>
              </a:p>
              <a:p>
                <a:pPr marL="255588" indent="-23813">
                  <a:spcBef>
                    <a:spcPts val="600"/>
                  </a:spcBef>
                </a:pPr>
                <a:endParaRPr lang="en-US" sz="3200" b="0" i="1" dirty="0">
                  <a:latin typeface="Cambria Math" panose="02040503050406030204" pitchFamily="18" charset="0"/>
                </a:endParaRPr>
              </a:p>
            </p:txBody>
          </p:sp>
        </mc:Choice>
        <mc:Fallback xmlns="">
          <p:sp>
            <p:nvSpPr>
              <p:cNvPr id="22" name="Rectangle 21">
                <a:extLst>
                  <a:ext uri="{FF2B5EF4-FFF2-40B4-BE49-F238E27FC236}">
                    <a16:creationId xmlns:a16="http://schemas.microsoft.com/office/drawing/2014/main" id="{2F64B676-D79E-4C52-9B06-7F915194C84D}"/>
                  </a:ext>
                </a:extLst>
              </p:cNvPr>
              <p:cNvSpPr>
                <a:spLocks noRot="1" noChangeAspect="1" noMove="1" noResize="1" noEditPoints="1" noAdjustHandles="1" noChangeArrowheads="1" noChangeShapeType="1" noTextEdit="1"/>
              </p:cNvSpPr>
              <p:nvPr/>
            </p:nvSpPr>
            <p:spPr>
              <a:xfrm>
                <a:off x="3402491" y="4248989"/>
                <a:ext cx="7814768" cy="292400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14DF84-4D4C-4CCF-8548-AD1A326A5593}"/>
                  </a:ext>
                </a:extLst>
              </p:cNvPr>
              <p:cNvSpPr txBox="1"/>
              <p:nvPr/>
            </p:nvSpPr>
            <p:spPr>
              <a:xfrm>
                <a:off x="3734840" y="3696130"/>
                <a:ext cx="5422575" cy="523220"/>
              </a:xfrm>
              <a:prstGeom prst="rect">
                <a:avLst/>
              </a:prstGeom>
              <a:noFill/>
            </p:spPr>
            <p:txBody>
              <a:bodyPr wrap="none" rtlCol="0">
                <a:spAutoFit/>
              </a:bodyPr>
              <a:lstStyle/>
              <a:p>
                <a:r>
                  <a:rPr lang="en-US"/>
                  <a:t>Decrypt and verify the secret key </a:t>
                </a:r>
                <a14:m>
                  <m:oMath xmlns:m="http://schemas.openxmlformats.org/officeDocument/2006/math">
                    <m:r>
                      <a:rPr lang="en-US" b="0" i="1" smtClean="0">
                        <a:latin typeface="Cambria Math" panose="02040503050406030204" pitchFamily="18" charset="0"/>
                      </a:rPr>
                      <m:t>𝑘</m:t>
                    </m:r>
                  </m:oMath>
                </a14:m>
                <a:r>
                  <a:rPr lang="en-US"/>
                  <a:t> </a:t>
                </a:r>
                <a14:m>
                  <m:oMath xmlns:m="http://schemas.openxmlformats.org/officeDocument/2006/math">
                    <m:r>
                      <a:rPr lang="en-US" b="1" i="1" smtClean="0">
                        <a:latin typeface="Cambria Math" panose="02040503050406030204" pitchFamily="18" charset="0"/>
                      </a:rPr>
                      <m:t> </m:t>
                    </m:r>
                  </m:oMath>
                </a14:m>
                <a:endParaRPr lang="en-US" b="1"/>
              </a:p>
            </p:txBody>
          </p:sp>
        </mc:Choice>
        <mc:Fallback xmlns="">
          <p:sp>
            <p:nvSpPr>
              <p:cNvPr id="3" name="TextBox 2">
                <a:extLst>
                  <a:ext uri="{FF2B5EF4-FFF2-40B4-BE49-F238E27FC236}">
                    <a16:creationId xmlns:a16="http://schemas.microsoft.com/office/drawing/2014/main" id="{E714DF84-4D4C-4CCF-8548-AD1A326A5593}"/>
                  </a:ext>
                </a:extLst>
              </p:cNvPr>
              <p:cNvSpPr txBox="1">
                <a:spLocks noRot="1" noChangeAspect="1" noMove="1" noResize="1" noEditPoints="1" noAdjustHandles="1" noChangeArrowheads="1" noChangeShapeType="1" noTextEdit="1"/>
              </p:cNvSpPr>
              <p:nvPr/>
            </p:nvSpPr>
            <p:spPr>
              <a:xfrm>
                <a:off x="3734840" y="3696130"/>
                <a:ext cx="5422575" cy="523220"/>
              </a:xfrm>
              <a:prstGeom prst="rect">
                <a:avLst/>
              </a:prstGeom>
              <a:blipFill>
                <a:blip r:embed="rId11"/>
                <a:stretch>
                  <a:fillRect l="-2362" t="-11628" b="-31395"/>
                </a:stretch>
              </a:blipFill>
            </p:spPr>
            <p:txBody>
              <a:bodyPr/>
              <a:lstStyle/>
              <a:p>
                <a:r>
                  <a:rPr lang="en-US">
                    <a:noFill/>
                  </a:rPr>
                  <a:t> </a:t>
                </a:r>
              </a:p>
            </p:txBody>
          </p:sp>
        </mc:Fallback>
      </mc:AlternateContent>
      <p:pic>
        <p:nvPicPr>
          <p:cNvPr id="24" name="Picture 2" descr="Within Source A, X is sent from message source to encryption algorithm, which receives input P R sub a from key pair source under source A, and then Y is sent to second encryption algorithm, receiving input P U sub b from key pair source under destination B. From this last algorithm, Y=Z is sent to decryption algorithm within destination B, which receives input P R sub b from the key pair source under destination B, and then Y is sent to a second decryption algorithm, receiving input P U sub a from key pair source under source A and producing output X to message destination.">
            <a:extLst>
              <a:ext uri="{FF2B5EF4-FFF2-40B4-BE49-F238E27FC236}">
                <a16:creationId xmlns:a16="http://schemas.microsoft.com/office/drawing/2014/main" id="{D36E2E82-E930-40A1-8B4B-1110EB7F143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tretch/>
        </p:blipFill>
        <p:spPr bwMode="auto">
          <a:xfrm>
            <a:off x="6859713" y="827940"/>
            <a:ext cx="5029832" cy="265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479CF6E-B7CC-459D-B164-FF2D273AFBEA}"/>
                  </a:ext>
                </a:extLst>
              </p:cNvPr>
              <p:cNvSpPr/>
              <p:nvPr/>
            </p:nvSpPr>
            <p:spPr>
              <a:xfrm>
                <a:off x="2870814" y="2846524"/>
                <a:ext cx="4985009" cy="584775"/>
              </a:xfrm>
              <a:prstGeom prst="rect">
                <a:avLst/>
              </a:prstGeom>
            </p:spPr>
            <p:txBody>
              <a:bodyPr wrap="square">
                <a:spAutoFit/>
              </a:bodyPr>
              <a:lstStyle/>
              <a:p>
                <a:pPr marL="255588" indent="-23813">
                  <a:spcBef>
                    <a:spcPts val="600"/>
                  </a:spcBef>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𝐶</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𝑘</m:t>
                          </m:r>
                        </m:e>
                        <m:sup>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𝑒</m:t>
                              </m:r>
                            </m:e>
                            <m:sub>
                              <m:r>
                                <a:rPr lang="en-US" sz="3200" b="0" i="1" dirty="0" smtClean="0">
                                  <a:latin typeface="Cambria Math" panose="02040503050406030204" pitchFamily="18" charset="0"/>
                                </a:rPr>
                                <m:t>𝐵</m:t>
                              </m:r>
                            </m:sub>
                          </m:sSub>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𝑆</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e>
                        <m:sup>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𝑒</m:t>
                              </m:r>
                            </m:e>
                            <m:sub>
                              <m:r>
                                <a:rPr lang="en-US" sz="3200" b="0" i="1" dirty="0" smtClean="0">
                                  <a:latin typeface="Cambria Math" panose="02040503050406030204" pitchFamily="18" charset="0"/>
                                </a:rPr>
                                <m:t>𝐵</m:t>
                              </m:r>
                            </m:sub>
                          </m:sSub>
                        </m:sup>
                      </m:sSup>
                      <m:r>
                        <a:rPr lang="en-AU" sz="3200" i="1" dirty="0" smtClean="0">
                          <a:latin typeface="Cambria Math" panose="02040503050406030204" pitchFamily="18" charset="0"/>
                        </a:rPr>
                        <m:t> </m:t>
                      </m:r>
                      <m:r>
                        <a:rPr lang="en-US" sz="3200" b="0" i="1" dirty="0" smtClean="0">
                          <a:latin typeface="Cambria Math" panose="02040503050406030204" pitchFamily="18" charset="0"/>
                        </a:rPr>
                        <m:t>)</m:t>
                      </m:r>
                    </m:oMath>
                  </m:oMathPara>
                </a14:m>
                <a:endParaRPr lang="en-AU" sz="3200" i="1" dirty="0"/>
              </a:p>
            </p:txBody>
          </p:sp>
        </mc:Choice>
        <mc:Fallback xmlns="">
          <p:sp>
            <p:nvSpPr>
              <p:cNvPr id="14" name="Rectangle 13">
                <a:extLst>
                  <a:ext uri="{FF2B5EF4-FFF2-40B4-BE49-F238E27FC236}">
                    <a16:creationId xmlns:a16="http://schemas.microsoft.com/office/drawing/2014/main" id="{E479CF6E-B7CC-459D-B164-FF2D273AFBEA}"/>
                  </a:ext>
                </a:extLst>
              </p:cNvPr>
              <p:cNvSpPr>
                <a:spLocks noRot="1" noChangeAspect="1" noMove="1" noResize="1" noEditPoints="1" noAdjustHandles="1" noChangeArrowheads="1" noChangeShapeType="1" noTextEdit="1"/>
              </p:cNvSpPr>
              <p:nvPr/>
            </p:nvSpPr>
            <p:spPr>
              <a:xfrm>
                <a:off x="2870814" y="2846524"/>
                <a:ext cx="4985009" cy="584775"/>
              </a:xfrm>
              <a:prstGeom prst="rect">
                <a:avLst/>
              </a:prstGeom>
              <a:blipFill>
                <a:blip r:embed="rId1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266DD13-0856-4234-A3D7-6B585025B2CF}"/>
              </a:ext>
            </a:extLst>
          </p:cNvPr>
          <p:cNvSpPr txBox="1"/>
          <p:nvPr/>
        </p:nvSpPr>
        <p:spPr>
          <a:xfrm>
            <a:off x="639202" y="4655455"/>
            <a:ext cx="2000869" cy="523220"/>
          </a:xfrm>
          <a:prstGeom prst="rect">
            <a:avLst/>
          </a:prstGeom>
          <a:noFill/>
        </p:spPr>
        <p:txBody>
          <a:bodyPr wrap="none" rtlCol="0">
            <a:spAutoFit/>
          </a:bodyPr>
          <a:lstStyle/>
          <a:p>
            <a:r>
              <a:rPr lang="en-US" b="1"/>
              <a:t>Limitation?</a:t>
            </a:r>
          </a:p>
        </p:txBody>
      </p:sp>
      <p:sp>
        <p:nvSpPr>
          <p:cNvPr id="15" name="Left Brace 14">
            <a:extLst>
              <a:ext uri="{FF2B5EF4-FFF2-40B4-BE49-F238E27FC236}">
                <a16:creationId xmlns:a16="http://schemas.microsoft.com/office/drawing/2014/main" id="{C4BEC210-4493-4164-903A-BAEE29B4A7C0}"/>
              </a:ext>
            </a:extLst>
          </p:cNvPr>
          <p:cNvSpPr/>
          <p:nvPr/>
        </p:nvSpPr>
        <p:spPr bwMode="auto">
          <a:xfrm>
            <a:off x="3402492" y="3856286"/>
            <a:ext cx="272362" cy="2309018"/>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1" name="Arrow: Down 20">
            <a:extLst>
              <a:ext uri="{FF2B5EF4-FFF2-40B4-BE49-F238E27FC236}">
                <a16:creationId xmlns:a16="http://schemas.microsoft.com/office/drawing/2014/main" id="{BE255032-2B23-48E8-BCA6-A2B558650698}"/>
              </a:ext>
            </a:extLst>
          </p:cNvPr>
          <p:cNvSpPr/>
          <p:nvPr/>
        </p:nvSpPr>
        <p:spPr bwMode="auto">
          <a:xfrm rot="5400000">
            <a:off x="2675336" y="4772209"/>
            <a:ext cx="379871" cy="43306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125346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923"/>
            <a:ext cx="12457384" cy="584765"/>
          </a:xfrm>
        </p:spPr>
        <p:txBody>
          <a:bodyPr wrap="square">
            <a:spAutoFit/>
          </a:bodyPr>
          <a:lstStyle/>
          <a:p>
            <a:r>
              <a:rPr lang="en-US" altLang="en-US" sz="3200" dirty="0">
                <a:ea typeface="ヒラギノ角ゴ Pro W3" charset="-128"/>
              </a:rPr>
              <a:t>Encryption Using Optimal Asymmetric Encryption </a:t>
            </a:r>
            <a:r>
              <a:rPr lang="en-US" altLang="en-US" sz="3200">
                <a:ea typeface="ヒラギノ角ゴ Pro W3" charset="-128"/>
              </a:rPr>
              <a:t>Padding (</a:t>
            </a:r>
            <a:r>
              <a:rPr lang="en-US" altLang="en-US" sz="3200" spc="-450" dirty="0">
                <a:ea typeface="ヒラギノ角ゴ Pro W3" charset="-128"/>
              </a:rPr>
              <a:t>O A E </a:t>
            </a:r>
            <a:r>
              <a:rPr lang="en-US" altLang="en-US" sz="3200" dirty="0">
                <a:ea typeface="ヒラギノ角ゴ Pro W3" charset="-128"/>
              </a:rPr>
              <a:t>P)</a:t>
            </a:r>
          </a:p>
        </p:txBody>
      </p:sp>
      <p:pic>
        <p:nvPicPr>
          <p:cNvPr id="5" name="Picture 4">
            <a:extLst>
              <a:ext uri="{FF2B5EF4-FFF2-40B4-BE49-F238E27FC236}">
                <a16:creationId xmlns:a16="http://schemas.microsoft.com/office/drawing/2014/main" id="{2757B0A1-F5BB-4783-AB26-860F44B1DBCF}"/>
              </a:ext>
            </a:extLst>
          </p:cNvPr>
          <p:cNvPicPr>
            <a:picLocks noChangeAspect="1"/>
          </p:cNvPicPr>
          <p:nvPr/>
        </p:nvPicPr>
        <p:blipFill>
          <a:blip r:embed="rId3"/>
          <a:stretch>
            <a:fillRect/>
          </a:stretch>
        </p:blipFill>
        <p:spPr>
          <a:xfrm>
            <a:off x="0" y="1028087"/>
            <a:ext cx="9001000" cy="5281234"/>
          </a:xfrm>
          <a:prstGeom prst="rect">
            <a:avLst/>
          </a:prstGeom>
        </p:spPr>
      </p:pic>
      <p:sp>
        <p:nvSpPr>
          <p:cNvPr id="6" name="TextBox 5">
            <a:extLst>
              <a:ext uri="{FF2B5EF4-FFF2-40B4-BE49-F238E27FC236}">
                <a16:creationId xmlns:a16="http://schemas.microsoft.com/office/drawing/2014/main" id="{4197E30A-FBF7-4BD5-B278-10BEE33A0E97}"/>
              </a:ext>
            </a:extLst>
          </p:cNvPr>
          <p:cNvSpPr txBox="1"/>
          <p:nvPr/>
        </p:nvSpPr>
        <p:spPr>
          <a:xfrm>
            <a:off x="9000999" y="998422"/>
            <a:ext cx="3344185" cy="523220"/>
          </a:xfrm>
          <a:prstGeom prst="rect">
            <a:avLst/>
          </a:prstGeom>
          <a:noFill/>
        </p:spPr>
        <p:txBody>
          <a:bodyPr wrap="none" rtlCol="0">
            <a:spAutoFit/>
          </a:bodyPr>
          <a:lstStyle/>
          <a:p>
            <a:r>
              <a:rPr lang="en-US"/>
              <a:t>MGF: a hash function</a:t>
            </a:r>
          </a:p>
        </p:txBody>
      </p:sp>
      <p:sp>
        <p:nvSpPr>
          <p:cNvPr id="7" name="TextBox 6">
            <a:extLst>
              <a:ext uri="{FF2B5EF4-FFF2-40B4-BE49-F238E27FC236}">
                <a16:creationId xmlns:a16="http://schemas.microsoft.com/office/drawing/2014/main" id="{AE3E9A48-9147-4F53-9C7A-C9A1E16D7585}"/>
              </a:ext>
            </a:extLst>
          </p:cNvPr>
          <p:cNvSpPr txBox="1"/>
          <p:nvPr/>
        </p:nvSpPr>
        <p:spPr>
          <a:xfrm>
            <a:off x="5867672" y="5786100"/>
            <a:ext cx="444352" cy="523220"/>
          </a:xfrm>
          <a:prstGeom prst="rect">
            <a:avLst/>
          </a:prstGeom>
          <a:noFill/>
        </p:spPr>
        <p:txBody>
          <a:bodyPr wrap="square" rtlCol="0">
            <a:spAutoFit/>
          </a:bodyPr>
          <a:lstStyle/>
          <a:p>
            <a:r>
              <a:rPr lang="en-US" dirty="0"/>
              <a:t>Y</a:t>
            </a:r>
          </a:p>
        </p:txBody>
      </p:sp>
      <p:sp>
        <p:nvSpPr>
          <p:cNvPr id="8" name="Rectangle 7">
            <a:extLst>
              <a:ext uri="{FF2B5EF4-FFF2-40B4-BE49-F238E27FC236}">
                <a16:creationId xmlns:a16="http://schemas.microsoft.com/office/drawing/2014/main" id="{97CA90C8-576F-4913-9BEC-55A13D52F6A6}"/>
              </a:ext>
            </a:extLst>
          </p:cNvPr>
          <p:cNvSpPr/>
          <p:nvPr/>
        </p:nvSpPr>
        <p:spPr>
          <a:xfrm>
            <a:off x="1847528" y="5786100"/>
            <a:ext cx="1259085" cy="523220"/>
          </a:xfrm>
          <a:prstGeom prst="rect">
            <a:avLst/>
          </a:prstGeom>
        </p:spPr>
        <p:txBody>
          <a:bodyPr wrap="square">
            <a:spAutoFit/>
          </a:bodyPr>
          <a:lstStyle/>
          <a:p>
            <a:r>
              <a:rPr lang="en-US" dirty="0"/>
              <a:t>X</a:t>
            </a:r>
          </a:p>
        </p:txBody>
      </p:sp>
      <p:sp>
        <p:nvSpPr>
          <p:cNvPr id="9" name="Rectangle 8">
            <a:extLst>
              <a:ext uri="{FF2B5EF4-FFF2-40B4-BE49-F238E27FC236}">
                <a16:creationId xmlns:a16="http://schemas.microsoft.com/office/drawing/2014/main" id="{27BA1F20-6B15-4076-A38E-4A5F541CE000}"/>
              </a:ext>
            </a:extLst>
          </p:cNvPr>
          <p:cNvSpPr/>
          <p:nvPr/>
        </p:nvSpPr>
        <p:spPr>
          <a:xfrm>
            <a:off x="6969033" y="3560478"/>
            <a:ext cx="4063933" cy="523220"/>
          </a:xfrm>
          <a:prstGeom prst="rect">
            <a:avLst/>
          </a:prstGeom>
        </p:spPr>
        <p:txBody>
          <a:bodyPr wrap="none">
            <a:spAutoFit/>
          </a:bodyPr>
          <a:lstStyle/>
          <a:p>
            <a:r>
              <a:rPr lang="en-US" i="1" dirty="0">
                <a:solidFill>
                  <a:srgbClr val="202122"/>
                </a:solidFill>
                <a:latin typeface="Arial" panose="020B0604020202020204" pitchFamily="34" charset="0"/>
              </a:rPr>
              <a:t>Y</a:t>
            </a:r>
            <a:r>
              <a:rPr lang="en-US" dirty="0">
                <a:solidFill>
                  <a:srgbClr val="202122"/>
                </a:solidFill>
                <a:latin typeface="Arial" panose="020B0604020202020204" pitchFamily="34" charset="0"/>
              </a:rPr>
              <a:t> =</a:t>
            </a:r>
            <a:r>
              <a:rPr lang="en-US" i="1" dirty="0">
                <a:solidFill>
                  <a:srgbClr val="202122"/>
                </a:solidFill>
                <a:latin typeface="Arial" panose="020B0604020202020204" pitchFamily="34" charset="0"/>
              </a:rPr>
              <a:t> MGF</a:t>
            </a:r>
            <a:r>
              <a:rPr lang="en-US" dirty="0">
                <a:solidFill>
                  <a:srgbClr val="202122"/>
                </a:solidFill>
                <a:latin typeface="Arial" panose="020B0604020202020204" pitchFamily="34" charset="0"/>
              </a:rPr>
              <a:t>(Seed)  ⊕  </a:t>
            </a:r>
            <a:r>
              <a:rPr lang="en-US" i="1" dirty="0">
                <a:solidFill>
                  <a:srgbClr val="202122"/>
                </a:solidFill>
                <a:latin typeface="Arial" panose="020B0604020202020204" pitchFamily="34" charset="0"/>
              </a:rPr>
              <a:t>DB</a:t>
            </a:r>
            <a:r>
              <a:rPr lang="en-US" dirty="0">
                <a:solidFill>
                  <a:srgbClr val="202122"/>
                </a:solidFill>
                <a:latin typeface="Arial" panose="020B0604020202020204" pitchFamily="34" charset="0"/>
              </a:rPr>
              <a:t> </a:t>
            </a:r>
          </a:p>
        </p:txBody>
      </p:sp>
      <p:sp>
        <p:nvSpPr>
          <p:cNvPr id="10" name="Rectangle 9">
            <a:extLst>
              <a:ext uri="{FF2B5EF4-FFF2-40B4-BE49-F238E27FC236}">
                <a16:creationId xmlns:a16="http://schemas.microsoft.com/office/drawing/2014/main" id="{74B9D096-6251-4A8B-8531-B48E5C022674}"/>
              </a:ext>
            </a:extLst>
          </p:cNvPr>
          <p:cNvSpPr/>
          <p:nvPr/>
        </p:nvSpPr>
        <p:spPr>
          <a:xfrm>
            <a:off x="7044051" y="4195184"/>
            <a:ext cx="3704860" cy="523220"/>
          </a:xfrm>
          <a:prstGeom prst="rect">
            <a:avLst/>
          </a:prstGeom>
        </p:spPr>
        <p:txBody>
          <a:bodyPr wrap="none">
            <a:spAutoFit/>
          </a:bodyPr>
          <a:lstStyle/>
          <a:p>
            <a:r>
              <a:rPr lang="en-US" i="1">
                <a:solidFill>
                  <a:srgbClr val="202122"/>
                </a:solidFill>
                <a:latin typeface="Arial" panose="020B0604020202020204" pitchFamily="34" charset="0"/>
              </a:rPr>
              <a:t>X</a:t>
            </a:r>
            <a:r>
              <a:rPr lang="en-US">
                <a:solidFill>
                  <a:srgbClr val="202122"/>
                </a:solidFill>
                <a:latin typeface="Arial" panose="020B0604020202020204" pitchFamily="34" charset="0"/>
              </a:rPr>
              <a:t>=</a:t>
            </a:r>
            <a:r>
              <a:rPr lang="en-US" i="1">
                <a:solidFill>
                  <a:srgbClr val="202122"/>
                </a:solidFill>
                <a:latin typeface="Arial" panose="020B0604020202020204" pitchFamily="34" charset="0"/>
              </a:rPr>
              <a:t> MGF</a:t>
            </a:r>
            <a:r>
              <a:rPr lang="en-US">
                <a:solidFill>
                  <a:srgbClr val="202122"/>
                </a:solidFill>
                <a:latin typeface="Arial" panose="020B0604020202020204" pitchFamily="34" charset="0"/>
              </a:rPr>
              <a:t>(Y)  ⊕ Seed  </a:t>
            </a:r>
          </a:p>
        </p:txBody>
      </p:sp>
      <p:sp>
        <p:nvSpPr>
          <p:cNvPr id="11" name="Arrow: Down 10">
            <a:extLst>
              <a:ext uri="{FF2B5EF4-FFF2-40B4-BE49-F238E27FC236}">
                <a16:creationId xmlns:a16="http://schemas.microsoft.com/office/drawing/2014/main" id="{03A78CD2-67DE-4EF9-A968-7DBF5ADC6E85}"/>
              </a:ext>
            </a:extLst>
          </p:cNvPr>
          <p:cNvSpPr/>
          <p:nvPr/>
        </p:nvSpPr>
        <p:spPr bwMode="auto">
          <a:xfrm>
            <a:off x="8197559" y="2605603"/>
            <a:ext cx="409999" cy="43088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12" name="TextBox 10">
                <a:extLst>
                  <a:ext uri="{FF2B5EF4-FFF2-40B4-BE49-F238E27FC236}">
                    <a16:creationId xmlns:a16="http://schemas.microsoft.com/office/drawing/2014/main" id="{1644E6C1-2406-43DB-BE62-013436A55667}"/>
                  </a:ext>
                </a:extLst>
              </p:cNvPr>
              <p:cNvSpPr txBox="1"/>
              <p:nvPr/>
            </p:nvSpPr>
            <p:spPr>
              <a:xfrm>
                <a:off x="7352662" y="2046779"/>
                <a:ext cx="1748877"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t>message </a:t>
                </a:r>
                <a14:m>
                  <m:oMath xmlns:m="http://schemas.openxmlformats.org/officeDocument/2006/math">
                    <m:r>
                      <a:rPr lang="en-US" i="1">
                        <a:latin typeface="Cambria Math" panose="02040503050406030204" pitchFamily="18" charset="0"/>
                      </a:rPr>
                      <m:t>𝐾</m:t>
                    </m:r>
                  </m:oMath>
                </a14:m>
                <a:endParaRPr lang="en-US"/>
              </a:p>
            </p:txBody>
          </p:sp>
        </mc:Choice>
        <mc:Fallback xmlns="">
          <p:sp>
            <p:nvSpPr>
              <p:cNvPr id="12" name="TextBox 10">
                <a:extLst>
                  <a:ext uri="{FF2B5EF4-FFF2-40B4-BE49-F238E27FC236}">
                    <a16:creationId xmlns:a16="http://schemas.microsoft.com/office/drawing/2014/main" id="{1644E6C1-2406-43DB-BE62-013436A55667}"/>
                  </a:ext>
                </a:extLst>
              </p:cNvPr>
              <p:cNvSpPr txBox="1">
                <a:spLocks noRot="1" noChangeAspect="1" noMove="1" noResize="1" noEditPoints="1" noAdjustHandles="1" noChangeArrowheads="1" noChangeShapeType="1" noTextEdit="1"/>
              </p:cNvSpPr>
              <p:nvPr/>
            </p:nvSpPr>
            <p:spPr>
              <a:xfrm>
                <a:off x="7352662" y="2046779"/>
                <a:ext cx="1748877" cy="523220"/>
              </a:xfrm>
              <a:prstGeom prst="rect">
                <a:avLst/>
              </a:prstGeom>
              <a:blipFill>
                <a:blip r:embed="rId4"/>
                <a:stretch>
                  <a:fillRect l="-6969"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9">
                <a:extLst>
                  <a:ext uri="{FF2B5EF4-FFF2-40B4-BE49-F238E27FC236}">
                    <a16:creationId xmlns:a16="http://schemas.microsoft.com/office/drawing/2014/main" id="{F4BC2F43-9698-4F5F-82B8-DA62631667E7}"/>
                  </a:ext>
                </a:extLst>
              </p:cNvPr>
              <p:cNvSpPr txBox="1"/>
              <p:nvPr/>
            </p:nvSpPr>
            <p:spPr>
              <a:xfrm>
                <a:off x="6952090" y="2963677"/>
                <a:ext cx="4255460" cy="430887"/>
              </a:xfrm>
              <a:prstGeom prst="rect">
                <a:avLst/>
              </a:prstGeom>
              <a:noFill/>
            </p:spPr>
            <p:txBody>
              <a:bodyPr wrap="none" lIns="0" tIns="0" rIns="0" bIns="0"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𝐷𝐵</m:t>
                      </m:r>
                      <m:r>
                        <a:rPr lang="en-US" i="1" smtClean="0">
                          <a:latin typeface="Cambria Math" panose="02040503050406030204" pitchFamily="18" charset="0"/>
                        </a:rPr>
                        <m:t>=</m:t>
                      </m:r>
                      <m:r>
                        <a:rPr lang="en-US" i="1" smtClean="0">
                          <a:latin typeface="Cambria Math" panose="02040503050406030204" pitchFamily="18" charset="0"/>
                        </a:rPr>
                        <m:t>𝐻</m:t>
                      </m:r>
                      <m:r>
                        <a:rPr lang="en-US" i="1" smtClean="0">
                          <a:latin typeface="Cambria Math" panose="02040503050406030204" pitchFamily="18" charset="0"/>
                        </a:rPr>
                        <m:t>(</m:t>
                      </m:r>
                      <m:r>
                        <a:rPr lang="en-US" b="0" i="1" smtClean="0">
                          <a:latin typeface="Cambria Math" panose="02040503050406030204" pitchFamily="18" charset="0"/>
                        </a:rPr>
                        <m:t>𝐿</m:t>
                      </m:r>
                      <m:r>
                        <a:rPr lang="en-US" i="1">
                          <a:latin typeface="Cambria Math" panose="02040503050406030204" pitchFamily="18" charset="0"/>
                        </a:rPr>
                        <m:t>)||0000.. ||01||</m:t>
                      </m:r>
                      <m:r>
                        <a:rPr lang="en-US" i="1">
                          <a:latin typeface="Cambria Math" panose="02040503050406030204" pitchFamily="18" charset="0"/>
                        </a:rPr>
                        <m:t>𝐾</m:t>
                      </m:r>
                    </m:oMath>
                  </m:oMathPara>
                </a14:m>
                <a:endParaRPr lang="en-US"/>
              </a:p>
            </p:txBody>
          </p:sp>
        </mc:Choice>
        <mc:Fallback xmlns="">
          <p:sp>
            <p:nvSpPr>
              <p:cNvPr id="13" name="TextBox 9">
                <a:extLst>
                  <a:ext uri="{FF2B5EF4-FFF2-40B4-BE49-F238E27FC236}">
                    <a16:creationId xmlns:a16="http://schemas.microsoft.com/office/drawing/2014/main" id="{F4BC2F43-9698-4F5F-82B8-DA62631667E7}"/>
                  </a:ext>
                </a:extLst>
              </p:cNvPr>
              <p:cNvSpPr txBox="1">
                <a:spLocks noRot="1" noChangeAspect="1" noMove="1" noResize="1" noEditPoints="1" noAdjustHandles="1" noChangeArrowheads="1" noChangeShapeType="1" noTextEdit="1"/>
              </p:cNvSpPr>
              <p:nvPr/>
            </p:nvSpPr>
            <p:spPr>
              <a:xfrm>
                <a:off x="6952090" y="2963677"/>
                <a:ext cx="425546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31006E-0D9E-44DE-BB52-3999F98FE112}"/>
                  </a:ext>
                </a:extLst>
              </p:cNvPr>
              <p:cNvSpPr txBox="1"/>
              <p:nvPr/>
            </p:nvSpPr>
            <p:spPr>
              <a:xfrm>
                <a:off x="8328248" y="1210217"/>
                <a:ext cx="600743" cy="523220"/>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𝐾</m:t>
                      </m:r>
                    </m:oMath>
                  </m:oMathPara>
                </a14:m>
                <a:endParaRPr lang="en-US"/>
              </a:p>
            </p:txBody>
          </p:sp>
        </mc:Choice>
        <mc:Fallback xmlns="">
          <p:sp>
            <p:nvSpPr>
              <p:cNvPr id="3" name="TextBox 2">
                <a:extLst>
                  <a:ext uri="{FF2B5EF4-FFF2-40B4-BE49-F238E27FC236}">
                    <a16:creationId xmlns:a16="http://schemas.microsoft.com/office/drawing/2014/main" id="{FB31006E-0D9E-44DE-BB52-3999F98FE112}"/>
                  </a:ext>
                </a:extLst>
              </p:cNvPr>
              <p:cNvSpPr txBox="1">
                <a:spLocks noRot="1" noChangeAspect="1" noMove="1" noResize="1" noEditPoints="1" noAdjustHandles="1" noChangeArrowheads="1" noChangeShapeType="1" noTextEdit="1"/>
              </p:cNvSpPr>
              <p:nvPr/>
            </p:nvSpPr>
            <p:spPr>
              <a:xfrm>
                <a:off x="8328248" y="1210217"/>
                <a:ext cx="600743" cy="523220"/>
              </a:xfrm>
              <a:prstGeom prst="rect">
                <a:avLst/>
              </a:prstGeom>
              <a:blipFill>
                <a:blip r:embed="rId6"/>
                <a:stretch>
                  <a:fillRect/>
                </a:stretch>
              </a:blipFill>
            </p:spPr>
            <p:txBody>
              <a:bodyPr/>
              <a:lstStyle/>
              <a:p>
                <a:r>
                  <a:rPr lang="en-US">
                    <a:noFill/>
                  </a:rPr>
                  <a:t> </a:t>
                </a:r>
              </a:p>
            </p:txBody>
          </p:sp>
        </mc:Fallback>
      </mc:AlternateContent>
      <p:sp>
        <p:nvSpPr>
          <p:cNvPr id="14" name="Arrow: Down 13">
            <a:extLst>
              <a:ext uri="{FF2B5EF4-FFF2-40B4-BE49-F238E27FC236}">
                <a16:creationId xmlns:a16="http://schemas.microsoft.com/office/drawing/2014/main" id="{DE2BB41E-311A-4052-9FD9-7287C01C4A24}"/>
              </a:ext>
            </a:extLst>
          </p:cNvPr>
          <p:cNvSpPr/>
          <p:nvPr/>
        </p:nvSpPr>
        <p:spPr bwMode="auto">
          <a:xfrm rot="10800000" flipH="1">
            <a:off x="10985373" y="3792104"/>
            <a:ext cx="444353" cy="138390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5" name="TextBox 14">
            <a:extLst>
              <a:ext uri="{FF2B5EF4-FFF2-40B4-BE49-F238E27FC236}">
                <a16:creationId xmlns:a16="http://schemas.microsoft.com/office/drawing/2014/main" id="{2F070E87-481D-4107-A9CB-0607254ECD41}"/>
              </a:ext>
            </a:extLst>
          </p:cNvPr>
          <p:cNvSpPr txBox="1"/>
          <p:nvPr/>
        </p:nvSpPr>
        <p:spPr>
          <a:xfrm>
            <a:off x="11526123" y="4440310"/>
            <a:ext cx="412292" cy="707886"/>
          </a:xfrm>
          <a:prstGeom prst="rect">
            <a:avLst/>
          </a:prstGeom>
          <a:noFill/>
        </p:spPr>
        <p:txBody>
          <a:bodyPr wrap="none" rtlCol="0">
            <a:spAutoFit/>
          </a:bodyPr>
          <a:lstStyle/>
          <a:p>
            <a:r>
              <a:rPr lang="en-US" sz="4000">
                <a:solidFill>
                  <a:srgbClr val="FF0000"/>
                </a:solidFill>
              </a:rPr>
              <a:t>?</a:t>
            </a:r>
          </a:p>
        </p:txBody>
      </p:sp>
      <p:cxnSp>
        <p:nvCxnSpPr>
          <p:cNvPr id="16" name="Straight Arrow Connector 15">
            <a:extLst>
              <a:ext uri="{FF2B5EF4-FFF2-40B4-BE49-F238E27FC236}">
                <a16:creationId xmlns:a16="http://schemas.microsoft.com/office/drawing/2014/main" id="{57D1BB45-A880-FCDD-1FED-A5069B32CC7D}"/>
              </a:ext>
            </a:extLst>
          </p:cNvPr>
          <p:cNvCxnSpPr/>
          <p:nvPr/>
        </p:nvCxnSpPr>
        <p:spPr bwMode="auto">
          <a:xfrm>
            <a:off x="7248128" y="3933056"/>
            <a:ext cx="949431" cy="26212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8" name="Straight Connector 17">
            <a:extLst>
              <a:ext uri="{FF2B5EF4-FFF2-40B4-BE49-F238E27FC236}">
                <a16:creationId xmlns:a16="http://schemas.microsoft.com/office/drawing/2014/main" id="{01B58FC4-F660-8F74-CEA9-9F614F56A5B1}"/>
              </a:ext>
            </a:extLst>
          </p:cNvPr>
          <p:cNvCxnSpPr/>
          <p:nvPr/>
        </p:nvCxnSpPr>
        <p:spPr bwMode="auto">
          <a:xfrm>
            <a:off x="9696400" y="4718404"/>
            <a:ext cx="72008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2D840747-1B1A-2E7C-ED80-1EC845C02299}"/>
              </a:ext>
            </a:extLst>
          </p:cNvPr>
          <p:cNvCxnSpPr/>
          <p:nvPr/>
        </p:nvCxnSpPr>
        <p:spPr bwMode="auto">
          <a:xfrm>
            <a:off x="9696400" y="4797152"/>
            <a:ext cx="72008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Straight Arrow Connector 20">
            <a:extLst>
              <a:ext uri="{FF2B5EF4-FFF2-40B4-BE49-F238E27FC236}">
                <a16:creationId xmlns:a16="http://schemas.microsoft.com/office/drawing/2014/main" id="{D5CC3B72-C521-BA99-DB53-5C59D12F89E2}"/>
              </a:ext>
            </a:extLst>
          </p:cNvPr>
          <p:cNvCxnSpPr/>
          <p:nvPr/>
        </p:nvCxnSpPr>
        <p:spPr bwMode="auto">
          <a:xfrm flipH="1" flipV="1">
            <a:off x="8928991" y="4005064"/>
            <a:ext cx="983433" cy="28140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3" name="Straight Connector 22">
            <a:extLst>
              <a:ext uri="{FF2B5EF4-FFF2-40B4-BE49-F238E27FC236}">
                <a16:creationId xmlns:a16="http://schemas.microsoft.com/office/drawing/2014/main" id="{34A21277-8E6E-DDFB-8CC8-882FAA97B36B}"/>
              </a:ext>
            </a:extLst>
          </p:cNvPr>
          <p:cNvCxnSpPr/>
          <p:nvPr/>
        </p:nvCxnSpPr>
        <p:spPr bwMode="auto">
          <a:xfrm>
            <a:off x="10200456" y="4077072"/>
            <a:ext cx="72008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7B2D92D-612F-1FA3-0E39-C7DDDCA8A289}"/>
              </a:ext>
            </a:extLst>
          </p:cNvPr>
          <p:cNvCxnSpPr/>
          <p:nvPr/>
        </p:nvCxnSpPr>
        <p:spPr bwMode="auto">
          <a:xfrm>
            <a:off x="10200456" y="4155820"/>
            <a:ext cx="72008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1F8E548-6317-D43F-F81F-6666DEF0523B}"/>
              </a:ext>
            </a:extLst>
          </p:cNvPr>
          <p:cNvCxnSpPr>
            <a:cxnSpLocks/>
          </p:cNvCxnSpPr>
          <p:nvPr/>
        </p:nvCxnSpPr>
        <p:spPr bwMode="auto">
          <a:xfrm>
            <a:off x="10704512" y="3501008"/>
            <a:ext cx="432048"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49EC66-0B1D-0822-B6A1-8744DECDB642}"/>
              </a:ext>
            </a:extLst>
          </p:cNvPr>
          <p:cNvCxnSpPr>
            <a:cxnSpLocks/>
          </p:cNvCxnSpPr>
          <p:nvPr/>
        </p:nvCxnSpPr>
        <p:spPr bwMode="auto">
          <a:xfrm>
            <a:off x="10704512" y="3579756"/>
            <a:ext cx="432048"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80336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7253"/>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9937104" cy="4967287"/>
          </a:xfrm>
        </p:spPr>
        <p:txBody>
          <a:bodyPr/>
          <a:lstStyle/>
          <a:p>
            <a:pPr eaLnBrk="1" hangingPunct="1">
              <a:spcBef>
                <a:spcPct val="25000"/>
              </a:spcBef>
            </a:pPr>
            <a:r>
              <a:rPr lang="en-US" dirty="0"/>
              <a:t>Why asymmetric cryptography?</a:t>
            </a:r>
          </a:p>
          <a:p>
            <a:pPr eaLnBrk="1" hangingPunct="1">
              <a:spcBef>
                <a:spcPct val="25000"/>
              </a:spcBef>
            </a:pPr>
            <a:r>
              <a:rPr lang="en-US" dirty="0"/>
              <a:t>Factoring Based Cryptography </a:t>
            </a:r>
          </a:p>
          <a:p>
            <a:pPr eaLnBrk="1" hangingPunct="1">
              <a:spcBef>
                <a:spcPct val="25000"/>
              </a:spcBef>
            </a:pPr>
            <a:r>
              <a:rPr lang="en-GB" altLang="en-US" dirty="0"/>
              <a:t>Logarithm Based Cryptography </a:t>
            </a:r>
          </a:p>
          <a:p>
            <a:pPr lvl="1" eaLnBrk="1" hangingPunct="1">
              <a:spcBef>
                <a:spcPct val="25000"/>
              </a:spcBef>
            </a:pPr>
            <a:r>
              <a:rPr lang="en-GB" altLang="en-US" dirty="0">
                <a:solidFill>
                  <a:srgbClr val="FF0000"/>
                </a:solidFill>
              </a:rPr>
              <a:t>Diffie-Hellman key exchange;</a:t>
            </a:r>
          </a:p>
          <a:p>
            <a:pPr eaLnBrk="1" hangingPunct="1">
              <a:spcBef>
                <a:spcPct val="25000"/>
              </a:spcBef>
            </a:pPr>
            <a:r>
              <a:rPr lang="en-US" dirty="0"/>
              <a:t>Elliptic Curve Cryptography </a:t>
            </a:r>
          </a:p>
          <a:p>
            <a:pPr lvl="1" eaLnBrk="1" hangingPunct="1">
              <a:spcBef>
                <a:spcPct val="25000"/>
              </a:spcBef>
            </a:pPr>
            <a:r>
              <a:rPr lang="en-US" altLang="en-US" dirty="0"/>
              <a:t> Some advanced c</a:t>
            </a:r>
            <a:r>
              <a:rPr lang="en-US" dirty="0"/>
              <a:t>ryptography system (quantum resistance)</a:t>
            </a:r>
            <a:r>
              <a:rPr lang="en-US" altLang="en-US" dirty="0"/>
              <a:t> </a:t>
            </a:r>
            <a:br>
              <a:rPr lang="en-US" altLang="en-US" dirty="0"/>
            </a:br>
            <a:r>
              <a:rPr lang="en-US" altLang="en-US" dirty="0"/>
              <a:t>Standards 202, 203, 204, 205</a:t>
            </a:r>
            <a:endParaRPr lang="en-GB" altLang="en-US" dirty="0"/>
          </a:p>
        </p:txBody>
      </p:sp>
    </p:spTree>
    <p:extLst>
      <p:ext uri="{BB962C8B-B14F-4D97-AF65-F5344CB8AC3E}">
        <p14:creationId xmlns:p14="http://schemas.microsoft.com/office/powerpoint/2010/main" val="2917773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99456" y="1856"/>
            <a:ext cx="9793088"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95400" y="908721"/>
            <a:ext cx="9793088" cy="4967287"/>
          </a:xfrm>
        </p:spPr>
        <p:txBody>
          <a:bodyPr/>
          <a:lstStyle/>
          <a:p>
            <a:pPr eaLnBrk="1" hangingPunct="1">
              <a:spcBef>
                <a:spcPct val="25000"/>
              </a:spcBef>
            </a:pPr>
            <a:r>
              <a:rPr lang="en-US" dirty="0"/>
              <a:t>Why asymmetric cryptography?</a:t>
            </a:r>
          </a:p>
          <a:p>
            <a:pPr eaLnBrk="1" hangingPunct="1">
              <a:spcBef>
                <a:spcPct val="25000"/>
              </a:spcBef>
            </a:pPr>
            <a:r>
              <a:rPr lang="en-US" dirty="0"/>
              <a:t>Factoring Based Cryptography (P1,2)</a:t>
            </a:r>
          </a:p>
          <a:p>
            <a:pPr eaLnBrk="1" hangingPunct="1">
              <a:spcBef>
                <a:spcPct val="25000"/>
              </a:spcBef>
            </a:pPr>
            <a:r>
              <a:rPr lang="en-GB" altLang="en-US" dirty="0">
                <a:solidFill>
                  <a:srgbClr val="FF0000"/>
                </a:solidFill>
              </a:rPr>
              <a:t>Logarithm Based Cryptography (P3)</a:t>
            </a:r>
          </a:p>
          <a:p>
            <a:pPr lvl="1" eaLnBrk="1" hangingPunct="1">
              <a:spcBef>
                <a:spcPct val="25000"/>
              </a:spcBef>
            </a:pPr>
            <a:r>
              <a:rPr lang="en-GB" altLang="en-US" dirty="0">
                <a:solidFill>
                  <a:srgbClr val="FF0000"/>
                </a:solidFill>
              </a:rPr>
              <a:t>Diffie-Hellman key exchange;</a:t>
            </a:r>
          </a:p>
          <a:p>
            <a:pPr eaLnBrk="1" hangingPunct="1">
              <a:spcBef>
                <a:spcPct val="25000"/>
              </a:spcBef>
            </a:pPr>
            <a:r>
              <a:rPr lang="en-US" dirty="0"/>
              <a:t>Elliptic Curve Cryptography (P4)</a:t>
            </a:r>
          </a:p>
          <a:p>
            <a:pPr eaLnBrk="1" hangingPunct="1">
              <a:spcBef>
                <a:spcPct val="25000"/>
              </a:spcBef>
            </a:pPr>
            <a:r>
              <a:rPr lang="en-US" altLang="en-US" dirty="0"/>
              <a:t>Some advanced c</a:t>
            </a:r>
            <a:r>
              <a:rPr lang="en-US" dirty="0"/>
              <a:t>ryptography system (quantum resistance)</a:t>
            </a:r>
            <a:r>
              <a:rPr lang="en-US" altLang="en-US" dirty="0"/>
              <a:t> </a:t>
            </a:r>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CC22CB44-F365-43F1-B21E-AF18AD276E58}"/>
              </a:ext>
            </a:extLst>
          </p:cNvPr>
          <p:cNvSpPr>
            <a:spLocks noGrp="1" noChangeArrowheads="1"/>
          </p:cNvSpPr>
          <p:nvPr>
            <p:ph type="title"/>
          </p:nvPr>
        </p:nvSpPr>
        <p:spPr>
          <a:xfrm>
            <a:off x="1643575" y="-113418"/>
            <a:ext cx="8432800" cy="914400"/>
          </a:xfrm>
        </p:spPr>
        <p:txBody>
          <a:bodyPr/>
          <a:lstStyle/>
          <a:p>
            <a:r>
              <a:rPr lang="en-GB" altLang="en-US" dirty="0">
                <a:solidFill>
                  <a:srgbClr val="FF0000"/>
                </a:solidFill>
              </a:rPr>
              <a:t>Discrete Logarithm problem</a:t>
            </a:r>
            <a:endParaRPr lang="en-US" altLang="en-US" dirty="0"/>
          </a:p>
        </p:txBody>
      </p:sp>
      <p:cxnSp>
        <p:nvCxnSpPr>
          <p:cNvPr id="6" name="Straight Arrow Connector 5">
            <a:extLst>
              <a:ext uri="{FF2B5EF4-FFF2-40B4-BE49-F238E27FC236}">
                <a16:creationId xmlns:a16="http://schemas.microsoft.com/office/drawing/2014/main" id="{94DB7123-73D2-4385-A7A7-5051BEBFF7CB}"/>
              </a:ext>
            </a:extLst>
          </p:cNvPr>
          <p:cNvCxnSpPr/>
          <p:nvPr/>
        </p:nvCxnSpPr>
        <p:spPr bwMode="auto">
          <a:xfrm flipV="1">
            <a:off x="1644703" y="2935255"/>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sp>
        <p:nvSpPr>
          <p:cNvPr id="7" name="TextBox 6">
            <a:extLst>
              <a:ext uri="{FF2B5EF4-FFF2-40B4-BE49-F238E27FC236}">
                <a16:creationId xmlns:a16="http://schemas.microsoft.com/office/drawing/2014/main" id="{2FD8412C-6081-4564-8307-A67F39C14791}"/>
              </a:ext>
            </a:extLst>
          </p:cNvPr>
          <p:cNvSpPr txBox="1"/>
          <p:nvPr/>
        </p:nvSpPr>
        <p:spPr>
          <a:xfrm>
            <a:off x="1601269" y="2269833"/>
            <a:ext cx="2574744" cy="523220"/>
          </a:xfrm>
          <a:prstGeom prst="rect">
            <a:avLst/>
          </a:prstGeom>
          <a:noFill/>
        </p:spPr>
        <p:txBody>
          <a:bodyPr wrap="none" rtlCol="0">
            <a:spAutoFit/>
          </a:bodyPr>
          <a:lstStyle/>
          <a:p>
            <a:r>
              <a:rPr lang="en-US" dirty="0"/>
              <a:t>Easy to compute</a:t>
            </a:r>
          </a:p>
        </p:txBody>
      </p:sp>
      <p:cxnSp>
        <p:nvCxnSpPr>
          <p:cNvPr id="11" name="Straight Arrow Connector 10">
            <a:extLst>
              <a:ext uri="{FF2B5EF4-FFF2-40B4-BE49-F238E27FC236}">
                <a16:creationId xmlns:a16="http://schemas.microsoft.com/office/drawing/2014/main" id="{0DB4AD8F-27A6-4538-96CB-9F2E169E50FF}"/>
              </a:ext>
            </a:extLst>
          </p:cNvPr>
          <p:cNvCxnSpPr/>
          <p:nvPr/>
        </p:nvCxnSpPr>
        <p:spPr bwMode="auto">
          <a:xfrm flipV="1">
            <a:off x="2798133" y="4133078"/>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B00CD5-3C00-4EAB-9E79-C681C657D08F}"/>
                  </a:ext>
                </a:extLst>
              </p:cNvPr>
              <p:cNvSpPr txBox="1"/>
              <p:nvPr/>
            </p:nvSpPr>
            <p:spPr>
              <a:xfrm>
                <a:off x="576055" y="5707456"/>
                <a:ext cx="8422114" cy="523220"/>
              </a:xfrm>
              <a:prstGeom prst="rect">
                <a:avLst/>
              </a:prstGeom>
              <a:noFill/>
            </p:spPr>
            <p:txBody>
              <a:bodyPr wrap="none" rtlCol="0">
                <a:spAutoFit/>
              </a:bodyPr>
              <a:lstStyle/>
              <a:p>
                <a:r>
                  <a:rPr lang="en-US" b="1" dirty="0"/>
                  <a:t>Hard to solve equation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𝒈</m:t>
                        </m:r>
                      </m:e>
                      <m:sup>
                        <m:r>
                          <a:rPr lang="en-US" b="1" i="1">
                            <a:latin typeface="Cambria Math" panose="02040503050406030204" pitchFamily="18" charset="0"/>
                          </a:rPr>
                          <m:t>𝒙</m:t>
                        </m:r>
                      </m:sup>
                    </m:sSup>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  </m:t>
                    </m:r>
                    <m:r>
                      <a:rPr lang="en-US" b="1" i="1">
                        <a:latin typeface="Cambria Math" panose="02040503050406030204" pitchFamily="18" charset="0"/>
                      </a:rPr>
                      <m:t>𝒎𝒐𝒅</m:t>
                    </m:r>
                    <m:r>
                      <a:rPr lang="en-US" b="1" i="1">
                        <a:latin typeface="Cambria Math" panose="02040503050406030204" pitchFamily="18" charset="0"/>
                      </a:rPr>
                      <m:t> </m:t>
                    </m:r>
                    <m:r>
                      <a:rPr lang="en-US" b="1" i="1">
                        <a:latin typeface="Cambria Math" panose="02040503050406030204" pitchFamily="18" charset="0"/>
                      </a:rPr>
                      <m:t>𝒑</m:t>
                    </m:r>
                    <m:r>
                      <a:rPr lang="en-US" b="1" i="1">
                        <a:latin typeface="Cambria Math" panose="02040503050406030204" pitchFamily="18" charset="0"/>
                      </a:rPr>
                      <m:t> </m:t>
                    </m:r>
                    <m:r>
                      <a:rPr lang="en-US" b="1">
                        <a:latin typeface="Cambria Math" panose="02040503050406030204" pitchFamily="18" charset="0"/>
                      </a:rPr>
                      <m:t>𝐢𝐧</m:t>
                    </m:r>
                    <m:r>
                      <a:rPr lang="en-US" b="1">
                        <a:latin typeface="Cambria Math" panose="02040503050406030204" pitchFamily="18" charset="0"/>
                      </a:rPr>
                      <m:t> </m:t>
                    </m:r>
                    <m:r>
                      <a:rPr lang="en-US" b="1">
                        <a:latin typeface="Cambria Math" panose="02040503050406030204" pitchFamily="18" charset="0"/>
                      </a:rPr>
                      <m:t>𝐟𝐢𝐧𝐢𝐭𝐞</m:t>
                    </m:r>
                    <m:r>
                      <a:rPr lang="en-US" b="1">
                        <a:latin typeface="Cambria Math" panose="02040503050406030204" pitchFamily="18" charset="0"/>
                      </a:rPr>
                      <m:t> </m:t>
                    </m:r>
                    <m:r>
                      <a:rPr lang="en-US" b="1">
                        <a:latin typeface="Cambria Math" panose="02040503050406030204" pitchFamily="18" charset="0"/>
                      </a:rPr>
                      <m:t>𝐟𝐢𝐞𝐥𝐝</m:t>
                    </m:r>
                    <m:r>
                      <a:rPr lang="en-US" b="1">
                        <a:latin typeface="Cambria Math" panose="02040503050406030204" pitchFamily="18" charset="0"/>
                      </a:rPr>
                      <m:t>!</m:t>
                    </m:r>
                  </m:oMath>
                </a14:m>
                <a:endParaRPr lang="en-US" b="1" dirty="0"/>
              </a:p>
            </p:txBody>
          </p:sp>
        </mc:Choice>
        <mc:Fallback xmlns="">
          <p:sp>
            <p:nvSpPr>
              <p:cNvPr id="12" name="TextBox 11">
                <a:extLst>
                  <a:ext uri="{FF2B5EF4-FFF2-40B4-BE49-F238E27FC236}">
                    <a16:creationId xmlns:a16="http://schemas.microsoft.com/office/drawing/2014/main" id="{ABB00CD5-3C00-4EAB-9E79-C681C657D08F}"/>
                  </a:ext>
                </a:extLst>
              </p:cNvPr>
              <p:cNvSpPr txBox="1">
                <a:spLocks noRot="1" noChangeAspect="1" noMove="1" noResize="1" noEditPoints="1" noAdjustHandles="1" noChangeArrowheads="1" noChangeShapeType="1" noTextEdit="1"/>
              </p:cNvSpPr>
              <p:nvPr/>
            </p:nvSpPr>
            <p:spPr>
              <a:xfrm>
                <a:off x="576055" y="5707456"/>
                <a:ext cx="8422114" cy="523220"/>
              </a:xfrm>
              <a:prstGeom prst="rect">
                <a:avLst/>
              </a:prstGeom>
              <a:blipFill>
                <a:blip r:embed="rId2"/>
                <a:stretch>
                  <a:fillRect l="-1447"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A8D2876-6148-42DE-98D6-C55840546EB1}"/>
                  </a:ext>
                </a:extLst>
              </p:cNvPr>
              <p:cNvSpPr txBox="1"/>
              <p:nvPr/>
            </p:nvSpPr>
            <p:spPr>
              <a:xfrm>
                <a:off x="119336" y="1052736"/>
                <a:ext cx="85404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Finitemultiplicative</m:t>
                      </m:r>
                      <m:r>
                        <a:rPr lang="en-US">
                          <a:latin typeface="Cambria Math" panose="02040503050406030204" pitchFamily="18" charset="0"/>
                        </a:rPr>
                        <m:t> </m:t>
                      </m:r>
                      <m:r>
                        <m:rPr>
                          <m:sty m:val="p"/>
                        </m:rPr>
                        <a:rPr lang="en-US">
                          <a:latin typeface="Cambria Math" panose="02040503050406030204" pitchFamily="18" charset="0"/>
                        </a:rPr>
                        <m:t>group</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𝐺</m:t>
                          </m:r>
                          <m:r>
                            <a:rPr lang="en-US" i="1">
                              <a:latin typeface="Cambria Math" panose="02040503050406030204" pitchFamily="18" charset="0"/>
                            </a:rPr>
                            <m:t>, .</m:t>
                          </m:r>
                        </m:e>
                      </m:d>
                      <m:r>
                        <a:rPr lang="en-US" i="1">
                          <a:latin typeface="Cambria Math" panose="02040503050406030204" pitchFamily="18" charset="0"/>
                        </a:rPr>
                        <m:t>=&lt;</m:t>
                      </m:r>
                      <m:r>
                        <a:rPr lang="en-US" i="1">
                          <a:latin typeface="Cambria Math" panose="02040503050406030204" pitchFamily="18" charset="0"/>
                        </a:rPr>
                        <m:t>𝑔</m:t>
                      </m:r>
                      <m:r>
                        <a:rPr lang="en-US" i="1">
                          <a:latin typeface="Cambria Math" panose="02040503050406030204" pitchFamily="18" charset="0"/>
                        </a:rPr>
                        <m:t>&gt; ={</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𝑛</m:t>
                          </m:r>
                        </m:sup>
                      </m:s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ℤ</m:t>
                      </m:r>
                      <m:r>
                        <a:rPr lang="en-US" i="1">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0A8D2876-6148-42DE-98D6-C55840546EB1}"/>
                  </a:ext>
                </a:extLst>
              </p:cNvPr>
              <p:cNvSpPr txBox="1">
                <a:spLocks noRot="1" noChangeAspect="1" noMove="1" noResize="1" noEditPoints="1" noAdjustHandles="1" noChangeArrowheads="1" noChangeShapeType="1" noTextEdit="1"/>
              </p:cNvSpPr>
              <p:nvPr/>
            </p:nvSpPr>
            <p:spPr>
              <a:xfrm>
                <a:off x="119336" y="1052736"/>
                <a:ext cx="8540415"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604797-ED18-4A4F-8C4B-673A7B0A86A0}"/>
                  </a:ext>
                </a:extLst>
              </p:cNvPr>
              <p:cNvSpPr txBox="1"/>
              <p:nvPr/>
            </p:nvSpPr>
            <p:spPr>
              <a:xfrm>
                <a:off x="789475" y="2694873"/>
                <a:ext cx="6620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 </m:t>
                      </m:r>
                      <m:r>
                        <a:rPr lang="en-US" i="1">
                          <a:latin typeface="Cambria Math" panose="02040503050406030204" pitchFamily="18" charset="0"/>
                        </a:rPr>
                        <m:t>𝑛</m:t>
                      </m:r>
                    </m:oMath>
                  </m:oMathPara>
                </a14:m>
                <a:endParaRPr lang="en-US" dirty="0"/>
              </a:p>
            </p:txBody>
          </p:sp>
        </mc:Choice>
        <mc:Fallback xmlns="">
          <p:sp>
            <p:nvSpPr>
              <p:cNvPr id="5" name="TextBox 4">
                <a:extLst>
                  <a:ext uri="{FF2B5EF4-FFF2-40B4-BE49-F238E27FC236}">
                    <a16:creationId xmlns:a16="http://schemas.microsoft.com/office/drawing/2014/main" id="{30604797-ED18-4A4F-8C4B-673A7B0A86A0}"/>
                  </a:ext>
                </a:extLst>
              </p:cNvPr>
              <p:cNvSpPr txBox="1">
                <a:spLocks noRot="1" noChangeAspect="1" noMove="1" noResize="1" noEditPoints="1" noAdjustHandles="1" noChangeArrowheads="1" noChangeShapeType="1" noTextEdit="1"/>
              </p:cNvSpPr>
              <p:nvPr/>
            </p:nvSpPr>
            <p:spPr>
              <a:xfrm>
                <a:off x="789475" y="2694873"/>
                <a:ext cx="66204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23FFBAB-E868-42B8-819E-0A4E2D2D8218}"/>
                  </a:ext>
                </a:extLst>
              </p:cNvPr>
              <p:cNvSpPr txBox="1"/>
              <p:nvPr/>
            </p:nvSpPr>
            <p:spPr>
              <a:xfrm>
                <a:off x="191343" y="1628799"/>
                <a:ext cx="7736862" cy="556434"/>
              </a:xfrm>
              <a:prstGeom prst="rect">
                <a:avLst/>
              </a:prstGeom>
              <a:noFill/>
            </p:spPr>
            <p:txBody>
              <a:bodyPr wrap="none" rtlCol="0">
                <a:spAutoFit/>
              </a:bodyPr>
              <a:lstStyle/>
              <a:p>
                <a:r>
                  <a:rPr lang="en-US" dirty="0"/>
                  <a:t>Example: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r>
                      <a:rPr lang="en-US" i="1">
                        <a:latin typeface="Cambria Math" panose="02040503050406030204" pitchFamily="18" charset="0"/>
                        <a:ea typeface="Cambria Math" panose="02040503050406030204" pitchFamily="18" charset="0"/>
                      </a:rPr>
                      <m:t>\</m:t>
                    </m:r>
                    <m:r>
                      <m:rPr>
                        <m:lit/>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1,2,…,</m:t>
                        </m:r>
                        <m:r>
                          <a:rPr lang="en-US" i="1">
                            <a:latin typeface="Cambria Math" panose="02040503050406030204" pitchFamily="18" charset="0"/>
                          </a:rPr>
                          <m:t>𝑝</m:t>
                        </m:r>
                        <m:r>
                          <a:rPr lang="en-US" i="1">
                            <a:latin typeface="Cambria Math" panose="02040503050406030204" pitchFamily="18" charset="0"/>
                          </a:rPr>
                          <m:t>−1</m:t>
                        </m:r>
                      </m:e>
                    </m:d>
                    <m:r>
                      <a:rPr lang="en-US" i="1">
                        <a:latin typeface="Cambria Math" panose="02040503050406030204" pitchFamily="18" charset="0"/>
                      </a:rPr>
                      <m:t>=&lt;</m:t>
                    </m:r>
                    <m:r>
                      <a:rPr lang="en-US" i="1">
                        <a:latin typeface="Cambria Math" panose="02040503050406030204" pitchFamily="18" charset="0"/>
                      </a:rPr>
                      <m:t>𝑔</m:t>
                    </m:r>
                    <m:r>
                      <a:rPr lang="en-US" i="1">
                        <a:latin typeface="Cambria Math" panose="02040503050406030204" pitchFamily="18" charset="0"/>
                      </a:rPr>
                      <m:t>&gt;</m:t>
                    </m:r>
                  </m:oMath>
                </a14:m>
                <a:endParaRPr lang="en-US" dirty="0"/>
              </a:p>
            </p:txBody>
          </p:sp>
        </mc:Choice>
        <mc:Fallback xmlns="">
          <p:sp>
            <p:nvSpPr>
              <p:cNvPr id="18" name="TextBox 17">
                <a:extLst>
                  <a:ext uri="{FF2B5EF4-FFF2-40B4-BE49-F238E27FC236}">
                    <a16:creationId xmlns:a16="http://schemas.microsoft.com/office/drawing/2014/main" id="{E23FFBAB-E868-42B8-819E-0A4E2D2D8218}"/>
                  </a:ext>
                </a:extLst>
              </p:cNvPr>
              <p:cNvSpPr txBox="1">
                <a:spLocks noRot="1" noChangeAspect="1" noMove="1" noResize="1" noEditPoints="1" noAdjustHandles="1" noChangeArrowheads="1" noChangeShapeType="1" noTextEdit="1"/>
              </p:cNvSpPr>
              <p:nvPr/>
            </p:nvSpPr>
            <p:spPr>
              <a:xfrm>
                <a:off x="191343" y="1628799"/>
                <a:ext cx="7736862" cy="556434"/>
              </a:xfrm>
              <a:prstGeom prst="rect">
                <a:avLst/>
              </a:prstGeom>
              <a:blipFill>
                <a:blip r:embed="rId5"/>
                <a:stretch>
                  <a:fillRect l="-1575" t="-10989" b="-24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83DA10F-1442-4DF2-AD1D-0CC47449F335}"/>
                  </a:ext>
                </a:extLst>
              </p:cNvPr>
              <p:cNvSpPr/>
              <p:nvPr/>
            </p:nvSpPr>
            <p:spPr>
              <a:xfrm>
                <a:off x="4216097" y="2531443"/>
                <a:ext cx="2587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𝑛</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dirty="0"/>
              </a:p>
            </p:txBody>
          </p:sp>
        </mc:Choice>
        <mc:Fallback xmlns="">
          <p:sp>
            <p:nvSpPr>
              <p:cNvPr id="20" name="Rectangle 19">
                <a:extLst>
                  <a:ext uri="{FF2B5EF4-FFF2-40B4-BE49-F238E27FC236}">
                    <a16:creationId xmlns:a16="http://schemas.microsoft.com/office/drawing/2014/main" id="{783DA10F-1442-4DF2-AD1D-0CC47449F335}"/>
                  </a:ext>
                </a:extLst>
              </p:cNvPr>
              <p:cNvSpPr>
                <a:spLocks noRot="1" noChangeAspect="1" noMove="1" noResize="1" noEditPoints="1" noAdjustHandles="1" noChangeArrowheads="1" noChangeShapeType="1" noTextEdit="1"/>
              </p:cNvSpPr>
              <p:nvPr/>
            </p:nvSpPr>
            <p:spPr>
              <a:xfrm>
                <a:off x="4216097" y="2531443"/>
                <a:ext cx="2587118"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5EBE53E-B7A2-4AB3-AA93-1117131AFB38}"/>
                  </a:ext>
                </a:extLst>
              </p:cNvPr>
              <p:cNvSpPr/>
              <p:nvPr/>
            </p:nvSpPr>
            <p:spPr>
              <a:xfrm>
                <a:off x="5607969" y="3700166"/>
                <a:ext cx="1243674" cy="523220"/>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r>
                          <a:rPr lang="en-US" i="1">
                            <a:latin typeface="Cambria Math" panose="02040503050406030204" pitchFamily="18" charset="0"/>
                          </a:rPr>
                          <m:t>, </m:t>
                        </m:r>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oMath>
                </a14:m>
                <a:r>
                  <a:rPr lang="en-US" i="1"/>
                  <a:t> p</a:t>
                </a:r>
                <a:endParaRPr lang="en-US" i="1" dirty="0"/>
              </a:p>
            </p:txBody>
          </p:sp>
        </mc:Choice>
        <mc:Fallback xmlns="">
          <p:sp>
            <p:nvSpPr>
              <p:cNvPr id="23" name="Rectangle 22">
                <a:extLst>
                  <a:ext uri="{FF2B5EF4-FFF2-40B4-BE49-F238E27FC236}">
                    <a16:creationId xmlns:a16="http://schemas.microsoft.com/office/drawing/2014/main" id="{25EBE53E-B7A2-4AB3-AA93-1117131AFB38}"/>
                  </a:ext>
                </a:extLst>
              </p:cNvPr>
              <p:cNvSpPr>
                <a:spLocks noRot="1" noChangeAspect="1" noMove="1" noResize="1" noEditPoints="1" noAdjustHandles="1" noChangeArrowheads="1" noChangeShapeType="1" noTextEdit="1"/>
              </p:cNvSpPr>
              <p:nvPr/>
            </p:nvSpPr>
            <p:spPr>
              <a:xfrm>
                <a:off x="5607969" y="3700166"/>
                <a:ext cx="1243674" cy="523220"/>
              </a:xfrm>
              <a:prstGeom prst="rect">
                <a:avLst/>
              </a:prstGeom>
              <a:blipFill>
                <a:blip r:embed="rId7"/>
                <a:stretch>
                  <a:fillRect t="-12791" r="-8824"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182E7DE-3F59-4A59-8CB3-A682893F8B63}"/>
                  </a:ext>
                </a:extLst>
              </p:cNvPr>
              <p:cNvSpPr txBox="1"/>
              <p:nvPr/>
            </p:nvSpPr>
            <p:spPr>
              <a:xfrm>
                <a:off x="210476" y="3864675"/>
                <a:ext cx="24024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𝑛</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dirty="0"/>
              </a:p>
            </p:txBody>
          </p:sp>
        </mc:Choice>
        <mc:Fallback xmlns="">
          <p:sp>
            <p:nvSpPr>
              <p:cNvPr id="24" name="TextBox 23">
                <a:extLst>
                  <a:ext uri="{FF2B5EF4-FFF2-40B4-BE49-F238E27FC236}">
                    <a16:creationId xmlns:a16="http://schemas.microsoft.com/office/drawing/2014/main" id="{C182E7DE-3F59-4A59-8CB3-A682893F8B63}"/>
                  </a:ext>
                </a:extLst>
              </p:cNvPr>
              <p:cNvSpPr txBox="1">
                <a:spLocks noRot="1" noChangeAspect="1" noMove="1" noResize="1" noEditPoints="1" noAdjustHandles="1" noChangeArrowheads="1" noChangeShapeType="1" noTextEdit="1"/>
              </p:cNvSpPr>
              <p:nvPr/>
            </p:nvSpPr>
            <p:spPr>
              <a:xfrm>
                <a:off x="210476" y="3864675"/>
                <a:ext cx="2402453"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1C9A2EE-5A07-49ED-868B-042AFB3FD9C9}"/>
                  </a:ext>
                </a:extLst>
              </p:cNvPr>
              <p:cNvSpPr txBox="1"/>
              <p:nvPr/>
            </p:nvSpPr>
            <p:spPr>
              <a:xfrm>
                <a:off x="3000831" y="3615795"/>
                <a:ext cx="2420599" cy="523220"/>
              </a:xfrm>
              <a:prstGeom prst="rect">
                <a:avLst/>
              </a:prstGeom>
              <a:noFill/>
            </p:spPr>
            <p:txBody>
              <a:bodyPr wrap="none" rtlCol="0">
                <a:spAutoFit/>
              </a:bodyPr>
              <a:lstStyle/>
              <a:p>
                <a:r>
                  <a:rPr lang="en-US" dirty="0"/>
                  <a:t>Hard </a:t>
                </a:r>
                <a:r>
                  <a:rPr lang="en-US"/>
                  <a:t>to solve </a:t>
                </a:r>
                <a14:m>
                  <m:oMath xmlns:m="http://schemas.openxmlformats.org/officeDocument/2006/math">
                    <m:r>
                      <a:rPr lang="en-US" i="1">
                        <a:latin typeface="Cambria Math" panose="02040503050406030204" pitchFamily="18" charset="0"/>
                      </a:rPr>
                      <m:t>𝑛</m:t>
                    </m:r>
                  </m:oMath>
                </a14:m>
                <a:endParaRPr lang="en-US" dirty="0"/>
              </a:p>
            </p:txBody>
          </p:sp>
        </mc:Choice>
        <mc:Fallback xmlns="">
          <p:sp>
            <p:nvSpPr>
              <p:cNvPr id="25" name="TextBox 24">
                <a:extLst>
                  <a:ext uri="{FF2B5EF4-FFF2-40B4-BE49-F238E27FC236}">
                    <a16:creationId xmlns:a16="http://schemas.microsoft.com/office/drawing/2014/main" id="{B1C9A2EE-5A07-49ED-868B-042AFB3FD9C9}"/>
                  </a:ext>
                </a:extLst>
              </p:cNvPr>
              <p:cNvSpPr txBox="1">
                <a:spLocks noRot="1" noChangeAspect="1" noMove="1" noResize="1" noEditPoints="1" noAdjustHandles="1" noChangeArrowheads="1" noChangeShapeType="1" noTextEdit="1"/>
              </p:cNvSpPr>
              <p:nvPr/>
            </p:nvSpPr>
            <p:spPr>
              <a:xfrm>
                <a:off x="3000831" y="3615795"/>
                <a:ext cx="2420599" cy="523220"/>
              </a:xfrm>
              <a:prstGeom prst="rect">
                <a:avLst/>
              </a:prstGeom>
              <a:blipFill>
                <a:blip r:embed="rId9"/>
                <a:stretch>
                  <a:fillRect l="-5038" t="-11628" b="-3139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37FBF168-8917-423A-ACAF-2033FC645A73}"/>
              </a:ext>
            </a:extLst>
          </p:cNvPr>
          <p:cNvSpPr txBox="1"/>
          <p:nvPr/>
        </p:nvSpPr>
        <p:spPr>
          <a:xfrm>
            <a:off x="479376" y="5713394"/>
            <a:ext cx="8615473" cy="523220"/>
          </a:xfrm>
          <a:prstGeom prst="rect">
            <a:avLst/>
          </a:prstGeom>
          <a:noFill/>
          <a:ln>
            <a:solidFill>
              <a:srgbClr val="FF0000"/>
            </a:solidFill>
          </a:ln>
        </p:spPr>
        <p:txBody>
          <a:bodyPr wrap="square" rtlCol="0">
            <a:spAutoFit/>
          </a:bodyPr>
          <a:lstStyle/>
          <a:p>
            <a:endParaRPr lang="en-US" dirty="0"/>
          </a:p>
        </p:txBody>
      </p:sp>
      <p:cxnSp>
        <p:nvCxnSpPr>
          <p:cNvPr id="3" name="Straight Connector 2">
            <a:extLst>
              <a:ext uri="{FF2B5EF4-FFF2-40B4-BE49-F238E27FC236}">
                <a16:creationId xmlns:a16="http://schemas.microsoft.com/office/drawing/2014/main" id="{8FFAC7E6-66DF-4BF4-5F7A-A5ADE2618F98}"/>
              </a:ext>
            </a:extLst>
          </p:cNvPr>
          <p:cNvCxnSpPr/>
          <p:nvPr/>
        </p:nvCxnSpPr>
        <p:spPr bwMode="auto">
          <a:xfrm>
            <a:off x="8544272" y="1110447"/>
            <a:ext cx="0" cy="38884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4E601A41-905C-99F2-4323-EF84767A798A}"/>
              </a:ext>
            </a:extLst>
          </p:cNvPr>
          <p:cNvSpPr txBox="1"/>
          <p:nvPr/>
        </p:nvSpPr>
        <p:spPr>
          <a:xfrm>
            <a:off x="8519662" y="1163170"/>
            <a:ext cx="3758173" cy="2554545"/>
          </a:xfrm>
          <a:prstGeom prst="rect">
            <a:avLst/>
          </a:prstGeom>
          <a:noFill/>
        </p:spPr>
        <p:txBody>
          <a:bodyPr wrap="square">
            <a:spAutoFit/>
          </a:bodyPr>
          <a:lstStyle/>
          <a:p>
            <a:r>
              <a:rPr lang="en-US" sz="2000" dirty="0" err="1"/>
              <a:t>AutoSeededRandomPool</a:t>
            </a:r>
            <a:r>
              <a:rPr lang="en-US" sz="2000" dirty="0"/>
              <a:t> </a:t>
            </a:r>
            <a:r>
              <a:rPr lang="en-US" sz="2000" dirty="0" err="1"/>
              <a:t>prng</a:t>
            </a:r>
            <a:r>
              <a:rPr lang="en-US" sz="2000" dirty="0"/>
              <a:t>;</a:t>
            </a:r>
          </a:p>
          <a:p>
            <a:r>
              <a:rPr lang="en-US" sz="2000" dirty="0"/>
              <a:t>Integer p, q, g;</a:t>
            </a:r>
          </a:p>
          <a:p>
            <a:r>
              <a:rPr lang="en-US" sz="2000" dirty="0" err="1"/>
              <a:t>CryptoPP</a:t>
            </a:r>
            <a:r>
              <a:rPr lang="en-US" sz="2000" dirty="0"/>
              <a:t>::</a:t>
            </a:r>
            <a:r>
              <a:rPr lang="en-US" sz="2000" dirty="0" err="1"/>
              <a:t>PrimeAndGenerator</a:t>
            </a:r>
            <a:r>
              <a:rPr lang="en-US" sz="2000" dirty="0"/>
              <a:t> </a:t>
            </a:r>
            <a:r>
              <a:rPr lang="en-US" sz="2000" dirty="0" err="1"/>
              <a:t>pg</a:t>
            </a:r>
            <a:r>
              <a:rPr lang="en-US" sz="2000" dirty="0"/>
              <a:t>;</a:t>
            </a:r>
          </a:p>
          <a:p>
            <a:endParaRPr lang="en-US" sz="2000" dirty="0"/>
          </a:p>
          <a:p>
            <a:r>
              <a:rPr lang="en-US" sz="2000" dirty="0" err="1"/>
              <a:t>pg.Generate</a:t>
            </a:r>
            <a:r>
              <a:rPr lang="en-US" sz="2000" dirty="0"/>
              <a:t>(1, </a:t>
            </a:r>
            <a:r>
              <a:rPr lang="en-US" sz="2000" dirty="0" err="1"/>
              <a:t>prng</a:t>
            </a:r>
            <a:r>
              <a:rPr lang="en-US" sz="2000" dirty="0"/>
              <a:t>, 512, 511);</a:t>
            </a:r>
          </a:p>
          <a:p>
            <a:r>
              <a:rPr lang="en-US" sz="2000" dirty="0"/>
              <a:t>p = </a:t>
            </a:r>
            <a:r>
              <a:rPr lang="en-US" sz="2000" dirty="0" err="1"/>
              <a:t>pg.Prime</a:t>
            </a:r>
            <a:r>
              <a:rPr lang="en-US" sz="2000" dirty="0"/>
              <a:t>();</a:t>
            </a:r>
          </a:p>
          <a:p>
            <a:r>
              <a:rPr lang="en-US" sz="2000" dirty="0"/>
              <a:t>q = </a:t>
            </a:r>
            <a:r>
              <a:rPr lang="en-US" sz="2000" dirty="0" err="1"/>
              <a:t>pg.SubPrime</a:t>
            </a:r>
            <a:r>
              <a:rPr lang="en-US" sz="2000" dirty="0"/>
              <a:t>();</a:t>
            </a:r>
          </a:p>
          <a:p>
            <a:r>
              <a:rPr lang="en-US" sz="2000" dirty="0"/>
              <a:t>g = </a:t>
            </a:r>
            <a:r>
              <a:rPr lang="en-US" sz="2000" dirty="0" err="1"/>
              <a:t>pg.Generator</a:t>
            </a:r>
            <a:r>
              <a:rPr lang="en-US" sz="2000" dirty="0"/>
              <a: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3D15BA-16A7-CF0F-D670-648B02F9E3B4}"/>
                  </a:ext>
                </a:extLst>
              </p:cNvPr>
              <p:cNvSpPr txBox="1"/>
              <p:nvPr/>
            </p:nvSpPr>
            <p:spPr>
              <a:xfrm>
                <a:off x="1120495" y="4609830"/>
                <a:ext cx="4165564" cy="129753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3</m:t>
                          </m:r>
                        </m:e>
                        <m:sup>
                          <m:r>
                            <a:rPr lang="en-US" b="0" i="1" smtClean="0">
                              <a:solidFill>
                                <a:srgbClr val="FF0000"/>
                              </a:solidFill>
                              <a:latin typeface="Cambria Math" panose="02040503050406030204" pitchFamily="18" charset="0"/>
                            </a:rPr>
                            <m:t>𝑥</m:t>
                          </m:r>
                        </m:sup>
                      </m:sSup>
                      <m:r>
                        <a:rPr lang="en-US" b="0" i="1" smtClean="0">
                          <a:solidFill>
                            <a:srgbClr val="FF0000"/>
                          </a:solidFill>
                          <a:latin typeface="Cambria Math" panose="02040503050406030204" pitchFamily="18" charset="0"/>
                        </a:rPr>
                        <m:t>=5 </m:t>
                      </m:r>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31, </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oMath>
                  </m:oMathPara>
                </a14:m>
                <a:endParaRPr lang="en-US" b="0" dirty="0">
                  <a:solidFill>
                    <a:srgbClr val="FF0000"/>
                  </a:solidFill>
                </a:endParaRPr>
              </a:p>
              <a:p>
                <a14:m>
                  <m:oMath xmlns:m="http://schemas.openxmlformats.org/officeDocument/2006/math">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3</m:t>
                        </m:r>
                      </m:e>
                      <m:sup>
                        <m:r>
                          <a:rPr lang="en-US" i="1">
                            <a:solidFill>
                              <a:srgbClr val="FF0000"/>
                            </a:solidFill>
                            <a:latin typeface="Cambria Math" panose="02040503050406030204" pitchFamily="18" charset="0"/>
                          </a:rPr>
                          <m:t>𝑥</m:t>
                        </m:r>
                      </m:sup>
                    </m:sSup>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31</m:t>
                    </m:r>
                    <m:r>
                      <a:rPr lang="en-US" i="1">
                        <a:solidFill>
                          <a:srgbClr val="FF0000"/>
                        </a:solidFill>
                        <a:latin typeface="Cambria Math" panose="02040503050406030204" pitchFamily="18" charset="0"/>
                      </a:rPr>
                      <m:t> </m:t>
                    </m:r>
                  </m:oMath>
                </a14:m>
                <a:r>
                  <a:rPr lang="en-US" dirty="0">
                    <a:solidFill>
                      <a:srgbClr val="FF0000"/>
                    </a:solidFill>
                  </a:rPr>
                  <a:t>mod (</a:t>
                </a:r>
                <a14:m>
                  <m:oMath xmlns:m="http://schemas.openxmlformats.org/officeDocument/2006/math">
                    <m:sSup>
                      <m:sSupPr>
                        <m:ctrlPr>
                          <a:rPr lang="en-US" i="1" dirty="0" smtClean="0">
                            <a:solidFill>
                              <a:srgbClr val="FF0000"/>
                            </a:solidFill>
                            <a:latin typeface="Cambria Math" panose="02040503050406030204" pitchFamily="18" charset="0"/>
                          </a:rPr>
                        </m:ctrlPr>
                      </m:sSupPr>
                      <m:e>
                        <m:r>
                          <a:rPr lang="en-US" i="1" dirty="0" smtClean="0">
                            <a:solidFill>
                              <a:srgbClr val="FF0000"/>
                            </a:solidFill>
                            <a:latin typeface="Cambria Math" panose="02040503050406030204" pitchFamily="18" charset="0"/>
                          </a:rPr>
                          <m:t>2</m:t>
                        </m:r>
                      </m:e>
                      <m:sup>
                        <m:r>
                          <a:rPr lang="en-US" i="1" dirty="0" smtClean="0">
                            <a:solidFill>
                              <a:srgbClr val="FF0000"/>
                            </a:solidFill>
                            <a:latin typeface="Cambria Math" panose="02040503050406030204" pitchFamily="18" charset="0"/>
                          </a:rPr>
                          <m:t>255</m:t>
                        </m:r>
                      </m:sup>
                    </m:sSup>
                  </m:oMath>
                </a14:m>
                <a:r>
                  <a:rPr lang="en-US" dirty="0">
                    <a:solidFill>
                      <a:srgbClr val="FF0000"/>
                    </a:solidFill>
                  </a:rPr>
                  <a:t>-19), x=?</a:t>
                </a:r>
                <a:endParaRPr lang="en-US" b="0" dirty="0">
                  <a:solidFill>
                    <a:srgbClr val="FF0000"/>
                  </a:solidFill>
                </a:endParaRPr>
              </a:p>
              <a:p>
                <a:endParaRPr lang="en-US" dirty="0"/>
              </a:p>
            </p:txBody>
          </p:sp>
        </mc:Choice>
        <mc:Fallback xmlns="">
          <p:sp>
            <p:nvSpPr>
              <p:cNvPr id="2" name="TextBox 1">
                <a:extLst>
                  <a:ext uri="{FF2B5EF4-FFF2-40B4-BE49-F238E27FC236}">
                    <a16:creationId xmlns:a16="http://schemas.microsoft.com/office/drawing/2014/main" id="{653D15BA-16A7-CF0F-D670-648B02F9E3B4}"/>
                  </a:ext>
                </a:extLst>
              </p:cNvPr>
              <p:cNvSpPr txBox="1">
                <a:spLocks noRot="1" noChangeAspect="1" noMove="1" noResize="1" noEditPoints="1" noAdjustHandles="1" noChangeArrowheads="1" noChangeShapeType="1" noTextEdit="1"/>
              </p:cNvSpPr>
              <p:nvPr/>
            </p:nvSpPr>
            <p:spPr>
              <a:xfrm>
                <a:off x="1120495" y="4609830"/>
                <a:ext cx="4165564" cy="1297535"/>
              </a:xfrm>
              <a:prstGeom prst="rect">
                <a:avLst/>
              </a:prstGeom>
              <a:blipFill>
                <a:blip r:embed="rId10"/>
                <a:stretch>
                  <a:fillRect r="-3953"/>
                </a:stretch>
              </a:blipFill>
            </p:spPr>
            <p:txBody>
              <a:bodyPr/>
              <a:lstStyle/>
              <a:p>
                <a:r>
                  <a:rPr lang="en-US">
                    <a:noFill/>
                  </a:rPr>
                  <a:t> </a:t>
                </a:r>
              </a:p>
            </p:txBody>
          </p:sp>
        </mc:Fallback>
      </mc:AlternateContent>
    </p:spTree>
    <p:extLst>
      <p:ext uri="{BB962C8B-B14F-4D97-AF65-F5344CB8AC3E}">
        <p14:creationId xmlns:p14="http://schemas.microsoft.com/office/powerpoint/2010/main" val="222170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4" grpId="0"/>
      <p:bldP spid="5" grpId="0"/>
      <p:bldP spid="18" grpId="0"/>
      <p:bldP spid="20" grpId="0"/>
      <p:bldP spid="23" grpId="0"/>
      <p:bldP spid="24" grpId="0"/>
      <p:bldP spid="25" grpId="0"/>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80"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45356"/>
            <a:ext cx="10369152" cy="4967287"/>
          </a:xfrm>
        </p:spPr>
        <p:txBody>
          <a:bodyPr/>
          <a:lstStyle/>
          <a:p>
            <a:pPr eaLnBrk="1" hangingPunct="1">
              <a:spcBef>
                <a:spcPct val="25000"/>
              </a:spcBef>
            </a:pPr>
            <a:r>
              <a:rPr lang="en-US" dirty="0"/>
              <a:t>Why asymmetric cryptography?</a:t>
            </a:r>
          </a:p>
          <a:p>
            <a:pPr eaLnBrk="1" hangingPunct="1">
              <a:spcBef>
                <a:spcPct val="25000"/>
              </a:spcBef>
            </a:pPr>
            <a:r>
              <a:rPr lang="en-US" dirty="0"/>
              <a:t>Factoring Based Cryptography (</a:t>
            </a:r>
            <a:r>
              <a:rPr lang="en-US"/>
              <a:t>P1)</a:t>
            </a:r>
          </a:p>
          <a:p>
            <a:pPr lvl="1" eaLnBrk="1" hangingPunct="1">
              <a:spcBef>
                <a:spcPct val="25000"/>
              </a:spcBef>
            </a:pPr>
            <a:r>
              <a:rPr lang="en-GB" altLang="en-US"/>
              <a:t>RSA signature;</a:t>
            </a:r>
            <a:endParaRPr lang="en-US" dirty="0"/>
          </a:p>
          <a:p>
            <a:pPr eaLnBrk="1" hangingPunct="1">
              <a:spcBef>
                <a:spcPct val="25000"/>
              </a:spcBef>
            </a:pPr>
            <a:r>
              <a:rPr lang="en-GB" altLang="en-US"/>
              <a:t>Logarithm </a:t>
            </a:r>
            <a:r>
              <a:rPr lang="en-GB" altLang="en-US" dirty="0"/>
              <a:t>Based Cryptography (</a:t>
            </a:r>
            <a:r>
              <a:rPr lang="en-GB" altLang="en-US"/>
              <a:t>P2)</a:t>
            </a:r>
          </a:p>
          <a:p>
            <a:pPr lvl="1" eaLnBrk="1" hangingPunct="1">
              <a:spcBef>
                <a:spcPct val="25000"/>
              </a:spcBef>
            </a:pPr>
            <a:r>
              <a:rPr lang="en-GB" altLang="en-US">
                <a:solidFill>
                  <a:srgbClr val="FF0000"/>
                </a:solidFill>
              </a:rPr>
              <a:t>ElGamal cipher</a:t>
            </a:r>
          </a:p>
          <a:p>
            <a:pPr lvl="1" eaLnBrk="1" hangingPunct="1">
              <a:spcBef>
                <a:spcPct val="25000"/>
              </a:spcBef>
            </a:pPr>
            <a:r>
              <a:rPr lang="en-GB" altLang="en-US"/>
              <a:t>Diffie-Hellman key exchange;</a:t>
            </a:r>
          </a:p>
          <a:p>
            <a:pPr eaLnBrk="1" hangingPunct="1">
              <a:spcBef>
                <a:spcPct val="25000"/>
              </a:spcBef>
            </a:pPr>
            <a:r>
              <a:rPr lang="en-US"/>
              <a:t>Elliptic Curve Cryptography (P3)</a:t>
            </a:r>
          </a:p>
          <a:p>
            <a:pPr eaLnBrk="1" hangingPunct="1">
              <a:spcBef>
                <a:spcPct val="25000"/>
              </a:spcBef>
            </a:pPr>
            <a:r>
              <a:rPr lang="en-US" altLang="en-US"/>
              <a:t>Some </a:t>
            </a:r>
            <a:r>
              <a:rPr lang="en-US" altLang="en-US" dirty="0"/>
              <a:t>advanced c</a:t>
            </a:r>
            <a:r>
              <a:rPr lang="en-US" dirty="0"/>
              <a:t>ryptography system (quantum resistance)</a:t>
            </a:r>
            <a:r>
              <a:rPr lang="en-US" altLang="en-US" dirty="0"/>
              <a:t> </a:t>
            </a:r>
            <a:endParaRPr lang="en-GB" altLang="en-US" dirty="0"/>
          </a:p>
        </p:txBody>
      </p:sp>
    </p:spTree>
    <p:extLst>
      <p:ext uri="{BB962C8B-B14F-4D97-AF65-F5344CB8AC3E}">
        <p14:creationId xmlns:p14="http://schemas.microsoft.com/office/powerpoint/2010/main" val="289474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80"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45356"/>
            <a:ext cx="10369152" cy="4967287"/>
          </a:xfrm>
        </p:spPr>
        <p:txBody>
          <a:bodyPr/>
          <a:lstStyle/>
          <a:p>
            <a:pPr eaLnBrk="1" hangingPunct="1">
              <a:spcBef>
                <a:spcPct val="25000"/>
              </a:spcBef>
            </a:pPr>
            <a:r>
              <a:rPr lang="en-US" dirty="0"/>
              <a:t>Why asymmetric cryptography?</a:t>
            </a:r>
          </a:p>
          <a:p>
            <a:pPr eaLnBrk="1" hangingPunct="1">
              <a:spcBef>
                <a:spcPct val="25000"/>
              </a:spcBef>
            </a:pPr>
            <a:r>
              <a:rPr lang="en-US" dirty="0"/>
              <a:t>Factoring Based Cryptography (P1)</a:t>
            </a:r>
          </a:p>
          <a:p>
            <a:pPr lvl="1" eaLnBrk="1" hangingPunct="1">
              <a:spcBef>
                <a:spcPct val="25000"/>
              </a:spcBef>
            </a:pPr>
            <a:r>
              <a:rPr lang="en-GB" altLang="en-US" dirty="0"/>
              <a:t>RSA signature;</a:t>
            </a:r>
            <a:endParaRPr lang="en-US" dirty="0"/>
          </a:p>
          <a:p>
            <a:pPr eaLnBrk="1" hangingPunct="1">
              <a:spcBef>
                <a:spcPct val="25000"/>
              </a:spcBef>
            </a:pPr>
            <a:r>
              <a:rPr lang="en-GB" altLang="en-US" dirty="0"/>
              <a:t>Logarithm Based Cryptography (P2)</a:t>
            </a:r>
          </a:p>
          <a:p>
            <a:pPr lvl="1" eaLnBrk="1" hangingPunct="1">
              <a:spcBef>
                <a:spcPct val="25000"/>
              </a:spcBef>
            </a:pPr>
            <a:r>
              <a:rPr lang="en-GB" altLang="en-US" dirty="0">
                <a:solidFill>
                  <a:srgbClr val="FF0000"/>
                </a:solidFill>
              </a:rPr>
              <a:t>Diffie-Hellman key exchange;</a:t>
            </a:r>
          </a:p>
          <a:p>
            <a:pPr eaLnBrk="1" hangingPunct="1">
              <a:spcBef>
                <a:spcPct val="25000"/>
              </a:spcBef>
            </a:pPr>
            <a:r>
              <a:rPr lang="en-US" dirty="0"/>
              <a:t>Elliptic Curve Cryptography (P3)</a:t>
            </a:r>
          </a:p>
          <a:p>
            <a:pPr eaLnBrk="1" hangingPunct="1">
              <a:spcBef>
                <a:spcPct val="25000"/>
              </a:spcBef>
            </a:pPr>
            <a:r>
              <a:rPr lang="en-US" altLang="en-US" dirty="0"/>
              <a:t>Some advanced c</a:t>
            </a:r>
            <a:r>
              <a:rPr lang="en-US" dirty="0"/>
              <a:t>ryptography system (quantum resistance)</a:t>
            </a:r>
            <a:r>
              <a:rPr lang="en-US" altLang="en-US" dirty="0"/>
              <a:t> </a:t>
            </a:r>
            <a:endParaRPr lang="en-GB" altLang="en-US" dirty="0"/>
          </a:p>
        </p:txBody>
      </p:sp>
    </p:spTree>
    <p:extLst>
      <p:ext uri="{BB962C8B-B14F-4D97-AF65-F5344CB8AC3E}">
        <p14:creationId xmlns:p14="http://schemas.microsoft.com/office/powerpoint/2010/main" val="98214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F18713F4-95DD-493B-9169-0AE6B7F01379}"/>
              </a:ext>
            </a:extLst>
          </p:cNvPr>
          <p:cNvSpPr>
            <a:spLocks noGrp="1" noChangeArrowheads="1"/>
          </p:cNvSpPr>
          <p:nvPr>
            <p:ph type="title"/>
          </p:nvPr>
        </p:nvSpPr>
        <p:spPr>
          <a:xfrm>
            <a:off x="1270001" y="-83214"/>
            <a:ext cx="8432800" cy="914400"/>
          </a:xfrm>
        </p:spPr>
        <p:txBody>
          <a:bodyPr/>
          <a:lstStyle/>
          <a:p>
            <a:r>
              <a:rPr lang="en-US" altLang="en-US" dirty="0"/>
              <a:t>Diffie-Hellman key exchange</a:t>
            </a:r>
          </a:p>
        </p:txBody>
      </p:sp>
      <mc:AlternateContent xmlns:mc="http://schemas.openxmlformats.org/markup-compatibility/2006" xmlns:a14="http://schemas.microsoft.com/office/drawing/2010/main">
        <mc:Choice Requires="a14">
          <p:sp>
            <p:nvSpPr>
              <p:cNvPr id="22532" name="Rectangle 3">
                <a:extLst>
                  <a:ext uri="{FF2B5EF4-FFF2-40B4-BE49-F238E27FC236}">
                    <a16:creationId xmlns:a16="http://schemas.microsoft.com/office/drawing/2014/main" id="{1077C376-09BB-40BC-A917-86D0191CE281}"/>
                  </a:ext>
                </a:extLst>
              </p:cNvPr>
              <p:cNvSpPr>
                <a:spLocks noGrp="1" noChangeArrowheads="1"/>
              </p:cNvSpPr>
              <p:nvPr>
                <p:ph idx="1"/>
              </p:nvPr>
            </p:nvSpPr>
            <p:spPr>
              <a:xfrm>
                <a:off x="1055440" y="831186"/>
                <a:ext cx="9721080" cy="2743200"/>
              </a:xfrm>
            </p:spPr>
            <p:txBody>
              <a:bodyPr/>
              <a:lstStyle/>
              <a:p>
                <a:r>
                  <a:rPr lang="en-US" altLang="en-US" sz="2600"/>
                  <a:t>A and B </a:t>
                </a:r>
                <a:r>
                  <a:rPr lang="en-US" altLang="en-US" sz="2600" dirty="0"/>
                  <a:t>never met and share </a:t>
                </a:r>
                <a:r>
                  <a:rPr lang="en-US" altLang="en-US" sz="2600"/>
                  <a:t>no secrets;</a:t>
                </a:r>
                <a:endParaRPr lang="en-US" altLang="en-US" sz="2600" dirty="0"/>
              </a:p>
              <a:p>
                <a:r>
                  <a:rPr lang="en-US" altLang="en-US" sz="2600" dirty="0"/>
                  <a:t>Public info</a:t>
                </a:r>
                <a:r>
                  <a:rPr lang="en-US" altLang="en-US" sz="2600"/>
                  <a:t>: the prime number </a:t>
                </a:r>
                <a14:m>
                  <m:oMath xmlns:m="http://schemas.openxmlformats.org/officeDocument/2006/math">
                    <m:r>
                      <a:rPr lang="en-US" altLang="en-US" i="1" smtClean="0">
                        <a:latin typeface="Cambria Math" panose="02040503050406030204" pitchFamily="18" charset="0"/>
                      </a:rPr>
                      <m:t>𝑝</m:t>
                    </m:r>
                  </m:oMath>
                </a14:m>
                <a:r>
                  <a:rPr lang="en-US" altLang="en-US" sz="2600"/>
                  <a:t> </a:t>
                </a:r>
                <a:r>
                  <a:rPr lang="en-US" altLang="en-US" sz="2600" dirty="0"/>
                  <a:t>and </a:t>
                </a:r>
                <a14:m>
                  <m:oMath xmlns:m="http://schemas.openxmlformats.org/officeDocument/2006/math">
                    <m:r>
                      <a:rPr lang="en-US" altLang="en-US" i="1" dirty="0" smtClean="0">
                        <a:latin typeface="Cambria Math" panose="02040503050406030204" pitchFamily="18" charset="0"/>
                      </a:rPr>
                      <m:t>𝑔</m:t>
                    </m:r>
                  </m:oMath>
                </a14:m>
                <a:endParaRPr lang="en-US" altLang="en-US" sz="2600" dirty="0"/>
              </a:p>
              <a:p>
                <a:pPr lvl="1"/>
                <a14:m>
                  <m:oMath xmlns:m="http://schemas.openxmlformats.org/officeDocument/2006/math">
                    <m:r>
                      <a:rPr lang="en-US" altLang="en-US" sz="2400" i="1">
                        <a:latin typeface="Cambria Math" panose="02040503050406030204" pitchFamily="18" charset="0"/>
                      </a:rPr>
                      <m:t>𝑝</m:t>
                    </m:r>
                  </m:oMath>
                </a14:m>
                <a:r>
                  <a:rPr lang="en-US" altLang="en-US" sz="2600"/>
                  <a:t> </a:t>
                </a:r>
                <a:r>
                  <a:rPr lang="en-US" altLang="en-US" sz="2600" dirty="0"/>
                  <a:t>is a large prime number</a:t>
                </a:r>
                <a:r>
                  <a:rPr lang="en-US" altLang="en-US" sz="2600"/>
                  <a:t>, </a:t>
                </a:r>
                <a14:m>
                  <m:oMath xmlns:m="http://schemas.openxmlformats.org/officeDocument/2006/math">
                    <m:r>
                      <a:rPr lang="en-US" altLang="en-US" sz="2400" i="1" dirty="0">
                        <a:latin typeface="Cambria Math" panose="02040503050406030204" pitchFamily="18" charset="0"/>
                      </a:rPr>
                      <m:t>𝑔</m:t>
                    </m:r>
                  </m:oMath>
                </a14:m>
                <a:r>
                  <a:rPr lang="en-US" altLang="en-US" sz="2600"/>
                  <a:t> </a:t>
                </a:r>
                <a:r>
                  <a:rPr lang="en-US" altLang="en-US" sz="2600" dirty="0"/>
                  <a:t>is a generator of </a:t>
                </a:r>
                <a:r>
                  <a:rPr lang="en-US" altLang="en-US" sz="2600" dirty="0" err="1"/>
                  <a:t>Z</a:t>
                </a:r>
                <a:r>
                  <a:rPr lang="en-US" altLang="en-US" sz="2600" baseline="-25000" dirty="0" err="1"/>
                  <a:t>p</a:t>
                </a:r>
                <a:r>
                  <a:rPr lang="en-US" altLang="en-US" sz="2600" dirty="0"/>
                  <a:t>*</a:t>
                </a:r>
              </a:p>
              <a:p>
                <a:pPr lvl="2"/>
                <a:r>
                  <a:rPr lang="en-US" altLang="en-US" sz="2600" err="1"/>
                  <a:t>Z</a:t>
                </a:r>
                <a:r>
                  <a:rPr lang="en-US" altLang="en-US" sz="2600" baseline="-25000" err="1"/>
                  <a:t>p</a:t>
                </a:r>
                <a:r>
                  <a:rPr lang="en-US" altLang="en-US" sz="2600"/>
                  <a:t>* = {</a:t>
                </a:r>
                <a:r>
                  <a:rPr lang="en-US" altLang="en-US" sz="2600" dirty="0"/>
                  <a:t>1, 2 </a:t>
                </a:r>
                <a:r>
                  <a:rPr lang="en-US" altLang="en-US" sz="2600"/>
                  <a:t>… p-1: </a:t>
                </a:r>
                <a:r>
                  <a:rPr lang="en-US" altLang="en-US" sz="2600">
                    <a:sym typeface="Symbol" panose="05050102010706020507" pitchFamily="18" charset="2"/>
                  </a:rPr>
                  <a:t></a:t>
                </a:r>
                <a:r>
                  <a:rPr lang="en-US" altLang="en-US" sz="2600" dirty="0" err="1">
                    <a:sym typeface="Symbol" panose="05050102010706020507" pitchFamily="18" charset="2"/>
                  </a:rPr>
                  <a:t>a</a:t>
                </a:r>
                <a:r>
                  <a:rPr lang="en-US" altLang="en-US" sz="2600" dirty="0" err="1"/>
                  <a:t>Z</a:t>
                </a:r>
                <a:r>
                  <a:rPr lang="en-US" altLang="en-US" sz="2600" baseline="-25000" dirty="0" err="1"/>
                  <a:t>p</a:t>
                </a:r>
                <a:r>
                  <a:rPr lang="en-US" altLang="en-US" sz="2600" dirty="0"/>
                  <a:t>* </a:t>
                </a:r>
                <a:r>
                  <a:rPr lang="en-US" altLang="en-US" sz="2600" dirty="0">
                    <a:sym typeface="Symbol" panose="05050102010706020507" pitchFamily="18" charset="2"/>
                  </a:rPr>
                  <a:t></a:t>
                </a:r>
                <a:r>
                  <a:rPr lang="en-US" altLang="en-US" sz="2600" dirty="0" err="1">
                    <a:sym typeface="Symbol" panose="05050102010706020507" pitchFamily="18" charset="2"/>
                  </a:rPr>
                  <a:t>i</a:t>
                </a:r>
                <a:r>
                  <a:rPr lang="en-US" altLang="en-US" sz="2600" dirty="0">
                    <a:sym typeface="Symbol" panose="05050102010706020507" pitchFamily="18" charset="2"/>
                  </a:rPr>
                  <a:t> such </a:t>
                </a:r>
                <a:r>
                  <a:rPr lang="en-US" altLang="en-US" sz="2600">
                    <a:sym typeface="Symbol" panose="05050102010706020507" pitchFamily="18" charset="2"/>
                  </a:rPr>
                  <a:t>that </a:t>
                </a:r>
                <a14:m>
                  <m:oMath xmlns:m="http://schemas.openxmlformats.org/officeDocument/2006/math">
                    <m:r>
                      <a:rPr lang="en-US" altLang="en-US" sz="2800" i="1" smtClean="0">
                        <a:latin typeface="Cambria Math" panose="02040503050406030204" pitchFamily="18" charset="0"/>
                      </a:rPr>
                      <m:t>𝑎</m:t>
                    </m:r>
                    <m:r>
                      <a:rPr lang="en-US" altLang="en-US" sz="2800" i="1" smtClean="0">
                        <a:latin typeface="Cambria Math" panose="02040503050406030204" pitchFamily="18" charset="0"/>
                      </a:rPr>
                      <m:t>=</m:t>
                    </m:r>
                    <m:sSup>
                      <m:sSupPr>
                        <m:ctrlPr>
                          <a:rPr lang="en-US" altLang="en-US" sz="2800" b="0" i="1" smtClean="0">
                            <a:latin typeface="Cambria Math" panose="02040503050406030204" pitchFamily="18" charset="0"/>
                          </a:rPr>
                        </m:ctrlPr>
                      </m:sSupPr>
                      <m:e>
                        <m:r>
                          <a:rPr lang="en-US" altLang="en-US" sz="2800" i="1" smtClean="0">
                            <a:latin typeface="Cambria Math" panose="02040503050406030204" pitchFamily="18" charset="0"/>
                          </a:rPr>
                          <m:t>𝑔</m:t>
                        </m:r>
                      </m:e>
                      <m:sup>
                        <m:r>
                          <a:rPr lang="en-US" altLang="en-US" sz="2800" b="0" i="1" smtClean="0">
                            <a:latin typeface="Cambria Math" panose="02040503050406030204" pitchFamily="18" charset="0"/>
                          </a:rPr>
                          <m:t>𝑖</m:t>
                        </m:r>
                      </m:sup>
                    </m:sSup>
                    <m:r>
                      <a:rPr lang="en-US" altLang="en-US" sz="2800" i="1" smtClean="0">
                        <a:latin typeface="Cambria Math" panose="02040503050406030204" pitchFamily="18" charset="0"/>
                      </a:rPr>
                      <m:t> </m:t>
                    </m:r>
                    <m:r>
                      <a:rPr lang="en-US" altLang="en-US" sz="2800" i="1">
                        <a:latin typeface="Cambria Math" panose="02040503050406030204" pitchFamily="18" charset="0"/>
                      </a:rPr>
                      <m:t>𝑚𝑜𝑑</m:t>
                    </m:r>
                    <m:r>
                      <a:rPr lang="en-US" altLang="en-US" sz="2800" i="1">
                        <a:latin typeface="Cambria Math" panose="02040503050406030204" pitchFamily="18" charset="0"/>
                      </a:rPr>
                      <m:t> </m:t>
                    </m:r>
                    <m:r>
                      <a:rPr lang="en-US" altLang="en-US" sz="2800" i="1" smtClean="0">
                        <a:latin typeface="Cambria Math" panose="02040503050406030204" pitchFamily="18" charset="0"/>
                      </a:rPr>
                      <m:t>𝑝</m:t>
                    </m:r>
                  </m:oMath>
                </a14:m>
                <a:r>
                  <a:rPr lang="en-US" altLang="en-US" sz="2600"/>
                  <a:t>}</a:t>
                </a:r>
                <a:endParaRPr lang="en-US" altLang="en-US" sz="2600" dirty="0"/>
              </a:p>
            </p:txBody>
          </p:sp>
        </mc:Choice>
        <mc:Fallback xmlns="">
          <p:sp>
            <p:nvSpPr>
              <p:cNvPr id="22532" name="Rectangle 3">
                <a:extLst>
                  <a:ext uri="{FF2B5EF4-FFF2-40B4-BE49-F238E27FC236}">
                    <a16:creationId xmlns:a16="http://schemas.microsoft.com/office/drawing/2014/main" id="{1077C376-09BB-40BC-A917-86D0191CE281}"/>
                  </a:ext>
                </a:extLst>
              </p:cNvPr>
              <p:cNvSpPr>
                <a:spLocks noGrp="1" noRot="1" noChangeAspect="1" noMove="1" noResize="1" noEditPoints="1" noAdjustHandles="1" noChangeArrowheads="1" noChangeShapeType="1" noTextEdit="1"/>
              </p:cNvSpPr>
              <p:nvPr>
                <p:ph type="body" idx="1"/>
              </p:nvPr>
            </p:nvSpPr>
            <p:spPr>
              <a:xfrm>
                <a:off x="1055440" y="831186"/>
                <a:ext cx="9721080" cy="2743200"/>
              </a:xfrm>
              <a:blipFill>
                <a:blip r:embed="rId3"/>
                <a:stretch>
                  <a:fillRect l="-1442" t="-4222"/>
                </a:stretch>
              </a:blipFill>
            </p:spPr>
            <p:txBody>
              <a:bodyPr/>
              <a:lstStyle/>
              <a:p>
                <a:r>
                  <a:rPr lang="en-US">
                    <a:noFill/>
                  </a:rPr>
                  <a:t> </a:t>
                </a:r>
              </a:p>
            </p:txBody>
          </p:sp>
        </mc:Fallback>
      </mc:AlternateContent>
      <p:pic>
        <p:nvPicPr>
          <p:cNvPr id="22533" name="Picture 4" descr="PE03749_">
            <a:extLst>
              <a:ext uri="{FF2B5EF4-FFF2-40B4-BE49-F238E27FC236}">
                <a16:creationId xmlns:a16="http://schemas.microsoft.com/office/drawing/2014/main" id="{498CCD9A-FEB1-4540-A3B2-13727A95D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097" y="3802986"/>
            <a:ext cx="7159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descr="PE03749_">
            <a:extLst>
              <a:ext uri="{FF2B5EF4-FFF2-40B4-BE49-F238E27FC236}">
                <a16:creationId xmlns:a16="http://schemas.microsoft.com/office/drawing/2014/main" id="{115A27AF-8C96-4737-8949-8BC3C5448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960097" y="3802986"/>
            <a:ext cx="7159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Line 6">
            <a:extLst>
              <a:ext uri="{FF2B5EF4-FFF2-40B4-BE49-F238E27FC236}">
                <a16:creationId xmlns:a16="http://schemas.microsoft.com/office/drawing/2014/main" id="{3E74825B-97BA-4D8E-8BCA-F643B2BC125D}"/>
              </a:ext>
            </a:extLst>
          </p:cNvPr>
          <p:cNvSpPr>
            <a:spLocks noChangeShapeType="1"/>
          </p:cNvSpPr>
          <p:nvPr/>
        </p:nvSpPr>
        <p:spPr bwMode="auto">
          <a:xfrm>
            <a:off x="3332659" y="4107786"/>
            <a:ext cx="3352800" cy="0"/>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US"/>
          </a:p>
        </p:txBody>
      </p:sp>
      <p:sp>
        <p:nvSpPr>
          <p:cNvPr id="22536" name="Text Box 7">
            <a:extLst>
              <a:ext uri="{FF2B5EF4-FFF2-40B4-BE49-F238E27FC236}">
                <a16:creationId xmlns:a16="http://schemas.microsoft.com/office/drawing/2014/main" id="{E7A7B9DD-FF58-423D-8908-6800512A9DEF}"/>
              </a:ext>
            </a:extLst>
          </p:cNvPr>
          <p:cNvSpPr txBox="1">
            <a:spLocks noChangeArrowheads="1"/>
          </p:cNvSpPr>
          <p:nvPr/>
        </p:nvSpPr>
        <p:spPr bwMode="auto">
          <a:xfrm>
            <a:off x="1889794" y="4253466"/>
            <a:ext cx="33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2000">
                <a:solidFill>
                  <a:schemeClr val="tx1"/>
                </a:solidFill>
              </a:rPr>
              <a:t>A</a:t>
            </a:r>
          </a:p>
        </p:txBody>
      </p:sp>
      <p:sp>
        <p:nvSpPr>
          <p:cNvPr id="22537" name="Text Box 8">
            <a:extLst>
              <a:ext uri="{FF2B5EF4-FFF2-40B4-BE49-F238E27FC236}">
                <a16:creationId xmlns:a16="http://schemas.microsoft.com/office/drawing/2014/main" id="{1AB45043-F0CF-48DD-855E-B8368E06514C}"/>
              </a:ext>
            </a:extLst>
          </p:cNvPr>
          <p:cNvSpPr txBox="1">
            <a:spLocks noChangeArrowheads="1"/>
          </p:cNvSpPr>
          <p:nvPr/>
        </p:nvSpPr>
        <p:spPr bwMode="auto">
          <a:xfrm>
            <a:off x="7758769" y="4166808"/>
            <a:ext cx="3353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2000">
                <a:solidFill>
                  <a:schemeClr val="tx1"/>
                </a:solidFill>
              </a:rPr>
              <a:t>B</a:t>
            </a:r>
          </a:p>
        </p:txBody>
      </p:sp>
      <mc:AlternateContent xmlns:mc="http://schemas.openxmlformats.org/markup-compatibility/2006" xmlns:a14="http://schemas.microsoft.com/office/drawing/2010/main">
        <mc:Choice Requires="a14">
          <p:sp>
            <p:nvSpPr>
              <p:cNvPr id="22538" name="AutoShape 9">
                <a:extLst>
                  <a:ext uri="{FF2B5EF4-FFF2-40B4-BE49-F238E27FC236}">
                    <a16:creationId xmlns:a16="http://schemas.microsoft.com/office/drawing/2014/main" id="{7AA166B5-F0CE-4524-BE83-8059729F195C}"/>
                  </a:ext>
                </a:extLst>
              </p:cNvPr>
              <p:cNvSpPr>
                <a:spLocks noChangeArrowheads="1"/>
              </p:cNvSpPr>
              <p:nvPr/>
            </p:nvSpPr>
            <p:spPr bwMode="auto">
              <a:xfrm>
                <a:off x="905184" y="2955263"/>
                <a:ext cx="3565537" cy="605496"/>
              </a:xfrm>
              <a:prstGeom prst="wedgeRectCallout">
                <a:avLst>
                  <a:gd name="adj1" fmla="val 29407"/>
                  <a:gd name="adj2" fmla="val 104065"/>
                </a:avLst>
              </a:prstGeom>
              <a:noFill/>
              <a:ln w="19050">
                <a:solidFill>
                  <a:schemeClr val="tx1"/>
                </a:solidFill>
                <a:miter lim="800000"/>
                <a:headEnd/>
                <a:tailEnd/>
              </a:ln>
              <a:extLst>
                <a:ext uri="{909E8E84-426E-40DD-AFC4-6F175D3DCCD1}">
                  <a14:hiddenFill>
                    <a:solidFill>
                      <a:srgbClr val="FFFFFF"/>
                    </a:solidFill>
                  </a14:hiddenFill>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altLang="en-US">
                    <a:solidFill>
                      <a:schemeClr val="tx1"/>
                    </a:solidFill>
                  </a:rPr>
                  <a:t>Pick secret, random </a:t>
                </a:r>
                <a14:m>
                  <m:oMath xmlns:m="http://schemas.openxmlformats.org/officeDocument/2006/math">
                    <m:r>
                      <a:rPr lang="en-US" altLang="en-US" sz="2800" i="1" smtClean="0">
                        <a:solidFill>
                          <a:srgbClr val="FF0000"/>
                        </a:solidFill>
                        <a:latin typeface="Cambria Math" panose="02040503050406030204" pitchFamily="18" charset="0"/>
                      </a:rPr>
                      <m:t>𝑥</m:t>
                    </m:r>
                  </m:oMath>
                </a14:m>
                <a:endParaRPr lang="en-US" altLang="en-US" sz="1800">
                  <a:solidFill>
                    <a:schemeClr val="tx1"/>
                  </a:solidFill>
                </a:endParaRPr>
              </a:p>
            </p:txBody>
          </p:sp>
        </mc:Choice>
        <mc:Fallback xmlns="">
          <p:sp>
            <p:nvSpPr>
              <p:cNvPr id="22538" name="AutoShape 9">
                <a:extLst>
                  <a:ext uri="{FF2B5EF4-FFF2-40B4-BE49-F238E27FC236}">
                    <a16:creationId xmlns:a16="http://schemas.microsoft.com/office/drawing/2014/main" id="{7AA166B5-F0CE-4524-BE83-8059729F195C}"/>
                  </a:ext>
                </a:extLst>
              </p:cNvPr>
              <p:cNvSpPr>
                <a:spLocks noRot="1" noChangeAspect="1" noMove="1" noResize="1" noEditPoints="1" noAdjustHandles="1" noChangeArrowheads="1" noChangeShapeType="1" noTextEdit="1"/>
              </p:cNvSpPr>
              <p:nvPr/>
            </p:nvSpPr>
            <p:spPr bwMode="auto">
              <a:xfrm>
                <a:off x="905184" y="2955263"/>
                <a:ext cx="3565537" cy="605496"/>
              </a:xfrm>
              <a:prstGeom prst="wedgeRectCallout">
                <a:avLst>
                  <a:gd name="adj1" fmla="val 29407"/>
                  <a:gd name="adj2" fmla="val 104065"/>
                </a:avLst>
              </a:prstGeom>
              <a:blipFill>
                <a:blip r:embed="rId5"/>
                <a:stretch>
                  <a:fillRect l="-2381" t="-4487"/>
                </a:stretch>
              </a:blip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39" name="AutoShape 10">
                <a:extLst>
                  <a:ext uri="{FF2B5EF4-FFF2-40B4-BE49-F238E27FC236}">
                    <a16:creationId xmlns:a16="http://schemas.microsoft.com/office/drawing/2014/main" id="{9C42A92D-6D29-4224-9A98-33396D195152}"/>
                  </a:ext>
                </a:extLst>
              </p:cNvPr>
              <p:cNvSpPr>
                <a:spLocks noChangeArrowheads="1"/>
              </p:cNvSpPr>
              <p:nvPr/>
            </p:nvSpPr>
            <p:spPr bwMode="auto">
              <a:xfrm>
                <a:off x="6960096" y="2934947"/>
                <a:ext cx="3415282" cy="639439"/>
              </a:xfrm>
              <a:prstGeom prst="wedgeRectCallout">
                <a:avLst>
                  <a:gd name="adj1" fmla="val -34462"/>
                  <a:gd name="adj2" fmla="val 98846"/>
                </a:avLst>
              </a:prstGeom>
              <a:noFill/>
              <a:ln w="19050">
                <a:solidFill>
                  <a:schemeClr val="tx1"/>
                </a:solidFill>
                <a:miter lim="800000"/>
                <a:headEnd/>
                <a:tailEnd/>
              </a:ln>
              <a:extLst>
                <a:ext uri="{909E8E84-426E-40DD-AFC4-6F175D3DCCD1}">
                  <a14:hiddenFill>
                    <a:solidFill>
                      <a:srgbClr val="FFFFFF"/>
                    </a:solidFill>
                  </a14:hiddenFill>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altLang="en-US">
                    <a:solidFill>
                      <a:schemeClr val="tx1"/>
                    </a:solidFill>
                  </a:rPr>
                  <a:t>Pick secret, random </a:t>
                </a:r>
                <a14:m>
                  <m:oMath xmlns:m="http://schemas.openxmlformats.org/officeDocument/2006/math">
                    <m:r>
                      <a:rPr lang="en-US" altLang="en-US" sz="3200" i="1" smtClean="0">
                        <a:solidFill>
                          <a:srgbClr val="FF0000"/>
                        </a:solidFill>
                        <a:latin typeface="Cambria Math" panose="02040503050406030204" pitchFamily="18" charset="0"/>
                      </a:rPr>
                      <m:t>𝑦</m:t>
                    </m:r>
                  </m:oMath>
                </a14:m>
                <a:endParaRPr lang="en-US" altLang="en-US" sz="1800">
                  <a:solidFill>
                    <a:schemeClr val="tx1"/>
                  </a:solidFill>
                </a:endParaRPr>
              </a:p>
            </p:txBody>
          </p:sp>
        </mc:Choice>
        <mc:Fallback xmlns="">
          <p:sp>
            <p:nvSpPr>
              <p:cNvPr id="22539" name="AutoShape 10">
                <a:extLst>
                  <a:ext uri="{FF2B5EF4-FFF2-40B4-BE49-F238E27FC236}">
                    <a16:creationId xmlns:a16="http://schemas.microsoft.com/office/drawing/2014/main" id="{9C42A92D-6D29-4224-9A98-33396D195152}"/>
                  </a:ext>
                </a:extLst>
              </p:cNvPr>
              <p:cNvSpPr>
                <a:spLocks noRot="1" noChangeAspect="1" noMove="1" noResize="1" noEditPoints="1" noAdjustHandles="1" noChangeArrowheads="1" noChangeShapeType="1" noTextEdit="1"/>
              </p:cNvSpPr>
              <p:nvPr/>
            </p:nvSpPr>
            <p:spPr bwMode="auto">
              <a:xfrm>
                <a:off x="6960096" y="2934947"/>
                <a:ext cx="3415282" cy="639439"/>
              </a:xfrm>
              <a:prstGeom prst="wedgeRectCallout">
                <a:avLst>
                  <a:gd name="adj1" fmla="val -34462"/>
                  <a:gd name="adj2" fmla="val 98846"/>
                </a:avLst>
              </a:prstGeom>
              <a:blipFill>
                <a:blip r:embed="rId6"/>
                <a:stretch>
                  <a:fillRect l="-2664"/>
                </a:stretch>
              </a:blip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22540" name="Line 11">
            <a:extLst>
              <a:ext uri="{FF2B5EF4-FFF2-40B4-BE49-F238E27FC236}">
                <a16:creationId xmlns:a16="http://schemas.microsoft.com/office/drawing/2014/main" id="{8A1B0AF4-1047-4257-A14D-791795E711D5}"/>
              </a:ext>
            </a:extLst>
          </p:cNvPr>
          <p:cNvSpPr>
            <a:spLocks noChangeShapeType="1"/>
          </p:cNvSpPr>
          <p:nvPr/>
        </p:nvSpPr>
        <p:spPr bwMode="auto">
          <a:xfrm flipH="1">
            <a:off x="3334246" y="4717386"/>
            <a:ext cx="3352800" cy="0"/>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2541" name="Text Box 12">
                <a:extLst>
                  <a:ext uri="{FF2B5EF4-FFF2-40B4-BE49-F238E27FC236}">
                    <a16:creationId xmlns:a16="http://schemas.microsoft.com/office/drawing/2014/main" id="{906D2C33-E2F1-4E3C-BC39-228CB55C0895}"/>
                  </a:ext>
                </a:extLst>
              </p:cNvPr>
              <p:cNvSpPr txBox="1">
                <a:spLocks noChangeArrowheads="1"/>
              </p:cNvSpPr>
              <p:nvPr/>
            </p:nvSpPr>
            <p:spPr bwMode="auto">
              <a:xfrm>
                <a:off x="4265879" y="4166808"/>
                <a:ext cx="2315377" cy="57342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r>
                        <a:rPr lang="en-US" altLang="en-US" sz="3200" i="1" smtClean="0">
                          <a:solidFill>
                            <a:schemeClr val="tx1"/>
                          </a:solidFill>
                          <a:latin typeface="Cambria Math" panose="02040503050406030204" pitchFamily="18" charset="0"/>
                        </a:rPr>
                        <m:t>𝑌</m:t>
                      </m:r>
                      <m:r>
                        <a:rPr lang="en-US" altLang="en-US" sz="3200" i="1" smtClean="0">
                          <a:solidFill>
                            <a:schemeClr val="tx1"/>
                          </a:solidFill>
                          <a:latin typeface="Cambria Math" panose="02040503050406030204" pitchFamily="18" charset="0"/>
                        </a:rPr>
                        <m:t>=</m:t>
                      </m:r>
                      <m:sSup>
                        <m:sSupPr>
                          <m:ctrlPr>
                            <a:rPr lang="en-US" altLang="en-US" sz="3200" b="0" i="1" smtClean="0">
                              <a:solidFill>
                                <a:schemeClr val="tx1"/>
                              </a:solidFill>
                              <a:latin typeface="Cambria Math" panose="02040503050406030204" pitchFamily="18" charset="0"/>
                            </a:rPr>
                          </m:ctrlPr>
                        </m:sSupPr>
                        <m:e>
                          <m:r>
                            <a:rPr lang="en-US" altLang="en-US" sz="3200" i="1" smtClean="0">
                              <a:solidFill>
                                <a:schemeClr val="tx1"/>
                              </a:solidFill>
                              <a:latin typeface="Cambria Math" panose="02040503050406030204" pitchFamily="18" charset="0"/>
                            </a:rPr>
                            <m:t>𝑔</m:t>
                          </m:r>
                        </m:e>
                        <m:sup>
                          <m:r>
                            <a:rPr lang="en-US" altLang="en-US" sz="3200" b="0" i="1" smtClean="0">
                              <a:solidFill>
                                <a:schemeClr val="tx1"/>
                              </a:solidFill>
                              <a:latin typeface="Cambria Math" panose="02040503050406030204" pitchFamily="18" charset="0"/>
                            </a:rPr>
                            <m:t>𝑦</m:t>
                          </m:r>
                        </m:sup>
                      </m:sSup>
                      <m:r>
                        <a:rPr lang="en-US" altLang="en-US" sz="3200" i="1" baseline="30000" smtClean="0">
                          <a:solidFill>
                            <a:schemeClr val="tx1"/>
                          </a:solidFill>
                          <a:latin typeface="Cambria Math" panose="02040503050406030204" pitchFamily="18" charset="0"/>
                        </a:rPr>
                        <m:t> </m:t>
                      </m:r>
                      <m:r>
                        <a:rPr lang="en-US" altLang="en-US" sz="2000" i="1">
                          <a:solidFill>
                            <a:schemeClr val="tx1"/>
                          </a:solidFill>
                          <a:latin typeface="Cambria Math" panose="02040503050406030204" pitchFamily="18" charset="0"/>
                        </a:rPr>
                        <m:t>𝑚𝑜𝑑</m:t>
                      </m:r>
                      <m:r>
                        <a:rPr lang="en-US" altLang="en-US" sz="2000" i="1">
                          <a:solidFill>
                            <a:schemeClr val="tx1"/>
                          </a:solidFill>
                          <a:latin typeface="Cambria Math" panose="02040503050406030204" pitchFamily="18" charset="0"/>
                        </a:rPr>
                        <m:t> </m:t>
                      </m:r>
                      <m:r>
                        <a:rPr lang="en-US" altLang="en-US" sz="2000" b="0" i="1" smtClean="0">
                          <a:solidFill>
                            <a:schemeClr val="tx1"/>
                          </a:solidFill>
                          <a:latin typeface="Cambria Math" panose="02040503050406030204" pitchFamily="18" charset="0"/>
                        </a:rPr>
                        <m:t>𝑝</m:t>
                      </m:r>
                    </m:oMath>
                  </m:oMathPara>
                </a14:m>
                <a:endParaRPr lang="en-US" altLang="en-US" sz="2000"/>
              </a:p>
            </p:txBody>
          </p:sp>
        </mc:Choice>
        <mc:Fallback xmlns="">
          <p:sp>
            <p:nvSpPr>
              <p:cNvPr id="22541" name="Text Box 12">
                <a:extLst>
                  <a:ext uri="{FF2B5EF4-FFF2-40B4-BE49-F238E27FC236}">
                    <a16:creationId xmlns:a16="http://schemas.microsoft.com/office/drawing/2014/main" id="{906D2C33-E2F1-4E3C-BC39-228CB55C0895}"/>
                  </a:ext>
                </a:extLst>
              </p:cNvPr>
              <p:cNvSpPr txBox="1">
                <a:spLocks noRot="1" noChangeAspect="1" noMove="1" noResize="1" noEditPoints="1" noAdjustHandles="1" noChangeArrowheads="1" noChangeShapeType="1" noTextEdit="1"/>
              </p:cNvSpPr>
              <p:nvPr/>
            </p:nvSpPr>
            <p:spPr bwMode="auto">
              <a:xfrm>
                <a:off x="4265879" y="4166808"/>
                <a:ext cx="2315377" cy="573427"/>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42" name="Text Box 13">
                <a:extLst>
                  <a:ext uri="{FF2B5EF4-FFF2-40B4-BE49-F238E27FC236}">
                    <a16:creationId xmlns:a16="http://schemas.microsoft.com/office/drawing/2014/main" id="{0008FBD0-28F8-4E80-B394-589747B70367}"/>
                  </a:ext>
                </a:extLst>
              </p:cNvPr>
              <p:cNvSpPr txBox="1">
                <a:spLocks noChangeArrowheads="1"/>
              </p:cNvSpPr>
              <p:nvPr/>
            </p:nvSpPr>
            <p:spPr bwMode="auto">
              <a:xfrm>
                <a:off x="4236077" y="3491970"/>
                <a:ext cx="2320892" cy="57342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r>
                        <a:rPr lang="en-US" altLang="en-US" sz="3200" i="1" smtClean="0">
                          <a:solidFill>
                            <a:schemeClr val="tx1"/>
                          </a:solidFill>
                          <a:latin typeface="Cambria Math" panose="02040503050406030204" pitchFamily="18" charset="0"/>
                        </a:rPr>
                        <m:t>𝑋</m:t>
                      </m:r>
                      <m:r>
                        <a:rPr lang="en-US" altLang="en-US" sz="3200" i="1" smtClean="0">
                          <a:solidFill>
                            <a:schemeClr val="tx1"/>
                          </a:solidFill>
                          <a:latin typeface="Cambria Math" panose="02040503050406030204" pitchFamily="18" charset="0"/>
                        </a:rPr>
                        <m:t>=</m:t>
                      </m:r>
                      <m:sSup>
                        <m:sSupPr>
                          <m:ctrlPr>
                            <a:rPr lang="en-US" altLang="en-US" sz="3200" b="0" i="1" smtClean="0">
                              <a:solidFill>
                                <a:schemeClr val="tx1"/>
                              </a:solidFill>
                              <a:latin typeface="Cambria Math" panose="02040503050406030204" pitchFamily="18" charset="0"/>
                            </a:rPr>
                          </m:ctrlPr>
                        </m:sSupPr>
                        <m:e>
                          <m:r>
                            <a:rPr lang="en-US" altLang="en-US" sz="3200" i="1" smtClean="0">
                              <a:solidFill>
                                <a:schemeClr val="tx1"/>
                              </a:solidFill>
                              <a:latin typeface="Cambria Math" panose="02040503050406030204" pitchFamily="18" charset="0"/>
                            </a:rPr>
                            <m:t>𝑔</m:t>
                          </m:r>
                        </m:e>
                        <m:sup>
                          <m:r>
                            <a:rPr lang="en-US" altLang="en-US" sz="3200" i="1">
                              <a:solidFill>
                                <a:schemeClr val="tx1"/>
                              </a:solidFill>
                              <a:latin typeface="Cambria Math" panose="02040503050406030204" pitchFamily="18" charset="0"/>
                            </a:rPr>
                            <m:t>𝑥</m:t>
                          </m:r>
                        </m:sup>
                      </m:sSup>
                      <m:r>
                        <a:rPr lang="en-US" altLang="en-US" sz="3200" i="1" baseline="30000" smtClean="0">
                          <a:solidFill>
                            <a:schemeClr val="tx1"/>
                          </a:solidFill>
                          <a:latin typeface="Cambria Math" panose="02040503050406030204" pitchFamily="18" charset="0"/>
                        </a:rPr>
                        <m:t> </m:t>
                      </m:r>
                      <m:r>
                        <a:rPr lang="en-US" altLang="en-US" sz="2000" i="1">
                          <a:solidFill>
                            <a:schemeClr val="tx1"/>
                          </a:solidFill>
                          <a:latin typeface="Cambria Math" panose="02040503050406030204" pitchFamily="18" charset="0"/>
                        </a:rPr>
                        <m:t>𝑚𝑜𝑑</m:t>
                      </m:r>
                      <m:r>
                        <a:rPr lang="en-US" altLang="en-US" sz="2000" i="1">
                          <a:solidFill>
                            <a:schemeClr val="tx1"/>
                          </a:solidFill>
                          <a:latin typeface="Cambria Math" panose="02040503050406030204" pitchFamily="18" charset="0"/>
                        </a:rPr>
                        <m:t> </m:t>
                      </m:r>
                      <m:r>
                        <a:rPr lang="en-US" altLang="en-US" sz="2000" i="1">
                          <a:solidFill>
                            <a:schemeClr val="tx1"/>
                          </a:solidFill>
                          <a:latin typeface="Cambria Math" panose="02040503050406030204" pitchFamily="18" charset="0"/>
                        </a:rPr>
                        <m:t>𝑝</m:t>
                      </m:r>
                    </m:oMath>
                  </m:oMathPara>
                </a14:m>
                <a:endParaRPr lang="en-US" altLang="en-US" sz="1800"/>
              </a:p>
            </p:txBody>
          </p:sp>
        </mc:Choice>
        <mc:Fallback xmlns="">
          <p:sp>
            <p:nvSpPr>
              <p:cNvPr id="22542" name="Text Box 13">
                <a:extLst>
                  <a:ext uri="{FF2B5EF4-FFF2-40B4-BE49-F238E27FC236}">
                    <a16:creationId xmlns:a16="http://schemas.microsoft.com/office/drawing/2014/main" id="{0008FBD0-28F8-4E80-B394-589747B70367}"/>
                  </a:ext>
                </a:extLst>
              </p:cNvPr>
              <p:cNvSpPr txBox="1">
                <a:spLocks noRot="1" noChangeAspect="1" noMove="1" noResize="1" noEditPoints="1" noAdjustHandles="1" noChangeArrowheads="1" noChangeShapeType="1" noTextEdit="1"/>
              </p:cNvSpPr>
              <p:nvPr/>
            </p:nvSpPr>
            <p:spPr bwMode="auto">
              <a:xfrm>
                <a:off x="4236077" y="3491970"/>
                <a:ext cx="2320892" cy="573427"/>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43" name="Text Box 14">
                <a:extLst>
                  <a:ext uri="{FF2B5EF4-FFF2-40B4-BE49-F238E27FC236}">
                    <a16:creationId xmlns:a16="http://schemas.microsoft.com/office/drawing/2014/main" id="{3E8DFCCC-30A9-470B-8C01-2EE7CE17B46E}"/>
                  </a:ext>
                </a:extLst>
              </p:cNvPr>
              <p:cNvSpPr txBox="1">
                <a:spLocks noChangeArrowheads="1"/>
              </p:cNvSpPr>
              <p:nvPr/>
            </p:nvSpPr>
            <p:spPr bwMode="auto">
              <a:xfrm>
                <a:off x="125994" y="4566918"/>
                <a:ext cx="4994701" cy="1846659"/>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2800">
                    <a:solidFill>
                      <a:schemeClr val="tx1"/>
                    </a:solidFill>
                  </a:rPr>
                  <a:t>Compute</a:t>
                </a:r>
              </a:p>
              <a:p>
                <a:pPr>
                  <a:buFontTx/>
                  <a:buNone/>
                </a:pPr>
                <a:r>
                  <a:rPr lang="en-US" altLang="en-US" sz="2800">
                    <a:solidFill>
                      <a:schemeClr val="tx1"/>
                    </a:solidFill>
                  </a:rPr>
                  <a:t> </a:t>
                </a:r>
                <a14:m>
                  <m:oMath xmlns:m="http://schemas.openxmlformats.org/officeDocument/2006/math">
                    <m:sSub>
                      <m:sSubPr>
                        <m:ctrlPr>
                          <a:rPr lang="en-US" altLang="en-US" sz="2800" b="0" i="1" smtClean="0">
                            <a:solidFill>
                              <a:schemeClr val="tx1"/>
                            </a:solidFill>
                            <a:latin typeface="Cambria Math" panose="02040503050406030204" pitchFamily="18" charset="0"/>
                          </a:rPr>
                        </m:ctrlPr>
                      </m:sSubPr>
                      <m:e>
                        <m:r>
                          <a:rPr lang="en-US" altLang="en-US" sz="2800" i="1" smtClean="0">
                            <a:solidFill>
                              <a:schemeClr val="tx1"/>
                            </a:solidFill>
                            <a:latin typeface="Cambria Math" panose="02040503050406030204" pitchFamily="18" charset="0"/>
                          </a:rPr>
                          <m:t>𝑘</m:t>
                        </m:r>
                      </m:e>
                      <m:sub>
                        <m:r>
                          <a:rPr lang="en-US" altLang="en-US" sz="2800" b="0" i="1" smtClean="0">
                            <a:solidFill>
                              <a:schemeClr val="tx1"/>
                            </a:solidFill>
                            <a:latin typeface="Cambria Math" panose="02040503050406030204" pitchFamily="18" charset="0"/>
                          </a:rPr>
                          <m:t>𝐴</m:t>
                        </m:r>
                      </m:sub>
                    </m:sSub>
                    <m:r>
                      <a:rPr lang="en-US" altLang="en-US" sz="2800" i="1" smtClean="0">
                        <a:solidFill>
                          <a:schemeClr val="tx1"/>
                        </a:solidFill>
                        <a:latin typeface="Cambria Math" panose="02040503050406030204" pitchFamily="18" charset="0"/>
                      </a:rPr>
                      <m:t>=</m:t>
                    </m:r>
                    <m:sSup>
                      <m:sSupPr>
                        <m:ctrlPr>
                          <a:rPr lang="en-US" altLang="en-US" sz="2800" b="0" i="1" smtClean="0">
                            <a:solidFill>
                              <a:schemeClr val="tx1"/>
                            </a:solidFill>
                            <a:latin typeface="Cambria Math" panose="02040503050406030204" pitchFamily="18" charset="0"/>
                          </a:rPr>
                        </m:ctrlPr>
                      </m:sSupPr>
                      <m:e>
                        <m:r>
                          <a:rPr lang="en-US" altLang="en-US" sz="2800" b="0" i="1" smtClean="0">
                            <a:solidFill>
                              <a:schemeClr val="tx1"/>
                            </a:solidFill>
                            <a:latin typeface="Cambria Math" panose="02040503050406030204" pitchFamily="18" charset="0"/>
                          </a:rPr>
                          <m:t>𝑌</m:t>
                        </m:r>
                      </m:e>
                      <m:sup>
                        <m:r>
                          <a:rPr lang="en-US" altLang="en-US" sz="2800" b="0" i="1" smtClean="0">
                            <a:solidFill>
                              <a:schemeClr val="tx1"/>
                            </a:solidFill>
                            <a:latin typeface="Cambria Math" panose="02040503050406030204" pitchFamily="18" charset="0"/>
                          </a:rPr>
                          <m:t>𝑥</m:t>
                        </m:r>
                      </m:sup>
                    </m:sSup>
                    <m:r>
                      <a:rPr lang="en-US" altLang="en-US" sz="2800" b="0" i="1" smtClean="0">
                        <a:solidFill>
                          <a:schemeClr val="tx1"/>
                        </a:solidFill>
                        <a:latin typeface="Cambria Math" panose="02040503050406030204" pitchFamily="18" charset="0"/>
                      </a:rPr>
                      <m:t> </m:t>
                    </m:r>
                    <m:r>
                      <a:rPr lang="en-US" altLang="en-US" sz="2800" b="0" i="1" smtClean="0">
                        <a:solidFill>
                          <a:schemeClr val="tx1"/>
                        </a:solidFill>
                        <a:latin typeface="Cambria Math" panose="02040503050406030204" pitchFamily="18" charset="0"/>
                      </a:rPr>
                      <m:t>𝑚𝑜𝑑</m:t>
                    </m:r>
                    <m:r>
                      <a:rPr lang="en-US" altLang="en-US" sz="2800" b="0" i="1" smtClean="0">
                        <a:solidFill>
                          <a:schemeClr val="tx1"/>
                        </a:solidFill>
                        <a:latin typeface="Cambria Math" panose="02040503050406030204" pitchFamily="18" charset="0"/>
                      </a:rPr>
                      <m:t> </m:t>
                    </m:r>
                    <m:r>
                      <a:rPr lang="en-US" altLang="en-US" sz="2800" b="0" i="1" smtClean="0">
                        <a:solidFill>
                          <a:schemeClr val="tx1"/>
                        </a:solidFill>
                        <a:latin typeface="Cambria Math" panose="02040503050406030204" pitchFamily="18" charset="0"/>
                      </a:rPr>
                      <m:t>𝑝</m:t>
                    </m:r>
                    <m:r>
                      <a:rPr lang="en-US" altLang="en-US" sz="2800" b="0" i="1" smtClean="0">
                        <a:solidFill>
                          <a:schemeClr val="tx1"/>
                        </a:solidFill>
                        <a:latin typeface="Cambria Math" panose="02040503050406030204" pitchFamily="18" charset="0"/>
                      </a:rPr>
                      <m:t>=</m:t>
                    </m:r>
                    <m:sSup>
                      <m:sSupPr>
                        <m:ctrlPr>
                          <a:rPr lang="en-US" altLang="en-US" sz="2800" b="0" i="1" smtClean="0">
                            <a:solidFill>
                              <a:schemeClr val="tx1"/>
                            </a:solidFill>
                            <a:latin typeface="Cambria Math" panose="02040503050406030204" pitchFamily="18" charset="0"/>
                          </a:rPr>
                        </m:ctrlPr>
                      </m:sSupPr>
                      <m:e>
                        <m:sSup>
                          <m:sSupPr>
                            <m:ctrlPr>
                              <a:rPr lang="en-US" altLang="en-US" sz="2800" b="0" i="1" smtClean="0">
                                <a:solidFill>
                                  <a:schemeClr val="tx1"/>
                                </a:solidFill>
                                <a:latin typeface="Cambria Math" panose="02040503050406030204" pitchFamily="18" charset="0"/>
                              </a:rPr>
                            </m:ctrlPr>
                          </m:sSupPr>
                          <m:e>
                            <m:r>
                              <a:rPr lang="en-US" altLang="en-US" sz="2800" b="0" i="1" smtClean="0">
                                <a:solidFill>
                                  <a:schemeClr val="tx1"/>
                                </a:solidFill>
                                <a:latin typeface="Cambria Math" panose="02040503050406030204" pitchFamily="18" charset="0"/>
                              </a:rPr>
                              <m:t>(</m:t>
                            </m:r>
                            <m:r>
                              <a:rPr lang="en-US" altLang="en-US" sz="2800" b="0" i="1" smtClean="0">
                                <a:solidFill>
                                  <a:schemeClr val="tx1"/>
                                </a:solidFill>
                                <a:latin typeface="Cambria Math" panose="02040503050406030204" pitchFamily="18" charset="0"/>
                              </a:rPr>
                              <m:t>𝑔</m:t>
                            </m:r>
                          </m:e>
                          <m:sup>
                            <m:r>
                              <a:rPr lang="en-US" altLang="en-US" sz="2800" b="0" i="1" smtClean="0">
                                <a:solidFill>
                                  <a:schemeClr val="tx1"/>
                                </a:solidFill>
                                <a:latin typeface="Cambria Math" panose="02040503050406030204" pitchFamily="18" charset="0"/>
                              </a:rPr>
                              <m:t>𝑦</m:t>
                            </m:r>
                          </m:sup>
                        </m:sSup>
                        <m:r>
                          <a:rPr lang="en-US" altLang="en-US" sz="2800" b="0" i="1" smtClean="0">
                            <a:solidFill>
                              <a:schemeClr val="tx1"/>
                            </a:solidFill>
                            <a:latin typeface="Cambria Math" panose="02040503050406030204" pitchFamily="18" charset="0"/>
                          </a:rPr>
                          <m:t>)</m:t>
                        </m:r>
                      </m:e>
                      <m:sup>
                        <m:r>
                          <a:rPr lang="en-US" altLang="en-US" sz="2800" b="0" i="1" smtClean="0">
                            <a:solidFill>
                              <a:schemeClr val="tx1"/>
                            </a:solidFill>
                            <a:latin typeface="Cambria Math" panose="02040503050406030204" pitchFamily="18" charset="0"/>
                          </a:rPr>
                          <m:t>𝑥</m:t>
                        </m:r>
                      </m:sup>
                    </m:sSup>
                    <m:r>
                      <a:rPr lang="en-US" altLang="en-US" sz="2800" b="0" i="1" smtClean="0">
                        <a:solidFill>
                          <a:schemeClr val="tx1"/>
                        </a:solidFill>
                        <a:latin typeface="Cambria Math" panose="02040503050406030204" pitchFamily="18" charset="0"/>
                      </a:rPr>
                      <m:t>𝑚𝑜𝑑</m:t>
                    </m:r>
                    <m:r>
                      <a:rPr lang="en-US" altLang="en-US" sz="2800" b="0" i="1" smtClean="0">
                        <a:solidFill>
                          <a:schemeClr val="tx1"/>
                        </a:solidFill>
                        <a:latin typeface="Cambria Math" panose="02040503050406030204" pitchFamily="18" charset="0"/>
                      </a:rPr>
                      <m:t> </m:t>
                    </m:r>
                    <m:r>
                      <a:rPr lang="en-US" altLang="en-US" sz="2800" b="0" i="1" smtClean="0">
                        <a:solidFill>
                          <a:schemeClr val="tx1"/>
                        </a:solidFill>
                        <a:latin typeface="Cambria Math" panose="02040503050406030204" pitchFamily="18" charset="0"/>
                      </a:rPr>
                      <m:t>𝑝</m:t>
                    </m:r>
                  </m:oMath>
                </a14:m>
                <a:endParaRPr lang="en-US" altLang="en-US" sz="2800" b="0" i="1">
                  <a:solidFill>
                    <a:schemeClr val="tx1"/>
                  </a:solidFill>
                  <a:latin typeface="Cambria Math" panose="02040503050406030204" pitchFamily="18" charset="0"/>
                </a:endParaRPr>
              </a:p>
              <a:p>
                <a:pPr>
                  <a:buFontTx/>
                  <a:buNone/>
                </a:pPr>
                <a:r>
                  <a:rPr lang="en-US" altLang="en-US" sz="2800" b="0">
                    <a:solidFill>
                      <a:schemeClr val="tx1"/>
                    </a:solidFill>
                  </a:rPr>
                  <a:t>                       </a:t>
                </a:r>
                <a14:m>
                  <m:oMath xmlns:m="http://schemas.openxmlformats.org/officeDocument/2006/math">
                    <m:r>
                      <a:rPr lang="en-US" altLang="en-US" sz="2800" b="0" i="1" smtClean="0">
                        <a:solidFill>
                          <a:schemeClr val="tx1"/>
                        </a:solidFill>
                        <a:latin typeface="Cambria Math" panose="02040503050406030204" pitchFamily="18" charset="0"/>
                      </a:rPr>
                      <m:t>=</m:t>
                    </m:r>
                    <m:sSup>
                      <m:sSupPr>
                        <m:ctrlPr>
                          <a:rPr lang="en-US" altLang="en-US" sz="2800" b="0" i="1" smtClean="0">
                            <a:solidFill>
                              <a:schemeClr val="tx1"/>
                            </a:solidFill>
                            <a:latin typeface="Cambria Math" panose="02040503050406030204" pitchFamily="18" charset="0"/>
                          </a:rPr>
                        </m:ctrlPr>
                      </m:sSupPr>
                      <m:e>
                        <m:r>
                          <a:rPr lang="en-US" altLang="en-US" sz="2800" b="0" i="1" smtClean="0">
                            <a:solidFill>
                              <a:schemeClr val="tx1"/>
                            </a:solidFill>
                            <a:latin typeface="Cambria Math" panose="02040503050406030204" pitchFamily="18" charset="0"/>
                          </a:rPr>
                          <m:t>𝑔</m:t>
                        </m:r>
                      </m:e>
                      <m:sup>
                        <m:r>
                          <a:rPr lang="en-US" altLang="en-US" sz="2800" b="0" i="1" smtClean="0">
                            <a:solidFill>
                              <a:schemeClr val="tx1"/>
                            </a:solidFill>
                            <a:latin typeface="Cambria Math" panose="02040503050406030204" pitchFamily="18" charset="0"/>
                          </a:rPr>
                          <m:t>𝑦</m:t>
                        </m:r>
                        <m:r>
                          <a:rPr lang="en-US" altLang="en-US" sz="2800" b="0" i="1" smtClean="0">
                            <a:solidFill>
                              <a:schemeClr val="tx1"/>
                            </a:solidFill>
                            <a:latin typeface="Cambria Math" panose="02040503050406030204" pitchFamily="18" charset="0"/>
                          </a:rPr>
                          <m:t>.</m:t>
                        </m:r>
                        <m:r>
                          <a:rPr lang="en-US" altLang="en-US" sz="2800" b="0" i="1" smtClean="0">
                            <a:solidFill>
                              <a:schemeClr val="tx1"/>
                            </a:solidFill>
                            <a:latin typeface="Cambria Math" panose="02040503050406030204" pitchFamily="18" charset="0"/>
                          </a:rPr>
                          <m:t>𝑥</m:t>
                        </m:r>
                      </m:sup>
                    </m:sSup>
                    <m:r>
                      <a:rPr lang="en-US" altLang="en-US" sz="2800" b="0" i="1" smtClean="0">
                        <a:solidFill>
                          <a:schemeClr val="tx1"/>
                        </a:solidFill>
                        <a:latin typeface="Cambria Math" panose="02040503050406030204" pitchFamily="18" charset="0"/>
                      </a:rPr>
                      <m:t> </m:t>
                    </m:r>
                    <m:r>
                      <a:rPr lang="en-US" altLang="en-US" sz="2800" b="0" i="1" smtClean="0">
                        <a:solidFill>
                          <a:schemeClr val="tx1"/>
                        </a:solidFill>
                        <a:latin typeface="Cambria Math" panose="02040503050406030204" pitchFamily="18" charset="0"/>
                      </a:rPr>
                      <m:t>𝑚𝑜𝑑</m:t>
                    </m:r>
                    <m:r>
                      <a:rPr lang="en-US" altLang="en-US" sz="2800" b="0" i="1" smtClean="0">
                        <a:solidFill>
                          <a:schemeClr val="tx1"/>
                        </a:solidFill>
                        <a:latin typeface="Cambria Math" panose="02040503050406030204" pitchFamily="18" charset="0"/>
                      </a:rPr>
                      <m:t> </m:t>
                    </m:r>
                    <m:r>
                      <a:rPr lang="en-US" altLang="en-US" sz="2800" b="0" i="1" smtClean="0">
                        <a:solidFill>
                          <a:schemeClr val="tx1"/>
                        </a:solidFill>
                        <a:latin typeface="Cambria Math" panose="02040503050406030204" pitchFamily="18" charset="0"/>
                      </a:rPr>
                      <m:t>𝑝</m:t>
                    </m:r>
                  </m:oMath>
                </a14:m>
                <a:endParaRPr lang="en-US" altLang="en-US" sz="2800" b="0" i="1">
                  <a:solidFill>
                    <a:schemeClr val="tx1"/>
                  </a:solidFill>
                  <a:latin typeface="Cambria Math" panose="02040503050406030204" pitchFamily="18" charset="0"/>
                </a:endParaRPr>
              </a:p>
              <a:p>
                <a:pPr>
                  <a:buFontTx/>
                  <a:buNone/>
                </a:pPr>
                <a:endParaRPr lang="en-US" altLang="en-US" sz="1800">
                  <a:solidFill>
                    <a:schemeClr val="tx1"/>
                  </a:solidFill>
                </a:endParaRPr>
              </a:p>
              <a:p>
                <a:pPr>
                  <a:buFontTx/>
                  <a:buNone/>
                </a:pPr>
                <a:endParaRPr lang="en-US" altLang="en-US" sz="1800" baseline="30000">
                  <a:solidFill>
                    <a:schemeClr val="tx1"/>
                  </a:solidFill>
                </a:endParaRPr>
              </a:p>
            </p:txBody>
          </p:sp>
        </mc:Choice>
        <mc:Fallback xmlns="">
          <p:sp>
            <p:nvSpPr>
              <p:cNvPr id="22543" name="Text Box 14">
                <a:extLst>
                  <a:ext uri="{FF2B5EF4-FFF2-40B4-BE49-F238E27FC236}">
                    <a16:creationId xmlns:a16="http://schemas.microsoft.com/office/drawing/2014/main" id="{3E8DFCCC-30A9-470B-8C01-2EE7CE17B46E}"/>
                  </a:ext>
                </a:extLst>
              </p:cNvPr>
              <p:cNvSpPr txBox="1">
                <a:spLocks noRot="1" noChangeAspect="1" noMove="1" noResize="1" noEditPoints="1" noAdjustHandles="1" noChangeArrowheads="1" noChangeShapeType="1" noTextEdit="1"/>
              </p:cNvSpPr>
              <p:nvPr/>
            </p:nvSpPr>
            <p:spPr bwMode="auto">
              <a:xfrm>
                <a:off x="125994" y="4566918"/>
                <a:ext cx="4994701" cy="1846659"/>
              </a:xfrm>
              <a:prstGeom prst="rect">
                <a:avLst/>
              </a:prstGeom>
              <a:blipFill>
                <a:blip r:embed="rId9"/>
                <a:stretch>
                  <a:fillRect l="-2564" t="-33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544" name="Text Box 15">
                <a:extLst>
                  <a:ext uri="{FF2B5EF4-FFF2-40B4-BE49-F238E27FC236}">
                    <a16:creationId xmlns:a16="http://schemas.microsoft.com/office/drawing/2014/main" id="{91364D1F-DC42-4876-902E-CDE7F5CFAC37}"/>
                  </a:ext>
                </a:extLst>
              </p:cNvPr>
              <p:cNvSpPr txBox="1">
                <a:spLocks noChangeArrowheads="1"/>
              </p:cNvSpPr>
              <p:nvPr/>
            </p:nvSpPr>
            <p:spPr bwMode="auto">
              <a:xfrm>
                <a:off x="6444094" y="4602104"/>
                <a:ext cx="3967112" cy="1375056"/>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2800">
                    <a:solidFill>
                      <a:schemeClr val="tx1"/>
                    </a:solidFill>
                  </a:rPr>
                  <a:t>Compute</a:t>
                </a:r>
              </a:p>
              <a:p>
                <a:pPr>
                  <a:buFontTx/>
                  <a:buNone/>
                </a:pPr>
                <a:r>
                  <a:rPr lang="en-US" altLang="en-US" sz="2800">
                    <a:solidFill>
                      <a:schemeClr val="tx1"/>
                    </a:solidFill>
                  </a:rPr>
                  <a:t> </a:t>
                </a:r>
                <a14:m>
                  <m:oMath xmlns:m="http://schemas.openxmlformats.org/officeDocument/2006/math">
                    <m:sSub>
                      <m:sSubPr>
                        <m:ctrlPr>
                          <a:rPr lang="en-US" altLang="en-US" sz="2800" b="0" i="1" smtClean="0">
                            <a:solidFill>
                              <a:schemeClr val="tx1"/>
                            </a:solidFill>
                            <a:latin typeface="Cambria Math" panose="02040503050406030204" pitchFamily="18" charset="0"/>
                          </a:rPr>
                        </m:ctrlPr>
                      </m:sSubPr>
                      <m:e>
                        <m:r>
                          <a:rPr lang="en-US" altLang="en-US" sz="2800" i="1" smtClean="0">
                            <a:solidFill>
                              <a:schemeClr val="tx1"/>
                            </a:solidFill>
                            <a:latin typeface="Cambria Math" panose="02040503050406030204" pitchFamily="18" charset="0"/>
                          </a:rPr>
                          <m:t>𝑘</m:t>
                        </m:r>
                      </m:e>
                      <m:sub>
                        <m:r>
                          <a:rPr lang="en-US" altLang="en-US" sz="2800" b="0" i="1" smtClean="0">
                            <a:solidFill>
                              <a:schemeClr val="tx1"/>
                            </a:solidFill>
                            <a:latin typeface="Cambria Math" panose="02040503050406030204" pitchFamily="18" charset="0"/>
                          </a:rPr>
                          <m:t>𝐵</m:t>
                        </m:r>
                      </m:sub>
                    </m:sSub>
                    <m:r>
                      <a:rPr lang="en-US" altLang="en-US" sz="2800" i="1" smtClean="0">
                        <a:solidFill>
                          <a:schemeClr val="tx1"/>
                        </a:solidFill>
                        <a:latin typeface="Cambria Math" panose="02040503050406030204" pitchFamily="18" charset="0"/>
                      </a:rPr>
                      <m:t>=</m:t>
                    </m:r>
                    <m:sSup>
                      <m:sSupPr>
                        <m:ctrlPr>
                          <a:rPr lang="en-US" altLang="en-US" sz="2800" b="0" i="1" smtClean="0">
                            <a:solidFill>
                              <a:schemeClr val="tx1"/>
                            </a:solidFill>
                            <a:latin typeface="Cambria Math" panose="02040503050406030204" pitchFamily="18" charset="0"/>
                          </a:rPr>
                        </m:ctrlPr>
                      </m:sSupPr>
                      <m:e>
                        <m:r>
                          <a:rPr lang="en-US" altLang="en-US" sz="2800" b="0" i="1" smtClean="0">
                            <a:solidFill>
                              <a:schemeClr val="tx1"/>
                            </a:solidFill>
                            <a:latin typeface="Cambria Math" panose="02040503050406030204" pitchFamily="18" charset="0"/>
                          </a:rPr>
                          <m:t>𝑋</m:t>
                        </m:r>
                      </m:e>
                      <m:sup>
                        <m:r>
                          <a:rPr lang="en-US" altLang="en-US" sz="2800" b="0" i="1" smtClean="0">
                            <a:solidFill>
                              <a:schemeClr val="tx1"/>
                            </a:solidFill>
                            <a:latin typeface="Cambria Math" panose="02040503050406030204" pitchFamily="18" charset="0"/>
                          </a:rPr>
                          <m:t>𝑦</m:t>
                        </m:r>
                      </m:sup>
                    </m:sSup>
                    <m:r>
                      <a:rPr lang="en-US" altLang="en-US" sz="2800" b="0" i="1" smtClean="0">
                        <a:solidFill>
                          <a:schemeClr val="tx1"/>
                        </a:solidFill>
                        <a:latin typeface="Cambria Math" panose="02040503050406030204" pitchFamily="18" charset="0"/>
                      </a:rPr>
                      <m:t>=</m:t>
                    </m:r>
                    <m:sSup>
                      <m:sSupPr>
                        <m:ctrlPr>
                          <a:rPr lang="en-US" altLang="en-US" sz="2800" b="0" i="1" smtClean="0">
                            <a:solidFill>
                              <a:schemeClr val="tx1"/>
                            </a:solidFill>
                            <a:latin typeface="Cambria Math" panose="02040503050406030204" pitchFamily="18" charset="0"/>
                          </a:rPr>
                        </m:ctrlPr>
                      </m:sSupPr>
                      <m:e>
                        <m:r>
                          <a:rPr lang="en-US" altLang="en-US" sz="2800" b="0" i="1" smtClean="0">
                            <a:solidFill>
                              <a:schemeClr val="tx1"/>
                            </a:solidFill>
                            <a:latin typeface="Cambria Math" panose="02040503050406030204" pitchFamily="18" charset="0"/>
                          </a:rPr>
                          <m:t>(</m:t>
                        </m:r>
                        <m:sSup>
                          <m:sSupPr>
                            <m:ctrlPr>
                              <a:rPr lang="en-US" altLang="en-US" sz="2800" b="0" i="1" smtClean="0">
                                <a:solidFill>
                                  <a:schemeClr val="tx1"/>
                                </a:solidFill>
                                <a:latin typeface="Cambria Math" panose="02040503050406030204" pitchFamily="18" charset="0"/>
                              </a:rPr>
                            </m:ctrlPr>
                          </m:sSupPr>
                          <m:e>
                            <m:r>
                              <a:rPr lang="en-US" altLang="en-US" sz="2800" b="0" i="1" smtClean="0">
                                <a:solidFill>
                                  <a:schemeClr val="tx1"/>
                                </a:solidFill>
                                <a:latin typeface="Cambria Math" panose="02040503050406030204" pitchFamily="18" charset="0"/>
                              </a:rPr>
                              <m:t>𝑔</m:t>
                            </m:r>
                          </m:e>
                          <m:sup>
                            <m:r>
                              <a:rPr lang="en-US" altLang="en-US" sz="2800" b="0" i="1" smtClean="0">
                                <a:solidFill>
                                  <a:schemeClr val="tx1"/>
                                </a:solidFill>
                                <a:latin typeface="Cambria Math" panose="02040503050406030204" pitchFamily="18" charset="0"/>
                              </a:rPr>
                              <m:t>𝑥</m:t>
                            </m:r>
                          </m:sup>
                        </m:sSup>
                        <m:r>
                          <a:rPr lang="en-US" altLang="en-US" sz="2800" b="0" i="1" smtClean="0">
                            <a:solidFill>
                              <a:schemeClr val="tx1"/>
                            </a:solidFill>
                            <a:latin typeface="Cambria Math" panose="02040503050406030204" pitchFamily="18" charset="0"/>
                          </a:rPr>
                          <m:t>)</m:t>
                        </m:r>
                      </m:e>
                      <m:sup>
                        <m:r>
                          <a:rPr lang="en-US" altLang="en-US" sz="2800" b="0" i="1" smtClean="0">
                            <a:solidFill>
                              <a:schemeClr val="tx1"/>
                            </a:solidFill>
                            <a:latin typeface="Cambria Math" panose="02040503050406030204" pitchFamily="18" charset="0"/>
                          </a:rPr>
                          <m:t>𝑦</m:t>
                        </m:r>
                      </m:sup>
                    </m:sSup>
                    <m:r>
                      <a:rPr lang="en-US" altLang="en-US" sz="2800" b="0" i="1" smtClean="0">
                        <a:solidFill>
                          <a:schemeClr val="tx1"/>
                        </a:solidFill>
                        <a:latin typeface="Cambria Math" panose="02040503050406030204" pitchFamily="18" charset="0"/>
                      </a:rPr>
                      <m:t>𝑚𝑜𝑑</m:t>
                    </m:r>
                    <m:r>
                      <a:rPr lang="en-US" altLang="en-US" sz="2800" b="0" i="1" smtClean="0">
                        <a:solidFill>
                          <a:schemeClr val="tx1"/>
                        </a:solidFill>
                        <a:latin typeface="Cambria Math" panose="02040503050406030204" pitchFamily="18" charset="0"/>
                      </a:rPr>
                      <m:t> </m:t>
                    </m:r>
                    <m:r>
                      <a:rPr lang="en-US" altLang="en-US" sz="2800" b="0" i="1" smtClean="0">
                        <a:solidFill>
                          <a:schemeClr val="tx1"/>
                        </a:solidFill>
                        <a:latin typeface="Cambria Math" panose="02040503050406030204" pitchFamily="18" charset="0"/>
                      </a:rPr>
                      <m:t>𝑝</m:t>
                    </m:r>
                  </m:oMath>
                </a14:m>
                <a:endParaRPr lang="en-US" altLang="en-US" sz="2800" b="0" i="1">
                  <a:solidFill>
                    <a:schemeClr val="tx1"/>
                  </a:solidFill>
                  <a:latin typeface="Cambria Math" panose="02040503050406030204" pitchFamily="18" charset="0"/>
                </a:endParaRPr>
              </a:p>
              <a:p>
                <a:pPr>
                  <a:buFontTx/>
                  <a:buNone/>
                </a:pPr>
                <a:r>
                  <a:rPr lang="en-US" altLang="en-US" sz="2800" b="0">
                    <a:solidFill>
                      <a:schemeClr val="tx1"/>
                    </a:solidFill>
                  </a:rPr>
                  <a:t>             </a:t>
                </a:r>
                <a14:m>
                  <m:oMath xmlns:m="http://schemas.openxmlformats.org/officeDocument/2006/math">
                    <m:r>
                      <a:rPr lang="en-US" altLang="en-US" sz="2800" b="0" i="1" smtClean="0">
                        <a:solidFill>
                          <a:schemeClr val="tx1"/>
                        </a:solidFill>
                        <a:latin typeface="Cambria Math" panose="02040503050406030204" pitchFamily="18" charset="0"/>
                      </a:rPr>
                      <m:t>=</m:t>
                    </m:r>
                    <m:sSup>
                      <m:sSupPr>
                        <m:ctrlPr>
                          <a:rPr lang="en-US" altLang="en-US" sz="2800" b="0" i="1" smtClean="0">
                            <a:solidFill>
                              <a:schemeClr val="tx1"/>
                            </a:solidFill>
                            <a:latin typeface="Cambria Math" panose="02040503050406030204" pitchFamily="18" charset="0"/>
                          </a:rPr>
                        </m:ctrlPr>
                      </m:sSupPr>
                      <m:e>
                        <m:r>
                          <a:rPr lang="en-US" altLang="en-US" sz="2800" b="0" i="1" smtClean="0">
                            <a:solidFill>
                              <a:schemeClr val="tx1"/>
                            </a:solidFill>
                            <a:latin typeface="Cambria Math" panose="02040503050406030204" pitchFamily="18" charset="0"/>
                          </a:rPr>
                          <m:t>𝑔</m:t>
                        </m:r>
                      </m:e>
                      <m:sup>
                        <m:r>
                          <a:rPr lang="en-US" altLang="en-US" sz="2800" b="0" i="1" smtClean="0">
                            <a:solidFill>
                              <a:schemeClr val="tx1"/>
                            </a:solidFill>
                            <a:latin typeface="Cambria Math" panose="02040503050406030204" pitchFamily="18" charset="0"/>
                          </a:rPr>
                          <m:t>𝑥𝑦</m:t>
                        </m:r>
                      </m:sup>
                    </m:sSup>
                    <m:r>
                      <a:rPr lang="en-US" altLang="en-US" sz="2800" b="0" i="1" smtClean="0">
                        <a:solidFill>
                          <a:schemeClr val="tx1"/>
                        </a:solidFill>
                        <a:latin typeface="Cambria Math" panose="02040503050406030204" pitchFamily="18" charset="0"/>
                      </a:rPr>
                      <m:t>𝑚𝑜𝑑</m:t>
                    </m:r>
                    <m:r>
                      <a:rPr lang="en-US" altLang="en-US" sz="2800" b="0" i="1" smtClean="0">
                        <a:solidFill>
                          <a:schemeClr val="tx1"/>
                        </a:solidFill>
                        <a:latin typeface="Cambria Math" panose="02040503050406030204" pitchFamily="18" charset="0"/>
                      </a:rPr>
                      <m:t> </m:t>
                    </m:r>
                    <m:r>
                      <a:rPr lang="en-US" altLang="en-US" sz="2800" b="0" i="1" smtClean="0">
                        <a:solidFill>
                          <a:schemeClr val="tx1"/>
                        </a:solidFill>
                        <a:latin typeface="Cambria Math" panose="02040503050406030204" pitchFamily="18" charset="0"/>
                      </a:rPr>
                      <m:t>𝑝</m:t>
                    </m:r>
                    <m:r>
                      <a:rPr lang="en-US" altLang="en-US" sz="2800" b="0" i="1" smtClean="0">
                        <a:solidFill>
                          <a:schemeClr val="tx1"/>
                        </a:solidFill>
                        <a:latin typeface="Cambria Math" panose="02040503050406030204" pitchFamily="18" charset="0"/>
                      </a:rPr>
                      <m:t> </m:t>
                    </m:r>
                  </m:oMath>
                </a14:m>
                <a:endParaRPr lang="en-US" altLang="en-US" sz="1800" baseline="30000">
                  <a:solidFill>
                    <a:schemeClr val="tx1"/>
                  </a:solidFill>
                </a:endParaRPr>
              </a:p>
            </p:txBody>
          </p:sp>
        </mc:Choice>
        <mc:Fallback xmlns="">
          <p:sp>
            <p:nvSpPr>
              <p:cNvPr id="22544" name="Text Box 15">
                <a:extLst>
                  <a:ext uri="{FF2B5EF4-FFF2-40B4-BE49-F238E27FC236}">
                    <a16:creationId xmlns:a16="http://schemas.microsoft.com/office/drawing/2014/main" id="{91364D1F-DC42-4876-902E-CDE7F5CFAC37}"/>
                  </a:ext>
                </a:extLst>
              </p:cNvPr>
              <p:cNvSpPr txBox="1">
                <a:spLocks noRot="1" noChangeAspect="1" noMove="1" noResize="1" noEditPoints="1" noAdjustHandles="1" noChangeArrowheads="1" noChangeShapeType="1" noTextEdit="1"/>
              </p:cNvSpPr>
              <p:nvPr/>
            </p:nvSpPr>
            <p:spPr bwMode="auto">
              <a:xfrm>
                <a:off x="6444094" y="4602104"/>
                <a:ext cx="3967112" cy="1375056"/>
              </a:xfrm>
              <a:prstGeom prst="rect">
                <a:avLst/>
              </a:prstGeom>
              <a:blipFill>
                <a:blip r:embed="rId10"/>
                <a:stretch>
                  <a:fillRect l="-3072" t="-48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D47A49-3ECE-42DD-AEF4-477B6B4F49FC}"/>
                  </a:ext>
                </a:extLst>
              </p:cNvPr>
              <p:cNvSpPr txBox="1"/>
              <p:nvPr/>
            </p:nvSpPr>
            <p:spPr>
              <a:xfrm>
                <a:off x="3497307" y="5889236"/>
                <a:ext cx="5197385" cy="523220"/>
              </a:xfrm>
              <a:prstGeom prst="rect">
                <a:avLst/>
              </a:prstGeom>
              <a:noFill/>
            </p:spPr>
            <p:txBody>
              <a:bodyPr wrap="none" rtlCol="0">
                <a:spAutoFit/>
              </a:bodyPr>
              <a:lstStyle/>
              <a:p>
                <a:r>
                  <a:rPr lang="en-US"/>
                  <a:t>Session key </a:t>
                </a:r>
                <a14:m>
                  <m:oMath xmlns:m="http://schemas.openxmlformats.org/officeDocument/2006/math">
                    <m:r>
                      <a:rPr lang="en-US" i="1" smtClean="0">
                        <a:latin typeface="Cambria Math" panose="02040503050406030204" pitchFamily="18" charset="0"/>
                      </a:rPr>
                      <m:t>𝐾</m:t>
                    </m:r>
                    <m:r>
                      <a:rPr lang="en-US" i="1" smtClean="0">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𝑘</m:t>
                        </m:r>
                      </m:e>
                      <m:sub>
                        <m:r>
                          <a:rPr lang="en-US" altLang="en-US" i="1">
                            <a:latin typeface="Cambria Math" panose="02040503050406030204" pitchFamily="18" charset="0"/>
                          </a:rPr>
                          <m:t>𝐴</m:t>
                        </m:r>
                      </m:sub>
                    </m:sSub>
                  </m:oMath>
                </a14:m>
                <a:r>
                  <a:rPr lang="en-US"/>
                  <a:t> </a:t>
                </a:r>
                <a14:m>
                  <m:oMath xmlns:m="http://schemas.openxmlformats.org/officeDocument/2006/math">
                    <m:r>
                      <a:rPr lang="en-US" i="1">
                        <a:latin typeface="Cambria Math" panose="02040503050406030204" pitchFamily="18" charset="0"/>
                      </a:rPr>
                      <m:t>=</m:t>
                    </m:r>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𝑘</m:t>
                        </m:r>
                      </m:e>
                      <m:sub>
                        <m:r>
                          <a:rPr lang="en-US" altLang="en-US" b="0" i="1" smtClean="0">
                            <a:latin typeface="Cambria Math" panose="02040503050406030204" pitchFamily="18" charset="0"/>
                          </a:rPr>
                          <m:t>𝐵</m:t>
                        </m:r>
                      </m:sub>
                    </m:sSub>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𝑔</m:t>
                        </m:r>
                      </m:e>
                      <m:sup>
                        <m:r>
                          <a:rPr lang="en-US" altLang="en-US" b="0" i="1" smtClean="0">
                            <a:latin typeface="Cambria Math" panose="02040503050406030204" pitchFamily="18" charset="0"/>
                          </a:rPr>
                          <m:t>𝑥</m:t>
                        </m:r>
                        <m:r>
                          <a:rPr lang="en-US" altLang="en-US" b="0" i="1" smtClean="0">
                            <a:latin typeface="Cambria Math" panose="02040503050406030204" pitchFamily="18" charset="0"/>
                          </a:rPr>
                          <m:t>.</m:t>
                        </m:r>
                        <m:r>
                          <a:rPr lang="en-US" altLang="en-US" b="0" i="1" smtClean="0">
                            <a:latin typeface="Cambria Math" panose="02040503050406030204" pitchFamily="18" charset="0"/>
                          </a:rPr>
                          <m:t>𝑦</m:t>
                        </m:r>
                      </m:sup>
                    </m:sSup>
                  </m:oMath>
                </a14:m>
                <a:endParaRPr lang="en-US"/>
              </a:p>
            </p:txBody>
          </p:sp>
        </mc:Choice>
        <mc:Fallback xmlns="">
          <p:sp>
            <p:nvSpPr>
              <p:cNvPr id="2" name="TextBox 1">
                <a:extLst>
                  <a:ext uri="{FF2B5EF4-FFF2-40B4-BE49-F238E27FC236}">
                    <a16:creationId xmlns:a16="http://schemas.microsoft.com/office/drawing/2014/main" id="{34D47A49-3ECE-42DD-AEF4-477B6B4F49FC}"/>
                  </a:ext>
                </a:extLst>
              </p:cNvPr>
              <p:cNvSpPr txBox="1">
                <a:spLocks noRot="1" noChangeAspect="1" noMove="1" noResize="1" noEditPoints="1" noAdjustHandles="1" noChangeArrowheads="1" noChangeShapeType="1" noTextEdit="1"/>
              </p:cNvSpPr>
              <p:nvPr/>
            </p:nvSpPr>
            <p:spPr>
              <a:xfrm>
                <a:off x="3497307" y="5889236"/>
                <a:ext cx="5197385" cy="523220"/>
              </a:xfrm>
              <a:prstGeom prst="rect">
                <a:avLst/>
              </a:prstGeom>
              <a:blipFill>
                <a:blip r:embed="rId11"/>
                <a:stretch>
                  <a:fillRect l="-2465" t="-11628" b="-31395"/>
                </a:stretch>
              </a:blipFill>
            </p:spPr>
            <p:txBody>
              <a:bodyPr/>
              <a:lstStyle/>
              <a:p>
                <a:r>
                  <a:rPr lang="en-US">
                    <a:noFill/>
                  </a:rPr>
                  <a:t> </a:t>
                </a:r>
              </a:p>
            </p:txBody>
          </p:sp>
        </mc:Fallback>
      </mc:AlternateContent>
      <p:sp>
        <p:nvSpPr>
          <p:cNvPr id="3" name="Arrow: Right 2">
            <a:extLst>
              <a:ext uri="{FF2B5EF4-FFF2-40B4-BE49-F238E27FC236}">
                <a16:creationId xmlns:a16="http://schemas.microsoft.com/office/drawing/2014/main" id="{17C2DE67-A3F8-453F-A69B-E2E30049E763}"/>
              </a:ext>
            </a:extLst>
          </p:cNvPr>
          <p:cNvSpPr/>
          <p:nvPr/>
        </p:nvSpPr>
        <p:spPr bwMode="auto">
          <a:xfrm>
            <a:off x="8735134" y="6012346"/>
            <a:ext cx="360040" cy="26161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4" name="TextBox 3">
            <a:extLst>
              <a:ext uri="{FF2B5EF4-FFF2-40B4-BE49-F238E27FC236}">
                <a16:creationId xmlns:a16="http://schemas.microsoft.com/office/drawing/2014/main" id="{9917968A-1762-4AC3-ACB9-E0A33D1DB993}"/>
              </a:ext>
            </a:extLst>
          </p:cNvPr>
          <p:cNvSpPr txBox="1"/>
          <p:nvPr/>
        </p:nvSpPr>
        <p:spPr>
          <a:xfrm>
            <a:off x="9278483" y="5933198"/>
            <a:ext cx="2456122" cy="523220"/>
          </a:xfrm>
          <a:prstGeom prst="rect">
            <a:avLst/>
          </a:prstGeom>
          <a:noFill/>
        </p:spPr>
        <p:txBody>
          <a:bodyPr wrap="none" rtlCol="0">
            <a:spAutoFit/>
          </a:bodyPr>
          <a:lstStyle/>
          <a:p>
            <a:r>
              <a:rPr lang="en-US"/>
              <a:t>Symmetric key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8335" y="3772948"/>
            <a:ext cx="3501440" cy="1917646"/>
          </a:xfrm>
          <a:prstGeom prst="rect">
            <a:avLst/>
          </a:prstGeom>
        </p:spPr>
        <p:txBody>
          <a:bodyPr vert="horz" wrap="square" lIns="0" tIns="9340" rIns="0" bIns="0" rtlCol="0">
            <a:spAutoFit/>
          </a:bodyPr>
          <a:lstStyle/>
          <a:p>
            <a:pPr algn="ctr">
              <a:spcBef>
                <a:spcPts val="74"/>
              </a:spcBef>
            </a:pPr>
            <a:r>
              <a:rPr sz="2400" dirty="0">
                <a:solidFill>
                  <a:srgbClr val="FF0000"/>
                </a:solidFill>
                <a:latin typeface="Cambria Math"/>
                <a:cs typeface="Cambria Math"/>
              </a:rPr>
              <a:t>𝑎</a:t>
            </a:r>
            <a:r>
              <a:rPr sz="2400" spc="96" dirty="0">
                <a:solidFill>
                  <a:srgbClr val="FF0000"/>
                </a:solidFill>
                <a:latin typeface="Cambria Math"/>
                <a:cs typeface="Cambria Math"/>
              </a:rPr>
              <a:t> </a:t>
            </a:r>
            <a:r>
              <a:rPr sz="2400" dirty="0">
                <a:solidFill>
                  <a:srgbClr val="FF0000"/>
                </a:solidFill>
                <a:latin typeface="Cambria Math"/>
                <a:cs typeface="Cambria Math"/>
              </a:rPr>
              <a:t>=</a:t>
            </a:r>
          </a:p>
          <a:p>
            <a:pPr algn="ctr"/>
            <a:r>
              <a:rPr sz="2400" dirty="0">
                <a:solidFill>
                  <a:schemeClr val="tx2"/>
                </a:solidFill>
                <a:latin typeface="Cambria Math"/>
                <a:cs typeface="Cambria Math"/>
              </a:rPr>
              <a:t>68</a:t>
            </a:r>
            <a:r>
              <a:rPr sz="2400" spc="-11" dirty="0">
                <a:solidFill>
                  <a:schemeClr val="tx2"/>
                </a:solidFill>
                <a:latin typeface="Cambria Math"/>
                <a:cs typeface="Cambria Math"/>
              </a:rPr>
              <a:t>5</a:t>
            </a:r>
            <a:r>
              <a:rPr sz="2400" spc="-7" dirty="0">
                <a:solidFill>
                  <a:schemeClr val="tx2"/>
                </a:solidFill>
                <a:latin typeface="Cambria Math"/>
                <a:cs typeface="Cambria Math"/>
              </a:rPr>
              <a:t>40</a:t>
            </a:r>
            <a:r>
              <a:rPr sz="2400" dirty="0">
                <a:solidFill>
                  <a:schemeClr val="tx2"/>
                </a:solidFill>
                <a:latin typeface="Cambria Math"/>
                <a:cs typeface="Cambria Math"/>
              </a:rPr>
              <a:t>80</a:t>
            </a:r>
            <a:r>
              <a:rPr sz="2400" spc="-11" dirty="0">
                <a:solidFill>
                  <a:schemeClr val="tx2"/>
                </a:solidFill>
                <a:latin typeface="Cambria Math"/>
                <a:cs typeface="Cambria Math"/>
              </a:rPr>
              <a:t>0</a:t>
            </a:r>
            <a:r>
              <a:rPr sz="2400" spc="-7" dirty="0">
                <a:solidFill>
                  <a:schemeClr val="tx2"/>
                </a:solidFill>
                <a:latin typeface="Cambria Math"/>
                <a:cs typeface="Cambria Math"/>
              </a:rPr>
              <a:t>36270</a:t>
            </a:r>
            <a:r>
              <a:rPr sz="2400" dirty="0">
                <a:solidFill>
                  <a:schemeClr val="tx2"/>
                </a:solidFill>
                <a:latin typeface="Cambria Math"/>
                <a:cs typeface="Cambria Math"/>
              </a:rPr>
              <a:t>63</a:t>
            </a:r>
          </a:p>
          <a:p>
            <a:pPr algn="ctr"/>
            <a:r>
              <a:rPr sz="2400" dirty="0">
                <a:solidFill>
                  <a:schemeClr val="tx2"/>
                </a:solidFill>
                <a:latin typeface="Cambria Math"/>
                <a:cs typeface="Cambria Math"/>
              </a:rPr>
              <a:t>76</a:t>
            </a:r>
            <a:r>
              <a:rPr sz="2400" spc="-11" dirty="0">
                <a:solidFill>
                  <a:schemeClr val="tx2"/>
                </a:solidFill>
                <a:latin typeface="Cambria Math"/>
                <a:cs typeface="Cambria Math"/>
              </a:rPr>
              <a:t>1</a:t>
            </a:r>
            <a:r>
              <a:rPr sz="2400" spc="-7" dirty="0">
                <a:solidFill>
                  <a:schemeClr val="tx2"/>
                </a:solidFill>
                <a:latin typeface="Cambria Math"/>
                <a:cs typeface="Cambria Math"/>
              </a:rPr>
              <a:t>05</a:t>
            </a:r>
            <a:r>
              <a:rPr sz="2400" dirty="0">
                <a:solidFill>
                  <a:schemeClr val="tx2"/>
                </a:solidFill>
                <a:latin typeface="Cambria Math"/>
                <a:cs typeface="Cambria Math"/>
              </a:rPr>
              <a:t>92</a:t>
            </a:r>
            <a:r>
              <a:rPr sz="2400" spc="-11" dirty="0">
                <a:solidFill>
                  <a:schemeClr val="tx2"/>
                </a:solidFill>
                <a:latin typeface="Cambria Math"/>
                <a:cs typeface="Cambria Math"/>
              </a:rPr>
              <a:t>7</a:t>
            </a:r>
            <a:r>
              <a:rPr sz="2400" spc="-7" dirty="0">
                <a:solidFill>
                  <a:schemeClr val="tx2"/>
                </a:solidFill>
                <a:latin typeface="Cambria Math"/>
                <a:cs typeface="Cambria Math"/>
              </a:rPr>
              <a:t>59196</a:t>
            </a:r>
            <a:r>
              <a:rPr sz="2400" dirty="0">
                <a:solidFill>
                  <a:schemeClr val="tx2"/>
                </a:solidFill>
                <a:latin typeface="Cambria Math"/>
                <a:cs typeface="Cambria Math"/>
              </a:rPr>
              <a:t>65</a:t>
            </a:r>
          </a:p>
          <a:p>
            <a:pPr algn="ctr"/>
            <a:r>
              <a:rPr sz="2400" dirty="0">
                <a:solidFill>
                  <a:schemeClr val="tx2"/>
                </a:solidFill>
                <a:latin typeface="Cambria Math"/>
                <a:cs typeface="Cambria Math"/>
              </a:rPr>
              <a:t>78</a:t>
            </a:r>
            <a:r>
              <a:rPr sz="2400" spc="-11" dirty="0">
                <a:solidFill>
                  <a:schemeClr val="tx2"/>
                </a:solidFill>
                <a:latin typeface="Cambria Math"/>
                <a:cs typeface="Cambria Math"/>
              </a:rPr>
              <a:t>1</a:t>
            </a:r>
            <a:r>
              <a:rPr sz="2400" spc="-7" dirty="0">
                <a:solidFill>
                  <a:schemeClr val="tx2"/>
                </a:solidFill>
                <a:latin typeface="Cambria Math"/>
                <a:cs typeface="Cambria Math"/>
              </a:rPr>
              <a:t>69</a:t>
            </a:r>
            <a:r>
              <a:rPr sz="2400" dirty="0">
                <a:solidFill>
                  <a:schemeClr val="tx2"/>
                </a:solidFill>
                <a:latin typeface="Cambria Math"/>
                <a:cs typeface="Cambria Math"/>
              </a:rPr>
              <a:t>43</a:t>
            </a:r>
            <a:r>
              <a:rPr sz="2400" spc="-11" dirty="0">
                <a:solidFill>
                  <a:schemeClr val="tx2"/>
                </a:solidFill>
                <a:latin typeface="Cambria Math"/>
                <a:cs typeface="Cambria Math"/>
              </a:rPr>
              <a:t>6</a:t>
            </a:r>
            <a:r>
              <a:rPr sz="2400" spc="-7" dirty="0">
                <a:solidFill>
                  <a:schemeClr val="tx2"/>
                </a:solidFill>
                <a:latin typeface="Cambria Math"/>
                <a:cs typeface="Cambria Math"/>
              </a:rPr>
              <a:t>86394</a:t>
            </a:r>
            <a:r>
              <a:rPr sz="2400" dirty="0">
                <a:solidFill>
                  <a:schemeClr val="tx2"/>
                </a:solidFill>
                <a:latin typeface="Cambria Math"/>
                <a:cs typeface="Cambria Math"/>
              </a:rPr>
              <a:t>59</a:t>
            </a:r>
          </a:p>
          <a:p>
            <a:pPr algn="ctr"/>
            <a:r>
              <a:rPr sz="2400" dirty="0">
                <a:solidFill>
                  <a:schemeClr val="tx2"/>
                </a:solidFill>
                <a:latin typeface="Cambria Math"/>
                <a:cs typeface="Cambria Math"/>
              </a:rPr>
              <a:t>52</a:t>
            </a:r>
            <a:r>
              <a:rPr sz="2400" spc="-11" dirty="0">
                <a:solidFill>
                  <a:schemeClr val="tx2"/>
                </a:solidFill>
                <a:latin typeface="Cambria Math"/>
                <a:cs typeface="Cambria Math"/>
              </a:rPr>
              <a:t>7</a:t>
            </a:r>
            <a:r>
              <a:rPr sz="2400" spc="-7" dirty="0">
                <a:solidFill>
                  <a:schemeClr val="tx2"/>
                </a:solidFill>
                <a:latin typeface="Cambria Math"/>
                <a:cs typeface="Cambria Math"/>
              </a:rPr>
              <a:t>87</a:t>
            </a:r>
            <a:r>
              <a:rPr sz="2400" dirty="0">
                <a:solidFill>
                  <a:schemeClr val="tx2"/>
                </a:solidFill>
                <a:latin typeface="Cambria Math"/>
                <a:cs typeface="Cambria Math"/>
              </a:rPr>
              <a:t>18</a:t>
            </a:r>
            <a:r>
              <a:rPr sz="2400" spc="-11" dirty="0">
                <a:solidFill>
                  <a:schemeClr val="tx2"/>
                </a:solidFill>
                <a:latin typeface="Cambria Math"/>
                <a:cs typeface="Cambria Math"/>
              </a:rPr>
              <a:t>8</a:t>
            </a:r>
            <a:r>
              <a:rPr sz="2400" spc="-7" dirty="0">
                <a:solidFill>
                  <a:schemeClr val="tx2"/>
                </a:solidFill>
                <a:latin typeface="Cambria Math"/>
                <a:cs typeface="Cambria Math"/>
              </a:rPr>
              <a:t>15314</a:t>
            </a:r>
            <a:r>
              <a:rPr sz="2400" dirty="0">
                <a:solidFill>
                  <a:schemeClr val="tx2"/>
                </a:solidFill>
                <a:latin typeface="Cambria Math"/>
                <a:cs typeface="Cambria Math"/>
              </a:rPr>
              <a:t>52</a:t>
            </a:r>
          </a:p>
        </p:txBody>
      </p:sp>
      <p:sp>
        <p:nvSpPr>
          <p:cNvPr id="4" name="object 4"/>
          <p:cNvSpPr/>
          <p:nvPr/>
        </p:nvSpPr>
        <p:spPr>
          <a:xfrm>
            <a:off x="10444255" y="1840996"/>
            <a:ext cx="1446361" cy="976970"/>
          </a:xfrm>
          <a:prstGeom prst="rect">
            <a:avLst/>
          </a:prstGeom>
          <a:blipFill>
            <a:blip r:embed="rId2" cstate="print"/>
            <a:stretch>
              <a:fillRect/>
            </a:stretch>
          </a:blipFill>
        </p:spPr>
        <p:txBody>
          <a:bodyPr wrap="square" lIns="0" tIns="0" rIns="0" bIns="0" rtlCol="0"/>
          <a:lstStyle/>
          <a:p>
            <a:endParaRPr sz="3200"/>
          </a:p>
        </p:txBody>
      </p:sp>
      <p:sp>
        <p:nvSpPr>
          <p:cNvPr id="5" name="object 5"/>
          <p:cNvSpPr/>
          <p:nvPr/>
        </p:nvSpPr>
        <p:spPr>
          <a:xfrm>
            <a:off x="413777" y="1979277"/>
            <a:ext cx="956107" cy="976970"/>
          </a:xfrm>
          <a:prstGeom prst="rect">
            <a:avLst/>
          </a:prstGeom>
          <a:blipFill>
            <a:blip r:embed="rId3" cstate="print"/>
            <a:stretch>
              <a:fillRect/>
            </a:stretch>
          </a:blipFill>
        </p:spPr>
        <p:txBody>
          <a:bodyPr wrap="square" lIns="0" tIns="0" rIns="0" bIns="0" rtlCol="0"/>
          <a:lstStyle/>
          <a:p>
            <a:endParaRPr sz="3200"/>
          </a:p>
        </p:txBody>
      </p:sp>
      <p:sp>
        <p:nvSpPr>
          <p:cNvPr id="6" name="object 6"/>
          <p:cNvSpPr/>
          <p:nvPr/>
        </p:nvSpPr>
        <p:spPr>
          <a:xfrm>
            <a:off x="1887707" y="1429654"/>
            <a:ext cx="8176670" cy="1364492"/>
          </a:xfrm>
          <a:custGeom>
            <a:avLst/>
            <a:gdLst/>
            <a:ahLst/>
            <a:cxnLst/>
            <a:rect l="l" t="t" r="r" b="b"/>
            <a:pathLst>
              <a:path w="8404860" h="762000">
                <a:moveTo>
                  <a:pt x="0" y="190500"/>
                </a:moveTo>
                <a:lnTo>
                  <a:pt x="8023859" y="190500"/>
                </a:lnTo>
                <a:lnTo>
                  <a:pt x="8023859" y="0"/>
                </a:lnTo>
                <a:lnTo>
                  <a:pt x="8404860" y="381000"/>
                </a:lnTo>
                <a:lnTo>
                  <a:pt x="8023859" y="762000"/>
                </a:lnTo>
                <a:lnTo>
                  <a:pt x="8023859" y="571500"/>
                </a:lnTo>
                <a:lnTo>
                  <a:pt x="0" y="571500"/>
                </a:lnTo>
                <a:lnTo>
                  <a:pt x="0" y="190500"/>
                </a:lnTo>
                <a:close/>
              </a:path>
            </a:pathLst>
          </a:custGeom>
          <a:ln w="9144">
            <a:solidFill>
              <a:srgbClr val="000000"/>
            </a:solidFill>
          </a:ln>
        </p:spPr>
        <p:txBody>
          <a:bodyPr wrap="square" lIns="0" tIns="0" rIns="0" bIns="0" rtlCol="0"/>
          <a:lstStyle/>
          <a:p>
            <a:endParaRPr sz="3200"/>
          </a:p>
        </p:txBody>
      </p:sp>
      <p:sp>
        <p:nvSpPr>
          <p:cNvPr id="7" name="object 7"/>
          <p:cNvSpPr/>
          <p:nvPr/>
        </p:nvSpPr>
        <p:spPr>
          <a:xfrm>
            <a:off x="1997952" y="2784588"/>
            <a:ext cx="8854874" cy="1364492"/>
          </a:xfrm>
          <a:custGeom>
            <a:avLst/>
            <a:gdLst/>
            <a:ahLst/>
            <a:cxnLst/>
            <a:rect l="l" t="t" r="r" b="b"/>
            <a:pathLst>
              <a:path w="8354695" h="762000">
                <a:moveTo>
                  <a:pt x="8354568" y="571500"/>
                </a:moveTo>
                <a:lnTo>
                  <a:pt x="381000" y="571500"/>
                </a:lnTo>
                <a:lnTo>
                  <a:pt x="381000" y="762000"/>
                </a:lnTo>
                <a:lnTo>
                  <a:pt x="0" y="381000"/>
                </a:lnTo>
                <a:lnTo>
                  <a:pt x="381000" y="0"/>
                </a:lnTo>
                <a:lnTo>
                  <a:pt x="381000" y="190500"/>
                </a:lnTo>
                <a:lnTo>
                  <a:pt x="8354568" y="190500"/>
                </a:lnTo>
                <a:lnTo>
                  <a:pt x="8354568" y="571500"/>
                </a:lnTo>
                <a:close/>
              </a:path>
            </a:pathLst>
          </a:custGeom>
          <a:ln w="9144">
            <a:solidFill>
              <a:srgbClr val="000000"/>
            </a:solidFill>
          </a:ln>
        </p:spPr>
        <p:txBody>
          <a:bodyPr wrap="square" lIns="0" tIns="0" rIns="0" bIns="0" rtlCol="0"/>
          <a:lstStyle/>
          <a:p>
            <a:endParaRPr sz="3200"/>
          </a:p>
        </p:txBody>
      </p:sp>
      <p:sp>
        <p:nvSpPr>
          <p:cNvPr id="8" name="object 8"/>
          <p:cNvSpPr txBox="1"/>
          <p:nvPr/>
        </p:nvSpPr>
        <p:spPr>
          <a:xfrm>
            <a:off x="691431" y="955770"/>
            <a:ext cx="10981219" cy="794492"/>
          </a:xfrm>
          <a:prstGeom prst="rect">
            <a:avLst/>
          </a:prstGeom>
        </p:spPr>
        <p:txBody>
          <a:bodyPr vert="horz" wrap="square" lIns="0" tIns="29888" rIns="0" bIns="0" rtlCol="0">
            <a:spAutoFit/>
          </a:bodyPr>
          <a:lstStyle/>
          <a:p>
            <a:pPr>
              <a:spcBef>
                <a:spcPts val="235"/>
              </a:spcBef>
            </a:pPr>
            <a:r>
              <a:rPr lang="en-US" sz="2400">
                <a:latin typeface="Cambria Math"/>
                <a:cs typeface="Cambria Math"/>
              </a:rPr>
              <a:t>p</a:t>
            </a:r>
            <a:r>
              <a:rPr sz="2400">
                <a:latin typeface="Cambria Math"/>
                <a:cs typeface="Cambria Math"/>
              </a:rPr>
              <a:t> </a:t>
            </a:r>
            <a:r>
              <a:rPr sz="2400" dirty="0">
                <a:latin typeface="Cambria Math"/>
                <a:cs typeface="Cambria Math"/>
              </a:rPr>
              <a:t>=</a:t>
            </a:r>
            <a:r>
              <a:rPr sz="2400" spc="-99" dirty="0">
                <a:latin typeface="Cambria Math"/>
                <a:cs typeface="Cambria Math"/>
              </a:rPr>
              <a:t> </a:t>
            </a:r>
            <a:r>
              <a:rPr sz="2400" dirty="0">
                <a:latin typeface="Cambria Math"/>
                <a:cs typeface="Cambria Math"/>
              </a:rPr>
              <a:t>1606938044258990275541962092341162602522202993782792835301301</a:t>
            </a:r>
          </a:p>
          <a:p>
            <a:pPr marR="367045">
              <a:spcBef>
                <a:spcPts val="165"/>
              </a:spcBef>
            </a:pPr>
            <a:r>
              <a:rPr sz="2400" dirty="0">
                <a:latin typeface="Cambria Math"/>
                <a:cs typeface="Cambria Math"/>
              </a:rPr>
              <a:t>𝑔  =</a:t>
            </a:r>
            <a:r>
              <a:rPr sz="2400" spc="-125" dirty="0">
                <a:latin typeface="Cambria Math"/>
                <a:cs typeface="Cambria Math"/>
              </a:rPr>
              <a:t> </a:t>
            </a:r>
            <a:r>
              <a:rPr sz="2400" dirty="0">
                <a:latin typeface="Cambria Math"/>
                <a:cs typeface="Cambria Math"/>
              </a:rPr>
              <a:t>123456789</a:t>
            </a:r>
          </a:p>
        </p:txBody>
      </p:sp>
      <p:sp>
        <p:nvSpPr>
          <p:cNvPr id="9" name="object 9"/>
          <p:cNvSpPr txBox="1"/>
          <p:nvPr/>
        </p:nvSpPr>
        <p:spPr>
          <a:xfrm>
            <a:off x="9249256" y="3777802"/>
            <a:ext cx="2942744" cy="1917646"/>
          </a:xfrm>
          <a:prstGeom prst="rect">
            <a:avLst/>
          </a:prstGeom>
        </p:spPr>
        <p:txBody>
          <a:bodyPr vert="horz" wrap="square" lIns="0" tIns="9340" rIns="0" bIns="0" rtlCol="0">
            <a:spAutoFit/>
          </a:bodyPr>
          <a:lstStyle/>
          <a:p>
            <a:pPr marL="504337">
              <a:spcBef>
                <a:spcPts val="74"/>
              </a:spcBef>
            </a:pPr>
            <a:r>
              <a:rPr sz="2400" dirty="0">
                <a:solidFill>
                  <a:srgbClr val="FF0000"/>
                </a:solidFill>
                <a:latin typeface="Cambria Math"/>
                <a:cs typeface="Cambria Math"/>
              </a:rPr>
              <a:t>𝑏</a:t>
            </a:r>
            <a:r>
              <a:rPr sz="2400" spc="92" dirty="0">
                <a:solidFill>
                  <a:srgbClr val="FF0000"/>
                </a:solidFill>
                <a:latin typeface="Cambria Math"/>
                <a:cs typeface="Cambria Math"/>
              </a:rPr>
              <a:t> </a:t>
            </a:r>
            <a:r>
              <a:rPr sz="2400" dirty="0">
                <a:solidFill>
                  <a:srgbClr val="FF0000"/>
                </a:solidFill>
                <a:latin typeface="Cambria Math"/>
                <a:cs typeface="Cambria Math"/>
              </a:rPr>
              <a:t>=</a:t>
            </a:r>
          </a:p>
          <a:p>
            <a:pPr marL="9340"/>
            <a:r>
              <a:rPr sz="2400" dirty="0">
                <a:solidFill>
                  <a:schemeClr val="tx2"/>
                </a:solidFill>
                <a:latin typeface="Cambria Math"/>
                <a:cs typeface="Cambria Math"/>
              </a:rPr>
              <a:t>36</a:t>
            </a:r>
            <a:r>
              <a:rPr sz="2400" spc="-11" dirty="0">
                <a:solidFill>
                  <a:schemeClr val="tx2"/>
                </a:solidFill>
                <a:latin typeface="Cambria Math"/>
                <a:cs typeface="Cambria Math"/>
              </a:rPr>
              <a:t>2</a:t>
            </a:r>
            <a:r>
              <a:rPr sz="2400" dirty="0">
                <a:solidFill>
                  <a:schemeClr val="tx2"/>
                </a:solidFill>
                <a:latin typeface="Cambria Math"/>
                <a:cs typeface="Cambria Math"/>
              </a:rPr>
              <a:t>05</a:t>
            </a:r>
            <a:r>
              <a:rPr sz="2400" spc="-11" dirty="0">
                <a:solidFill>
                  <a:schemeClr val="tx2"/>
                </a:solidFill>
                <a:latin typeface="Cambria Math"/>
                <a:cs typeface="Cambria Math"/>
              </a:rPr>
              <a:t>9</a:t>
            </a:r>
            <a:r>
              <a:rPr sz="2400" spc="-7" dirty="0">
                <a:solidFill>
                  <a:schemeClr val="tx2"/>
                </a:solidFill>
                <a:latin typeface="Cambria Math"/>
                <a:cs typeface="Cambria Math"/>
              </a:rPr>
              <a:t>13191</a:t>
            </a:r>
            <a:r>
              <a:rPr sz="2400" dirty="0">
                <a:solidFill>
                  <a:schemeClr val="tx2"/>
                </a:solidFill>
                <a:latin typeface="Cambria Math"/>
                <a:cs typeface="Cambria Math"/>
              </a:rPr>
              <a:t>29</a:t>
            </a:r>
            <a:r>
              <a:rPr sz="2400" spc="-11" dirty="0">
                <a:solidFill>
                  <a:schemeClr val="tx2"/>
                </a:solidFill>
                <a:latin typeface="Cambria Math"/>
                <a:cs typeface="Cambria Math"/>
              </a:rPr>
              <a:t>4</a:t>
            </a:r>
            <a:r>
              <a:rPr sz="2400" dirty="0">
                <a:solidFill>
                  <a:schemeClr val="tx2"/>
                </a:solidFill>
                <a:latin typeface="Cambria Math"/>
                <a:cs typeface="Cambria Math"/>
              </a:rPr>
              <a:t>1</a:t>
            </a:r>
          </a:p>
          <a:p>
            <a:pPr marL="9340"/>
            <a:r>
              <a:rPr sz="2400" dirty="0">
                <a:solidFill>
                  <a:schemeClr val="tx2"/>
                </a:solidFill>
                <a:latin typeface="Cambria Math"/>
                <a:cs typeface="Cambria Math"/>
              </a:rPr>
              <a:t>98</a:t>
            </a:r>
            <a:r>
              <a:rPr sz="2400" spc="-11" dirty="0">
                <a:solidFill>
                  <a:schemeClr val="tx2"/>
                </a:solidFill>
                <a:latin typeface="Cambria Math"/>
                <a:cs typeface="Cambria Math"/>
              </a:rPr>
              <a:t>7</a:t>
            </a:r>
            <a:r>
              <a:rPr sz="2400" dirty="0">
                <a:solidFill>
                  <a:schemeClr val="tx2"/>
                </a:solidFill>
                <a:latin typeface="Cambria Math"/>
                <a:cs typeface="Cambria Math"/>
              </a:rPr>
              <a:t>63</a:t>
            </a:r>
            <a:r>
              <a:rPr sz="2400" spc="-11" dirty="0">
                <a:solidFill>
                  <a:schemeClr val="tx2"/>
                </a:solidFill>
                <a:latin typeface="Cambria Math"/>
                <a:cs typeface="Cambria Math"/>
              </a:rPr>
              <a:t>7</a:t>
            </a:r>
            <a:r>
              <a:rPr sz="2400" spc="-7" dirty="0">
                <a:solidFill>
                  <a:schemeClr val="tx2"/>
                </a:solidFill>
                <a:latin typeface="Cambria Math"/>
                <a:cs typeface="Cambria Math"/>
              </a:rPr>
              <a:t>88025</a:t>
            </a:r>
            <a:r>
              <a:rPr sz="2400" dirty="0">
                <a:solidFill>
                  <a:schemeClr val="tx2"/>
                </a:solidFill>
                <a:latin typeface="Cambria Math"/>
                <a:cs typeface="Cambria Math"/>
              </a:rPr>
              <a:t>73</a:t>
            </a:r>
            <a:r>
              <a:rPr sz="2400" spc="-11" dirty="0">
                <a:solidFill>
                  <a:schemeClr val="tx2"/>
                </a:solidFill>
                <a:latin typeface="Cambria Math"/>
                <a:cs typeface="Cambria Math"/>
              </a:rPr>
              <a:t>2</a:t>
            </a:r>
            <a:r>
              <a:rPr sz="2400" dirty="0">
                <a:solidFill>
                  <a:schemeClr val="tx2"/>
                </a:solidFill>
                <a:latin typeface="Cambria Math"/>
                <a:cs typeface="Cambria Math"/>
              </a:rPr>
              <a:t>5</a:t>
            </a:r>
          </a:p>
          <a:p>
            <a:pPr marL="9340"/>
            <a:r>
              <a:rPr sz="2400" dirty="0">
                <a:solidFill>
                  <a:schemeClr val="tx2"/>
                </a:solidFill>
                <a:latin typeface="Cambria Math"/>
                <a:cs typeface="Cambria Math"/>
              </a:rPr>
              <a:t>26</a:t>
            </a:r>
            <a:r>
              <a:rPr sz="2400" spc="-11" dirty="0">
                <a:solidFill>
                  <a:schemeClr val="tx2"/>
                </a:solidFill>
                <a:latin typeface="Cambria Math"/>
                <a:cs typeface="Cambria Math"/>
              </a:rPr>
              <a:t>9</a:t>
            </a:r>
            <a:r>
              <a:rPr sz="2400" dirty="0">
                <a:solidFill>
                  <a:schemeClr val="tx2"/>
                </a:solidFill>
                <a:latin typeface="Cambria Math"/>
                <a:cs typeface="Cambria Math"/>
              </a:rPr>
              <a:t>69</a:t>
            </a:r>
            <a:r>
              <a:rPr sz="2400" spc="-11" dirty="0">
                <a:solidFill>
                  <a:schemeClr val="tx2"/>
                </a:solidFill>
                <a:latin typeface="Cambria Math"/>
                <a:cs typeface="Cambria Math"/>
              </a:rPr>
              <a:t>6</a:t>
            </a:r>
            <a:r>
              <a:rPr sz="2400" spc="-7" dirty="0">
                <a:solidFill>
                  <a:schemeClr val="tx2"/>
                </a:solidFill>
                <a:latin typeface="Cambria Math"/>
                <a:cs typeface="Cambria Math"/>
              </a:rPr>
              <a:t>68283</a:t>
            </a:r>
            <a:r>
              <a:rPr sz="2400" dirty="0">
                <a:solidFill>
                  <a:schemeClr val="tx2"/>
                </a:solidFill>
                <a:latin typeface="Cambria Math"/>
                <a:cs typeface="Cambria Math"/>
              </a:rPr>
              <a:t>67</a:t>
            </a:r>
            <a:r>
              <a:rPr sz="2400" spc="-11" dirty="0">
                <a:solidFill>
                  <a:schemeClr val="tx2"/>
                </a:solidFill>
                <a:latin typeface="Cambria Math"/>
                <a:cs typeface="Cambria Math"/>
              </a:rPr>
              <a:t>3</a:t>
            </a:r>
            <a:r>
              <a:rPr sz="2400" dirty="0">
                <a:solidFill>
                  <a:schemeClr val="tx2"/>
                </a:solidFill>
                <a:latin typeface="Cambria Math"/>
                <a:cs typeface="Cambria Math"/>
              </a:rPr>
              <a:t>5</a:t>
            </a:r>
          </a:p>
          <a:p>
            <a:pPr marL="9340"/>
            <a:r>
              <a:rPr sz="2400" dirty="0">
                <a:solidFill>
                  <a:schemeClr val="tx2"/>
                </a:solidFill>
                <a:latin typeface="Cambria Math"/>
                <a:cs typeface="Cambria Math"/>
              </a:rPr>
              <a:t>52</a:t>
            </a:r>
            <a:r>
              <a:rPr sz="2400" spc="-11" dirty="0">
                <a:solidFill>
                  <a:schemeClr val="tx2"/>
                </a:solidFill>
                <a:latin typeface="Cambria Math"/>
                <a:cs typeface="Cambria Math"/>
              </a:rPr>
              <a:t>4</a:t>
            </a:r>
            <a:r>
              <a:rPr sz="2400" dirty="0">
                <a:solidFill>
                  <a:schemeClr val="tx2"/>
                </a:solidFill>
                <a:latin typeface="Cambria Math"/>
                <a:cs typeface="Cambria Math"/>
              </a:rPr>
              <a:t>94</a:t>
            </a:r>
            <a:r>
              <a:rPr sz="2400" spc="-11" dirty="0">
                <a:solidFill>
                  <a:schemeClr val="tx2"/>
                </a:solidFill>
                <a:latin typeface="Cambria Math"/>
                <a:cs typeface="Cambria Math"/>
              </a:rPr>
              <a:t>2</a:t>
            </a:r>
            <a:r>
              <a:rPr sz="2400" spc="-7" dirty="0">
                <a:solidFill>
                  <a:schemeClr val="tx2"/>
                </a:solidFill>
                <a:latin typeface="Cambria Math"/>
                <a:cs typeface="Cambria Math"/>
              </a:rPr>
              <a:t>24680</a:t>
            </a:r>
            <a:r>
              <a:rPr sz="2400" dirty="0">
                <a:solidFill>
                  <a:schemeClr val="tx2"/>
                </a:solidFill>
                <a:latin typeface="Cambria Math"/>
                <a:cs typeface="Cambria Math"/>
              </a:rPr>
              <a:t>74</a:t>
            </a:r>
            <a:r>
              <a:rPr sz="2400" spc="-11" dirty="0">
                <a:solidFill>
                  <a:schemeClr val="tx2"/>
                </a:solidFill>
                <a:latin typeface="Cambria Math"/>
                <a:cs typeface="Cambria Math"/>
              </a:rPr>
              <a:t>4</a:t>
            </a:r>
            <a:r>
              <a:rPr sz="2400" dirty="0">
                <a:solidFill>
                  <a:schemeClr val="tx2"/>
                </a:solidFill>
                <a:latin typeface="Cambria Math"/>
                <a:cs typeface="Cambria Math"/>
              </a:rPr>
              <a:t>0</a:t>
            </a:r>
          </a:p>
        </p:txBody>
      </p:sp>
      <p:sp>
        <p:nvSpPr>
          <p:cNvPr id="10" name="object 10"/>
          <p:cNvSpPr txBox="1"/>
          <p:nvPr/>
        </p:nvSpPr>
        <p:spPr>
          <a:xfrm>
            <a:off x="2127623" y="1724275"/>
            <a:ext cx="8108837" cy="656234"/>
          </a:xfrm>
          <a:prstGeom prst="rect">
            <a:avLst/>
          </a:prstGeom>
        </p:spPr>
        <p:txBody>
          <a:bodyPr vert="horz" wrap="square" lIns="0" tIns="9807" rIns="0" bIns="0" rtlCol="0">
            <a:spAutoFit/>
          </a:bodyPr>
          <a:lstStyle/>
          <a:p>
            <a:pPr marL="28019">
              <a:spcBef>
                <a:spcPts val="77"/>
              </a:spcBef>
            </a:pPr>
            <a:r>
              <a:rPr sz="2400" spc="37" dirty="0">
                <a:solidFill>
                  <a:srgbClr val="FF0000"/>
                </a:solidFill>
                <a:latin typeface="Cambria Math"/>
                <a:cs typeface="Cambria Math"/>
              </a:rPr>
              <a:t>𝑔</a:t>
            </a:r>
            <a:r>
              <a:rPr sz="2400" spc="55" baseline="27777" dirty="0">
                <a:solidFill>
                  <a:srgbClr val="FF0000"/>
                </a:solidFill>
                <a:latin typeface="Cambria Math"/>
                <a:cs typeface="Cambria Math"/>
              </a:rPr>
              <a:t>𝑎 </a:t>
            </a:r>
            <a:r>
              <a:rPr sz="2400">
                <a:solidFill>
                  <a:srgbClr val="FF0000"/>
                </a:solidFill>
                <a:latin typeface="Segoe UI"/>
                <a:cs typeface="Segoe UI"/>
              </a:rPr>
              <a:t>mod </a:t>
            </a:r>
            <a:r>
              <a:rPr lang="en-US" sz="2400">
                <a:solidFill>
                  <a:srgbClr val="FF0000"/>
                </a:solidFill>
                <a:latin typeface="Segoe UI"/>
                <a:cs typeface="Segoe UI"/>
              </a:rPr>
              <a:t>p</a:t>
            </a:r>
            <a:r>
              <a:rPr sz="2400">
                <a:solidFill>
                  <a:srgbClr val="FF0000"/>
                </a:solidFill>
                <a:latin typeface="Cambria Math"/>
                <a:cs typeface="Cambria Math"/>
              </a:rPr>
              <a:t> </a:t>
            </a:r>
            <a:r>
              <a:rPr sz="2400" dirty="0">
                <a:latin typeface="Cambria Math"/>
                <a:cs typeface="Cambria Math"/>
              </a:rPr>
              <a:t>=</a:t>
            </a:r>
            <a:r>
              <a:rPr sz="1800" spc="-84" dirty="0">
                <a:latin typeface="Cambria Math"/>
                <a:cs typeface="Cambria Math"/>
              </a:rPr>
              <a:t> </a:t>
            </a:r>
            <a:r>
              <a:rPr sz="1800" spc="-4" dirty="0">
                <a:latin typeface="Cambria Math"/>
                <a:cs typeface="Cambria Math"/>
              </a:rPr>
              <a:t>78467374529422653579754596319852702575499692980085777948593</a:t>
            </a:r>
            <a:endParaRPr sz="1800" dirty="0">
              <a:latin typeface="Cambria Math"/>
              <a:cs typeface="Cambria Math"/>
            </a:endParaRPr>
          </a:p>
        </p:txBody>
      </p:sp>
      <p:sp>
        <p:nvSpPr>
          <p:cNvPr id="11" name="object 11"/>
          <p:cNvSpPr txBox="1"/>
          <p:nvPr/>
        </p:nvSpPr>
        <p:spPr>
          <a:xfrm>
            <a:off x="3828990" y="5337548"/>
            <a:ext cx="4288496" cy="994788"/>
          </a:xfrm>
          <a:prstGeom prst="rect">
            <a:avLst/>
          </a:prstGeom>
        </p:spPr>
        <p:txBody>
          <a:bodyPr vert="horz" wrap="square" lIns="0" tIns="9807" rIns="0" bIns="0" rtlCol="0">
            <a:spAutoFit/>
          </a:bodyPr>
          <a:lstStyle/>
          <a:p>
            <a:pPr marL="28019">
              <a:spcBef>
                <a:spcPts val="77"/>
              </a:spcBef>
            </a:pPr>
            <a:r>
              <a:rPr sz="2400" spc="44" dirty="0">
                <a:solidFill>
                  <a:schemeClr val="accent2"/>
                </a:solidFill>
                <a:latin typeface="Cambria Math"/>
                <a:cs typeface="Cambria Math"/>
              </a:rPr>
              <a:t>𝑔</a:t>
            </a:r>
            <a:r>
              <a:rPr sz="2400" spc="65" baseline="27777" dirty="0">
                <a:solidFill>
                  <a:schemeClr val="accent2"/>
                </a:solidFill>
                <a:latin typeface="Cambria Math"/>
                <a:cs typeface="Cambria Math"/>
              </a:rPr>
              <a:t>𝑎𝑏 </a:t>
            </a:r>
            <a:r>
              <a:rPr sz="2400">
                <a:solidFill>
                  <a:schemeClr val="accent2"/>
                </a:solidFill>
                <a:latin typeface="Segoe UI"/>
                <a:cs typeface="Segoe UI"/>
              </a:rPr>
              <a:t>mod </a:t>
            </a:r>
            <a:r>
              <a:rPr lang="en-US" sz="2400">
                <a:solidFill>
                  <a:schemeClr val="accent2"/>
                </a:solidFill>
                <a:latin typeface="Segoe UI"/>
                <a:cs typeface="Segoe UI"/>
              </a:rPr>
              <a:t>p</a:t>
            </a:r>
            <a:r>
              <a:rPr sz="2400">
                <a:solidFill>
                  <a:schemeClr val="accent2"/>
                </a:solidFill>
                <a:latin typeface="Cambria Math"/>
                <a:cs typeface="Cambria Math"/>
              </a:rPr>
              <a:t> </a:t>
            </a:r>
            <a:r>
              <a:rPr sz="2400" dirty="0">
                <a:solidFill>
                  <a:schemeClr val="accent2"/>
                </a:solidFill>
                <a:latin typeface="Cambria Math"/>
                <a:cs typeface="Cambria Math"/>
              </a:rPr>
              <a:t>=</a:t>
            </a:r>
            <a:r>
              <a:rPr sz="2400" spc="168" dirty="0">
                <a:solidFill>
                  <a:schemeClr val="accent2"/>
                </a:solidFill>
                <a:latin typeface="Cambria Math"/>
                <a:cs typeface="Cambria Math"/>
              </a:rPr>
              <a:t> </a:t>
            </a:r>
            <a:r>
              <a:rPr sz="2000" spc="-4" dirty="0">
                <a:solidFill>
                  <a:schemeClr val="accent2"/>
                </a:solidFill>
                <a:latin typeface="Cambria Math"/>
                <a:cs typeface="Cambria Math"/>
              </a:rPr>
              <a:t>437452857085801785219961443000845969831329749878767465041215</a:t>
            </a:r>
            <a:endParaRPr sz="2000" dirty="0">
              <a:solidFill>
                <a:schemeClr val="accent2"/>
              </a:solidFill>
              <a:latin typeface="Cambria Math"/>
              <a:cs typeface="Cambria Math"/>
            </a:endParaRPr>
          </a:p>
        </p:txBody>
      </p:sp>
      <p:sp>
        <p:nvSpPr>
          <p:cNvPr id="12" name="object 12"/>
          <p:cNvSpPr txBox="1"/>
          <p:nvPr/>
        </p:nvSpPr>
        <p:spPr>
          <a:xfrm>
            <a:off x="2599675" y="3137084"/>
            <a:ext cx="7886820" cy="669058"/>
          </a:xfrm>
          <a:prstGeom prst="rect">
            <a:avLst/>
          </a:prstGeom>
        </p:spPr>
        <p:txBody>
          <a:bodyPr vert="horz" wrap="square" lIns="0" tIns="9807" rIns="0" bIns="0" rtlCol="0">
            <a:spAutoFit/>
          </a:bodyPr>
          <a:lstStyle/>
          <a:p>
            <a:pPr marL="28019" algn="r">
              <a:spcBef>
                <a:spcPts val="77"/>
              </a:spcBef>
            </a:pPr>
            <a:r>
              <a:rPr lang="en-US" sz="2400">
                <a:latin typeface="Cambria Math"/>
                <a:cs typeface="Cambria Math"/>
              </a:rPr>
              <a:t> </a:t>
            </a:r>
            <a:r>
              <a:rPr lang="en-US" sz="2400" spc="33">
                <a:solidFill>
                  <a:srgbClr val="FF0000"/>
                </a:solidFill>
                <a:latin typeface="Cambria Math"/>
                <a:cs typeface="Cambria Math"/>
              </a:rPr>
              <a:t>𝑔</a:t>
            </a:r>
            <a:r>
              <a:rPr lang="en-US" sz="2400" spc="49" baseline="27777">
                <a:solidFill>
                  <a:srgbClr val="FF0000"/>
                </a:solidFill>
                <a:latin typeface="Cambria Math"/>
                <a:cs typeface="Cambria Math"/>
              </a:rPr>
              <a:t>𝑏 </a:t>
            </a:r>
            <a:r>
              <a:rPr lang="en-US" sz="2400" spc="-4">
                <a:solidFill>
                  <a:srgbClr val="FF0000"/>
                </a:solidFill>
                <a:latin typeface="Segoe UI"/>
                <a:cs typeface="Segoe UI"/>
              </a:rPr>
              <a:t>mod</a:t>
            </a:r>
            <a:r>
              <a:rPr lang="en-US" sz="2400" spc="-59">
                <a:solidFill>
                  <a:srgbClr val="FF0000"/>
                </a:solidFill>
                <a:latin typeface="Segoe UI"/>
                <a:cs typeface="Segoe UI"/>
              </a:rPr>
              <a:t> p =</a:t>
            </a:r>
          </a:p>
          <a:p>
            <a:pPr marL="28019">
              <a:spcBef>
                <a:spcPts val="77"/>
              </a:spcBef>
            </a:pPr>
            <a:r>
              <a:rPr sz="1800" spc="-4">
                <a:latin typeface="Cambria Math"/>
                <a:cs typeface="Cambria Math"/>
              </a:rPr>
              <a:t>560048104293218128667441021342483133802626271394299410128798</a:t>
            </a:r>
            <a:endParaRPr sz="1800" dirty="0">
              <a:solidFill>
                <a:srgbClr val="FF0000"/>
              </a:solidFill>
              <a:latin typeface="Cambria Math"/>
              <a:cs typeface="Cambria Math"/>
            </a:endParaRPr>
          </a:p>
        </p:txBody>
      </p:sp>
      <p:sp>
        <p:nvSpPr>
          <p:cNvPr id="16" name="Rectangle 2">
            <a:extLst>
              <a:ext uri="{FF2B5EF4-FFF2-40B4-BE49-F238E27FC236}">
                <a16:creationId xmlns:a16="http://schemas.microsoft.com/office/drawing/2014/main" id="{DB90D442-30E4-4422-8D75-F4E782E09B98}"/>
              </a:ext>
            </a:extLst>
          </p:cNvPr>
          <p:cNvSpPr>
            <a:spLocks noGrp="1" noChangeArrowheads="1"/>
          </p:cNvSpPr>
          <p:nvPr>
            <p:ph type="title"/>
          </p:nvPr>
        </p:nvSpPr>
        <p:spPr>
          <a:xfrm>
            <a:off x="1369862" y="-19400"/>
            <a:ext cx="9694690" cy="914400"/>
          </a:xfrm>
        </p:spPr>
        <p:txBody>
          <a:bodyPr/>
          <a:lstStyle/>
          <a:p>
            <a:r>
              <a:rPr lang="en-US" altLang="en-US"/>
              <a:t>Diffie-Hellman exchange Protocol (DHE)</a:t>
            </a:r>
            <a:endParaRPr lang="en-US" alt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2864E10-68F0-4952-8991-253E0C882649}"/>
                  </a:ext>
                </a:extLst>
              </p:cNvPr>
              <p:cNvSpPr/>
              <p:nvPr/>
            </p:nvSpPr>
            <p:spPr>
              <a:xfrm>
                <a:off x="250902" y="5690594"/>
                <a:ext cx="2237920" cy="530915"/>
              </a:xfrm>
              <a:prstGeom prst="rect">
                <a:avLst/>
              </a:prstGeom>
            </p:spPr>
            <p:txBody>
              <a:bodyPr wrap="none">
                <a:spAutoFit/>
              </a:bodyPr>
              <a:lstStyle/>
              <a:p>
                <a14:m>
                  <m:oMath xmlns:m="http://schemas.openxmlformats.org/officeDocument/2006/math">
                    <m:sSup>
                      <m:sSupPr>
                        <m:ctrlPr>
                          <a:rPr lang="en-US" b="0" i="1" spc="44" smtClean="0">
                            <a:solidFill>
                              <a:schemeClr val="accent2"/>
                            </a:solidFill>
                            <a:latin typeface="Cambria Math" panose="02040503050406030204" pitchFamily="18" charset="0"/>
                            <a:cs typeface="Cambria Math"/>
                          </a:rPr>
                        </m:ctrlPr>
                      </m:sSupPr>
                      <m:e>
                        <m:sSup>
                          <m:sSupPr>
                            <m:ctrlPr>
                              <a:rPr lang="en-US" b="0" i="1" spc="44" smtClean="0">
                                <a:solidFill>
                                  <a:schemeClr val="accent2"/>
                                </a:solidFill>
                                <a:latin typeface="Cambria Math" panose="02040503050406030204" pitchFamily="18" charset="0"/>
                                <a:cs typeface="Cambria Math"/>
                              </a:rPr>
                            </m:ctrlPr>
                          </m:sSupPr>
                          <m:e>
                            <m:r>
                              <a:rPr lang="en-US" b="0" i="1" spc="44" smtClean="0">
                                <a:solidFill>
                                  <a:schemeClr val="accent2"/>
                                </a:solidFill>
                                <a:latin typeface="Cambria Math" panose="02040503050406030204" pitchFamily="18" charset="0"/>
                                <a:cs typeface="Cambria Math"/>
                              </a:rPr>
                              <m:t>(</m:t>
                            </m:r>
                            <m:r>
                              <a:rPr lang="en-US" i="1" spc="44" smtClean="0">
                                <a:solidFill>
                                  <a:schemeClr val="accent2"/>
                                </a:solidFill>
                                <a:latin typeface="Cambria Math" panose="02040503050406030204" pitchFamily="18" charset="0"/>
                                <a:cs typeface="Cambria Math"/>
                              </a:rPr>
                              <m:t>𝑔</m:t>
                            </m:r>
                          </m:e>
                          <m:sup>
                            <m:r>
                              <a:rPr lang="en-US" b="0" i="1" spc="44" smtClean="0">
                                <a:solidFill>
                                  <a:schemeClr val="accent2"/>
                                </a:solidFill>
                                <a:latin typeface="Cambria Math" panose="02040503050406030204" pitchFamily="18" charset="0"/>
                                <a:cs typeface="Cambria Math"/>
                              </a:rPr>
                              <m:t>𝑏</m:t>
                            </m:r>
                          </m:sup>
                        </m:sSup>
                        <m:r>
                          <a:rPr lang="en-US" b="0" i="1" spc="44" smtClean="0">
                            <a:solidFill>
                              <a:schemeClr val="accent2"/>
                            </a:solidFill>
                            <a:latin typeface="Cambria Math" panose="02040503050406030204" pitchFamily="18" charset="0"/>
                            <a:cs typeface="Cambria Math"/>
                          </a:rPr>
                          <m:t>)</m:t>
                        </m:r>
                      </m:e>
                      <m:sup>
                        <m:r>
                          <a:rPr lang="en-US" b="0" i="1" spc="44" smtClean="0">
                            <a:solidFill>
                              <a:srgbClr val="FF0000"/>
                            </a:solidFill>
                            <a:latin typeface="Cambria Math" panose="02040503050406030204" pitchFamily="18" charset="0"/>
                            <a:cs typeface="Cambria Math"/>
                          </a:rPr>
                          <m:t>𝑎</m:t>
                        </m:r>
                      </m:sup>
                    </m:sSup>
                  </m:oMath>
                </a14:m>
                <a:r>
                  <a:rPr lang="en-US" spc="65" baseline="27777">
                    <a:solidFill>
                      <a:schemeClr val="accent2"/>
                    </a:solidFill>
                    <a:latin typeface="Cambria Math"/>
                    <a:cs typeface="Cambria Math"/>
                  </a:rPr>
                  <a:t> </a:t>
                </a:r>
                <a14:m>
                  <m:oMath xmlns:m="http://schemas.openxmlformats.org/officeDocument/2006/math">
                    <m:r>
                      <a:rPr lang="en-US" i="1" spc="44">
                        <a:solidFill>
                          <a:schemeClr val="accent2"/>
                        </a:solidFill>
                        <a:latin typeface="Cambria Math" panose="02040503050406030204" pitchFamily="18" charset="0"/>
                        <a:cs typeface="Cambria Math"/>
                      </a:rPr>
                      <m:t>𝑚𝑜𝑑</m:t>
                    </m:r>
                    <m:r>
                      <a:rPr lang="en-US" i="1" spc="44">
                        <a:solidFill>
                          <a:schemeClr val="accent2"/>
                        </a:solidFill>
                        <a:latin typeface="Cambria Math" panose="02040503050406030204" pitchFamily="18" charset="0"/>
                        <a:cs typeface="Cambria Math"/>
                      </a:rPr>
                      <m:t> </m:t>
                    </m:r>
                    <m:r>
                      <a:rPr lang="en-US" i="1" spc="44">
                        <a:solidFill>
                          <a:schemeClr val="accent2"/>
                        </a:solidFill>
                        <a:latin typeface="Cambria Math" panose="02040503050406030204" pitchFamily="18" charset="0"/>
                        <a:cs typeface="Cambria Math"/>
                      </a:rPr>
                      <m:t>𝑝</m:t>
                    </m:r>
                  </m:oMath>
                </a14:m>
                <a:r>
                  <a:rPr lang="en-US" spc="65" baseline="27777">
                    <a:solidFill>
                      <a:schemeClr val="accent2"/>
                    </a:solidFill>
                    <a:latin typeface="Cambria Math"/>
                    <a:cs typeface="Cambria Math"/>
                  </a:rPr>
                  <a:t> </a:t>
                </a:r>
                <a:endParaRPr lang="en-US"/>
              </a:p>
            </p:txBody>
          </p:sp>
        </mc:Choice>
        <mc:Fallback xmlns="">
          <p:sp>
            <p:nvSpPr>
              <p:cNvPr id="2" name="Rectangle 1">
                <a:extLst>
                  <a:ext uri="{FF2B5EF4-FFF2-40B4-BE49-F238E27FC236}">
                    <a16:creationId xmlns:a16="http://schemas.microsoft.com/office/drawing/2014/main" id="{72864E10-68F0-4952-8991-253E0C882649}"/>
                  </a:ext>
                </a:extLst>
              </p:cNvPr>
              <p:cNvSpPr>
                <a:spLocks noRot="1" noChangeAspect="1" noMove="1" noResize="1" noEditPoints="1" noAdjustHandles="1" noChangeArrowheads="1" noChangeShapeType="1" noTextEdit="1"/>
              </p:cNvSpPr>
              <p:nvPr/>
            </p:nvSpPr>
            <p:spPr>
              <a:xfrm>
                <a:off x="250902" y="5690594"/>
                <a:ext cx="2237920" cy="5309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1D79F5F-408F-4E1E-BE9B-11450CB0F8EA}"/>
                  </a:ext>
                </a:extLst>
              </p:cNvPr>
              <p:cNvSpPr/>
              <p:nvPr/>
            </p:nvSpPr>
            <p:spPr>
              <a:xfrm>
                <a:off x="9207033" y="5756218"/>
                <a:ext cx="2210733"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pc="44" smtClean="0">
                              <a:solidFill>
                                <a:schemeClr val="accent2"/>
                              </a:solidFill>
                              <a:latin typeface="Cambria Math" panose="02040503050406030204" pitchFamily="18" charset="0"/>
                              <a:cs typeface="Cambria Math"/>
                            </a:rPr>
                          </m:ctrlPr>
                        </m:sSupPr>
                        <m:e>
                          <m:sSup>
                            <m:sSupPr>
                              <m:ctrlPr>
                                <a:rPr lang="en-US" b="0" i="1" spc="44" smtClean="0">
                                  <a:solidFill>
                                    <a:schemeClr val="accent2"/>
                                  </a:solidFill>
                                  <a:latin typeface="Cambria Math" panose="02040503050406030204" pitchFamily="18" charset="0"/>
                                  <a:cs typeface="Cambria Math"/>
                                </a:rPr>
                              </m:ctrlPr>
                            </m:sSupPr>
                            <m:e>
                              <m:r>
                                <a:rPr lang="en-US" b="0" i="1" spc="44" smtClean="0">
                                  <a:solidFill>
                                    <a:schemeClr val="accent2"/>
                                  </a:solidFill>
                                  <a:latin typeface="Cambria Math" panose="02040503050406030204" pitchFamily="18" charset="0"/>
                                  <a:cs typeface="Cambria Math"/>
                                </a:rPr>
                                <m:t>(</m:t>
                              </m:r>
                              <m:r>
                                <a:rPr lang="en-US" i="1" spc="44" smtClean="0">
                                  <a:solidFill>
                                    <a:schemeClr val="accent2"/>
                                  </a:solidFill>
                                  <a:latin typeface="Cambria Math" panose="02040503050406030204" pitchFamily="18" charset="0"/>
                                  <a:cs typeface="Cambria Math"/>
                                </a:rPr>
                                <m:t>𝑔</m:t>
                              </m:r>
                            </m:e>
                            <m:sup>
                              <m:r>
                                <a:rPr lang="en-US" b="0" i="1" spc="44" smtClean="0">
                                  <a:solidFill>
                                    <a:schemeClr val="accent2"/>
                                  </a:solidFill>
                                  <a:latin typeface="Cambria Math" panose="02040503050406030204" pitchFamily="18" charset="0"/>
                                  <a:cs typeface="Cambria Math"/>
                                </a:rPr>
                                <m:t>𝑎</m:t>
                              </m:r>
                            </m:sup>
                          </m:sSup>
                          <m:r>
                            <a:rPr lang="en-US" b="0" i="1" spc="44" smtClean="0">
                              <a:solidFill>
                                <a:schemeClr val="accent2"/>
                              </a:solidFill>
                              <a:latin typeface="Cambria Math" panose="02040503050406030204" pitchFamily="18" charset="0"/>
                              <a:cs typeface="Cambria Math"/>
                            </a:rPr>
                            <m:t>)</m:t>
                          </m:r>
                        </m:e>
                        <m:sup>
                          <m:r>
                            <a:rPr lang="en-US" b="0" i="1" spc="44" smtClean="0">
                              <a:solidFill>
                                <a:srgbClr val="FF0000"/>
                              </a:solidFill>
                              <a:latin typeface="Cambria Math" panose="02040503050406030204" pitchFamily="18" charset="0"/>
                              <a:cs typeface="Cambria Math"/>
                            </a:rPr>
                            <m:t>𝑏</m:t>
                          </m:r>
                        </m:sup>
                      </m:sSup>
                      <m:r>
                        <a:rPr lang="en-US" b="0" i="1" spc="44" smtClean="0">
                          <a:solidFill>
                            <a:schemeClr val="accent2"/>
                          </a:solidFill>
                          <a:latin typeface="Cambria Math" panose="02040503050406030204" pitchFamily="18" charset="0"/>
                          <a:cs typeface="Cambria Math"/>
                        </a:rPr>
                        <m:t>𝑚𝑜𝑑</m:t>
                      </m:r>
                      <m:r>
                        <a:rPr lang="en-US" b="0" i="1" spc="44" smtClean="0">
                          <a:solidFill>
                            <a:schemeClr val="accent2"/>
                          </a:solidFill>
                          <a:latin typeface="Cambria Math" panose="02040503050406030204" pitchFamily="18" charset="0"/>
                          <a:cs typeface="Cambria Math"/>
                        </a:rPr>
                        <m:t> </m:t>
                      </m:r>
                      <m:r>
                        <a:rPr lang="en-US" b="0" i="1" spc="44" smtClean="0">
                          <a:solidFill>
                            <a:schemeClr val="accent2"/>
                          </a:solidFill>
                          <a:latin typeface="Cambria Math" panose="02040503050406030204" pitchFamily="18" charset="0"/>
                          <a:cs typeface="Cambria Math"/>
                        </a:rPr>
                        <m:t>𝑝</m:t>
                      </m:r>
                    </m:oMath>
                  </m:oMathPara>
                </a14:m>
                <a:endParaRPr lang="en-US"/>
              </a:p>
            </p:txBody>
          </p:sp>
        </mc:Choice>
        <mc:Fallback xmlns="">
          <p:sp>
            <p:nvSpPr>
              <p:cNvPr id="14" name="Rectangle 13">
                <a:extLst>
                  <a:ext uri="{FF2B5EF4-FFF2-40B4-BE49-F238E27FC236}">
                    <a16:creationId xmlns:a16="http://schemas.microsoft.com/office/drawing/2014/main" id="{51D79F5F-408F-4E1E-BE9B-11450CB0F8EA}"/>
                  </a:ext>
                </a:extLst>
              </p:cNvPr>
              <p:cNvSpPr>
                <a:spLocks noRot="1" noChangeAspect="1" noMove="1" noResize="1" noEditPoints="1" noAdjustHandles="1" noChangeArrowheads="1" noChangeShapeType="1" noTextEdit="1"/>
              </p:cNvSpPr>
              <p:nvPr/>
            </p:nvSpPr>
            <p:spPr>
              <a:xfrm>
                <a:off x="9207033" y="5756218"/>
                <a:ext cx="2210733" cy="5309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14173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CC22CB44-F365-43F1-B21E-AF18AD276E58}"/>
              </a:ext>
            </a:extLst>
          </p:cNvPr>
          <p:cNvSpPr>
            <a:spLocks noGrp="1" noChangeArrowheads="1"/>
          </p:cNvSpPr>
          <p:nvPr>
            <p:ph type="title"/>
          </p:nvPr>
        </p:nvSpPr>
        <p:spPr>
          <a:xfrm>
            <a:off x="1559496" y="-34506"/>
            <a:ext cx="8432800" cy="914400"/>
          </a:xfrm>
        </p:spPr>
        <p:txBody>
          <a:bodyPr/>
          <a:lstStyle/>
          <a:p>
            <a:r>
              <a:rPr lang="en-US" altLang="en-US" dirty="0"/>
              <a:t>Why Is Diffie-Hellman Secure?</a:t>
            </a:r>
          </a:p>
        </p:txBody>
      </p:sp>
      <p:sp>
        <p:nvSpPr>
          <p:cNvPr id="23556" name="Rectangle 3">
            <a:extLst>
              <a:ext uri="{FF2B5EF4-FFF2-40B4-BE49-F238E27FC236}">
                <a16:creationId xmlns:a16="http://schemas.microsoft.com/office/drawing/2014/main" id="{A7C09403-68FA-4D9E-AF4C-A136A24E670B}"/>
              </a:ext>
            </a:extLst>
          </p:cNvPr>
          <p:cNvSpPr>
            <a:spLocks noGrp="1" noChangeArrowheads="1"/>
          </p:cNvSpPr>
          <p:nvPr>
            <p:ph idx="1"/>
          </p:nvPr>
        </p:nvSpPr>
        <p:spPr>
          <a:xfrm>
            <a:off x="448264" y="959024"/>
            <a:ext cx="11712624" cy="5118720"/>
          </a:xfrm>
        </p:spPr>
        <p:txBody>
          <a:bodyPr/>
          <a:lstStyle/>
          <a:p>
            <a:pPr>
              <a:lnSpc>
                <a:spcPct val="120000"/>
              </a:lnSpc>
              <a:spcBef>
                <a:spcPts val="0"/>
              </a:spcBef>
            </a:pPr>
            <a:r>
              <a:rPr lang="en-US" altLang="en-US" sz="2800" dirty="0"/>
              <a:t>Discrete Logarithm (DL) problem: </a:t>
            </a:r>
          </a:p>
          <a:p>
            <a:pPr>
              <a:lnSpc>
                <a:spcPct val="120000"/>
              </a:lnSpc>
              <a:spcBef>
                <a:spcPts val="0"/>
              </a:spcBef>
              <a:buNone/>
            </a:pPr>
            <a:r>
              <a:rPr lang="en-US" altLang="en-US" sz="2800" dirty="0"/>
              <a:t>   given </a:t>
            </a:r>
            <a:r>
              <a:rPr lang="en-US" altLang="en-US" sz="2800" dirty="0" err="1"/>
              <a:t>g</a:t>
            </a:r>
            <a:r>
              <a:rPr lang="en-US" altLang="en-US" sz="2800" baseline="30000" dirty="0" err="1"/>
              <a:t>x</a:t>
            </a:r>
            <a:r>
              <a:rPr lang="en-US" altLang="en-US" sz="2800" dirty="0"/>
              <a:t> mod p, it’s hard to extract x</a:t>
            </a:r>
          </a:p>
          <a:p>
            <a:pPr lvl="1">
              <a:lnSpc>
                <a:spcPct val="120000"/>
              </a:lnSpc>
              <a:spcBef>
                <a:spcPts val="0"/>
              </a:spcBef>
            </a:pPr>
            <a:r>
              <a:rPr lang="en-US" altLang="en-US" dirty="0"/>
              <a:t>There is no known efficient algorithm for doing this</a:t>
            </a:r>
          </a:p>
          <a:p>
            <a:pPr lvl="1">
              <a:lnSpc>
                <a:spcPct val="120000"/>
              </a:lnSpc>
              <a:spcBef>
                <a:spcPts val="0"/>
              </a:spcBef>
            </a:pPr>
            <a:r>
              <a:rPr lang="en-US" altLang="en-US" dirty="0"/>
              <a:t>This is not enough for Diffie-Hellman to be secure!</a:t>
            </a:r>
          </a:p>
          <a:p>
            <a:pPr>
              <a:lnSpc>
                <a:spcPct val="120000"/>
              </a:lnSpc>
              <a:spcBef>
                <a:spcPts val="0"/>
              </a:spcBef>
            </a:pPr>
            <a:r>
              <a:rPr lang="en-US" altLang="en-US" sz="2800" dirty="0"/>
              <a:t>Computational Diffie-Hellman (CDH) problem:</a:t>
            </a:r>
          </a:p>
          <a:p>
            <a:pPr>
              <a:lnSpc>
                <a:spcPct val="120000"/>
              </a:lnSpc>
              <a:spcBef>
                <a:spcPts val="0"/>
              </a:spcBef>
              <a:buNone/>
            </a:pPr>
            <a:r>
              <a:rPr lang="en-US" altLang="en-US" sz="2800" dirty="0"/>
              <a:t>   given </a:t>
            </a:r>
            <a:r>
              <a:rPr lang="en-US" altLang="en-US" sz="2800" dirty="0" err="1"/>
              <a:t>g</a:t>
            </a:r>
            <a:r>
              <a:rPr lang="en-US" altLang="en-US" sz="2800" baseline="30000" dirty="0" err="1"/>
              <a:t>x</a:t>
            </a:r>
            <a:r>
              <a:rPr lang="en-US" altLang="en-US" sz="2800" dirty="0"/>
              <a:t> and </a:t>
            </a:r>
            <a:r>
              <a:rPr lang="en-US" altLang="en-US" sz="2800" dirty="0" err="1"/>
              <a:t>g</a:t>
            </a:r>
            <a:r>
              <a:rPr lang="en-US" altLang="en-US" sz="2800" baseline="30000" dirty="0" err="1"/>
              <a:t>y</a:t>
            </a:r>
            <a:r>
              <a:rPr lang="en-US" altLang="en-US" sz="2800" dirty="0"/>
              <a:t>, it’s hard to compute </a:t>
            </a:r>
            <a:r>
              <a:rPr lang="en-US" altLang="en-US" sz="2800" dirty="0" err="1"/>
              <a:t>g</a:t>
            </a:r>
            <a:r>
              <a:rPr lang="en-US" altLang="en-US" sz="2800" baseline="30000" dirty="0" err="1"/>
              <a:t>xy</a:t>
            </a:r>
            <a:r>
              <a:rPr lang="en-US" altLang="en-US" sz="2800" baseline="30000" dirty="0"/>
              <a:t> </a:t>
            </a:r>
            <a:r>
              <a:rPr lang="en-US" altLang="en-US" sz="2800" dirty="0"/>
              <a:t>mod p</a:t>
            </a:r>
          </a:p>
          <a:p>
            <a:pPr lvl="1">
              <a:lnSpc>
                <a:spcPct val="120000"/>
              </a:lnSpc>
              <a:spcBef>
                <a:spcPts val="0"/>
              </a:spcBef>
            </a:pPr>
            <a:r>
              <a:rPr lang="en-US" altLang="en-US" dirty="0"/>
              <a:t>… unless you know x or y, in which case it’s easy</a:t>
            </a:r>
          </a:p>
          <a:p>
            <a:pPr>
              <a:lnSpc>
                <a:spcPct val="120000"/>
              </a:lnSpc>
              <a:spcBef>
                <a:spcPts val="0"/>
              </a:spcBef>
            </a:pPr>
            <a:r>
              <a:rPr lang="en-US" altLang="en-US" sz="2800" dirty="0"/>
              <a:t>Decisional Diffie-Hellman (DDH) problem: </a:t>
            </a:r>
          </a:p>
          <a:p>
            <a:pPr>
              <a:lnSpc>
                <a:spcPct val="120000"/>
              </a:lnSpc>
              <a:spcBef>
                <a:spcPts val="0"/>
              </a:spcBef>
              <a:buNone/>
            </a:pPr>
            <a:r>
              <a:rPr lang="en-US" altLang="en-US" sz="2800" dirty="0"/>
              <a:t>   given </a:t>
            </a:r>
            <a:r>
              <a:rPr lang="en-US" altLang="en-US" sz="2800" dirty="0" err="1"/>
              <a:t>g</a:t>
            </a:r>
            <a:r>
              <a:rPr lang="en-US" altLang="en-US" sz="2800" baseline="30000" dirty="0" err="1"/>
              <a:t>x</a:t>
            </a:r>
            <a:r>
              <a:rPr lang="en-US" altLang="en-US" sz="2800" dirty="0"/>
              <a:t> and </a:t>
            </a:r>
            <a:r>
              <a:rPr lang="en-US" altLang="en-US" sz="2800" dirty="0" err="1"/>
              <a:t>g</a:t>
            </a:r>
            <a:r>
              <a:rPr lang="en-US" altLang="en-US" sz="2800" baseline="30000" dirty="0" err="1"/>
              <a:t>y</a:t>
            </a:r>
            <a:r>
              <a:rPr lang="en-US" altLang="en-US" sz="2800" dirty="0"/>
              <a:t>, it’s hard to tell the difference between </a:t>
            </a:r>
            <a:r>
              <a:rPr lang="en-US" altLang="en-US" sz="2800" dirty="0" err="1"/>
              <a:t>g</a:t>
            </a:r>
            <a:r>
              <a:rPr lang="en-US" altLang="en-US" sz="2800" baseline="30000" dirty="0" err="1"/>
              <a:t>xy</a:t>
            </a:r>
            <a:r>
              <a:rPr lang="en-US" altLang="en-US" sz="2800" baseline="30000" dirty="0"/>
              <a:t> </a:t>
            </a:r>
            <a:r>
              <a:rPr lang="en-US" altLang="en-US" sz="2800" dirty="0"/>
              <a:t>mod p and g</a:t>
            </a:r>
            <a:r>
              <a:rPr lang="en-US" altLang="en-US" sz="2800" baseline="30000" dirty="0"/>
              <a:t>r </a:t>
            </a:r>
            <a:r>
              <a:rPr lang="en-US" altLang="en-US" sz="2800" dirty="0"/>
              <a:t>mod p where r is random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67C1FA01-BEFF-4CCA-8E71-F232379977DE}"/>
              </a:ext>
            </a:extLst>
          </p:cNvPr>
          <p:cNvSpPr>
            <a:spLocks noGrp="1" noChangeArrowheads="1"/>
          </p:cNvSpPr>
          <p:nvPr>
            <p:ph type="title"/>
          </p:nvPr>
        </p:nvSpPr>
        <p:spPr>
          <a:xfrm>
            <a:off x="1271464" y="-4138"/>
            <a:ext cx="7344816" cy="792163"/>
          </a:xfrm>
        </p:spPr>
        <p:txBody>
          <a:bodyPr/>
          <a:lstStyle/>
          <a:p>
            <a:r>
              <a:rPr lang="en-US" altLang="en-US"/>
              <a:t>Properties of Diffie-Hellman</a:t>
            </a:r>
          </a:p>
        </p:txBody>
      </p:sp>
      <p:sp>
        <p:nvSpPr>
          <p:cNvPr id="24580" name="Rectangle 3">
            <a:extLst>
              <a:ext uri="{FF2B5EF4-FFF2-40B4-BE49-F238E27FC236}">
                <a16:creationId xmlns:a16="http://schemas.microsoft.com/office/drawing/2014/main" id="{BE0975AB-70FD-4175-AD98-975C7D7AC102}"/>
              </a:ext>
            </a:extLst>
          </p:cNvPr>
          <p:cNvSpPr>
            <a:spLocks noGrp="1" noChangeArrowheads="1"/>
          </p:cNvSpPr>
          <p:nvPr>
            <p:ph idx="1"/>
          </p:nvPr>
        </p:nvSpPr>
        <p:spPr>
          <a:xfrm>
            <a:off x="911424" y="1124744"/>
            <a:ext cx="11089232" cy="5105400"/>
          </a:xfrm>
        </p:spPr>
        <p:txBody>
          <a:bodyPr/>
          <a:lstStyle/>
          <a:p>
            <a:r>
              <a:rPr lang="en-US" altLang="en-US" sz="2800" dirty="0"/>
              <a:t>Assuming DDH problem is hard, Diffie-Hellman protocol is a secure key establishment protocol against </a:t>
            </a:r>
            <a:r>
              <a:rPr lang="en-US" altLang="en-US" sz="2800" u="sng" dirty="0"/>
              <a:t>passive</a:t>
            </a:r>
            <a:r>
              <a:rPr lang="en-US" altLang="en-US" sz="2800" dirty="0"/>
              <a:t> attackers</a:t>
            </a:r>
          </a:p>
          <a:p>
            <a:pPr lvl="1"/>
            <a:r>
              <a:rPr lang="en-US" altLang="en-US" dirty="0"/>
              <a:t>Eavesdropper can’t tell the difference between the established key and a random value</a:t>
            </a:r>
          </a:p>
          <a:p>
            <a:pPr lvl="1"/>
            <a:r>
              <a:rPr lang="en-US" altLang="en-US" dirty="0"/>
              <a:t>Can use the new key for symmetric cryptography</a:t>
            </a:r>
          </a:p>
          <a:p>
            <a:r>
              <a:rPr lang="en-US" altLang="en-US" sz="2800" dirty="0"/>
              <a:t>Basic Diffie-Hellman protocol does not provide authentication</a:t>
            </a:r>
          </a:p>
          <a:p>
            <a:pPr lvl="1"/>
            <a:r>
              <a:rPr lang="en-US" altLang="en-US" dirty="0"/>
              <a:t>IPsec combines Diffie-Hellman with signatures, anti-DoS cookies,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4567" y="78470"/>
            <a:ext cx="7836520" cy="552657"/>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sz="3530" b="1" spc="-74"/>
              <a:t>Man-in-the middle attacks the DHE</a:t>
            </a:r>
            <a:endParaRPr sz="3530" b="1" dirty="0"/>
          </a:p>
        </p:txBody>
      </p:sp>
      <p:sp>
        <p:nvSpPr>
          <p:cNvPr id="4" name="object 4"/>
          <p:cNvSpPr/>
          <p:nvPr/>
        </p:nvSpPr>
        <p:spPr>
          <a:xfrm>
            <a:off x="8939538" y="1079305"/>
            <a:ext cx="1349464" cy="1531036"/>
          </a:xfrm>
          <a:prstGeom prst="rect">
            <a:avLst/>
          </a:prstGeom>
          <a:blipFill>
            <a:blip r:embed="rId3" cstate="print"/>
            <a:stretch>
              <a:fillRect/>
            </a:stretch>
          </a:blipFill>
        </p:spPr>
        <p:txBody>
          <a:bodyPr wrap="square" lIns="0" tIns="0" rIns="0" bIns="0" rtlCol="0"/>
          <a:lstStyle/>
          <a:p>
            <a:endParaRPr sz="2059"/>
          </a:p>
        </p:txBody>
      </p:sp>
      <p:sp>
        <p:nvSpPr>
          <p:cNvPr id="5" name="object 5"/>
          <p:cNvSpPr/>
          <p:nvPr/>
        </p:nvSpPr>
        <p:spPr>
          <a:xfrm>
            <a:off x="1657588" y="1248987"/>
            <a:ext cx="1249711" cy="1513103"/>
          </a:xfrm>
          <a:prstGeom prst="rect">
            <a:avLst/>
          </a:prstGeom>
          <a:blipFill>
            <a:blip r:embed="rId4" cstate="print"/>
            <a:stretch>
              <a:fillRect/>
            </a:stretch>
          </a:blipFill>
        </p:spPr>
        <p:txBody>
          <a:bodyPr wrap="square" lIns="0" tIns="0" rIns="0" bIns="0" rtlCol="0"/>
          <a:lstStyle/>
          <a:p>
            <a:endParaRPr sz="2059"/>
          </a:p>
        </p:txBody>
      </p:sp>
      <p:pic>
        <p:nvPicPr>
          <p:cNvPr id="14" name="Picture 13">
            <a:extLst>
              <a:ext uri="{FF2B5EF4-FFF2-40B4-BE49-F238E27FC236}">
                <a16:creationId xmlns:a16="http://schemas.microsoft.com/office/drawing/2014/main" id="{055CCA19-6A84-406A-9963-716A34F40CFF}"/>
              </a:ext>
            </a:extLst>
          </p:cNvPr>
          <p:cNvPicPr>
            <a:picLocks noChangeAspect="1"/>
          </p:cNvPicPr>
          <p:nvPr/>
        </p:nvPicPr>
        <p:blipFill>
          <a:blip r:embed="rId5"/>
          <a:stretch>
            <a:fillRect/>
          </a:stretch>
        </p:blipFill>
        <p:spPr>
          <a:xfrm>
            <a:off x="5382929" y="4309697"/>
            <a:ext cx="1343025" cy="1228725"/>
          </a:xfrm>
          <a:prstGeom prst="rect">
            <a:avLst/>
          </a:prstGeom>
        </p:spPr>
      </p:pic>
      <p:sp>
        <p:nvSpPr>
          <p:cNvPr id="3" name="TextBox 2">
            <a:extLst>
              <a:ext uri="{FF2B5EF4-FFF2-40B4-BE49-F238E27FC236}">
                <a16:creationId xmlns:a16="http://schemas.microsoft.com/office/drawing/2014/main" id="{5114B106-4650-4ED1-9D41-98BBC9E8516E}"/>
              </a:ext>
            </a:extLst>
          </p:cNvPr>
          <p:cNvSpPr txBox="1"/>
          <p:nvPr/>
        </p:nvSpPr>
        <p:spPr>
          <a:xfrm>
            <a:off x="3905725" y="3536248"/>
            <a:ext cx="4230645" cy="523220"/>
          </a:xfrm>
          <a:prstGeom prst="rect">
            <a:avLst/>
          </a:prstGeom>
          <a:noFill/>
        </p:spPr>
        <p:txBody>
          <a:bodyPr wrap="none" rtlCol="0">
            <a:spAutoFit/>
          </a:bodyPr>
          <a:lstStyle/>
          <a:p>
            <a:r>
              <a:rPr lang="en-US" b="1"/>
              <a:t>man-in-the-middle attack!</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65530A-2CF8-4BAB-ACD0-D942F84FC2A8}"/>
                  </a:ext>
                </a:extLst>
              </p:cNvPr>
              <p:cNvSpPr txBox="1"/>
              <p:nvPr/>
            </p:nvSpPr>
            <p:spPr>
              <a:xfrm>
                <a:off x="2761003" y="1894755"/>
                <a:ext cx="13258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sup>
                      </m:sSup>
                      <m:r>
                        <a:rPr lang="en-US" i="1">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7665530A-2CF8-4BAB-ACD0-D942F84FC2A8}"/>
                  </a:ext>
                </a:extLst>
              </p:cNvPr>
              <p:cNvSpPr txBox="1">
                <a:spLocks noRot="1" noChangeAspect="1" noMove="1" noResize="1" noEditPoints="1" noAdjustHandles="1" noChangeArrowheads="1" noChangeShapeType="1" noTextEdit="1"/>
              </p:cNvSpPr>
              <p:nvPr/>
            </p:nvSpPr>
            <p:spPr>
              <a:xfrm>
                <a:off x="2761003" y="1894755"/>
                <a:ext cx="1325876"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2B11B4-F84F-4588-A58B-B79A8002963C}"/>
                  </a:ext>
                </a:extLst>
              </p:cNvPr>
              <p:cNvSpPr txBox="1"/>
              <p:nvPr/>
            </p:nvSpPr>
            <p:spPr>
              <a:xfrm>
                <a:off x="7489895" y="1769284"/>
                <a:ext cx="1312795"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sup>
                      </m:sSup>
                      <m:r>
                        <a:rPr lang="en-US" i="1">
                          <a:latin typeface="Cambria Math" panose="02040503050406030204" pitchFamily="18" charset="0"/>
                        </a:rPr>
                        <m:t>)</m:t>
                      </m:r>
                    </m:oMath>
                  </m:oMathPara>
                </a14:m>
                <a:endParaRPr lang="en-US"/>
              </a:p>
            </p:txBody>
          </p:sp>
        </mc:Choice>
        <mc:Fallback xmlns="">
          <p:sp>
            <p:nvSpPr>
              <p:cNvPr id="9" name="TextBox 8">
                <a:extLst>
                  <a:ext uri="{FF2B5EF4-FFF2-40B4-BE49-F238E27FC236}">
                    <a16:creationId xmlns:a16="http://schemas.microsoft.com/office/drawing/2014/main" id="{C42B11B4-F84F-4588-A58B-B79A8002963C}"/>
                  </a:ext>
                </a:extLst>
              </p:cNvPr>
              <p:cNvSpPr txBox="1">
                <a:spLocks noRot="1" noChangeAspect="1" noMove="1" noResize="1" noEditPoints="1" noAdjustHandles="1" noChangeArrowheads="1" noChangeShapeType="1" noTextEdit="1"/>
              </p:cNvSpPr>
              <p:nvPr/>
            </p:nvSpPr>
            <p:spPr>
              <a:xfrm>
                <a:off x="7489895" y="1769284"/>
                <a:ext cx="1312795" cy="530915"/>
              </a:xfrm>
              <a:prstGeom prst="rect">
                <a:avLst/>
              </a:prstGeom>
              <a:blipFill>
                <a:blip r:embed="rId7"/>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3B12014-F924-4ED8-B959-63405E0F2B6D}"/>
              </a:ext>
            </a:extLst>
          </p:cNvPr>
          <p:cNvCxnSpPr>
            <a:cxnSpLocks/>
          </p:cNvCxnSpPr>
          <p:nvPr/>
        </p:nvCxnSpPr>
        <p:spPr bwMode="auto">
          <a:xfrm>
            <a:off x="2761003" y="4854078"/>
            <a:ext cx="2472992"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2" name="Text Box 13">
                <a:extLst>
                  <a:ext uri="{FF2B5EF4-FFF2-40B4-BE49-F238E27FC236}">
                    <a16:creationId xmlns:a16="http://schemas.microsoft.com/office/drawing/2014/main" id="{5E64FAB2-A57B-4E55-82AB-47BBB11F7276}"/>
                  </a:ext>
                </a:extLst>
              </p:cNvPr>
              <p:cNvSpPr txBox="1">
                <a:spLocks noChangeArrowheads="1"/>
              </p:cNvSpPr>
              <p:nvPr/>
            </p:nvSpPr>
            <p:spPr bwMode="auto">
              <a:xfrm>
                <a:off x="3457877" y="4310128"/>
                <a:ext cx="1217128"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𝑎</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12" name="Text Box 13">
                <a:extLst>
                  <a:ext uri="{FF2B5EF4-FFF2-40B4-BE49-F238E27FC236}">
                    <a16:creationId xmlns:a16="http://schemas.microsoft.com/office/drawing/2014/main" id="{5E64FAB2-A57B-4E55-82AB-47BBB11F7276}"/>
                  </a:ext>
                </a:extLst>
              </p:cNvPr>
              <p:cNvSpPr txBox="1">
                <a:spLocks noRot="1" noChangeAspect="1" noMove="1" noResize="1" noEditPoints="1" noAdjustHandles="1" noChangeArrowheads="1" noChangeShapeType="1" noTextEdit="1"/>
              </p:cNvSpPr>
              <p:nvPr/>
            </p:nvSpPr>
            <p:spPr bwMode="auto">
              <a:xfrm>
                <a:off x="3457877" y="4310128"/>
                <a:ext cx="1217128" cy="453137"/>
              </a:xfrm>
              <a:prstGeom prst="rect">
                <a:avLst/>
              </a:prstGeom>
              <a:blipFill>
                <a:blip r:embed="rId8"/>
                <a:stretch>
                  <a:fillRect b="-14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F22EF3A-AB8B-42DD-8833-AF3B6C5CA95B}"/>
              </a:ext>
            </a:extLst>
          </p:cNvPr>
          <p:cNvCxnSpPr>
            <a:cxnSpLocks/>
          </p:cNvCxnSpPr>
          <p:nvPr/>
        </p:nvCxnSpPr>
        <p:spPr bwMode="auto">
          <a:xfrm flipV="1">
            <a:off x="4286032" y="2479382"/>
            <a:ext cx="3250365" cy="13893"/>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5" name="Text Box 13">
                <a:extLst>
                  <a:ext uri="{FF2B5EF4-FFF2-40B4-BE49-F238E27FC236}">
                    <a16:creationId xmlns:a16="http://schemas.microsoft.com/office/drawing/2014/main" id="{CE9560BF-1C86-4A9D-966F-798CC7C9B5FE}"/>
                  </a:ext>
                </a:extLst>
              </p:cNvPr>
              <p:cNvSpPr txBox="1">
                <a:spLocks noChangeArrowheads="1"/>
              </p:cNvSpPr>
              <p:nvPr/>
            </p:nvSpPr>
            <p:spPr bwMode="auto">
              <a:xfrm>
                <a:off x="5527181" y="2011177"/>
                <a:ext cx="1211293" cy="46820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𝑏</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15" name="Text Box 13">
                <a:extLst>
                  <a:ext uri="{FF2B5EF4-FFF2-40B4-BE49-F238E27FC236}">
                    <a16:creationId xmlns:a16="http://schemas.microsoft.com/office/drawing/2014/main" id="{CE9560BF-1C86-4A9D-966F-798CC7C9B5FE}"/>
                  </a:ext>
                </a:extLst>
              </p:cNvPr>
              <p:cNvSpPr txBox="1">
                <a:spLocks noRot="1" noChangeAspect="1" noMove="1" noResize="1" noEditPoints="1" noAdjustHandles="1" noChangeArrowheads="1" noChangeShapeType="1" noTextEdit="1"/>
              </p:cNvSpPr>
              <p:nvPr/>
            </p:nvSpPr>
            <p:spPr bwMode="auto">
              <a:xfrm>
                <a:off x="5527181" y="2011177"/>
                <a:ext cx="1211293" cy="468205"/>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499896-3B58-4269-8CCA-3B0B7C28F10F}"/>
                  </a:ext>
                </a:extLst>
              </p:cNvPr>
              <p:cNvSpPr txBox="1"/>
              <p:nvPr/>
            </p:nvSpPr>
            <p:spPr>
              <a:xfrm>
                <a:off x="3359664" y="2825504"/>
                <a:ext cx="5389552"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𝑠𝑘</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𝑏</m:t>
                              </m:r>
                            </m:sup>
                          </m:sSup>
                          <m:r>
                            <a:rPr lang="en-US" i="1">
                              <a:latin typeface="Cambria Math" panose="02040503050406030204" pitchFamily="18" charset="0"/>
                            </a:rPr>
                            <m:t>)</m:t>
                          </m:r>
                        </m:e>
                        <m:sup>
                          <m:r>
                            <a:rPr lang="en-US" i="1">
                              <a:latin typeface="Cambria Math" panose="02040503050406030204" pitchFamily="18" charset="0"/>
                            </a:rPr>
                            <m:t>𝑎</m:t>
                          </m:r>
                        </m:sup>
                      </m:sSup>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𝑎</m:t>
                              </m:r>
                            </m:sup>
                          </m:sSup>
                          <m:r>
                            <a:rPr lang="en-US" i="1">
                              <a:latin typeface="Cambria Math" panose="02040503050406030204" pitchFamily="18" charset="0"/>
                            </a:rPr>
                            <m:t>)</m:t>
                          </m:r>
                        </m:e>
                        <m:sup>
                          <m:r>
                            <a:rPr lang="en-US" i="1">
                              <a:latin typeface="Cambria Math" panose="02040503050406030204" pitchFamily="18" charset="0"/>
                            </a:rPr>
                            <m:t>𝑏</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a:p>
            </p:txBody>
          </p:sp>
        </mc:Choice>
        <mc:Fallback xmlns="">
          <p:sp>
            <p:nvSpPr>
              <p:cNvPr id="11" name="TextBox 10">
                <a:extLst>
                  <a:ext uri="{FF2B5EF4-FFF2-40B4-BE49-F238E27FC236}">
                    <a16:creationId xmlns:a16="http://schemas.microsoft.com/office/drawing/2014/main" id="{7F499896-3B58-4269-8CCA-3B0B7C28F10F}"/>
                  </a:ext>
                </a:extLst>
              </p:cNvPr>
              <p:cNvSpPr txBox="1">
                <a:spLocks noRot="1" noChangeAspect="1" noMove="1" noResize="1" noEditPoints="1" noAdjustHandles="1" noChangeArrowheads="1" noChangeShapeType="1" noTextEdit="1"/>
              </p:cNvSpPr>
              <p:nvPr/>
            </p:nvSpPr>
            <p:spPr>
              <a:xfrm>
                <a:off x="3359664" y="2825504"/>
                <a:ext cx="5389552" cy="530915"/>
              </a:xfrm>
              <a:prstGeom prst="rect">
                <a:avLst/>
              </a:prstGeom>
              <a:blipFill>
                <a:blip r:embed="rId10"/>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0718E43-B302-4494-BE1C-F71FBBB134B6}"/>
              </a:ext>
            </a:extLst>
          </p:cNvPr>
          <p:cNvCxnSpPr>
            <a:cxnSpLocks/>
          </p:cNvCxnSpPr>
          <p:nvPr/>
        </p:nvCxnSpPr>
        <p:spPr bwMode="auto">
          <a:xfrm>
            <a:off x="4310440" y="1649286"/>
            <a:ext cx="3225956"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3" name="Text Box 13">
                <a:extLst>
                  <a:ext uri="{FF2B5EF4-FFF2-40B4-BE49-F238E27FC236}">
                    <a16:creationId xmlns:a16="http://schemas.microsoft.com/office/drawing/2014/main" id="{DC89C470-FD3F-48F6-94A6-EBACA3294197}"/>
                  </a:ext>
                </a:extLst>
              </p:cNvPr>
              <p:cNvSpPr txBox="1">
                <a:spLocks noChangeArrowheads="1"/>
              </p:cNvSpPr>
              <p:nvPr/>
            </p:nvSpPr>
            <p:spPr bwMode="auto">
              <a:xfrm>
                <a:off x="5196698" y="1165357"/>
                <a:ext cx="1217128"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𝑎</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23" name="Text Box 13">
                <a:extLst>
                  <a:ext uri="{FF2B5EF4-FFF2-40B4-BE49-F238E27FC236}">
                    <a16:creationId xmlns:a16="http://schemas.microsoft.com/office/drawing/2014/main" id="{DC89C470-FD3F-48F6-94A6-EBACA3294197}"/>
                  </a:ext>
                </a:extLst>
              </p:cNvPr>
              <p:cNvSpPr txBox="1">
                <a:spLocks noRot="1" noChangeAspect="1" noMove="1" noResize="1" noEditPoints="1" noAdjustHandles="1" noChangeArrowheads="1" noChangeShapeType="1" noTextEdit="1"/>
              </p:cNvSpPr>
              <p:nvPr/>
            </p:nvSpPr>
            <p:spPr bwMode="auto">
              <a:xfrm>
                <a:off x="5196698" y="1165357"/>
                <a:ext cx="1217128" cy="453137"/>
              </a:xfrm>
              <a:prstGeom prst="rect">
                <a:avLst/>
              </a:prstGeom>
              <a:blipFill>
                <a:blip r:embed="rId11"/>
                <a:stretch>
                  <a:fillRect b="-1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9947ED71-47FB-4F8F-B37C-B1A38A499777}"/>
              </a:ext>
            </a:extLst>
          </p:cNvPr>
          <p:cNvCxnSpPr>
            <a:cxnSpLocks/>
          </p:cNvCxnSpPr>
          <p:nvPr/>
        </p:nvCxnSpPr>
        <p:spPr bwMode="auto">
          <a:xfrm>
            <a:off x="2798301" y="5499980"/>
            <a:ext cx="2435695" cy="1"/>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8" name="Text Box 13">
                <a:extLst>
                  <a:ext uri="{FF2B5EF4-FFF2-40B4-BE49-F238E27FC236}">
                    <a16:creationId xmlns:a16="http://schemas.microsoft.com/office/drawing/2014/main" id="{20FE7265-438B-4B6C-875A-1B1AAD1F9358}"/>
                  </a:ext>
                </a:extLst>
              </p:cNvPr>
              <p:cNvSpPr txBox="1">
                <a:spLocks noChangeArrowheads="1"/>
              </p:cNvSpPr>
              <p:nvPr/>
            </p:nvSpPr>
            <p:spPr bwMode="auto">
              <a:xfrm>
                <a:off x="3187483" y="4942617"/>
                <a:ext cx="1211293"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𝑚</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28" name="Text Box 13">
                <a:extLst>
                  <a:ext uri="{FF2B5EF4-FFF2-40B4-BE49-F238E27FC236}">
                    <a16:creationId xmlns:a16="http://schemas.microsoft.com/office/drawing/2014/main" id="{20FE7265-438B-4B6C-875A-1B1AAD1F9358}"/>
                  </a:ext>
                </a:extLst>
              </p:cNvPr>
              <p:cNvSpPr txBox="1">
                <a:spLocks noRot="1" noChangeAspect="1" noMove="1" noResize="1" noEditPoints="1" noAdjustHandles="1" noChangeArrowheads="1" noChangeShapeType="1" noTextEdit="1"/>
              </p:cNvSpPr>
              <p:nvPr/>
            </p:nvSpPr>
            <p:spPr bwMode="auto">
              <a:xfrm>
                <a:off x="3187483" y="4942617"/>
                <a:ext cx="1211293" cy="453137"/>
              </a:xfrm>
              <a:prstGeom prst="rect">
                <a:avLst/>
              </a:prstGeom>
              <a:blipFill>
                <a:blip r:embed="rId12"/>
                <a:stretch>
                  <a:fillRect l="-1508" b="-13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445372F-7C99-4DAA-AD99-95684C101D46}"/>
                  </a:ext>
                </a:extLst>
              </p:cNvPr>
              <p:cNvSpPr txBox="1"/>
              <p:nvPr/>
            </p:nvSpPr>
            <p:spPr>
              <a:xfrm>
                <a:off x="2332664" y="5828519"/>
                <a:ext cx="29209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𝑎𝑚</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a:p>
            </p:txBody>
          </p:sp>
        </mc:Choice>
        <mc:Fallback xmlns="">
          <p:sp>
            <p:nvSpPr>
              <p:cNvPr id="30" name="TextBox 29">
                <a:extLst>
                  <a:ext uri="{FF2B5EF4-FFF2-40B4-BE49-F238E27FC236}">
                    <a16:creationId xmlns:a16="http://schemas.microsoft.com/office/drawing/2014/main" id="{7445372F-7C99-4DAA-AD99-95684C101D46}"/>
                  </a:ext>
                </a:extLst>
              </p:cNvPr>
              <p:cNvSpPr txBox="1">
                <a:spLocks noRot="1" noChangeAspect="1" noMove="1" noResize="1" noEditPoints="1" noAdjustHandles="1" noChangeArrowheads="1" noChangeShapeType="1" noTextEdit="1"/>
              </p:cNvSpPr>
              <p:nvPr/>
            </p:nvSpPr>
            <p:spPr>
              <a:xfrm>
                <a:off x="2332664" y="5828519"/>
                <a:ext cx="2920928" cy="523220"/>
              </a:xfrm>
              <a:prstGeom prst="rect">
                <a:avLst/>
              </a:prstGeom>
              <a:blipFill>
                <a:blip r:embed="rId13"/>
                <a:stretch>
                  <a:fillRect/>
                </a:stretch>
              </a:blipFill>
            </p:spPr>
            <p:txBody>
              <a:bodyPr/>
              <a:lstStyle/>
              <a:p>
                <a:r>
                  <a:rPr lang="en-US">
                    <a:noFill/>
                  </a:rPr>
                  <a:t> </a:t>
                </a:r>
              </a:p>
            </p:txBody>
          </p:sp>
        </mc:Fallback>
      </mc:AlternateContent>
      <p:sp>
        <p:nvSpPr>
          <p:cNvPr id="31" name="object 5">
            <a:extLst>
              <a:ext uri="{FF2B5EF4-FFF2-40B4-BE49-F238E27FC236}">
                <a16:creationId xmlns:a16="http://schemas.microsoft.com/office/drawing/2014/main" id="{D64680B4-4C56-47C4-96B0-4D30D9447EC3}"/>
              </a:ext>
            </a:extLst>
          </p:cNvPr>
          <p:cNvSpPr/>
          <p:nvPr/>
        </p:nvSpPr>
        <p:spPr>
          <a:xfrm>
            <a:off x="1557582" y="4445728"/>
            <a:ext cx="1120302" cy="977995"/>
          </a:xfrm>
          <a:prstGeom prst="rect">
            <a:avLst/>
          </a:prstGeom>
          <a:blipFill>
            <a:blip r:embed="rId4" cstate="print"/>
            <a:stretch>
              <a:fillRect/>
            </a:stretch>
          </a:blipFill>
        </p:spPr>
        <p:txBody>
          <a:bodyPr wrap="square" lIns="0" tIns="0" rIns="0" bIns="0" rtlCol="0"/>
          <a:lstStyle/>
          <a:p>
            <a:endParaRPr sz="2059"/>
          </a:p>
        </p:txBody>
      </p:sp>
      <p:cxnSp>
        <p:nvCxnSpPr>
          <p:cNvPr id="32" name="Straight Arrow Connector 31">
            <a:extLst>
              <a:ext uri="{FF2B5EF4-FFF2-40B4-BE49-F238E27FC236}">
                <a16:creationId xmlns:a16="http://schemas.microsoft.com/office/drawing/2014/main" id="{9B5475EB-9DD7-4A67-926B-4C291F5519DC}"/>
              </a:ext>
            </a:extLst>
          </p:cNvPr>
          <p:cNvCxnSpPr>
            <a:cxnSpLocks/>
          </p:cNvCxnSpPr>
          <p:nvPr/>
        </p:nvCxnSpPr>
        <p:spPr bwMode="auto">
          <a:xfrm>
            <a:off x="6841060" y="4716680"/>
            <a:ext cx="2098479"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3" name="Text Box 13">
                <a:extLst>
                  <a:ext uri="{FF2B5EF4-FFF2-40B4-BE49-F238E27FC236}">
                    <a16:creationId xmlns:a16="http://schemas.microsoft.com/office/drawing/2014/main" id="{428D58A7-795B-4496-960D-FB1D551EE725}"/>
                  </a:ext>
                </a:extLst>
              </p:cNvPr>
              <p:cNvSpPr txBox="1">
                <a:spLocks noChangeArrowheads="1"/>
              </p:cNvSpPr>
              <p:nvPr/>
            </p:nvSpPr>
            <p:spPr bwMode="auto">
              <a:xfrm>
                <a:off x="7243554" y="4100019"/>
                <a:ext cx="1217128"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𝑚</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33" name="Text Box 13">
                <a:extLst>
                  <a:ext uri="{FF2B5EF4-FFF2-40B4-BE49-F238E27FC236}">
                    <a16:creationId xmlns:a16="http://schemas.microsoft.com/office/drawing/2014/main" id="{428D58A7-795B-4496-960D-FB1D551EE725}"/>
                  </a:ext>
                </a:extLst>
              </p:cNvPr>
              <p:cNvSpPr txBox="1">
                <a:spLocks noRot="1" noChangeAspect="1" noMove="1" noResize="1" noEditPoints="1" noAdjustHandles="1" noChangeArrowheads="1" noChangeShapeType="1" noTextEdit="1"/>
              </p:cNvSpPr>
              <p:nvPr/>
            </p:nvSpPr>
            <p:spPr bwMode="auto">
              <a:xfrm>
                <a:off x="7243554" y="4100019"/>
                <a:ext cx="1217128" cy="453137"/>
              </a:xfrm>
              <a:prstGeom prst="rect">
                <a:avLst/>
              </a:prstGeom>
              <a:blipFill>
                <a:blip r:embed="rId14"/>
                <a:stretch>
                  <a:fillRect l="-1000" b="-13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sp>
        <p:nvSpPr>
          <p:cNvPr id="35" name="object 4">
            <a:extLst>
              <a:ext uri="{FF2B5EF4-FFF2-40B4-BE49-F238E27FC236}">
                <a16:creationId xmlns:a16="http://schemas.microsoft.com/office/drawing/2014/main" id="{FC4C3461-5F7C-4853-A21B-68DC7774D7C9}"/>
              </a:ext>
            </a:extLst>
          </p:cNvPr>
          <p:cNvSpPr/>
          <p:nvPr/>
        </p:nvSpPr>
        <p:spPr>
          <a:xfrm>
            <a:off x="9430998" y="4167029"/>
            <a:ext cx="858005" cy="1228725"/>
          </a:xfrm>
          <a:prstGeom prst="rect">
            <a:avLst/>
          </a:prstGeom>
          <a:blipFill>
            <a:blip r:embed="rId3" cstate="print"/>
            <a:stretch>
              <a:fillRect/>
            </a:stretch>
          </a:blipFill>
        </p:spPr>
        <p:txBody>
          <a:bodyPr wrap="square" lIns="0" tIns="0" rIns="0" bIns="0" rtlCol="0"/>
          <a:lstStyle/>
          <a:p>
            <a:endParaRPr sz="2059"/>
          </a:p>
        </p:txBody>
      </p:sp>
      <p:sp>
        <p:nvSpPr>
          <p:cNvPr id="36" name="TextBox 35">
            <a:extLst>
              <a:ext uri="{FF2B5EF4-FFF2-40B4-BE49-F238E27FC236}">
                <a16:creationId xmlns:a16="http://schemas.microsoft.com/office/drawing/2014/main" id="{E14F03A2-B8D2-4EFC-A424-7A19D345607D}"/>
              </a:ext>
            </a:extLst>
          </p:cNvPr>
          <p:cNvSpPr txBox="1"/>
          <p:nvPr/>
        </p:nvSpPr>
        <p:spPr>
          <a:xfrm>
            <a:off x="1641380" y="2948067"/>
            <a:ext cx="1524776" cy="523220"/>
          </a:xfrm>
          <a:prstGeom prst="rect">
            <a:avLst/>
          </a:prstGeom>
          <a:noFill/>
        </p:spPr>
        <p:txBody>
          <a:bodyPr wrap="none" rtlCol="0">
            <a:spAutoFit/>
          </a:bodyPr>
          <a:lstStyle/>
          <a:p>
            <a:r>
              <a:rPr lang="en-US" b="1"/>
              <a:t>A(Putin)</a:t>
            </a:r>
          </a:p>
        </p:txBody>
      </p:sp>
      <p:sp>
        <p:nvSpPr>
          <p:cNvPr id="37" name="TextBox 36">
            <a:extLst>
              <a:ext uri="{FF2B5EF4-FFF2-40B4-BE49-F238E27FC236}">
                <a16:creationId xmlns:a16="http://schemas.microsoft.com/office/drawing/2014/main" id="{77DCE825-DB79-49AB-94CF-92E89A903937}"/>
              </a:ext>
            </a:extLst>
          </p:cNvPr>
          <p:cNvSpPr txBox="1"/>
          <p:nvPr/>
        </p:nvSpPr>
        <p:spPr>
          <a:xfrm>
            <a:off x="9370495" y="2690972"/>
            <a:ext cx="663964" cy="523220"/>
          </a:xfrm>
          <a:prstGeom prst="rect">
            <a:avLst/>
          </a:prstGeom>
          <a:noFill/>
        </p:spPr>
        <p:txBody>
          <a:bodyPr wrap="none" rtlCol="0">
            <a:spAutoFit/>
          </a:bodyPr>
          <a:lstStyle/>
          <a:p>
            <a:r>
              <a:rPr lang="en-US" b="1"/>
              <a:t>B()</a:t>
            </a:r>
          </a:p>
        </p:txBody>
      </p:sp>
      <p:cxnSp>
        <p:nvCxnSpPr>
          <p:cNvPr id="38" name="Straight Arrow Connector 37">
            <a:extLst>
              <a:ext uri="{FF2B5EF4-FFF2-40B4-BE49-F238E27FC236}">
                <a16:creationId xmlns:a16="http://schemas.microsoft.com/office/drawing/2014/main" id="{73D826B9-0AD2-4B7E-AC17-941F085F61D7}"/>
              </a:ext>
            </a:extLst>
          </p:cNvPr>
          <p:cNvCxnSpPr>
            <a:cxnSpLocks/>
          </p:cNvCxnSpPr>
          <p:nvPr/>
        </p:nvCxnSpPr>
        <p:spPr bwMode="auto">
          <a:xfrm>
            <a:off x="6753387" y="5444066"/>
            <a:ext cx="2435695" cy="1"/>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9" name="Text Box 13">
                <a:extLst>
                  <a:ext uri="{FF2B5EF4-FFF2-40B4-BE49-F238E27FC236}">
                    <a16:creationId xmlns:a16="http://schemas.microsoft.com/office/drawing/2014/main" id="{4265C877-A59C-492B-9832-1382AD5B5593}"/>
                  </a:ext>
                </a:extLst>
              </p:cNvPr>
              <p:cNvSpPr txBox="1">
                <a:spLocks noChangeArrowheads="1"/>
              </p:cNvSpPr>
              <p:nvPr/>
            </p:nvSpPr>
            <p:spPr bwMode="auto">
              <a:xfrm>
                <a:off x="7142569" y="4886703"/>
                <a:ext cx="1211293" cy="46820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𝑏</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39" name="Text Box 13">
                <a:extLst>
                  <a:ext uri="{FF2B5EF4-FFF2-40B4-BE49-F238E27FC236}">
                    <a16:creationId xmlns:a16="http://schemas.microsoft.com/office/drawing/2014/main" id="{4265C877-A59C-492B-9832-1382AD5B5593}"/>
                  </a:ext>
                </a:extLst>
              </p:cNvPr>
              <p:cNvSpPr txBox="1">
                <a:spLocks noRot="1" noChangeAspect="1" noMove="1" noResize="1" noEditPoints="1" noAdjustHandles="1" noChangeArrowheads="1" noChangeShapeType="1" noTextEdit="1"/>
              </p:cNvSpPr>
              <p:nvPr/>
            </p:nvSpPr>
            <p:spPr bwMode="auto">
              <a:xfrm>
                <a:off x="7142569" y="4886703"/>
                <a:ext cx="1211293" cy="468205"/>
              </a:xfrm>
              <a:prstGeom prst="rect">
                <a:avLst/>
              </a:prstGeom>
              <a:blipFill>
                <a:blip r:embed="rId1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DC55481-0738-4C5E-95EB-DD6F438C9E6A}"/>
                  </a:ext>
                </a:extLst>
              </p:cNvPr>
              <p:cNvSpPr txBox="1"/>
              <p:nvPr/>
            </p:nvSpPr>
            <p:spPr>
              <a:xfrm>
                <a:off x="6851278" y="5743040"/>
                <a:ext cx="2922788"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𝑏𝑚</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a:p>
            </p:txBody>
          </p:sp>
        </mc:Choice>
        <mc:Fallback xmlns="">
          <p:sp>
            <p:nvSpPr>
              <p:cNvPr id="40" name="TextBox 39">
                <a:extLst>
                  <a:ext uri="{FF2B5EF4-FFF2-40B4-BE49-F238E27FC236}">
                    <a16:creationId xmlns:a16="http://schemas.microsoft.com/office/drawing/2014/main" id="{CDC55481-0738-4C5E-95EB-DD6F438C9E6A}"/>
                  </a:ext>
                </a:extLst>
              </p:cNvPr>
              <p:cNvSpPr txBox="1">
                <a:spLocks noRot="1" noChangeAspect="1" noMove="1" noResize="1" noEditPoints="1" noAdjustHandles="1" noChangeArrowheads="1" noChangeShapeType="1" noTextEdit="1"/>
              </p:cNvSpPr>
              <p:nvPr/>
            </p:nvSpPr>
            <p:spPr>
              <a:xfrm>
                <a:off x="6851278" y="5743040"/>
                <a:ext cx="2922788" cy="530915"/>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0635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59896" y="1340768"/>
            <a:ext cx="2863688" cy="688400"/>
          </a:xfrm>
          <a:prstGeom prst="rect">
            <a:avLst/>
          </a:prstGeom>
        </p:spPr>
        <p:txBody>
          <a:bodyPr vert="horz" wrap="square" lIns="0" tIns="9340" rIns="0" bIns="0" rtlCol="0">
            <a:spAutoFit/>
          </a:bodyPr>
          <a:lstStyle/>
          <a:p>
            <a:pPr marL="9340">
              <a:spcBef>
                <a:spcPts val="74"/>
              </a:spcBef>
              <a:tabLst>
                <a:tab pos="2434829" algn="l"/>
              </a:tabLst>
            </a:pPr>
            <a:r>
              <a:rPr sz="4412" dirty="0">
                <a:latin typeface="Segoe UI Light"/>
                <a:cs typeface="Segoe UI Light"/>
              </a:rPr>
              <a:t>can</a:t>
            </a:r>
            <a:r>
              <a:rPr sz="4412" spc="-18" dirty="0">
                <a:latin typeface="Segoe UI Light"/>
                <a:cs typeface="Segoe UI Light"/>
              </a:rPr>
              <a:t> </a:t>
            </a:r>
            <a:r>
              <a:rPr sz="4412" spc="-4" dirty="0">
                <a:latin typeface="Segoe UI Light"/>
                <a:cs typeface="Segoe UI Light"/>
              </a:rPr>
              <a:t>d</a:t>
            </a:r>
            <a:r>
              <a:rPr sz="4412" dirty="0">
                <a:latin typeface="Segoe UI Light"/>
                <a:cs typeface="Segoe UI Light"/>
              </a:rPr>
              <a:t>o</a:t>
            </a:r>
            <a:r>
              <a:rPr sz="4412" spc="-7" dirty="0">
                <a:latin typeface="Segoe UI Light"/>
                <a:cs typeface="Segoe UI Light"/>
              </a:rPr>
              <a:t> </a:t>
            </a:r>
            <a:r>
              <a:rPr sz="4412" dirty="0">
                <a:solidFill>
                  <a:schemeClr val="accent2"/>
                </a:solidFill>
                <a:latin typeface="Cambria Math"/>
                <a:cs typeface="Cambria Math"/>
              </a:rPr>
              <a:t>+</a:t>
            </a:r>
            <a:r>
              <a:rPr sz="4412" dirty="0">
                <a:latin typeface="Cambria Math"/>
                <a:cs typeface="Cambria Math"/>
              </a:rPr>
              <a:t>	−</a:t>
            </a:r>
          </a:p>
        </p:txBody>
      </p:sp>
      <p:sp>
        <p:nvSpPr>
          <p:cNvPr id="3" name="object 3"/>
          <p:cNvSpPr txBox="1">
            <a:spLocks noGrp="1"/>
          </p:cNvSpPr>
          <p:nvPr>
            <p:ph type="title"/>
          </p:nvPr>
        </p:nvSpPr>
        <p:spPr>
          <a:xfrm>
            <a:off x="826399" y="1340769"/>
            <a:ext cx="3751748" cy="2102953"/>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sz="4412" spc="-22" dirty="0">
                <a:solidFill>
                  <a:schemeClr val="accent2"/>
                </a:solidFill>
              </a:rPr>
              <a:t>G</a:t>
            </a:r>
            <a:r>
              <a:rPr sz="4412" spc="-22" dirty="0">
                <a:solidFill>
                  <a:schemeClr val="accent2"/>
                </a:solidFill>
              </a:rPr>
              <a:t>roup</a:t>
            </a:r>
            <a:r>
              <a:rPr sz="4412" spc="-11" dirty="0">
                <a:solidFill>
                  <a:schemeClr val="accent2"/>
                </a:solidFill>
              </a:rPr>
              <a:t> </a:t>
            </a:r>
            <a:r>
              <a:rPr sz="4412" spc="-4" dirty="0"/>
              <a:t>(G,</a:t>
            </a:r>
            <a:r>
              <a:rPr sz="4412" spc="-4" dirty="0">
                <a:latin typeface="Cambria Math"/>
                <a:cs typeface="Cambria Math"/>
              </a:rPr>
              <a:t>+</a:t>
            </a:r>
            <a:r>
              <a:rPr sz="4412" spc="-4" dirty="0"/>
              <a:t>)</a:t>
            </a:r>
            <a:endParaRPr sz="4412" dirty="0">
              <a:latin typeface="Cambria Math"/>
              <a:cs typeface="Cambria Math"/>
            </a:endParaRPr>
          </a:p>
          <a:p>
            <a:pPr>
              <a:lnSpc>
                <a:spcPct val="100000"/>
              </a:lnSpc>
            </a:pPr>
            <a:endParaRPr sz="4780" dirty="0"/>
          </a:p>
          <a:p>
            <a:pPr marL="9340">
              <a:tabLst>
                <a:tab pos="1533558" algn="l"/>
              </a:tabLst>
            </a:pPr>
            <a:r>
              <a:rPr lang="en-US" sz="4412" spc="-4" dirty="0"/>
              <a:t>R</a:t>
            </a:r>
            <a:r>
              <a:rPr sz="4412" spc="-4" dirty="0"/>
              <a:t>ing	(R, </a:t>
            </a:r>
            <a:r>
              <a:rPr sz="4412" dirty="0">
                <a:latin typeface="Cambria Math"/>
                <a:cs typeface="Cambria Math"/>
              </a:rPr>
              <a:t>+</a:t>
            </a:r>
            <a:r>
              <a:rPr sz="4412" dirty="0"/>
              <a:t>,</a:t>
            </a:r>
            <a:r>
              <a:rPr sz="4412" spc="-66" dirty="0"/>
              <a:t> </a:t>
            </a:r>
            <a:r>
              <a:rPr sz="4412" spc="-4" dirty="0">
                <a:latin typeface="Cambria Math"/>
                <a:cs typeface="Cambria Math"/>
              </a:rPr>
              <a:t>×</a:t>
            </a:r>
            <a:r>
              <a:rPr sz="4412" spc="-4" dirty="0"/>
              <a:t>)</a:t>
            </a:r>
            <a:endParaRPr sz="4412" dirty="0">
              <a:latin typeface="Cambria Math"/>
              <a:cs typeface="Cambria Math"/>
            </a:endParaRPr>
          </a:p>
        </p:txBody>
      </p:sp>
      <p:sp>
        <p:nvSpPr>
          <p:cNvPr id="4" name="object 4"/>
          <p:cNvSpPr txBox="1"/>
          <p:nvPr/>
        </p:nvSpPr>
        <p:spPr>
          <a:xfrm>
            <a:off x="5118312" y="2820938"/>
            <a:ext cx="3512361" cy="688400"/>
          </a:xfrm>
          <a:prstGeom prst="rect">
            <a:avLst/>
          </a:prstGeom>
        </p:spPr>
        <p:txBody>
          <a:bodyPr vert="horz" wrap="square" lIns="0" tIns="9340" rIns="0" bIns="0" rtlCol="0">
            <a:spAutoFit/>
          </a:bodyPr>
          <a:lstStyle/>
          <a:p>
            <a:pPr marL="9340">
              <a:spcBef>
                <a:spcPts val="74"/>
              </a:spcBef>
              <a:tabLst>
                <a:tab pos="2436229" algn="l"/>
                <a:tab pos="3101675" algn="l"/>
              </a:tabLst>
            </a:pPr>
            <a:r>
              <a:rPr sz="4412" dirty="0">
                <a:latin typeface="Segoe UI Light"/>
                <a:cs typeface="Segoe UI Light"/>
              </a:rPr>
              <a:t>can </a:t>
            </a:r>
            <a:r>
              <a:rPr sz="4412" spc="-4" dirty="0">
                <a:latin typeface="Segoe UI Light"/>
                <a:cs typeface="Segoe UI Light"/>
              </a:rPr>
              <a:t>d</a:t>
            </a:r>
            <a:r>
              <a:rPr sz="4412" dirty="0">
                <a:latin typeface="Segoe UI Light"/>
                <a:cs typeface="Segoe UI Light"/>
              </a:rPr>
              <a:t>o</a:t>
            </a:r>
            <a:r>
              <a:rPr sz="4412" spc="-22" dirty="0">
                <a:latin typeface="Segoe UI Light"/>
                <a:cs typeface="Segoe UI Light"/>
              </a:rPr>
              <a:t> </a:t>
            </a:r>
            <a:r>
              <a:rPr sz="4412" dirty="0">
                <a:latin typeface="Cambria Math"/>
                <a:cs typeface="Cambria Math"/>
              </a:rPr>
              <a:t>+	−	</a:t>
            </a:r>
            <a:r>
              <a:rPr sz="4412" dirty="0">
                <a:solidFill>
                  <a:srgbClr val="FF0000"/>
                </a:solidFill>
                <a:latin typeface="Cambria Math"/>
                <a:cs typeface="Cambria Math"/>
              </a:rPr>
              <a:t>×</a:t>
            </a:r>
          </a:p>
        </p:txBody>
      </p:sp>
      <p:sp>
        <p:nvSpPr>
          <p:cNvPr id="5" name="object 5"/>
          <p:cNvSpPr txBox="1"/>
          <p:nvPr/>
        </p:nvSpPr>
        <p:spPr>
          <a:xfrm>
            <a:off x="826400" y="4586206"/>
            <a:ext cx="1593425" cy="688400"/>
          </a:xfrm>
          <a:prstGeom prst="rect">
            <a:avLst/>
          </a:prstGeom>
        </p:spPr>
        <p:txBody>
          <a:bodyPr vert="horz" wrap="square" lIns="0" tIns="9340" rIns="0" bIns="0" rtlCol="0">
            <a:spAutoFit/>
          </a:bodyPr>
          <a:lstStyle/>
          <a:p>
            <a:pPr marL="9340">
              <a:spcBef>
                <a:spcPts val="74"/>
              </a:spcBef>
            </a:pPr>
            <a:r>
              <a:rPr lang="en-US" sz="4412" b="1" dirty="0">
                <a:latin typeface="Segoe UI Light"/>
                <a:cs typeface="Segoe UI Light"/>
              </a:rPr>
              <a:t>F</a:t>
            </a:r>
            <a:r>
              <a:rPr sz="4412" b="1" dirty="0">
                <a:latin typeface="Segoe UI Light"/>
                <a:cs typeface="Segoe UI Light"/>
              </a:rPr>
              <a:t>ield</a:t>
            </a:r>
          </a:p>
        </p:txBody>
      </p:sp>
      <p:sp>
        <p:nvSpPr>
          <p:cNvPr id="6" name="object 6"/>
          <p:cNvSpPr txBox="1"/>
          <p:nvPr/>
        </p:nvSpPr>
        <p:spPr>
          <a:xfrm>
            <a:off x="2419824" y="4586206"/>
            <a:ext cx="1904922" cy="688400"/>
          </a:xfrm>
          <a:prstGeom prst="rect">
            <a:avLst/>
          </a:prstGeom>
        </p:spPr>
        <p:txBody>
          <a:bodyPr vert="horz" wrap="square" lIns="0" tIns="9340" rIns="0" bIns="0" rtlCol="0">
            <a:spAutoFit/>
          </a:bodyPr>
          <a:lstStyle/>
          <a:p>
            <a:pPr marL="9340">
              <a:spcBef>
                <a:spcPts val="74"/>
              </a:spcBef>
            </a:pPr>
            <a:r>
              <a:rPr sz="4412" spc="-176" dirty="0">
                <a:latin typeface="Segoe UI Light"/>
                <a:cs typeface="Segoe UI Light"/>
              </a:rPr>
              <a:t>(</a:t>
            </a:r>
            <a:r>
              <a:rPr sz="4412" b="1" spc="-176" dirty="0">
                <a:latin typeface="Segoe UI Light"/>
                <a:cs typeface="Segoe UI Light"/>
              </a:rPr>
              <a:t>F</a:t>
            </a:r>
            <a:r>
              <a:rPr sz="4412" spc="-176" dirty="0">
                <a:latin typeface="Segoe UI Light"/>
                <a:cs typeface="Segoe UI Light"/>
              </a:rPr>
              <a:t>, </a:t>
            </a:r>
            <a:r>
              <a:rPr sz="4412" dirty="0">
                <a:latin typeface="Cambria Math"/>
                <a:cs typeface="Cambria Math"/>
              </a:rPr>
              <a:t>+</a:t>
            </a:r>
            <a:r>
              <a:rPr sz="4412" dirty="0">
                <a:latin typeface="Segoe UI Light"/>
                <a:cs typeface="Segoe UI Light"/>
              </a:rPr>
              <a:t>,</a:t>
            </a:r>
            <a:r>
              <a:rPr sz="4412" spc="114" dirty="0">
                <a:latin typeface="Segoe UI Light"/>
                <a:cs typeface="Segoe UI Light"/>
              </a:rPr>
              <a:t> </a:t>
            </a:r>
            <a:r>
              <a:rPr sz="4412" spc="-4" dirty="0">
                <a:latin typeface="Cambria Math"/>
                <a:cs typeface="Cambria Math"/>
              </a:rPr>
              <a:t>×</a:t>
            </a:r>
            <a:r>
              <a:rPr sz="4412" spc="-4" dirty="0">
                <a:latin typeface="Segoe UI Light"/>
                <a:cs typeface="Segoe UI Light"/>
              </a:rPr>
              <a:t>)</a:t>
            </a:r>
            <a:endParaRPr sz="4412" dirty="0">
              <a:latin typeface="Segoe UI Light"/>
              <a:cs typeface="Segoe UI Light"/>
            </a:endParaRPr>
          </a:p>
        </p:txBody>
      </p:sp>
      <p:sp>
        <p:nvSpPr>
          <p:cNvPr id="7" name="object 7"/>
          <p:cNvSpPr txBox="1"/>
          <p:nvPr/>
        </p:nvSpPr>
        <p:spPr>
          <a:xfrm>
            <a:off x="5172238" y="4325057"/>
            <a:ext cx="4201663" cy="1004938"/>
          </a:xfrm>
          <a:prstGeom prst="rect">
            <a:avLst/>
          </a:prstGeom>
        </p:spPr>
        <p:txBody>
          <a:bodyPr vert="horz" wrap="square" lIns="0" tIns="8873" rIns="0" bIns="0" rtlCol="0">
            <a:spAutoFit/>
          </a:bodyPr>
          <a:lstStyle/>
          <a:p>
            <a:pPr marL="9340">
              <a:spcBef>
                <a:spcPts val="70"/>
              </a:spcBef>
              <a:tabLst>
                <a:tab pos="2437163" algn="l"/>
                <a:tab pos="3104009" algn="l"/>
              </a:tabLst>
            </a:pPr>
            <a:r>
              <a:rPr sz="4412" dirty="0">
                <a:latin typeface="Segoe UI Light"/>
                <a:cs typeface="Segoe UI Light"/>
              </a:rPr>
              <a:t>can </a:t>
            </a:r>
            <a:r>
              <a:rPr sz="4412" spc="-4" dirty="0">
                <a:latin typeface="Segoe UI Light"/>
                <a:cs typeface="Segoe UI Light"/>
              </a:rPr>
              <a:t>do</a:t>
            </a:r>
            <a:r>
              <a:rPr sz="4412" spc="-15" dirty="0">
                <a:latin typeface="Segoe UI Light"/>
                <a:cs typeface="Segoe UI Light"/>
              </a:rPr>
              <a:t> </a:t>
            </a:r>
            <a:r>
              <a:rPr sz="4412" dirty="0">
                <a:latin typeface="Cambria Math"/>
                <a:cs typeface="Cambria Math"/>
              </a:rPr>
              <a:t>+	−	</a:t>
            </a:r>
            <a:r>
              <a:rPr sz="4412" dirty="0">
                <a:solidFill>
                  <a:srgbClr val="FF0000"/>
                </a:solidFill>
                <a:latin typeface="Cambria Math"/>
                <a:cs typeface="Cambria Math"/>
              </a:rPr>
              <a:t>×</a:t>
            </a:r>
            <a:r>
              <a:rPr sz="4412" spc="165" dirty="0">
                <a:latin typeface="Cambria Math"/>
                <a:cs typeface="Cambria Math"/>
              </a:rPr>
              <a:t> </a:t>
            </a:r>
            <a:r>
              <a:rPr sz="6472" spc="-4" dirty="0">
                <a:latin typeface="Segoe UI Light"/>
                <a:cs typeface="Segoe UI Light"/>
              </a:rPr>
              <a:t>÷</a:t>
            </a:r>
            <a:endParaRPr sz="6472" dirty="0">
              <a:latin typeface="Segoe UI Light"/>
              <a:cs typeface="Segoe UI Light"/>
            </a:endParaRPr>
          </a:p>
        </p:txBody>
      </p:sp>
      <p:sp>
        <p:nvSpPr>
          <p:cNvPr id="8" name="Rectangle 2">
            <a:extLst>
              <a:ext uri="{FF2B5EF4-FFF2-40B4-BE49-F238E27FC236}">
                <a16:creationId xmlns:a16="http://schemas.microsoft.com/office/drawing/2014/main" id="{90C96137-3E34-471F-B5AD-2949178F6EBE}"/>
              </a:ext>
            </a:extLst>
          </p:cNvPr>
          <p:cNvSpPr txBox="1">
            <a:spLocks noChangeArrowheads="1"/>
          </p:cNvSpPr>
          <p:nvPr/>
        </p:nvSpPr>
        <p:spPr bwMode="auto">
          <a:xfrm>
            <a:off x="1251666" y="-97270"/>
            <a:ext cx="916481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4000" spc="-74" dirty="0"/>
              <a:t>Elliptic </a:t>
            </a:r>
            <a:r>
              <a:rPr lang="en-US" spc="-26" dirty="0"/>
              <a:t>C</a:t>
            </a:r>
            <a:r>
              <a:rPr lang="en-US" sz="4000" spc="-26" dirty="0"/>
              <a:t>urve</a:t>
            </a:r>
            <a:r>
              <a:rPr lang="en-US" altLang="en-US" kern="0" dirty="0"/>
              <a:t> Cryptography- Motivations</a:t>
            </a:r>
          </a:p>
        </p:txBody>
      </p:sp>
      <p:graphicFrame>
        <p:nvGraphicFramePr>
          <p:cNvPr id="10" name="Object 9">
            <a:extLst>
              <a:ext uri="{FF2B5EF4-FFF2-40B4-BE49-F238E27FC236}">
                <a16:creationId xmlns:a16="http://schemas.microsoft.com/office/drawing/2014/main" id="{865EE633-0343-4502-AADD-C3E857D29700}"/>
              </a:ext>
            </a:extLst>
          </p:cNvPr>
          <p:cNvGraphicFramePr>
            <a:graphicFrameLocks noChangeAspect="1"/>
          </p:cNvGraphicFramePr>
          <p:nvPr/>
        </p:nvGraphicFramePr>
        <p:xfrm>
          <a:off x="4993874" y="3625240"/>
          <a:ext cx="3530600" cy="584200"/>
        </p:xfrm>
        <a:graphic>
          <a:graphicData uri="http://schemas.openxmlformats.org/presentationml/2006/ole">
            <mc:AlternateContent xmlns:mc="http://schemas.openxmlformats.org/markup-compatibility/2006">
              <mc:Choice xmlns:v="urn:schemas-microsoft-com:vml" Requires="v">
                <p:oleObj name="Equation" r:id="rId2" imgW="3530520" imgH="583920" progId="Equation.DSMT4">
                  <p:embed/>
                </p:oleObj>
              </mc:Choice>
              <mc:Fallback>
                <p:oleObj name="Equation" r:id="rId2" imgW="3530520" imgH="583920" progId="Equation.DSMT4">
                  <p:embed/>
                  <p:pic>
                    <p:nvPicPr>
                      <p:cNvPr id="10" name="Object 9">
                        <a:extLst>
                          <a:ext uri="{FF2B5EF4-FFF2-40B4-BE49-F238E27FC236}">
                            <a16:creationId xmlns:a16="http://schemas.microsoft.com/office/drawing/2014/main" id="{865EE633-0343-4502-AADD-C3E857D29700}"/>
                          </a:ext>
                        </a:extLst>
                      </p:cNvPr>
                      <p:cNvPicPr/>
                      <p:nvPr/>
                    </p:nvPicPr>
                    <p:blipFill>
                      <a:blip r:embed="rId3"/>
                      <a:stretch>
                        <a:fillRect/>
                      </a:stretch>
                    </p:blipFill>
                    <p:spPr>
                      <a:xfrm>
                        <a:off x="4993874" y="3625240"/>
                        <a:ext cx="3530600" cy="5842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A057B57D-A107-4560-A8C8-303549A4D0E4}"/>
              </a:ext>
            </a:extLst>
          </p:cNvPr>
          <p:cNvGraphicFramePr>
            <a:graphicFrameLocks noChangeAspect="1"/>
          </p:cNvGraphicFramePr>
          <p:nvPr/>
        </p:nvGraphicFramePr>
        <p:xfrm>
          <a:off x="5082774" y="5612790"/>
          <a:ext cx="3352800" cy="533400"/>
        </p:xfrm>
        <a:graphic>
          <a:graphicData uri="http://schemas.openxmlformats.org/presentationml/2006/ole">
            <mc:AlternateContent xmlns:mc="http://schemas.openxmlformats.org/markup-compatibility/2006">
              <mc:Choice xmlns:v="urn:schemas-microsoft-com:vml" Requires="v">
                <p:oleObj name="Equation" r:id="rId4" imgW="3352680" imgH="533160" progId="Equation.DSMT4">
                  <p:embed/>
                </p:oleObj>
              </mc:Choice>
              <mc:Fallback>
                <p:oleObj name="Equation" r:id="rId4" imgW="3352680" imgH="533160" progId="Equation.DSMT4">
                  <p:embed/>
                  <p:pic>
                    <p:nvPicPr>
                      <p:cNvPr id="11" name="Object 10">
                        <a:extLst>
                          <a:ext uri="{FF2B5EF4-FFF2-40B4-BE49-F238E27FC236}">
                            <a16:creationId xmlns:a16="http://schemas.microsoft.com/office/drawing/2014/main" id="{A057B57D-A107-4560-A8C8-303549A4D0E4}"/>
                          </a:ext>
                        </a:extLst>
                      </p:cNvPr>
                      <p:cNvPicPr/>
                      <p:nvPr/>
                    </p:nvPicPr>
                    <p:blipFill>
                      <a:blip r:embed="rId5"/>
                      <a:stretch>
                        <a:fillRect/>
                      </a:stretch>
                    </p:blipFill>
                    <p:spPr>
                      <a:xfrm>
                        <a:off x="5082774" y="5612790"/>
                        <a:ext cx="3352800" cy="533400"/>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23059700-6FBD-45A5-9339-C88DF4698FF2}"/>
              </a:ext>
            </a:extLst>
          </p:cNvPr>
          <p:cNvSpPr txBox="1"/>
          <p:nvPr/>
        </p:nvSpPr>
        <p:spPr>
          <a:xfrm>
            <a:off x="3731731" y="2029168"/>
            <a:ext cx="5921814" cy="553998"/>
          </a:xfrm>
          <a:prstGeom prst="rect">
            <a:avLst/>
          </a:prstGeom>
          <a:noFill/>
        </p:spPr>
        <p:txBody>
          <a:bodyPr wrap="none" rtlCol="0">
            <a:spAutoFit/>
          </a:bodyPr>
          <a:lstStyle/>
          <a:p>
            <a:r>
              <a:rPr lang="en-US" sz="3000" dirty="0"/>
              <a:t>lightweight computational overhead?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128532" y="0"/>
            <a:ext cx="11797496" cy="884238"/>
          </a:xfrm>
        </p:spPr>
        <p:txBody>
          <a:bodyPr anchor="ctr"/>
          <a:lstStyle/>
          <a:p>
            <a:pPr eaLnBrk="1" hangingPunct="1"/>
            <a:r>
              <a:rPr lang="en-IN" altLang="en-US" spc="-400" dirty="0">
                <a:ea typeface="ヒラギノ角ゴ Pro W3" charset="-128"/>
              </a:rPr>
              <a:t>A E </a:t>
            </a:r>
            <a:r>
              <a:rPr lang="en-IN" altLang="en-US" dirty="0">
                <a:ea typeface="ヒラギノ角ゴ Pro W3" charset="-128"/>
              </a:rPr>
              <a:t>S-</a:t>
            </a:r>
            <a:r>
              <a:rPr lang="en-US" altLang="zh-CN" dirty="0">
                <a:ea typeface="宋体" panose="02010600030101010101" pitchFamily="2" charset="-122"/>
                <a:cs typeface="Times New Roman" panose="02020603050405020304" pitchFamily="18" charset="0"/>
              </a:rPr>
              <a:t>The Four Simple Operations</a:t>
            </a: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1030288" y="1052513"/>
            <a:ext cx="11161712" cy="4411662"/>
          </a:xfrm>
        </p:spPr>
        <p:txBody>
          <a:bodyPr/>
          <a:lstStyle/>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substitute-bytes</a:t>
            </a:r>
            <a:r>
              <a:rPr lang="en-US" altLang="zh-CN" sz="2800" dirty="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Non-linear operation based on a defined </a:t>
            </a:r>
            <a:r>
              <a:rPr lang="en-US" altLang="zh-CN" sz="2400" b="1" dirty="0">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shift-rows</a:t>
            </a:r>
            <a:r>
              <a:rPr lang="en-US" altLang="zh-CN" sz="2800" dirty="0">
                <a:ea typeface="宋体" panose="02010600030101010101" pitchFamily="2" charset="-122"/>
                <a:cs typeface="Times New Roman" panose="02020603050405020304" pitchFamily="18" charset="0"/>
              </a:rPr>
              <a:t> (</a:t>
            </a:r>
            <a:r>
              <a:rPr lang="en-US" altLang="zh-CN" sz="2800" dirty="0" err="1">
                <a:ea typeface="宋体" panose="02010600030101010101" pitchFamily="2" charset="-122"/>
                <a:cs typeface="Times New Roman" panose="02020603050405020304" pitchFamily="18" charset="0"/>
              </a:rPr>
              <a:t>shr</a:t>
            </a:r>
            <a:r>
              <a:rPr lang="en-US" altLang="zh-CN" sz="2800" dirty="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Linear operation for producing </a:t>
            </a:r>
            <a:r>
              <a:rPr lang="en-US" altLang="zh-CN" sz="24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mix-columns</a:t>
            </a:r>
            <a:r>
              <a:rPr lang="en-US" altLang="zh-CN" sz="2800" dirty="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Elementary operation also for producing </a:t>
            </a:r>
            <a:r>
              <a:rPr lang="en-US" altLang="zh-CN" sz="2400" b="1" dirty="0">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dirty="0">
                <a:ea typeface="宋体" panose="02010600030101010101" pitchFamily="2" charset="-122"/>
                <a:cs typeface="Times New Roman" panose="02020603050405020304" pitchFamily="18" charset="0"/>
              </a:rPr>
              <a:t>add-round-key</a:t>
            </a:r>
            <a:r>
              <a:rPr lang="en-US" altLang="zh-CN" sz="2800" dirty="0">
                <a:ea typeface="宋体" panose="02010600030101010101" pitchFamily="2" charset="-122"/>
                <a:cs typeface="Times New Roman" panose="02020603050405020304" pitchFamily="18" charset="0"/>
              </a:rPr>
              <a:t> (ark)</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dirty="0">
                <a:ea typeface="宋体" panose="02010600030101010101" pitchFamily="2" charset="-122"/>
                <a:cs typeface="Times New Roman" panose="02020603050405020304" pitchFamily="18" charset="0"/>
              </a:rPr>
              <a:t>Produces </a:t>
            </a:r>
            <a:r>
              <a:rPr lang="en-US" altLang="zh-CN" sz="2400" b="1" dirty="0">
                <a:ea typeface="宋体" panose="02010600030101010101" pitchFamily="2" charset="-122"/>
                <a:cs typeface="Times New Roman" panose="02020603050405020304" pitchFamily="18" charset="0"/>
              </a:rPr>
              <a:t>confusion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019" y="2162036"/>
            <a:ext cx="8686333" cy="1288940"/>
          </a:xfrm>
          <a:custGeom>
            <a:avLst/>
            <a:gdLst/>
            <a:ahLst/>
            <a:cxnLst/>
            <a:rect l="l" t="t" r="r" b="b"/>
            <a:pathLst>
              <a:path w="11811000" h="1752600">
                <a:moveTo>
                  <a:pt x="0" y="1752599"/>
                </a:moveTo>
                <a:lnTo>
                  <a:pt x="11811000" y="1752599"/>
                </a:lnTo>
                <a:lnTo>
                  <a:pt x="11811000" y="0"/>
                </a:lnTo>
                <a:lnTo>
                  <a:pt x="0" y="0"/>
                </a:lnTo>
                <a:lnTo>
                  <a:pt x="0" y="1752599"/>
                </a:lnTo>
                <a:close/>
              </a:path>
            </a:pathLst>
          </a:custGeom>
          <a:ln w="9144">
            <a:solidFill>
              <a:srgbClr val="000000"/>
            </a:solidFill>
          </a:ln>
        </p:spPr>
        <p:txBody>
          <a:bodyPr wrap="square" lIns="0" tIns="0" rIns="0" bIns="0" rtlCol="0"/>
          <a:lstStyle/>
          <a:p>
            <a:endParaRPr sz="2059"/>
          </a:p>
        </p:txBody>
      </p:sp>
      <p:sp>
        <p:nvSpPr>
          <p:cNvPr id="3" name="object 3"/>
          <p:cNvSpPr txBox="1"/>
          <p:nvPr/>
        </p:nvSpPr>
        <p:spPr>
          <a:xfrm>
            <a:off x="869066" y="2115410"/>
            <a:ext cx="4441705" cy="1014578"/>
          </a:xfrm>
          <a:prstGeom prst="rect">
            <a:avLst/>
          </a:prstGeom>
        </p:spPr>
        <p:txBody>
          <a:bodyPr vert="horz" wrap="square" lIns="0" tIns="9340" rIns="0" bIns="0" rtlCol="0">
            <a:spAutoFit/>
          </a:bodyPr>
          <a:lstStyle/>
          <a:p>
            <a:pPr marR="3736">
              <a:lnSpc>
                <a:spcPct val="110100"/>
              </a:lnSpc>
              <a:spcBef>
                <a:spcPts val="74"/>
              </a:spcBef>
              <a:tabLst>
                <a:tab pos="2159311" algn="l"/>
                <a:tab pos="2959712" algn="l"/>
              </a:tabLst>
            </a:pPr>
            <a:r>
              <a:rPr sz="3089" dirty="0">
                <a:latin typeface="Segoe UI Light"/>
                <a:cs typeface="Segoe UI Light"/>
              </a:rPr>
              <a:t>elliptic</a:t>
            </a:r>
            <a:r>
              <a:rPr sz="3089" spc="7" dirty="0">
                <a:latin typeface="Segoe UI Light"/>
                <a:cs typeface="Segoe UI Light"/>
              </a:rPr>
              <a:t> </a:t>
            </a:r>
            <a:r>
              <a:rPr sz="3089" spc="33" dirty="0">
                <a:latin typeface="Segoe UI Light"/>
                <a:cs typeface="Segoe UI Light"/>
              </a:rPr>
              <a:t>curve	</a:t>
            </a:r>
            <a:r>
              <a:rPr sz="3089" spc="-15" dirty="0">
                <a:latin typeface="Segoe UI Light"/>
                <a:cs typeface="Segoe UI Light"/>
              </a:rPr>
              <a:t>group </a:t>
            </a:r>
            <a:r>
              <a:rPr sz="3089" spc="18" dirty="0">
                <a:latin typeface="Segoe UI Light"/>
                <a:cs typeface="Segoe UI Light"/>
              </a:rPr>
              <a:t>(</a:t>
            </a:r>
            <a:r>
              <a:rPr sz="3089" spc="18" dirty="0">
                <a:latin typeface="Cambria Math"/>
                <a:cs typeface="Cambria Math"/>
              </a:rPr>
              <a:t>𝐸</a:t>
            </a:r>
            <a:r>
              <a:rPr sz="3089" spc="18" dirty="0">
                <a:latin typeface="Segoe UI Light"/>
                <a:cs typeface="Segoe UI Light"/>
              </a:rPr>
              <a:t>,</a:t>
            </a:r>
            <a:r>
              <a:rPr sz="3089" spc="18" dirty="0">
                <a:latin typeface="Cambria Math"/>
                <a:cs typeface="Cambria Math"/>
              </a:rPr>
              <a:t>⊕</a:t>
            </a:r>
            <a:r>
              <a:rPr sz="3089" spc="18" dirty="0">
                <a:latin typeface="Segoe UI Light"/>
                <a:cs typeface="Segoe UI Light"/>
              </a:rPr>
              <a:t>)  </a:t>
            </a:r>
            <a:r>
              <a:rPr sz="3089" spc="-4" dirty="0">
                <a:latin typeface="Segoe UI Light"/>
                <a:cs typeface="Segoe UI Light"/>
              </a:rPr>
              <a:t>underlying </a:t>
            </a:r>
            <a:r>
              <a:rPr sz="3089" dirty="0">
                <a:latin typeface="Segoe UI Light"/>
                <a:cs typeface="Segoe UI Light"/>
              </a:rPr>
              <a:t>field	</a:t>
            </a:r>
            <a:r>
              <a:rPr sz="3089" spc="33" dirty="0">
                <a:latin typeface="Segoe UI Light"/>
                <a:cs typeface="Segoe UI Light"/>
              </a:rPr>
              <a:t>(</a:t>
            </a:r>
            <a:r>
              <a:rPr sz="3089" spc="33" dirty="0">
                <a:latin typeface="Cambria Math"/>
                <a:cs typeface="Cambria Math"/>
              </a:rPr>
              <a:t>𝐾</a:t>
            </a:r>
            <a:r>
              <a:rPr sz="3089" spc="33" dirty="0">
                <a:latin typeface="Segoe UI Light"/>
                <a:cs typeface="Segoe UI Light"/>
              </a:rPr>
              <a:t>, </a:t>
            </a:r>
            <a:r>
              <a:rPr sz="3089" spc="-4" dirty="0">
                <a:latin typeface="Cambria Math"/>
                <a:cs typeface="Cambria Math"/>
              </a:rPr>
              <a:t>+</a:t>
            </a:r>
            <a:r>
              <a:rPr sz="3089" spc="-4" dirty="0">
                <a:latin typeface="Segoe UI Light"/>
                <a:cs typeface="Segoe UI Light"/>
              </a:rPr>
              <a:t>,</a:t>
            </a:r>
            <a:r>
              <a:rPr sz="3089" spc="-92" dirty="0">
                <a:latin typeface="Segoe UI Light"/>
                <a:cs typeface="Segoe UI Light"/>
              </a:rPr>
              <a:t> </a:t>
            </a:r>
            <a:r>
              <a:rPr sz="3089" spc="-4" dirty="0">
                <a:latin typeface="Cambria Math"/>
                <a:cs typeface="Cambria Math"/>
              </a:rPr>
              <a:t>×</a:t>
            </a:r>
            <a:r>
              <a:rPr sz="3089" spc="-4" dirty="0">
                <a:latin typeface="Segoe UI Light"/>
                <a:cs typeface="Segoe UI Light"/>
              </a:rPr>
              <a:t>)</a:t>
            </a:r>
            <a:endParaRPr sz="3089">
              <a:latin typeface="Segoe UI Light"/>
              <a:cs typeface="Segoe UI Light"/>
            </a:endParaRPr>
          </a:p>
        </p:txBody>
      </p:sp>
      <p:sp>
        <p:nvSpPr>
          <p:cNvPr id="4" name="object 4"/>
          <p:cNvSpPr txBox="1"/>
          <p:nvPr/>
        </p:nvSpPr>
        <p:spPr>
          <a:xfrm>
            <a:off x="6358380" y="2115411"/>
            <a:ext cx="2817921" cy="1059601"/>
          </a:xfrm>
          <a:prstGeom prst="rect">
            <a:avLst/>
          </a:prstGeom>
        </p:spPr>
        <p:txBody>
          <a:bodyPr vert="horz" wrap="square" lIns="0" tIns="56975" rIns="0" bIns="0" rtlCol="0">
            <a:spAutoFit/>
          </a:bodyPr>
          <a:lstStyle/>
          <a:p>
            <a:pPr>
              <a:spcBef>
                <a:spcPts val="449"/>
              </a:spcBef>
            </a:pPr>
            <a:r>
              <a:rPr sz="3089" dirty="0">
                <a:latin typeface="Segoe UI Light"/>
                <a:cs typeface="Segoe UI Light"/>
              </a:rPr>
              <a:t>can </a:t>
            </a:r>
            <a:r>
              <a:rPr sz="3089" spc="-4" dirty="0">
                <a:latin typeface="Segoe UI Light"/>
                <a:cs typeface="Segoe UI Light"/>
              </a:rPr>
              <a:t>do </a:t>
            </a:r>
            <a:r>
              <a:rPr sz="3089" dirty="0">
                <a:latin typeface="Cambria Math"/>
                <a:cs typeface="Cambria Math"/>
              </a:rPr>
              <a:t>⊕</a:t>
            </a:r>
            <a:r>
              <a:rPr sz="3089" spc="-29" dirty="0">
                <a:latin typeface="Cambria Math"/>
                <a:cs typeface="Cambria Math"/>
              </a:rPr>
              <a:t> </a:t>
            </a:r>
            <a:r>
              <a:rPr sz="3089" dirty="0">
                <a:latin typeface="Cambria Math"/>
                <a:cs typeface="Cambria Math"/>
              </a:rPr>
              <a:t>⊖</a:t>
            </a:r>
            <a:endParaRPr sz="3089">
              <a:latin typeface="Cambria Math"/>
              <a:cs typeface="Cambria Math"/>
            </a:endParaRPr>
          </a:p>
          <a:p>
            <a:pPr>
              <a:spcBef>
                <a:spcPts val="371"/>
              </a:spcBef>
              <a:tabLst>
                <a:tab pos="1698870" algn="l"/>
                <a:tab pos="2165382" algn="l"/>
              </a:tabLst>
            </a:pPr>
            <a:r>
              <a:rPr sz="3089" dirty="0">
                <a:latin typeface="Segoe UI Light"/>
                <a:cs typeface="Segoe UI Light"/>
              </a:rPr>
              <a:t>can </a:t>
            </a:r>
            <a:r>
              <a:rPr sz="3089" spc="-4" dirty="0">
                <a:latin typeface="Segoe UI Light"/>
                <a:cs typeface="Segoe UI Light"/>
              </a:rPr>
              <a:t>do </a:t>
            </a:r>
            <a:r>
              <a:rPr sz="3089" dirty="0">
                <a:latin typeface="Cambria Math"/>
                <a:cs typeface="Cambria Math"/>
              </a:rPr>
              <a:t>+	−	×</a:t>
            </a:r>
            <a:r>
              <a:rPr sz="3089" spc="99" dirty="0">
                <a:latin typeface="Cambria Math"/>
                <a:cs typeface="Cambria Math"/>
              </a:rPr>
              <a:t> </a:t>
            </a:r>
            <a:r>
              <a:rPr sz="3089" dirty="0">
                <a:latin typeface="Segoe UI Light"/>
                <a:cs typeface="Segoe UI Light"/>
              </a:rPr>
              <a:t>÷</a:t>
            </a:r>
            <a:endParaRPr sz="3089">
              <a:latin typeface="Segoe UI Light"/>
              <a:cs typeface="Segoe UI Light"/>
            </a:endParaRPr>
          </a:p>
        </p:txBody>
      </p:sp>
      <p:sp>
        <p:nvSpPr>
          <p:cNvPr id="5" name="object 5"/>
          <p:cNvSpPr txBox="1">
            <a:spLocks noGrp="1"/>
          </p:cNvSpPr>
          <p:nvPr>
            <p:ph type="title"/>
          </p:nvPr>
        </p:nvSpPr>
        <p:spPr>
          <a:xfrm>
            <a:off x="1377001" y="260648"/>
            <a:ext cx="8070351" cy="552657"/>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sz="3530" spc="-74" dirty="0"/>
              <a:t>E</a:t>
            </a:r>
            <a:r>
              <a:rPr sz="3530" spc="-74" dirty="0"/>
              <a:t>lliptic </a:t>
            </a:r>
            <a:r>
              <a:rPr sz="3530" spc="-26" dirty="0"/>
              <a:t>curve</a:t>
            </a:r>
            <a:endParaRPr sz="3530" dirty="0"/>
          </a:p>
        </p:txBody>
      </p:sp>
      <p:sp>
        <p:nvSpPr>
          <p:cNvPr id="6" name="object 6"/>
          <p:cNvSpPr txBox="1"/>
          <p:nvPr/>
        </p:nvSpPr>
        <p:spPr>
          <a:xfrm>
            <a:off x="869065" y="1354738"/>
            <a:ext cx="7688806" cy="440318"/>
          </a:xfrm>
          <a:prstGeom prst="rect">
            <a:avLst/>
          </a:prstGeom>
        </p:spPr>
        <p:txBody>
          <a:bodyPr vert="horz" wrap="square" lIns="0" tIns="9340" rIns="0" bIns="0" rtlCol="0">
            <a:spAutoFit/>
          </a:bodyPr>
          <a:lstStyle/>
          <a:p>
            <a:pPr marL="9340">
              <a:spcBef>
                <a:spcPts val="74"/>
              </a:spcBef>
            </a:pPr>
            <a:r>
              <a:rPr lang="en-US" spc="-44" dirty="0">
                <a:latin typeface="Segoe UI Light"/>
                <a:cs typeface="Segoe UI Light"/>
              </a:rPr>
              <a:t>A</a:t>
            </a:r>
            <a:r>
              <a:rPr spc="-44" dirty="0">
                <a:latin typeface="Segoe UI Light"/>
                <a:cs typeface="Segoe UI Light"/>
              </a:rPr>
              <a:t>n</a:t>
            </a:r>
            <a:r>
              <a:rPr spc="-143" dirty="0">
                <a:latin typeface="Segoe UI Light"/>
                <a:cs typeface="Segoe UI Light"/>
              </a:rPr>
              <a:t> </a:t>
            </a:r>
            <a:r>
              <a:rPr spc="-44" dirty="0">
                <a:latin typeface="Segoe UI Light"/>
                <a:cs typeface="Segoe UI Light"/>
              </a:rPr>
              <a:t>el</a:t>
            </a:r>
            <a:r>
              <a:rPr spc="-331" dirty="0">
                <a:latin typeface="Segoe UI Light"/>
                <a:cs typeface="Segoe UI Light"/>
              </a:rPr>
              <a:t> </a:t>
            </a:r>
            <a:r>
              <a:rPr spc="-66" dirty="0">
                <a:latin typeface="Segoe UI Light"/>
                <a:cs typeface="Segoe UI Light"/>
              </a:rPr>
              <a:t>iptic</a:t>
            </a:r>
            <a:r>
              <a:rPr spc="-136" dirty="0">
                <a:latin typeface="Segoe UI Light"/>
                <a:cs typeface="Segoe UI Light"/>
              </a:rPr>
              <a:t> </a:t>
            </a:r>
            <a:r>
              <a:rPr spc="-33" dirty="0">
                <a:latin typeface="Segoe UI Light"/>
                <a:cs typeface="Segoe UI Light"/>
              </a:rPr>
              <a:t>curve</a:t>
            </a:r>
            <a:r>
              <a:rPr spc="-132" dirty="0">
                <a:latin typeface="Segoe UI Light"/>
                <a:cs typeface="Segoe UI Light"/>
              </a:rPr>
              <a:t> </a:t>
            </a:r>
            <a:r>
              <a:rPr spc="-40" dirty="0">
                <a:latin typeface="Segoe UI Light"/>
                <a:cs typeface="Segoe UI Light"/>
              </a:rPr>
              <a:t>is</a:t>
            </a:r>
            <a:r>
              <a:rPr spc="-150" dirty="0">
                <a:latin typeface="Segoe UI Light"/>
                <a:cs typeface="Segoe UI Light"/>
              </a:rPr>
              <a:t> </a:t>
            </a:r>
            <a:r>
              <a:rPr dirty="0">
                <a:latin typeface="Segoe UI Light"/>
                <a:cs typeface="Segoe UI Light"/>
              </a:rPr>
              <a:t>a</a:t>
            </a:r>
            <a:r>
              <a:rPr spc="-150" dirty="0">
                <a:latin typeface="Segoe UI Light"/>
                <a:cs typeface="Segoe UI Light"/>
              </a:rPr>
              <a:t> </a:t>
            </a:r>
            <a:r>
              <a:rPr spc="-77" dirty="0">
                <a:latin typeface="Segoe UI Light"/>
                <a:cs typeface="Segoe UI Light"/>
              </a:rPr>
              <a:t>group</a:t>
            </a:r>
            <a:r>
              <a:rPr spc="-136" dirty="0">
                <a:latin typeface="Segoe UI Light"/>
                <a:cs typeface="Segoe UI Light"/>
              </a:rPr>
              <a:t> </a:t>
            </a:r>
            <a:r>
              <a:rPr spc="-70" dirty="0">
                <a:latin typeface="Segoe UI Light"/>
                <a:cs typeface="Segoe UI Light"/>
              </a:rPr>
              <a:t>defined</a:t>
            </a:r>
            <a:r>
              <a:rPr spc="-143" dirty="0">
                <a:latin typeface="Segoe UI Light"/>
                <a:cs typeface="Segoe UI Light"/>
              </a:rPr>
              <a:t> </a:t>
            </a:r>
            <a:r>
              <a:rPr spc="-63" dirty="0">
                <a:latin typeface="Segoe UI Light"/>
                <a:cs typeface="Segoe UI Light"/>
              </a:rPr>
              <a:t>over</a:t>
            </a:r>
            <a:r>
              <a:rPr spc="-129" dirty="0">
                <a:latin typeface="Segoe UI Light"/>
                <a:cs typeface="Segoe UI Light"/>
              </a:rPr>
              <a:t> </a:t>
            </a:r>
            <a:r>
              <a:rPr dirty="0">
                <a:latin typeface="Segoe UI Light"/>
                <a:cs typeface="Segoe UI Light"/>
              </a:rPr>
              <a:t>a</a:t>
            </a:r>
            <a:r>
              <a:rPr spc="-150" dirty="0">
                <a:latin typeface="Segoe UI Light"/>
                <a:cs typeface="Segoe UI Light"/>
              </a:rPr>
              <a:t> </a:t>
            </a:r>
            <a:r>
              <a:rPr spc="-66" dirty="0">
                <a:latin typeface="Segoe UI Light"/>
                <a:cs typeface="Segoe UI Light"/>
              </a:rPr>
              <a:t>field</a:t>
            </a:r>
            <a:r>
              <a:rPr lang="en-US" spc="-66" dirty="0">
                <a:latin typeface="Segoe UI Light"/>
                <a:cs typeface="Segoe UI Light"/>
              </a:rPr>
              <a:t> K</a:t>
            </a:r>
            <a:endParaRPr dirty="0">
              <a:latin typeface="Segoe UI Light"/>
              <a:cs typeface="Segoe UI Light"/>
            </a:endParaRPr>
          </a:p>
        </p:txBody>
      </p:sp>
      <p:sp>
        <p:nvSpPr>
          <p:cNvPr id="7" name="object 7"/>
          <p:cNvSpPr txBox="1"/>
          <p:nvPr/>
        </p:nvSpPr>
        <p:spPr>
          <a:xfrm>
            <a:off x="983432" y="3861048"/>
            <a:ext cx="7395058" cy="798967"/>
          </a:xfrm>
          <a:prstGeom prst="rect">
            <a:avLst/>
          </a:prstGeom>
        </p:spPr>
        <p:txBody>
          <a:bodyPr vert="horz" wrap="square" lIns="0" tIns="54640" rIns="0" bIns="0" rtlCol="0">
            <a:spAutoFit/>
          </a:bodyPr>
          <a:lstStyle/>
          <a:p>
            <a:pPr marL="1109542" marR="3736" indent="-1100670">
              <a:lnSpc>
                <a:spcPts val="2861"/>
              </a:lnSpc>
              <a:spcBef>
                <a:spcPts val="430"/>
              </a:spcBef>
            </a:pPr>
            <a:r>
              <a:rPr sz="2647" spc="-74" dirty="0">
                <a:latin typeface="Segoe UI Light"/>
                <a:cs typeface="Segoe UI Light"/>
              </a:rPr>
              <a:t>operations</a:t>
            </a:r>
            <a:r>
              <a:rPr sz="2647" spc="-114" dirty="0">
                <a:latin typeface="Segoe UI Light"/>
                <a:cs typeface="Segoe UI Light"/>
              </a:rPr>
              <a:t> </a:t>
            </a:r>
            <a:r>
              <a:rPr sz="2647" spc="-40" dirty="0">
                <a:latin typeface="Segoe UI Light"/>
                <a:cs typeface="Segoe UI Light"/>
              </a:rPr>
              <a:t>in</a:t>
            </a:r>
            <a:r>
              <a:rPr sz="2647" spc="-147" dirty="0">
                <a:latin typeface="Segoe UI Light"/>
                <a:cs typeface="Segoe UI Light"/>
              </a:rPr>
              <a:t> </a:t>
            </a:r>
            <a:r>
              <a:rPr sz="2647" spc="-74" dirty="0">
                <a:latin typeface="Segoe UI Light"/>
                <a:cs typeface="Segoe UI Light"/>
              </a:rPr>
              <a:t>underlying</a:t>
            </a:r>
            <a:r>
              <a:rPr sz="2647" spc="-136" dirty="0">
                <a:latin typeface="Segoe UI Light"/>
                <a:cs typeface="Segoe UI Light"/>
              </a:rPr>
              <a:t> </a:t>
            </a:r>
            <a:r>
              <a:rPr sz="2647" spc="-66" dirty="0">
                <a:latin typeface="Segoe UI Light"/>
                <a:cs typeface="Segoe UI Light"/>
              </a:rPr>
              <a:t>field</a:t>
            </a:r>
            <a:r>
              <a:rPr sz="2647" spc="-154" dirty="0">
                <a:latin typeface="Segoe UI Light"/>
                <a:cs typeface="Segoe UI Light"/>
              </a:rPr>
              <a:t> </a:t>
            </a:r>
            <a:r>
              <a:rPr sz="2647" spc="-74" dirty="0">
                <a:latin typeface="Segoe UI Light"/>
                <a:cs typeface="Segoe UI Light"/>
              </a:rPr>
              <a:t>are</a:t>
            </a:r>
            <a:r>
              <a:rPr sz="2647" spc="-150" dirty="0">
                <a:latin typeface="Segoe UI Light"/>
                <a:cs typeface="Segoe UI Light"/>
              </a:rPr>
              <a:t> </a:t>
            </a:r>
            <a:r>
              <a:rPr sz="2647" spc="-63" dirty="0">
                <a:latin typeface="Segoe UI Light"/>
                <a:cs typeface="Segoe UI Light"/>
              </a:rPr>
              <a:t>used</a:t>
            </a:r>
            <a:r>
              <a:rPr sz="2647" spc="-136" dirty="0">
                <a:latin typeface="Segoe UI Light"/>
                <a:cs typeface="Segoe UI Light"/>
              </a:rPr>
              <a:t> </a:t>
            </a:r>
            <a:r>
              <a:rPr sz="2647" spc="-55" dirty="0">
                <a:latin typeface="Segoe UI Light"/>
                <a:cs typeface="Segoe UI Light"/>
              </a:rPr>
              <a:t>and</a:t>
            </a:r>
            <a:r>
              <a:rPr sz="2647" spc="-154" dirty="0">
                <a:latin typeface="Segoe UI Light"/>
                <a:cs typeface="Segoe UI Light"/>
              </a:rPr>
              <a:t> </a:t>
            </a:r>
            <a:r>
              <a:rPr sz="2647" spc="-74" dirty="0">
                <a:latin typeface="Segoe UI Light"/>
                <a:cs typeface="Segoe UI Light"/>
              </a:rPr>
              <a:t>combined</a:t>
            </a:r>
            <a:r>
              <a:rPr sz="2647" spc="-125" dirty="0">
                <a:latin typeface="Segoe UI Light"/>
                <a:cs typeface="Segoe UI Light"/>
              </a:rPr>
              <a:t> </a:t>
            </a:r>
            <a:r>
              <a:rPr sz="2647" spc="-40" dirty="0">
                <a:latin typeface="Segoe UI Light"/>
                <a:cs typeface="Segoe UI Light"/>
              </a:rPr>
              <a:t>to  </a:t>
            </a:r>
            <a:r>
              <a:rPr sz="2647" spc="-70" dirty="0">
                <a:latin typeface="Segoe UI Light"/>
                <a:cs typeface="Segoe UI Light"/>
              </a:rPr>
              <a:t>compute</a:t>
            </a:r>
            <a:r>
              <a:rPr sz="2647" spc="-125" dirty="0">
                <a:latin typeface="Segoe UI Light"/>
                <a:cs typeface="Segoe UI Light"/>
              </a:rPr>
              <a:t> </a:t>
            </a:r>
            <a:r>
              <a:rPr sz="2647" spc="-55" dirty="0">
                <a:latin typeface="Segoe UI Light"/>
                <a:cs typeface="Segoe UI Light"/>
              </a:rPr>
              <a:t>the</a:t>
            </a:r>
            <a:r>
              <a:rPr sz="2647" spc="-150" dirty="0">
                <a:latin typeface="Segoe UI Light"/>
                <a:cs typeface="Segoe UI Light"/>
              </a:rPr>
              <a:t> </a:t>
            </a:r>
            <a:r>
              <a:rPr sz="2647" spc="-44" dirty="0">
                <a:latin typeface="Segoe UI Light"/>
                <a:cs typeface="Segoe UI Light"/>
              </a:rPr>
              <a:t>el</a:t>
            </a:r>
            <a:r>
              <a:rPr sz="2647" spc="-331" dirty="0">
                <a:latin typeface="Segoe UI Light"/>
                <a:cs typeface="Segoe UI Light"/>
              </a:rPr>
              <a:t> </a:t>
            </a:r>
            <a:r>
              <a:rPr sz="2647" spc="-66" dirty="0">
                <a:latin typeface="Segoe UI Light"/>
                <a:cs typeface="Segoe UI Light"/>
              </a:rPr>
              <a:t>iptic</a:t>
            </a:r>
            <a:r>
              <a:rPr sz="2647" spc="-132" dirty="0">
                <a:latin typeface="Segoe UI Light"/>
                <a:cs typeface="Segoe UI Light"/>
              </a:rPr>
              <a:t> </a:t>
            </a:r>
            <a:r>
              <a:rPr sz="2647" spc="-33" dirty="0">
                <a:latin typeface="Segoe UI Light"/>
                <a:cs typeface="Segoe UI Light"/>
              </a:rPr>
              <a:t>curve</a:t>
            </a:r>
            <a:r>
              <a:rPr sz="2647" spc="-140" dirty="0">
                <a:latin typeface="Segoe UI Light"/>
                <a:cs typeface="Segoe UI Light"/>
              </a:rPr>
              <a:t> </a:t>
            </a:r>
            <a:r>
              <a:rPr sz="2647" spc="-74" dirty="0">
                <a:latin typeface="Segoe UI Light"/>
                <a:cs typeface="Segoe UI Light"/>
              </a:rPr>
              <a:t>operation</a:t>
            </a:r>
            <a:r>
              <a:rPr sz="2647" spc="-110" dirty="0">
                <a:latin typeface="Segoe UI Light"/>
                <a:cs typeface="Segoe UI Light"/>
              </a:rPr>
              <a:t> </a:t>
            </a:r>
            <a:r>
              <a:rPr sz="2647" dirty="0">
                <a:latin typeface="Cambria Math"/>
                <a:cs typeface="Cambria Math"/>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561" y="229852"/>
            <a:ext cx="5733029"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spc="-74" dirty="0"/>
              <a:t>Elliptic </a:t>
            </a:r>
            <a:r>
              <a:rPr spc="-37" dirty="0"/>
              <a:t>curves</a:t>
            </a:r>
            <a:endParaRPr spc="-74" dirty="0"/>
          </a:p>
        </p:txBody>
      </p:sp>
      <p:sp>
        <p:nvSpPr>
          <p:cNvPr id="3" name="object 3"/>
          <p:cNvSpPr/>
          <p:nvPr/>
        </p:nvSpPr>
        <p:spPr>
          <a:xfrm>
            <a:off x="2382947" y="2692122"/>
            <a:ext cx="2110129" cy="3172683"/>
          </a:xfrm>
          <a:prstGeom prst="rect">
            <a:avLst/>
          </a:prstGeom>
          <a:blipFill>
            <a:blip r:embed="rId2" cstate="print"/>
            <a:stretch>
              <a:fillRect/>
            </a:stretch>
          </a:blipFill>
        </p:spPr>
        <p:txBody>
          <a:bodyPr wrap="square" lIns="0" tIns="0" rIns="0" bIns="0" rtlCol="0"/>
          <a:lstStyle/>
          <a:p>
            <a:endParaRPr sz="2059" dirty="0"/>
          </a:p>
        </p:txBody>
      </p:sp>
      <p:sp>
        <p:nvSpPr>
          <p:cNvPr id="4" name="object 4"/>
          <p:cNvSpPr/>
          <p:nvPr/>
        </p:nvSpPr>
        <p:spPr>
          <a:xfrm>
            <a:off x="7333590" y="2771476"/>
            <a:ext cx="1835558" cy="3290054"/>
          </a:xfrm>
          <a:prstGeom prst="rect">
            <a:avLst/>
          </a:prstGeom>
          <a:blipFill>
            <a:blip r:embed="rId3" cstate="print"/>
            <a:stretch>
              <a:fillRect/>
            </a:stretch>
          </a:blipFill>
        </p:spPr>
        <p:txBody>
          <a:bodyPr wrap="square" lIns="0" tIns="0" rIns="0" bIns="0" rtlCol="0"/>
          <a:lstStyle/>
          <a:p>
            <a:endParaRPr sz="2059"/>
          </a:p>
        </p:txBody>
      </p:sp>
      <p:sp>
        <p:nvSpPr>
          <p:cNvPr id="5" name="object 5"/>
          <p:cNvSpPr txBox="1"/>
          <p:nvPr/>
        </p:nvSpPr>
        <p:spPr>
          <a:xfrm>
            <a:off x="2376341" y="5855387"/>
            <a:ext cx="2759545" cy="348883"/>
          </a:xfrm>
          <a:prstGeom prst="rect">
            <a:avLst/>
          </a:prstGeom>
        </p:spPr>
        <p:txBody>
          <a:bodyPr vert="horz" wrap="square" lIns="0" tIns="9340" rIns="0" bIns="0" rtlCol="0">
            <a:spAutoFit/>
          </a:bodyPr>
          <a:lstStyle/>
          <a:p>
            <a:pPr marL="28019">
              <a:spcBef>
                <a:spcPts val="74"/>
              </a:spcBef>
              <a:tabLst>
                <a:tab pos="792463" algn="l"/>
              </a:tabLst>
            </a:pPr>
            <a:r>
              <a:rPr sz="2206" spc="26" dirty="0">
                <a:latin typeface="Cambria Math"/>
                <a:cs typeface="Cambria Math"/>
              </a:rPr>
              <a:t>𝐸</a:t>
            </a:r>
            <a:r>
              <a:rPr sz="2206" spc="26" dirty="0">
                <a:latin typeface="Segoe UI"/>
                <a:cs typeface="Segoe UI"/>
              </a:rPr>
              <a:t>/</a:t>
            </a:r>
            <a:r>
              <a:rPr sz="2206" spc="26" dirty="0">
                <a:latin typeface="Cambria Math"/>
                <a:cs typeface="Cambria Math"/>
              </a:rPr>
              <a:t>ℝ</a:t>
            </a:r>
            <a:r>
              <a:rPr sz="2206" spc="11" dirty="0">
                <a:latin typeface="Cambria Math"/>
                <a:cs typeface="Cambria Math"/>
              </a:rPr>
              <a:t> </a:t>
            </a:r>
            <a:r>
              <a:rPr sz="2206" dirty="0">
                <a:latin typeface="Cambria Math"/>
                <a:cs typeface="Cambria Math"/>
              </a:rPr>
              <a:t>:	</a:t>
            </a:r>
            <a:r>
              <a:rPr sz="2206" spc="70" dirty="0">
                <a:latin typeface="Cambria Math"/>
                <a:cs typeface="Cambria Math"/>
              </a:rPr>
              <a:t>𝑦</a:t>
            </a:r>
            <a:r>
              <a:rPr sz="2427" spc="104" baseline="27777" dirty="0">
                <a:latin typeface="Cambria Math"/>
                <a:cs typeface="Cambria Math"/>
              </a:rPr>
              <a:t>2 </a:t>
            </a:r>
            <a:r>
              <a:rPr sz="2206" dirty="0">
                <a:latin typeface="Cambria Math"/>
                <a:cs typeface="Cambria Math"/>
              </a:rPr>
              <a:t>= </a:t>
            </a:r>
            <a:r>
              <a:rPr sz="2206" spc="77" dirty="0">
                <a:latin typeface="Cambria Math"/>
                <a:cs typeface="Cambria Math"/>
              </a:rPr>
              <a:t>𝑥</a:t>
            </a:r>
            <a:r>
              <a:rPr sz="2427" spc="115" baseline="27777" dirty="0">
                <a:latin typeface="Cambria Math"/>
                <a:cs typeface="Cambria Math"/>
              </a:rPr>
              <a:t>3 </a:t>
            </a:r>
            <a:r>
              <a:rPr sz="2206" dirty="0">
                <a:latin typeface="Cambria Math"/>
                <a:cs typeface="Cambria Math"/>
              </a:rPr>
              <a:t>+ 𝑥 +</a:t>
            </a:r>
            <a:r>
              <a:rPr sz="2206" spc="-316" dirty="0">
                <a:latin typeface="Cambria Math"/>
                <a:cs typeface="Cambria Math"/>
              </a:rPr>
              <a:t> </a:t>
            </a:r>
            <a:r>
              <a:rPr sz="2206" dirty="0">
                <a:latin typeface="Cambria Math"/>
                <a:cs typeface="Cambria Math"/>
              </a:rPr>
              <a:t>1</a:t>
            </a:r>
          </a:p>
        </p:txBody>
      </p:sp>
      <p:sp>
        <p:nvSpPr>
          <p:cNvPr id="6" name="object 6"/>
          <p:cNvSpPr txBox="1"/>
          <p:nvPr/>
        </p:nvSpPr>
        <p:spPr>
          <a:xfrm>
            <a:off x="7120279" y="5887090"/>
            <a:ext cx="2262183" cy="348883"/>
          </a:xfrm>
          <a:prstGeom prst="rect">
            <a:avLst/>
          </a:prstGeom>
        </p:spPr>
        <p:txBody>
          <a:bodyPr vert="horz" wrap="square" lIns="0" tIns="9340" rIns="0" bIns="0" rtlCol="0">
            <a:spAutoFit/>
          </a:bodyPr>
          <a:lstStyle/>
          <a:p>
            <a:pPr marL="28019">
              <a:spcBef>
                <a:spcPts val="74"/>
              </a:spcBef>
              <a:tabLst>
                <a:tab pos="791996" algn="l"/>
              </a:tabLst>
            </a:pPr>
            <a:r>
              <a:rPr sz="2206" spc="26" dirty="0">
                <a:latin typeface="Cambria Math"/>
                <a:cs typeface="Cambria Math"/>
              </a:rPr>
              <a:t>𝐸</a:t>
            </a:r>
            <a:r>
              <a:rPr sz="2206" spc="26" dirty="0">
                <a:latin typeface="Segoe UI"/>
                <a:cs typeface="Segoe UI"/>
              </a:rPr>
              <a:t>/</a:t>
            </a:r>
            <a:r>
              <a:rPr sz="2206" spc="26" dirty="0">
                <a:latin typeface="Cambria Math"/>
                <a:cs typeface="Cambria Math"/>
              </a:rPr>
              <a:t>ℝ</a:t>
            </a:r>
            <a:r>
              <a:rPr sz="2206" spc="11" dirty="0">
                <a:latin typeface="Cambria Math"/>
                <a:cs typeface="Cambria Math"/>
              </a:rPr>
              <a:t> </a:t>
            </a:r>
            <a:r>
              <a:rPr sz="2206" dirty="0">
                <a:latin typeface="Cambria Math"/>
                <a:cs typeface="Cambria Math"/>
              </a:rPr>
              <a:t>:	</a:t>
            </a:r>
            <a:r>
              <a:rPr sz="2206" spc="70" dirty="0">
                <a:latin typeface="Cambria Math"/>
                <a:cs typeface="Cambria Math"/>
              </a:rPr>
              <a:t>𝑦</a:t>
            </a:r>
            <a:r>
              <a:rPr sz="2427" spc="104" baseline="27777" dirty="0">
                <a:latin typeface="Cambria Math"/>
                <a:cs typeface="Cambria Math"/>
              </a:rPr>
              <a:t>2 </a:t>
            </a:r>
            <a:r>
              <a:rPr sz="2206" dirty="0">
                <a:latin typeface="Cambria Math"/>
                <a:cs typeface="Cambria Math"/>
              </a:rPr>
              <a:t>= </a:t>
            </a:r>
            <a:r>
              <a:rPr sz="2206" spc="77" dirty="0">
                <a:latin typeface="Cambria Math"/>
                <a:cs typeface="Cambria Math"/>
              </a:rPr>
              <a:t>𝑥</a:t>
            </a:r>
            <a:r>
              <a:rPr sz="2427" spc="115" baseline="27777" dirty="0">
                <a:latin typeface="Cambria Math"/>
                <a:cs typeface="Cambria Math"/>
              </a:rPr>
              <a:t>3 </a:t>
            </a:r>
            <a:r>
              <a:rPr sz="2206" dirty="0">
                <a:latin typeface="Cambria Math"/>
                <a:cs typeface="Cambria Math"/>
              </a:rPr>
              <a:t>−</a:t>
            </a:r>
            <a:r>
              <a:rPr sz="2206" spc="48" dirty="0">
                <a:latin typeface="Cambria Math"/>
                <a:cs typeface="Cambria Math"/>
              </a:rPr>
              <a:t> </a:t>
            </a:r>
            <a:r>
              <a:rPr sz="2206" dirty="0">
                <a:latin typeface="Cambria Math"/>
                <a:cs typeface="Cambria Math"/>
              </a:rPr>
              <a:t>𝑥</a:t>
            </a:r>
          </a:p>
        </p:txBody>
      </p:sp>
      <p:sp>
        <p:nvSpPr>
          <p:cNvPr id="8" name="object 9">
            <a:extLst>
              <a:ext uri="{FF2B5EF4-FFF2-40B4-BE49-F238E27FC236}">
                <a16:creationId xmlns:a16="http://schemas.microsoft.com/office/drawing/2014/main" id="{919C9695-89B2-4E1E-8F6B-381B812BE8FA}"/>
              </a:ext>
            </a:extLst>
          </p:cNvPr>
          <p:cNvSpPr txBox="1"/>
          <p:nvPr/>
        </p:nvSpPr>
        <p:spPr>
          <a:xfrm>
            <a:off x="7649501" y="1568842"/>
            <a:ext cx="2121535" cy="1068070"/>
          </a:xfrm>
          <a:prstGeom prst="rect">
            <a:avLst/>
          </a:prstGeom>
        </p:spPr>
        <p:txBody>
          <a:bodyPr vert="horz" wrap="square" lIns="0" tIns="74295" rIns="0" bIns="0" rtlCol="0">
            <a:spAutoFit/>
          </a:bodyPr>
          <a:lstStyle/>
          <a:p>
            <a:pPr marL="12700" marR="5080">
              <a:lnSpc>
                <a:spcPts val="3890"/>
              </a:lnSpc>
              <a:spcBef>
                <a:spcPts val="585"/>
              </a:spcBef>
            </a:pPr>
            <a:r>
              <a:rPr sz="3600" dirty="0">
                <a:solidFill>
                  <a:srgbClr val="00AF50"/>
                </a:solidFill>
                <a:latin typeface="Cambria Math"/>
                <a:cs typeface="Cambria Math"/>
              </a:rPr>
              <a:t>𝐸 </a:t>
            </a:r>
            <a:r>
              <a:rPr sz="3600" spc="-5" dirty="0">
                <a:solidFill>
                  <a:srgbClr val="00AF50"/>
                </a:solidFill>
                <a:latin typeface="Segoe UI Light"/>
                <a:cs typeface="Segoe UI Light"/>
              </a:rPr>
              <a:t>specified  by </a:t>
            </a:r>
            <a:r>
              <a:rPr sz="3600" spc="55" dirty="0">
                <a:solidFill>
                  <a:srgbClr val="00AF50"/>
                </a:solidFill>
                <a:latin typeface="Cambria Math"/>
                <a:cs typeface="Cambria Math"/>
              </a:rPr>
              <a:t>𝐾, </a:t>
            </a:r>
            <a:r>
              <a:rPr sz="3600" spc="40" dirty="0">
                <a:solidFill>
                  <a:srgbClr val="00AF50"/>
                </a:solidFill>
                <a:latin typeface="Cambria Math"/>
                <a:cs typeface="Cambria Math"/>
              </a:rPr>
              <a:t>𝑎,</a:t>
            </a:r>
            <a:r>
              <a:rPr sz="3600" spc="-490" dirty="0">
                <a:solidFill>
                  <a:srgbClr val="00AF50"/>
                </a:solidFill>
                <a:latin typeface="Cambria Math"/>
                <a:cs typeface="Cambria Math"/>
              </a:rPr>
              <a:t> </a:t>
            </a:r>
            <a:r>
              <a:rPr sz="3600" dirty="0">
                <a:solidFill>
                  <a:srgbClr val="00AF50"/>
                </a:solidFill>
                <a:latin typeface="Cambria Math"/>
                <a:cs typeface="Cambria Math"/>
              </a:rPr>
              <a:t>𝑏</a:t>
            </a:r>
            <a:endParaRPr sz="3600" dirty="0">
              <a:latin typeface="Cambria Math"/>
              <a:cs typeface="Cambria Math"/>
            </a:endParaRPr>
          </a:p>
        </p:txBody>
      </p:sp>
      <p:sp>
        <p:nvSpPr>
          <p:cNvPr id="9" name="object 10">
            <a:extLst>
              <a:ext uri="{FF2B5EF4-FFF2-40B4-BE49-F238E27FC236}">
                <a16:creationId xmlns:a16="http://schemas.microsoft.com/office/drawing/2014/main" id="{52924982-726D-4AEF-8FED-6D438289041F}"/>
              </a:ext>
            </a:extLst>
          </p:cNvPr>
          <p:cNvSpPr/>
          <p:nvPr/>
        </p:nvSpPr>
        <p:spPr>
          <a:xfrm>
            <a:off x="6663078" y="1805557"/>
            <a:ext cx="914400" cy="422275"/>
          </a:xfrm>
          <a:custGeom>
            <a:avLst/>
            <a:gdLst/>
            <a:ahLst/>
            <a:cxnLst/>
            <a:rect l="l" t="t" r="r" b="b"/>
            <a:pathLst>
              <a:path w="914400" h="422275">
                <a:moveTo>
                  <a:pt x="211074" y="0"/>
                </a:moveTo>
                <a:lnTo>
                  <a:pt x="0" y="211074"/>
                </a:lnTo>
                <a:lnTo>
                  <a:pt x="211074" y="422148"/>
                </a:lnTo>
                <a:lnTo>
                  <a:pt x="211074" y="316611"/>
                </a:lnTo>
                <a:lnTo>
                  <a:pt x="914400" y="316611"/>
                </a:lnTo>
                <a:lnTo>
                  <a:pt x="914400" y="105537"/>
                </a:lnTo>
                <a:lnTo>
                  <a:pt x="211074" y="105537"/>
                </a:lnTo>
                <a:lnTo>
                  <a:pt x="211074" y="0"/>
                </a:lnTo>
                <a:close/>
              </a:path>
            </a:pathLst>
          </a:custGeom>
          <a:solidFill>
            <a:srgbClr val="009E48"/>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02FA07-1D2F-410C-BDDB-F3917AACAE91}"/>
                  </a:ext>
                </a:extLst>
              </p:cNvPr>
              <p:cNvSpPr txBox="1"/>
              <p:nvPr/>
            </p:nvSpPr>
            <p:spPr>
              <a:xfrm>
                <a:off x="1941081" y="1710580"/>
                <a:ext cx="4730654" cy="595932"/>
              </a:xfrm>
              <a:prstGeom prst="rect">
                <a:avLst/>
              </a:prstGeom>
              <a:noFill/>
            </p:spPr>
            <p:txBody>
              <a:bodyPr wrap="none" rtlCol="0">
                <a:spAutoFit/>
              </a:bodyPr>
              <a:lstStyle/>
              <a:p>
                <a:r>
                  <a:rPr lang="en-US" sz="3200" b="1" dirty="0"/>
                  <a:t>𝐸/𝐾:	</a:t>
                </a:r>
                <a14:m>
                  <m:oMath xmlns:m="http://schemas.openxmlformats.org/officeDocument/2006/math">
                    <m:sSup>
                      <m:sSupPr>
                        <m:ctrlPr>
                          <a:rPr lang="en-US" sz="3200" b="1" i="1" dirty="0">
                            <a:latin typeface="Cambria Math" panose="02040503050406030204" pitchFamily="18" charset="0"/>
                          </a:rPr>
                        </m:ctrlPr>
                      </m:sSupPr>
                      <m:e>
                        <m:r>
                          <a:rPr lang="en-US" sz="3200" b="1" i="1" dirty="0">
                            <a:latin typeface="Cambria Math" panose="02040503050406030204" pitchFamily="18" charset="0"/>
                          </a:rPr>
                          <m:t>𝑦</m:t>
                        </m:r>
                      </m:e>
                      <m:sup>
                        <m:r>
                          <a:rPr lang="en-US" sz="3200" b="1" i="1" dirty="0">
                            <a:latin typeface="Cambria Math" panose="02040503050406030204" pitchFamily="18" charset="0"/>
                          </a:rPr>
                          <m:t>𝟐</m:t>
                        </m:r>
                      </m:sup>
                    </m:sSup>
                    <m:r>
                      <a:rPr lang="en-US" sz="3200" b="1" i="1" dirty="0">
                        <a:latin typeface="Cambria Math" panose="02040503050406030204" pitchFamily="18" charset="0"/>
                      </a:rPr>
                      <m:t> = </m:t>
                    </m:r>
                    <m:sSup>
                      <m:sSupPr>
                        <m:ctrlPr>
                          <a:rPr lang="en-US" sz="3200" b="1" i="1" dirty="0">
                            <a:latin typeface="Cambria Math" panose="02040503050406030204" pitchFamily="18" charset="0"/>
                          </a:rPr>
                        </m:ctrlPr>
                      </m:sSupPr>
                      <m:e>
                        <m:r>
                          <a:rPr lang="en-US" sz="3200" b="1" i="1" dirty="0">
                            <a:latin typeface="Cambria Math" panose="02040503050406030204" pitchFamily="18" charset="0"/>
                          </a:rPr>
                          <m:t>𝑥</m:t>
                        </m:r>
                      </m:e>
                      <m:sup>
                        <m:r>
                          <a:rPr lang="en-US" sz="3200" b="1" i="1" dirty="0">
                            <a:latin typeface="Cambria Math" panose="02040503050406030204" pitchFamily="18" charset="0"/>
                          </a:rPr>
                          <m:t>𝟑</m:t>
                        </m:r>
                      </m:sup>
                    </m:sSup>
                    <m:r>
                      <a:rPr lang="en-US" sz="3200" b="1" i="1" dirty="0">
                        <a:latin typeface="Cambria Math" panose="02040503050406030204" pitchFamily="18" charset="0"/>
                      </a:rPr>
                      <m:t> + </m:t>
                    </m:r>
                    <m:r>
                      <a:rPr lang="en-US" sz="3200" b="1" i="1" dirty="0">
                        <a:latin typeface="Cambria Math" panose="02040503050406030204" pitchFamily="18" charset="0"/>
                      </a:rPr>
                      <m:t>𝑎𝑥</m:t>
                    </m:r>
                    <m:r>
                      <a:rPr lang="en-US" sz="3200" b="1" i="1" dirty="0">
                        <a:latin typeface="Cambria Math" panose="02040503050406030204" pitchFamily="18" charset="0"/>
                      </a:rPr>
                      <m:t> + </m:t>
                    </m:r>
                    <m:r>
                      <a:rPr lang="en-US" sz="3200" b="1" i="1" dirty="0">
                        <a:latin typeface="Cambria Math" panose="02040503050406030204" pitchFamily="18" charset="0"/>
                      </a:rPr>
                      <m:t>𝑏</m:t>
                    </m:r>
                  </m:oMath>
                </a14:m>
                <a:endParaRPr lang="en-US" sz="3200" b="1" dirty="0"/>
              </a:p>
            </p:txBody>
          </p:sp>
        </mc:Choice>
        <mc:Fallback xmlns="">
          <p:sp>
            <p:nvSpPr>
              <p:cNvPr id="11" name="TextBox 10">
                <a:extLst>
                  <a:ext uri="{FF2B5EF4-FFF2-40B4-BE49-F238E27FC236}">
                    <a16:creationId xmlns:a16="http://schemas.microsoft.com/office/drawing/2014/main" id="{EA02FA07-1D2F-410C-BDDB-F3917AACAE91}"/>
                  </a:ext>
                </a:extLst>
              </p:cNvPr>
              <p:cNvSpPr txBox="1">
                <a:spLocks noRot="1" noChangeAspect="1" noMove="1" noResize="1" noEditPoints="1" noAdjustHandles="1" noChangeArrowheads="1" noChangeShapeType="1" noTextEdit="1"/>
              </p:cNvSpPr>
              <p:nvPr/>
            </p:nvSpPr>
            <p:spPr>
              <a:xfrm>
                <a:off x="1941081" y="1710580"/>
                <a:ext cx="4730654" cy="595932"/>
              </a:xfrm>
              <a:prstGeom prst="rect">
                <a:avLst/>
              </a:prstGeom>
              <a:blipFill>
                <a:blip r:embed="rId4"/>
                <a:stretch>
                  <a:fillRect l="-3222" t="-12371" b="-3299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0700E8-A5C5-45BE-8323-795BF2EF4A8D}"/>
              </a:ext>
            </a:extLst>
          </p:cNvPr>
          <p:cNvSpPr/>
          <p:nvPr/>
        </p:nvSpPr>
        <p:spPr>
          <a:xfrm>
            <a:off x="1856564" y="1113801"/>
            <a:ext cx="2824235" cy="523220"/>
          </a:xfrm>
          <a:prstGeom prst="rect">
            <a:avLst/>
          </a:prstGeom>
        </p:spPr>
        <p:txBody>
          <a:bodyPr wrap="none">
            <a:spAutoFit/>
          </a:bodyPr>
          <a:lstStyle/>
          <a:p>
            <a:r>
              <a:rPr lang="en-US" b="1" dirty="0" err="1"/>
              <a:t>Weierstrass</a:t>
            </a:r>
            <a:r>
              <a:rPr lang="en-US" b="1" dirty="0"/>
              <a:t> form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3923" y="216239"/>
            <a:ext cx="5733029"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spc="-74" dirty="0"/>
              <a:t>Elliptic </a:t>
            </a:r>
            <a:r>
              <a:rPr spc="-37" dirty="0"/>
              <a:t>curves</a:t>
            </a:r>
            <a:endParaRPr spc="-74" dirty="0"/>
          </a:p>
        </p:txBody>
      </p:sp>
      <p:sp>
        <p:nvSpPr>
          <p:cNvPr id="3" name="object 3"/>
          <p:cNvSpPr/>
          <p:nvPr/>
        </p:nvSpPr>
        <p:spPr>
          <a:xfrm>
            <a:off x="1839039" y="2358285"/>
            <a:ext cx="2110129" cy="3172683"/>
          </a:xfrm>
          <a:prstGeom prst="rect">
            <a:avLst/>
          </a:prstGeom>
          <a:blipFill>
            <a:blip r:embed="rId3" cstate="print"/>
            <a:stretch>
              <a:fillRect/>
            </a:stretch>
          </a:blipFill>
        </p:spPr>
        <p:txBody>
          <a:bodyPr wrap="square" lIns="0" tIns="0" rIns="0" bIns="0" rtlCol="0"/>
          <a:lstStyle/>
          <a:p>
            <a:endParaRPr sz="2059" dirty="0"/>
          </a:p>
        </p:txBody>
      </p:sp>
      <p:sp>
        <p:nvSpPr>
          <p:cNvPr id="5" name="object 5"/>
          <p:cNvSpPr txBox="1"/>
          <p:nvPr/>
        </p:nvSpPr>
        <p:spPr>
          <a:xfrm>
            <a:off x="1905602" y="1660387"/>
            <a:ext cx="2759545" cy="348883"/>
          </a:xfrm>
          <a:prstGeom prst="rect">
            <a:avLst/>
          </a:prstGeom>
        </p:spPr>
        <p:txBody>
          <a:bodyPr vert="horz" wrap="square" lIns="0" tIns="9340" rIns="0" bIns="0" rtlCol="0">
            <a:spAutoFit/>
          </a:bodyPr>
          <a:lstStyle/>
          <a:p>
            <a:pPr marL="28019">
              <a:spcBef>
                <a:spcPts val="74"/>
              </a:spcBef>
              <a:tabLst>
                <a:tab pos="792463" algn="l"/>
              </a:tabLst>
            </a:pPr>
            <a:r>
              <a:rPr sz="2206" spc="26" dirty="0">
                <a:latin typeface="Cambria Math"/>
                <a:cs typeface="Cambria Math"/>
              </a:rPr>
              <a:t>𝐸</a:t>
            </a:r>
            <a:r>
              <a:rPr sz="2206" spc="26" dirty="0">
                <a:latin typeface="Segoe UI"/>
                <a:cs typeface="Segoe UI"/>
              </a:rPr>
              <a:t>/</a:t>
            </a:r>
            <a:r>
              <a:rPr sz="2206" spc="26" dirty="0">
                <a:latin typeface="Cambria Math"/>
                <a:cs typeface="Cambria Math"/>
              </a:rPr>
              <a:t>ℝ</a:t>
            </a:r>
            <a:r>
              <a:rPr sz="2206" spc="11" dirty="0">
                <a:latin typeface="Cambria Math"/>
                <a:cs typeface="Cambria Math"/>
              </a:rPr>
              <a:t> </a:t>
            </a:r>
            <a:r>
              <a:rPr sz="2206" dirty="0">
                <a:latin typeface="Cambria Math"/>
                <a:cs typeface="Cambria Math"/>
              </a:rPr>
              <a:t>:	</a:t>
            </a:r>
            <a:r>
              <a:rPr sz="2206" spc="70" dirty="0">
                <a:latin typeface="Cambria Math"/>
                <a:cs typeface="Cambria Math"/>
              </a:rPr>
              <a:t>𝑦</a:t>
            </a:r>
            <a:r>
              <a:rPr sz="2427" spc="104" baseline="27777" dirty="0">
                <a:latin typeface="Cambria Math"/>
                <a:cs typeface="Cambria Math"/>
              </a:rPr>
              <a:t>2 </a:t>
            </a:r>
            <a:r>
              <a:rPr sz="2206" dirty="0">
                <a:latin typeface="Cambria Math"/>
                <a:cs typeface="Cambria Math"/>
              </a:rPr>
              <a:t>= </a:t>
            </a:r>
            <a:r>
              <a:rPr sz="2206" spc="77" dirty="0">
                <a:latin typeface="Cambria Math"/>
                <a:cs typeface="Cambria Math"/>
              </a:rPr>
              <a:t>𝑥</a:t>
            </a:r>
            <a:r>
              <a:rPr sz="2427" spc="115" baseline="27777" dirty="0">
                <a:latin typeface="Cambria Math"/>
                <a:cs typeface="Cambria Math"/>
              </a:rPr>
              <a:t>3 </a:t>
            </a:r>
            <a:r>
              <a:rPr sz="2206" dirty="0">
                <a:latin typeface="Cambria Math"/>
                <a:cs typeface="Cambria Math"/>
              </a:rPr>
              <a:t>+ 𝑥 +</a:t>
            </a:r>
            <a:r>
              <a:rPr sz="2206" spc="-316" dirty="0">
                <a:latin typeface="Cambria Math"/>
                <a:cs typeface="Cambria Math"/>
              </a:rPr>
              <a:t> </a:t>
            </a:r>
            <a:r>
              <a:rPr sz="2206" dirty="0">
                <a:latin typeface="Cambria Math"/>
                <a:cs typeface="Cambria Math"/>
              </a:rPr>
              <a:t>1</a:t>
            </a:r>
          </a:p>
        </p:txBody>
      </p:sp>
      <p:sp>
        <p:nvSpPr>
          <p:cNvPr id="15" name="Rectangle 14">
            <a:extLst>
              <a:ext uri="{FF2B5EF4-FFF2-40B4-BE49-F238E27FC236}">
                <a16:creationId xmlns:a16="http://schemas.microsoft.com/office/drawing/2014/main" id="{690700E8-A5C5-45BE-8323-795BF2EF4A8D}"/>
              </a:ext>
            </a:extLst>
          </p:cNvPr>
          <p:cNvSpPr/>
          <p:nvPr/>
        </p:nvSpPr>
        <p:spPr>
          <a:xfrm>
            <a:off x="1856564" y="980728"/>
            <a:ext cx="2824235" cy="523220"/>
          </a:xfrm>
          <a:prstGeom prst="rect">
            <a:avLst/>
          </a:prstGeom>
        </p:spPr>
        <p:txBody>
          <a:bodyPr wrap="none">
            <a:spAutoFit/>
          </a:bodyPr>
          <a:lstStyle/>
          <a:p>
            <a:r>
              <a:rPr lang="en-US" b="1" dirty="0" err="1"/>
              <a:t>Weierstrass</a:t>
            </a:r>
            <a:r>
              <a:rPr lang="en-US" b="1" dirty="0"/>
              <a:t> form</a:t>
            </a:r>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D53AABCE-8776-4177-8AD5-0E0711C0A018}"/>
                  </a:ext>
                </a:extLst>
              </p:cNvPr>
              <p:cNvSpPr txBox="1"/>
              <p:nvPr/>
            </p:nvSpPr>
            <p:spPr>
              <a:xfrm>
                <a:off x="6100498" y="1561420"/>
                <a:ext cx="4820038" cy="348883"/>
              </a:xfrm>
              <a:prstGeom prst="rect">
                <a:avLst/>
              </a:prstGeom>
            </p:spPr>
            <p:txBody>
              <a:bodyPr vert="horz" wrap="square" lIns="0" tIns="9340" rIns="0" bIns="0" rtlCol="0">
                <a:spAutoFit/>
              </a:bodyPr>
              <a:lstStyle/>
              <a:p>
                <a:pPr marL="28019">
                  <a:spcBef>
                    <a:spcPts val="74"/>
                  </a:spcBef>
                  <a:tabLst>
                    <a:tab pos="792463" algn="l"/>
                  </a:tabLst>
                </a:pPr>
                <a14:m>
                  <m:oMathPara xmlns:m="http://schemas.openxmlformats.org/officeDocument/2006/math">
                    <m:oMathParaPr>
                      <m:jc m:val="centerGroup"/>
                    </m:oMathParaPr>
                    <m:oMath xmlns:m="http://schemas.openxmlformats.org/officeDocument/2006/math">
                      <m:r>
                        <a:rPr lang="en-US" sz="2206" i="1" spc="26" smtClean="0">
                          <a:latin typeface="Cambria Math" panose="02040503050406030204" pitchFamily="18" charset="0"/>
                          <a:cs typeface="Cambria Math"/>
                        </a:rPr>
                        <m:t>𝐸</m:t>
                      </m:r>
                      <m:r>
                        <a:rPr lang="en-US" sz="2206" i="1" spc="26" smtClean="0">
                          <a:latin typeface="Cambria Math" panose="02040503050406030204" pitchFamily="18" charset="0"/>
                          <a:cs typeface="Cambria Math"/>
                        </a:rPr>
                        <m:t> /</m:t>
                      </m:r>
                      <m:sSub>
                        <m:sSubPr>
                          <m:ctrlPr>
                            <a:rPr lang="en-US" sz="2206" i="1" spc="11">
                              <a:latin typeface="Cambria Math" panose="02040503050406030204" pitchFamily="18" charset="0"/>
                              <a:ea typeface="Cambria Math" panose="02040503050406030204" pitchFamily="18" charset="0"/>
                              <a:cs typeface="Segoe UI"/>
                            </a:rPr>
                          </m:ctrlPr>
                        </m:sSubPr>
                        <m:e>
                          <m:r>
                            <a:rPr lang="en-US" sz="2206" i="1" spc="26">
                              <a:latin typeface="Cambria Math" panose="02040503050406030204" pitchFamily="18" charset="0"/>
                              <a:ea typeface="Cambria Math" panose="02040503050406030204" pitchFamily="18" charset="0"/>
                              <a:cs typeface="Segoe UI"/>
                            </a:rPr>
                            <m:t>ℤ</m:t>
                          </m:r>
                        </m:e>
                        <m:sub>
                          <m:r>
                            <a:rPr lang="en-US" sz="2206" i="1" spc="11">
                              <a:latin typeface="Cambria Math" panose="02040503050406030204" pitchFamily="18" charset="0"/>
                              <a:cs typeface="Cambria Math"/>
                            </a:rPr>
                            <m:t>7</m:t>
                          </m:r>
                        </m:sub>
                      </m:sSub>
                      <m:r>
                        <a:rPr lang="en-US" sz="2206" i="1" spc="11">
                          <a:latin typeface="Cambria Math" panose="02040503050406030204" pitchFamily="18" charset="0"/>
                          <a:cs typeface="Cambria Math"/>
                        </a:rPr>
                        <m:t> </m:t>
                      </m:r>
                      <m:r>
                        <a:rPr lang="en-US" sz="2206" i="1" dirty="0">
                          <a:latin typeface="Cambria Math" panose="02040503050406030204" pitchFamily="18" charset="0"/>
                          <a:cs typeface="Cambria Math"/>
                        </a:rPr>
                        <m:t>:	</m:t>
                      </m:r>
                      <m:r>
                        <a:rPr lang="en-US" sz="2206" i="1" spc="70" dirty="0">
                          <a:latin typeface="Cambria Math" panose="02040503050406030204" pitchFamily="18" charset="0"/>
                          <a:cs typeface="Cambria Math"/>
                        </a:rPr>
                        <m:t>𝑦</m:t>
                      </m:r>
                      <m:r>
                        <a:rPr lang="en-US" sz="2427" i="1" spc="104" baseline="27777" dirty="0">
                          <a:latin typeface="Cambria Math" panose="02040503050406030204" pitchFamily="18" charset="0"/>
                          <a:cs typeface="Cambria Math"/>
                        </a:rPr>
                        <m:t>2 </m:t>
                      </m:r>
                      <m:r>
                        <a:rPr lang="en-US" sz="2206" i="1" dirty="0">
                          <a:latin typeface="Cambria Math" panose="02040503050406030204" pitchFamily="18" charset="0"/>
                          <a:cs typeface="Cambria Math"/>
                        </a:rPr>
                        <m:t>= </m:t>
                      </m:r>
                      <m:r>
                        <a:rPr lang="en-US" sz="2206" i="1" spc="77" dirty="0">
                          <a:latin typeface="Cambria Math" panose="02040503050406030204" pitchFamily="18" charset="0"/>
                          <a:cs typeface="Cambria Math"/>
                        </a:rPr>
                        <m:t>𝑥</m:t>
                      </m:r>
                      <m:r>
                        <a:rPr lang="en-US" sz="2427" i="1" spc="115" baseline="27777" dirty="0">
                          <a:latin typeface="Cambria Math" panose="02040503050406030204" pitchFamily="18" charset="0"/>
                          <a:cs typeface="Cambria Math"/>
                        </a:rPr>
                        <m:t>3 </m:t>
                      </m:r>
                      <m:r>
                        <a:rPr lang="en-US" sz="2206" i="1" dirty="0">
                          <a:latin typeface="Cambria Math" panose="02040503050406030204" pitchFamily="18" charset="0"/>
                          <a:cs typeface="Cambria Math"/>
                        </a:rPr>
                        <m:t>+ </m:t>
                      </m:r>
                      <m:r>
                        <a:rPr lang="en-US" sz="2206" i="1" dirty="0">
                          <a:latin typeface="Cambria Math" panose="02040503050406030204" pitchFamily="18" charset="0"/>
                          <a:cs typeface="Cambria Math"/>
                        </a:rPr>
                        <m:t>𝑥</m:t>
                      </m:r>
                      <m:r>
                        <a:rPr lang="en-US" sz="2206" i="1" dirty="0">
                          <a:latin typeface="Cambria Math" panose="02040503050406030204" pitchFamily="18" charset="0"/>
                          <a:cs typeface="Cambria Math"/>
                        </a:rPr>
                        <m:t> + 1(</m:t>
                      </m:r>
                      <m:r>
                        <a:rPr lang="en-US" sz="2206" b="0" i="1" dirty="0" smtClean="0">
                          <a:latin typeface="Cambria Math" panose="02040503050406030204" pitchFamily="18" charset="0"/>
                          <a:cs typeface="Cambria Math"/>
                        </a:rPr>
                        <m:t>𝑚𝑜𝑑</m:t>
                      </m:r>
                      <m:r>
                        <a:rPr lang="en-US" sz="2206" b="0" i="1" dirty="0" smtClean="0">
                          <a:latin typeface="Cambria Math" panose="02040503050406030204" pitchFamily="18" charset="0"/>
                          <a:cs typeface="Cambria Math"/>
                        </a:rPr>
                        <m:t> 7)</m:t>
                      </m:r>
                    </m:oMath>
                  </m:oMathPara>
                </a14:m>
                <a:endParaRPr sz="2206" dirty="0">
                  <a:latin typeface="Cambria Math"/>
                  <a:cs typeface="Cambria Math"/>
                </a:endParaRPr>
              </a:p>
            </p:txBody>
          </p:sp>
        </mc:Choice>
        <mc:Fallback xmlns="">
          <p:sp>
            <p:nvSpPr>
              <p:cNvPr id="6" name="object 5">
                <a:extLst>
                  <a:ext uri="{FF2B5EF4-FFF2-40B4-BE49-F238E27FC236}">
                    <a16:creationId xmlns:a16="http://schemas.microsoft.com/office/drawing/2014/main" id="{D53AABCE-8776-4177-8AD5-0E0711C0A018}"/>
                  </a:ext>
                </a:extLst>
              </p:cNvPr>
              <p:cNvSpPr txBox="1">
                <a:spLocks noRot="1" noChangeAspect="1" noMove="1" noResize="1" noEditPoints="1" noAdjustHandles="1" noChangeArrowheads="1" noChangeShapeType="1" noTextEdit="1"/>
              </p:cNvSpPr>
              <p:nvPr/>
            </p:nvSpPr>
            <p:spPr>
              <a:xfrm>
                <a:off x="6100498" y="1561420"/>
                <a:ext cx="4820038" cy="348883"/>
              </a:xfrm>
              <a:prstGeom prst="rect">
                <a:avLst/>
              </a:prstGeom>
              <a:blipFill>
                <a:blip r:embed="rId4"/>
                <a:stretch>
                  <a:fillRect b="-36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CFDBBF3-9028-3E5A-93D0-15F86A3D49D0}"/>
                  </a:ext>
                </a:extLst>
              </p:cNvPr>
              <p:cNvGraphicFramePr>
                <a:graphicFrameLocks noGrp="1"/>
              </p:cNvGraphicFramePr>
              <p:nvPr/>
            </p:nvGraphicFramePr>
            <p:xfrm>
              <a:off x="4986145" y="2326138"/>
              <a:ext cx="5949053" cy="3622372"/>
            </p:xfrm>
            <a:graphic>
              <a:graphicData uri="http://schemas.openxmlformats.org/drawingml/2006/table">
                <a:tbl>
                  <a:tblPr firstRow="1" bandRow="1">
                    <a:tableStyleId>{5C22544A-7EE6-4342-B048-85BDC9FD1C3A}</a:tableStyleId>
                  </a:tblPr>
                  <a:tblGrid>
                    <a:gridCol w="1575765">
                      <a:extLst>
                        <a:ext uri="{9D8B030D-6E8A-4147-A177-3AD203B41FA5}">
                          <a16:colId xmlns:a16="http://schemas.microsoft.com/office/drawing/2014/main" val="460226667"/>
                        </a:ext>
                      </a:extLst>
                    </a:gridCol>
                    <a:gridCol w="2797523">
                      <a:extLst>
                        <a:ext uri="{9D8B030D-6E8A-4147-A177-3AD203B41FA5}">
                          <a16:colId xmlns:a16="http://schemas.microsoft.com/office/drawing/2014/main" val="3614778094"/>
                        </a:ext>
                      </a:extLst>
                    </a:gridCol>
                    <a:gridCol w="1575765">
                      <a:extLst>
                        <a:ext uri="{9D8B030D-6E8A-4147-A177-3AD203B41FA5}">
                          <a16:colId xmlns:a16="http://schemas.microsoft.com/office/drawing/2014/main" val="3243484583"/>
                        </a:ext>
                      </a:extLst>
                    </a:gridCol>
                  </a:tblGrid>
                  <a:tr h="700174">
                    <a:tc>
                      <a:txBody>
                        <a:bodyPr/>
                        <a:lstStyle/>
                        <a:p>
                          <a:pPr algn="ctr"/>
                          <a:r>
                            <a:rPr lang="en-US" sz="2400" b="0" dirty="0">
                              <a:solidFill>
                                <a:schemeClr val="tx1">
                                  <a:lumMod val="95000"/>
                                  <a:lumOff val="5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sz="2400" b="1" i="1" spc="77" dirty="0" smtClean="0">
                                        <a:solidFill>
                                          <a:schemeClr val="tx1">
                                            <a:lumMod val="95000"/>
                                            <a:lumOff val="5000"/>
                                          </a:schemeClr>
                                        </a:solidFill>
                                        <a:latin typeface="Cambria Math" panose="02040503050406030204" pitchFamily="18" charset="0"/>
                                        <a:cs typeface="Cambria Math"/>
                                      </a:rPr>
                                    </m:ctrlPr>
                                  </m:sSupPr>
                                  <m:e>
                                    <m:r>
                                      <a:rPr lang="en-US" sz="2400" b="1" i="1" spc="77" dirty="0" smtClean="0">
                                        <a:solidFill>
                                          <a:schemeClr val="tx1">
                                            <a:lumMod val="95000"/>
                                            <a:lumOff val="5000"/>
                                          </a:schemeClr>
                                        </a:solidFill>
                                        <a:latin typeface="Cambria Math" panose="02040503050406030204" pitchFamily="18" charset="0"/>
                                        <a:cs typeface="Cambria Math"/>
                                      </a:rPr>
                                      <m:t>𝒚</m:t>
                                    </m:r>
                                  </m:e>
                                  <m:sup>
                                    <m:r>
                                      <a:rPr lang="en-US" sz="2400" b="1" i="1" spc="77" dirty="0" smtClean="0">
                                        <a:solidFill>
                                          <a:schemeClr val="tx1">
                                            <a:lumMod val="95000"/>
                                            <a:lumOff val="5000"/>
                                          </a:schemeClr>
                                        </a:solidFill>
                                        <a:latin typeface="Cambria Math" panose="02040503050406030204" pitchFamily="18" charset="0"/>
                                        <a:cs typeface="Cambria Math"/>
                                      </a:rPr>
                                      <m:t>𝟐</m:t>
                                    </m:r>
                                  </m:sup>
                                </m:sSup>
                                <m:r>
                                  <a:rPr lang="en-US" sz="2400" b="1" i="1" spc="77" dirty="0" smtClean="0">
                                    <a:solidFill>
                                      <a:schemeClr val="tx1">
                                        <a:lumMod val="95000"/>
                                        <a:lumOff val="5000"/>
                                      </a:schemeClr>
                                    </a:solidFill>
                                    <a:latin typeface="Cambria Math" panose="02040503050406030204" pitchFamily="18" charset="0"/>
                                    <a:cs typeface="Cambria Math"/>
                                  </a:rPr>
                                  <m:t>=</m:t>
                                </m:r>
                                <m:r>
                                  <a:rPr lang="en-US" sz="2400" b="1" i="1" spc="77" dirty="0" smtClean="0">
                                    <a:solidFill>
                                      <a:schemeClr val="tx1">
                                        <a:lumMod val="95000"/>
                                        <a:lumOff val="5000"/>
                                      </a:schemeClr>
                                    </a:solidFill>
                                    <a:latin typeface="Cambria Math" panose="02040503050406030204" pitchFamily="18" charset="0"/>
                                    <a:cs typeface="Cambria Math"/>
                                  </a:rPr>
                                  <m:t>𝒙</m:t>
                                </m:r>
                                <m:r>
                                  <a:rPr lang="en-US" sz="2800" b="1" i="1" spc="115" baseline="27777" dirty="0">
                                    <a:solidFill>
                                      <a:schemeClr val="tx1">
                                        <a:lumMod val="95000"/>
                                        <a:lumOff val="5000"/>
                                      </a:schemeClr>
                                    </a:solidFill>
                                    <a:latin typeface="Cambria Math" panose="02040503050406030204" pitchFamily="18" charset="0"/>
                                    <a:cs typeface="Cambria Math"/>
                                  </a:rPr>
                                  <m:t>𝟑</m:t>
                                </m:r>
                                <m:r>
                                  <a:rPr lang="en-US" sz="2800" b="1" i="1" spc="115" baseline="27777" dirty="0">
                                    <a:solidFill>
                                      <a:schemeClr val="tx1">
                                        <a:lumMod val="95000"/>
                                        <a:lumOff val="5000"/>
                                      </a:schemeClr>
                                    </a:solidFill>
                                    <a:latin typeface="Cambria Math" panose="02040503050406030204" pitchFamily="18" charset="0"/>
                                    <a:cs typeface="Cambria Math"/>
                                  </a:rPr>
                                  <m:t> </m:t>
                                </m:r>
                                <m:r>
                                  <a:rPr lang="en-US" sz="2400" b="1" i="1" dirty="0">
                                    <a:solidFill>
                                      <a:schemeClr val="tx1">
                                        <a:lumMod val="95000"/>
                                        <a:lumOff val="5000"/>
                                      </a:schemeClr>
                                    </a:solidFill>
                                    <a:latin typeface="Cambria Math" panose="02040503050406030204" pitchFamily="18" charset="0"/>
                                    <a:cs typeface="Cambria Math"/>
                                  </a:rPr>
                                  <m:t>+ </m:t>
                                </m:r>
                                <m:r>
                                  <a:rPr lang="en-US" sz="2400" b="1" i="1" dirty="0">
                                    <a:solidFill>
                                      <a:schemeClr val="tx1">
                                        <a:lumMod val="95000"/>
                                        <a:lumOff val="5000"/>
                                      </a:schemeClr>
                                    </a:solidFill>
                                    <a:latin typeface="Cambria Math" panose="02040503050406030204" pitchFamily="18" charset="0"/>
                                    <a:cs typeface="Cambria Math"/>
                                  </a:rPr>
                                  <m:t>𝒙</m:t>
                                </m:r>
                                <m:r>
                                  <a:rPr lang="en-US" sz="2400" b="1" i="1" dirty="0">
                                    <a:solidFill>
                                      <a:schemeClr val="tx1">
                                        <a:lumMod val="95000"/>
                                        <a:lumOff val="5000"/>
                                      </a:schemeClr>
                                    </a:solidFill>
                                    <a:latin typeface="Cambria Math" panose="02040503050406030204" pitchFamily="18" charset="0"/>
                                    <a:cs typeface="Cambria Math"/>
                                  </a:rPr>
                                  <m:t> + </m:t>
                                </m:r>
                                <m:r>
                                  <a:rPr lang="en-US" sz="2400" b="1" i="1" dirty="0">
                                    <a:solidFill>
                                      <a:schemeClr val="tx1">
                                        <a:lumMod val="95000"/>
                                        <a:lumOff val="5000"/>
                                      </a:schemeClr>
                                    </a:solidFill>
                                    <a:latin typeface="Cambria Math" panose="02040503050406030204" pitchFamily="18" charset="0"/>
                                    <a:cs typeface="Cambria Math"/>
                                  </a:rPr>
                                  <m:t>𝟏</m:t>
                                </m:r>
                              </m:oMath>
                            </m:oMathPara>
                          </a14:m>
                          <a:endParaRPr lang="en-US" sz="24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lumMod val="95000"/>
                                  <a:lumOff val="5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028623"/>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84654"/>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942602"/>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611008"/>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1072438"/>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2068053"/>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2504760"/>
                      </a:ext>
                    </a:extLst>
                  </a:tr>
                </a:tbl>
              </a:graphicData>
            </a:graphic>
          </p:graphicFrame>
        </mc:Choice>
        <mc:Fallback xmlns="">
          <p:graphicFrame>
            <p:nvGraphicFramePr>
              <p:cNvPr id="4" name="Table 3">
                <a:extLst>
                  <a:ext uri="{FF2B5EF4-FFF2-40B4-BE49-F238E27FC236}">
                    <a16:creationId xmlns:a16="http://schemas.microsoft.com/office/drawing/2014/main" id="{5CFDBBF3-9028-3E5A-93D0-15F86A3D49D0}"/>
                  </a:ext>
                </a:extLst>
              </p:cNvPr>
              <p:cNvGraphicFramePr>
                <a:graphicFrameLocks noGrp="1"/>
              </p:cNvGraphicFramePr>
              <p:nvPr>
                <p:extLst>
                  <p:ext uri="{D42A27DB-BD31-4B8C-83A1-F6EECF244321}">
                    <p14:modId xmlns:p14="http://schemas.microsoft.com/office/powerpoint/2010/main" val="1561903738"/>
                  </p:ext>
                </p:extLst>
              </p:nvPr>
            </p:nvGraphicFramePr>
            <p:xfrm>
              <a:off x="4986145" y="2326138"/>
              <a:ext cx="5949053" cy="3622372"/>
            </p:xfrm>
            <a:graphic>
              <a:graphicData uri="http://schemas.openxmlformats.org/drawingml/2006/table">
                <a:tbl>
                  <a:tblPr firstRow="1" bandRow="1">
                    <a:tableStyleId>{5C22544A-7EE6-4342-B048-85BDC9FD1C3A}</a:tableStyleId>
                  </a:tblPr>
                  <a:tblGrid>
                    <a:gridCol w="1575765">
                      <a:extLst>
                        <a:ext uri="{9D8B030D-6E8A-4147-A177-3AD203B41FA5}">
                          <a16:colId xmlns:a16="http://schemas.microsoft.com/office/drawing/2014/main" val="460226667"/>
                        </a:ext>
                      </a:extLst>
                    </a:gridCol>
                    <a:gridCol w="2797523">
                      <a:extLst>
                        <a:ext uri="{9D8B030D-6E8A-4147-A177-3AD203B41FA5}">
                          <a16:colId xmlns:a16="http://schemas.microsoft.com/office/drawing/2014/main" val="3614778094"/>
                        </a:ext>
                      </a:extLst>
                    </a:gridCol>
                    <a:gridCol w="1575765">
                      <a:extLst>
                        <a:ext uri="{9D8B030D-6E8A-4147-A177-3AD203B41FA5}">
                          <a16:colId xmlns:a16="http://schemas.microsoft.com/office/drawing/2014/main" val="3243484583"/>
                        </a:ext>
                      </a:extLst>
                    </a:gridCol>
                  </a:tblGrid>
                  <a:tr h="700174">
                    <a:tc>
                      <a:txBody>
                        <a:bodyPr/>
                        <a:lstStyle/>
                        <a:p>
                          <a:pPr algn="ctr"/>
                          <a:r>
                            <a:rPr lang="en-US" sz="2400" b="0" dirty="0">
                              <a:solidFill>
                                <a:schemeClr val="tx1">
                                  <a:lumMod val="95000"/>
                                  <a:lumOff val="5000"/>
                                </a:schemeClr>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6645" t="-5217" r="-56863" b="-422609"/>
                          </a:stretch>
                        </a:blipFill>
                      </a:tcPr>
                    </a:tc>
                    <a:tc>
                      <a:txBody>
                        <a:bodyPr/>
                        <a:lstStyle/>
                        <a:p>
                          <a:pPr algn="ctr"/>
                          <a:r>
                            <a:rPr lang="en-US" sz="2400" dirty="0">
                              <a:solidFill>
                                <a:schemeClr val="tx1">
                                  <a:lumMod val="95000"/>
                                  <a:lumOff val="5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028623"/>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84654"/>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942602"/>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611008"/>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1072438"/>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2068053"/>
                      </a:ext>
                    </a:extLst>
                  </a:tr>
                  <a:tr h="487033">
                    <a:tc>
                      <a:txBody>
                        <a:bodyPr/>
                        <a:lstStyle/>
                        <a:p>
                          <a:pPr algn="ctr"/>
                          <a:r>
                            <a:rPr lang="en-US"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lumMod val="95000"/>
                                  <a:lumOff val="5000"/>
                                </a:schemeClr>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2504760"/>
                      </a:ext>
                    </a:extLst>
                  </a:tr>
                </a:tbl>
              </a:graphicData>
            </a:graphic>
          </p:graphicFrame>
        </mc:Fallback>
      </mc:AlternateContent>
    </p:spTree>
    <p:extLst>
      <p:ext uri="{BB962C8B-B14F-4D97-AF65-F5344CB8AC3E}">
        <p14:creationId xmlns:p14="http://schemas.microsoft.com/office/powerpoint/2010/main" val="2525142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201" y="209441"/>
            <a:ext cx="5733029"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spc="-74" dirty="0"/>
              <a:t>Elliptic </a:t>
            </a:r>
            <a:r>
              <a:rPr spc="-37" dirty="0"/>
              <a:t>curves</a:t>
            </a:r>
            <a:endParaRPr spc="-74" dirty="0"/>
          </a:p>
        </p:txBody>
      </p:sp>
      <p:sp>
        <p:nvSpPr>
          <p:cNvPr id="6" name="object 6"/>
          <p:cNvSpPr txBox="1"/>
          <p:nvPr/>
        </p:nvSpPr>
        <p:spPr>
          <a:xfrm>
            <a:off x="7166369" y="3580818"/>
            <a:ext cx="3222037" cy="440318"/>
          </a:xfrm>
          <a:prstGeom prst="rect">
            <a:avLst/>
          </a:prstGeom>
        </p:spPr>
        <p:txBody>
          <a:bodyPr vert="horz" wrap="square" lIns="0" tIns="9340" rIns="0" bIns="0" rtlCol="0">
            <a:spAutoFit/>
          </a:bodyPr>
          <a:lstStyle/>
          <a:p>
            <a:pPr marL="28019">
              <a:spcBef>
                <a:spcPts val="74"/>
              </a:spcBef>
              <a:tabLst>
                <a:tab pos="791996" algn="l"/>
              </a:tabLst>
            </a:pPr>
            <a:r>
              <a:rPr spc="26" dirty="0">
                <a:latin typeface="Cambria Math"/>
                <a:cs typeface="Cambria Math"/>
              </a:rPr>
              <a:t>𝐸</a:t>
            </a:r>
            <a:r>
              <a:rPr spc="26" dirty="0">
                <a:latin typeface="Segoe UI"/>
                <a:cs typeface="Segoe UI"/>
              </a:rPr>
              <a:t>/</a:t>
            </a:r>
            <a:r>
              <a:rPr spc="26" dirty="0">
                <a:latin typeface="Cambria Math"/>
                <a:cs typeface="Cambria Math"/>
              </a:rPr>
              <a:t>ℝ</a:t>
            </a:r>
            <a:r>
              <a:rPr spc="11" dirty="0">
                <a:latin typeface="Cambria Math"/>
                <a:cs typeface="Cambria Math"/>
              </a:rPr>
              <a:t> </a:t>
            </a:r>
            <a:r>
              <a:rPr dirty="0">
                <a:latin typeface="Cambria Math"/>
                <a:cs typeface="Cambria Math"/>
              </a:rPr>
              <a:t>:</a:t>
            </a:r>
            <a:endParaRPr lang="en-US" dirty="0">
              <a:latin typeface="Cambria Math"/>
              <a:cs typeface="Cambria Math"/>
            </a:endParaRPr>
          </a:p>
        </p:txBody>
      </p:sp>
      <p:sp>
        <p:nvSpPr>
          <p:cNvPr id="8" name="object 9">
            <a:extLst>
              <a:ext uri="{FF2B5EF4-FFF2-40B4-BE49-F238E27FC236}">
                <a16:creationId xmlns:a16="http://schemas.microsoft.com/office/drawing/2014/main" id="{919C9695-89B2-4E1E-8F6B-381B812BE8FA}"/>
              </a:ext>
            </a:extLst>
          </p:cNvPr>
          <p:cNvSpPr txBox="1"/>
          <p:nvPr/>
        </p:nvSpPr>
        <p:spPr>
          <a:xfrm>
            <a:off x="8228711" y="1528964"/>
            <a:ext cx="2121535" cy="1068070"/>
          </a:xfrm>
          <a:prstGeom prst="rect">
            <a:avLst/>
          </a:prstGeom>
        </p:spPr>
        <p:txBody>
          <a:bodyPr vert="horz" wrap="square" lIns="0" tIns="74295" rIns="0" bIns="0" rtlCol="0">
            <a:spAutoFit/>
          </a:bodyPr>
          <a:lstStyle/>
          <a:p>
            <a:pPr marL="12700" marR="5080">
              <a:lnSpc>
                <a:spcPts val="3890"/>
              </a:lnSpc>
              <a:spcBef>
                <a:spcPts val="585"/>
              </a:spcBef>
            </a:pPr>
            <a:r>
              <a:rPr sz="3600" dirty="0">
                <a:solidFill>
                  <a:srgbClr val="00AF50"/>
                </a:solidFill>
                <a:latin typeface="Cambria Math"/>
                <a:cs typeface="Cambria Math"/>
              </a:rPr>
              <a:t>𝐸 </a:t>
            </a:r>
            <a:r>
              <a:rPr sz="3600" spc="-5" dirty="0">
                <a:solidFill>
                  <a:srgbClr val="00AF50"/>
                </a:solidFill>
                <a:latin typeface="Segoe UI Light"/>
                <a:cs typeface="Segoe UI Light"/>
              </a:rPr>
              <a:t>specified  by </a:t>
            </a:r>
            <a:r>
              <a:rPr sz="3600" spc="55" dirty="0">
                <a:solidFill>
                  <a:srgbClr val="00AF50"/>
                </a:solidFill>
                <a:latin typeface="Cambria Math"/>
                <a:cs typeface="Cambria Math"/>
              </a:rPr>
              <a:t>𝐾, </a:t>
            </a:r>
            <a:r>
              <a:rPr lang="en-US" sz="3600" spc="40" dirty="0">
                <a:solidFill>
                  <a:srgbClr val="00AF50"/>
                </a:solidFill>
                <a:latin typeface="Cambria Math"/>
                <a:cs typeface="Cambria Math"/>
              </a:rPr>
              <a:t>A</a:t>
            </a:r>
            <a:r>
              <a:rPr sz="3600" spc="40" dirty="0">
                <a:solidFill>
                  <a:srgbClr val="00AF50"/>
                </a:solidFill>
                <a:latin typeface="Cambria Math"/>
                <a:cs typeface="Cambria Math"/>
              </a:rPr>
              <a:t>,</a:t>
            </a:r>
            <a:r>
              <a:rPr sz="3600" spc="-490" dirty="0">
                <a:solidFill>
                  <a:srgbClr val="00AF50"/>
                </a:solidFill>
                <a:latin typeface="Cambria Math"/>
                <a:cs typeface="Cambria Math"/>
              </a:rPr>
              <a:t> </a:t>
            </a:r>
            <a:r>
              <a:rPr lang="en-US" sz="3600" spc="-490" dirty="0">
                <a:solidFill>
                  <a:srgbClr val="00AF50"/>
                </a:solidFill>
                <a:latin typeface="Cambria Math"/>
                <a:cs typeface="Cambria Math"/>
              </a:rPr>
              <a:t>B</a:t>
            </a:r>
            <a:endParaRPr sz="3600" dirty="0">
              <a:latin typeface="Cambria Math"/>
              <a:cs typeface="Cambria Math"/>
            </a:endParaRPr>
          </a:p>
        </p:txBody>
      </p:sp>
      <p:sp>
        <p:nvSpPr>
          <p:cNvPr id="9" name="object 10">
            <a:extLst>
              <a:ext uri="{FF2B5EF4-FFF2-40B4-BE49-F238E27FC236}">
                <a16:creationId xmlns:a16="http://schemas.microsoft.com/office/drawing/2014/main" id="{52924982-726D-4AEF-8FED-6D438289041F}"/>
              </a:ext>
            </a:extLst>
          </p:cNvPr>
          <p:cNvSpPr/>
          <p:nvPr/>
        </p:nvSpPr>
        <p:spPr>
          <a:xfrm>
            <a:off x="7120278" y="1797409"/>
            <a:ext cx="914400" cy="422275"/>
          </a:xfrm>
          <a:custGeom>
            <a:avLst/>
            <a:gdLst/>
            <a:ahLst/>
            <a:cxnLst/>
            <a:rect l="l" t="t" r="r" b="b"/>
            <a:pathLst>
              <a:path w="914400" h="422275">
                <a:moveTo>
                  <a:pt x="211074" y="0"/>
                </a:moveTo>
                <a:lnTo>
                  <a:pt x="0" y="211074"/>
                </a:lnTo>
                <a:lnTo>
                  <a:pt x="211074" y="422148"/>
                </a:lnTo>
                <a:lnTo>
                  <a:pt x="211074" y="316611"/>
                </a:lnTo>
                <a:lnTo>
                  <a:pt x="914400" y="316611"/>
                </a:lnTo>
                <a:lnTo>
                  <a:pt x="914400" y="105537"/>
                </a:lnTo>
                <a:lnTo>
                  <a:pt x="211074" y="105537"/>
                </a:lnTo>
                <a:lnTo>
                  <a:pt x="211074" y="0"/>
                </a:lnTo>
                <a:close/>
              </a:path>
            </a:pathLst>
          </a:custGeom>
          <a:solidFill>
            <a:srgbClr val="009E48"/>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02FA07-1D2F-410C-BDDB-F3917AACAE91}"/>
                  </a:ext>
                </a:extLst>
              </p:cNvPr>
              <p:cNvSpPr txBox="1"/>
              <p:nvPr/>
            </p:nvSpPr>
            <p:spPr>
              <a:xfrm>
                <a:off x="1941082" y="1628800"/>
                <a:ext cx="5099729" cy="595932"/>
              </a:xfrm>
              <a:prstGeom prst="rect">
                <a:avLst/>
              </a:prstGeom>
              <a:noFill/>
            </p:spPr>
            <p:txBody>
              <a:bodyPr wrap="none" rtlCol="0">
                <a:spAutoFit/>
              </a:bodyPr>
              <a:lstStyle/>
              <a:p>
                <a:r>
                  <a:rPr lang="en-US" sz="3200" b="1" dirty="0"/>
                  <a:t>𝐸/𝐾:	</a:t>
                </a:r>
                <a14:m>
                  <m:oMath xmlns:m="http://schemas.openxmlformats.org/officeDocument/2006/math">
                    <m:sSup>
                      <m:sSupPr>
                        <m:ctrlPr>
                          <a:rPr lang="en-US" sz="3200" i="1" dirty="0">
                            <a:latin typeface="Cambria Math" panose="02040503050406030204" pitchFamily="18" charset="0"/>
                          </a:rPr>
                        </m:ctrlPr>
                      </m:sSupPr>
                      <m:e>
                        <m:r>
                          <a:rPr lang="en-US" sz="3200" i="1" dirty="0">
                            <a:latin typeface="Cambria Math" panose="02040503050406030204" pitchFamily="18" charset="0"/>
                          </a:rPr>
                          <m:t>𝐵𝑦</m:t>
                        </m:r>
                      </m:e>
                      <m:sup>
                        <m:r>
                          <a:rPr lang="en-US" sz="3200" i="1" dirty="0">
                            <a:latin typeface="Cambria Math" panose="02040503050406030204" pitchFamily="18" charset="0"/>
                          </a:rPr>
                          <m:t>2</m:t>
                        </m:r>
                      </m:sup>
                    </m:sSup>
                    <m:r>
                      <a:rPr lang="en-US" sz="3200" i="1" dirty="0">
                        <a:latin typeface="Cambria Math" panose="02040503050406030204" pitchFamily="18" charset="0"/>
                      </a:rPr>
                      <m:t> = </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r>
                          <a:rPr lang="en-US" sz="3200" i="1" dirty="0">
                            <a:latin typeface="Cambria Math" panose="02040503050406030204" pitchFamily="18" charset="0"/>
                          </a:rPr>
                          <m:t>3</m:t>
                        </m:r>
                      </m:sup>
                    </m:sSup>
                    <m:r>
                      <a:rPr lang="en-US" sz="3200" i="1" dirty="0">
                        <a:latin typeface="Cambria Math" panose="02040503050406030204" pitchFamily="18" charset="0"/>
                      </a:rPr>
                      <m:t> +</m:t>
                    </m:r>
                    <m:r>
                      <a:rPr lang="en-US" sz="3200" i="1" dirty="0">
                        <a:latin typeface="Cambria Math" panose="02040503050406030204" pitchFamily="18" charset="0"/>
                      </a:rPr>
                      <m:t>𝐴</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r>
                          <a:rPr lang="en-US" sz="3200" i="1" dirty="0">
                            <a:latin typeface="Cambria Math" panose="02040503050406030204" pitchFamily="18" charset="0"/>
                          </a:rPr>
                          <m:t>2</m:t>
                        </m:r>
                      </m:sup>
                    </m:sSup>
                    <m:r>
                      <a:rPr lang="en-US" sz="3200" i="1" dirty="0">
                        <a:latin typeface="Cambria Math" panose="02040503050406030204" pitchFamily="18" charset="0"/>
                      </a:rPr>
                      <m:t> +</m:t>
                    </m:r>
                    <m:r>
                      <a:rPr lang="en-US" sz="3200" i="1" dirty="0">
                        <a:latin typeface="Cambria Math" panose="02040503050406030204" pitchFamily="18" charset="0"/>
                      </a:rPr>
                      <m:t>𝑥</m:t>
                    </m:r>
                  </m:oMath>
                </a14:m>
                <a:endParaRPr lang="en-US" sz="3200" dirty="0"/>
              </a:p>
            </p:txBody>
          </p:sp>
        </mc:Choice>
        <mc:Fallback xmlns="">
          <p:sp>
            <p:nvSpPr>
              <p:cNvPr id="11" name="TextBox 10">
                <a:extLst>
                  <a:ext uri="{FF2B5EF4-FFF2-40B4-BE49-F238E27FC236}">
                    <a16:creationId xmlns:a16="http://schemas.microsoft.com/office/drawing/2014/main" id="{EA02FA07-1D2F-410C-BDDB-F3917AACAE91}"/>
                  </a:ext>
                </a:extLst>
              </p:cNvPr>
              <p:cNvSpPr txBox="1">
                <a:spLocks noRot="1" noChangeAspect="1" noMove="1" noResize="1" noEditPoints="1" noAdjustHandles="1" noChangeArrowheads="1" noChangeShapeType="1" noTextEdit="1"/>
              </p:cNvSpPr>
              <p:nvPr/>
            </p:nvSpPr>
            <p:spPr>
              <a:xfrm>
                <a:off x="1941082" y="1628800"/>
                <a:ext cx="5099729" cy="595932"/>
              </a:xfrm>
              <a:prstGeom prst="rect">
                <a:avLst/>
              </a:prstGeom>
              <a:blipFill>
                <a:blip r:embed="rId2"/>
                <a:stretch>
                  <a:fillRect l="-2987" t="-14286" b="-29592"/>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0700E8-A5C5-45BE-8323-795BF2EF4A8D}"/>
              </a:ext>
            </a:extLst>
          </p:cNvPr>
          <p:cNvSpPr/>
          <p:nvPr/>
        </p:nvSpPr>
        <p:spPr>
          <a:xfrm>
            <a:off x="1856564" y="1113801"/>
            <a:ext cx="3026791" cy="523220"/>
          </a:xfrm>
          <a:prstGeom prst="rect">
            <a:avLst/>
          </a:prstGeom>
        </p:spPr>
        <p:txBody>
          <a:bodyPr wrap="none">
            <a:spAutoFit/>
          </a:bodyPr>
          <a:lstStyle/>
          <a:p>
            <a:r>
              <a:rPr lang="en-US" b="1" dirty="0"/>
              <a:t>Montgomery form</a:t>
            </a:r>
          </a:p>
        </p:txBody>
      </p:sp>
      <p:pic>
        <p:nvPicPr>
          <p:cNvPr id="7" name="Picture 6">
            <a:extLst>
              <a:ext uri="{FF2B5EF4-FFF2-40B4-BE49-F238E27FC236}">
                <a16:creationId xmlns:a16="http://schemas.microsoft.com/office/drawing/2014/main" id="{725B57A7-8FD5-416D-AE32-D36814F5F7F0}"/>
              </a:ext>
            </a:extLst>
          </p:cNvPr>
          <p:cNvPicPr>
            <a:picLocks noChangeAspect="1"/>
          </p:cNvPicPr>
          <p:nvPr/>
        </p:nvPicPr>
        <p:blipFill>
          <a:blip r:embed="rId3"/>
          <a:stretch>
            <a:fillRect/>
          </a:stretch>
        </p:blipFill>
        <p:spPr>
          <a:xfrm>
            <a:off x="1929154" y="2219684"/>
            <a:ext cx="5191125" cy="4257675"/>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3A38CD4-1D6D-4517-8629-A686493BA990}"/>
                  </a:ext>
                </a:extLst>
              </p:cNvPr>
              <p:cNvSpPr/>
              <p:nvPr/>
            </p:nvSpPr>
            <p:spPr>
              <a:xfrm>
                <a:off x="7032105" y="4145652"/>
                <a:ext cx="3821559" cy="13386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pc="70" dirty="0">
                              <a:latin typeface="Cambria Math" panose="02040503050406030204" pitchFamily="18" charset="0"/>
                            </a:rPr>
                          </m:ctrlPr>
                        </m:fPr>
                        <m:num>
                          <m:r>
                            <a:rPr lang="en-US" i="1" spc="70" dirty="0">
                              <a:latin typeface="Cambria Math" panose="02040503050406030204" pitchFamily="18" charset="0"/>
                            </a:rPr>
                            <m:t>1</m:t>
                          </m:r>
                        </m:num>
                        <m:den>
                          <m:r>
                            <a:rPr lang="en-US" i="1" spc="70" dirty="0">
                              <a:latin typeface="Cambria Math" panose="02040503050406030204" pitchFamily="18" charset="0"/>
                            </a:rPr>
                            <m:t>4</m:t>
                          </m:r>
                        </m:den>
                      </m:f>
                      <m:sSup>
                        <m:sSupPr>
                          <m:ctrlPr>
                            <a:rPr lang="en-US" i="1" spc="70" dirty="0">
                              <a:latin typeface="Cambria Math" panose="02040503050406030204" pitchFamily="18" charset="0"/>
                            </a:rPr>
                          </m:ctrlPr>
                        </m:sSupPr>
                        <m:e>
                          <m:r>
                            <a:rPr lang="en-US" i="1" spc="70" dirty="0">
                              <a:latin typeface="Cambria Math" panose="02040503050406030204" pitchFamily="18" charset="0"/>
                            </a:rPr>
                            <m:t>𝑦</m:t>
                          </m:r>
                        </m:e>
                        <m:sup>
                          <m:r>
                            <a:rPr lang="en-US" i="1" spc="70" dirty="0">
                              <a:latin typeface="Cambria Math" panose="02040503050406030204" pitchFamily="18" charset="0"/>
                            </a:rPr>
                            <m:t>2</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3</m:t>
                          </m:r>
                        </m:sup>
                      </m:sSup>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5</m:t>
                          </m:r>
                        </m:num>
                        <m:den>
                          <m:r>
                            <a:rPr lang="en-US" i="1" dirty="0">
                              <a:latin typeface="Cambria Math" panose="02040503050406030204" pitchFamily="18" charset="0"/>
                            </a:rPr>
                            <m:t>2</m:t>
                          </m:r>
                        </m:den>
                      </m:f>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𝑥</m:t>
                      </m:r>
                    </m:oMath>
                  </m:oMathPara>
                </a14:m>
                <a:endParaRPr lang="en-US" dirty="0"/>
              </a:p>
              <a:p>
                <a:endParaRPr lang="en-US" dirty="0"/>
              </a:p>
            </p:txBody>
          </p:sp>
        </mc:Choice>
        <mc:Fallback xmlns="">
          <p:sp>
            <p:nvSpPr>
              <p:cNvPr id="10" name="Rectangle 9">
                <a:extLst>
                  <a:ext uri="{FF2B5EF4-FFF2-40B4-BE49-F238E27FC236}">
                    <a16:creationId xmlns:a16="http://schemas.microsoft.com/office/drawing/2014/main" id="{13A38CD4-1D6D-4517-8629-A686493BA990}"/>
                  </a:ext>
                </a:extLst>
              </p:cNvPr>
              <p:cNvSpPr>
                <a:spLocks noRot="1" noChangeAspect="1" noMove="1" noResize="1" noEditPoints="1" noAdjustHandles="1" noChangeArrowheads="1" noChangeShapeType="1" noTextEdit="1"/>
              </p:cNvSpPr>
              <p:nvPr/>
            </p:nvSpPr>
            <p:spPr>
              <a:xfrm>
                <a:off x="7032105" y="4145652"/>
                <a:ext cx="3821559" cy="13386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8334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861" y="164242"/>
            <a:ext cx="5733029"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spc="-37" dirty="0"/>
              <a:t>C</a:t>
            </a:r>
            <a:r>
              <a:rPr spc="-37" dirty="0"/>
              <a:t>urve</a:t>
            </a:r>
            <a:r>
              <a:rPr lang="en-US" spc="-37" dirty="0"/>
              <a:t>25519</a:t>
            </a:r>
            <a:endParaRPr spc="-74"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02FA07-1D2F-410C-BDDB-F3917AACAE91}"/>
                  </a:ext>
                </a:extLst>
              </p:cNvPr>
              <p:cNvSpPr txBox="1"/>
              <p:nvPr/>
            </p:nvSpPr>
            <p:spPr>
              <a:xfrm>
                <a:off x="1919536" y="1268761"/>
                <a:ext cx="5875198" cy="584775"/>
              </a:xfrm>
              <a:prstGeom prst="rect">
                <a:avLst/>
              </a:prstGeom>
              <a:noFill/>
            </p:spPr>
            <p:txBody>
              <a:bodyPr wrap="none" rtlCol="0">
                <a:spAutoFit/>
              </a:bodyPr>
              <a:lstStyle/>
              <a:p>
                <a:r>
                  <a:rPr lang="en-US" sz="3200" b="1" dirty="0"/>
                  <a:t>𝐸/𝐾:	</a:t>
                </a:r>
                <a14:m>
                  <m:oMath xmlns:m="http://schemas.openxmlformats.org/officeDocument/2006/math">
                    <m:sSup>
                      <m:sSupPr>
                        <m:ctrlPr>
                          <a:rPr lang="en-US" sz="3200" i="1" dirty="0">
                            <a:latin typeface="Cambria Math" panose="02040503050406030204" pitchFamily="18" charset="0"/>
                          </a:rPr>
                        </m:ctrlPr>
                      </m:sSupPr>
                      <m:e>
                        <m:r>
                          <a:rPr lang="en-US" sz="3200" i="1" dirty="0">
                            <a:latin typeface="Cambria Math" panose="02040503050406030204" pitchFamily="18" charset="0"/>
                          </a:rPr>
                          <m:t>𝑦</m:t>
                        </m:r>
                      </m:e>
                      <m:sup>
                        <m:r>
                          <a:rPr lang="en-US" sz="3200" i="1" dirty="0">
                            <a:latin typeface="Cambria Math" panose="02040503050406030204" pitchFamily="18" charset="0"/>
                          </a:rPr>
                          <m:t>2</m:t>
                        </m:r>
                      </m:sup>
                    </m:sSup>
                    <m:r>
                      <a:rPr lang="en-US" sz="3200" i="1" dirty="0">
                        <a:latin typeface="Cambria Math" panose="02040503050406030204" pitchFamily="18" charset="0"/>
                      </a:rPr>
                      <m:t> = </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r>
                          <a:rPr lang="en-US" sz="3200" i="1" dirty="0">
                            <a:latin typeface="Cambria Math" panose="02040503050406030204" pitchFamily="18" charset="0"/>
                          </a:rPr>
                          <m:t>3</m:t>
                        </m:r>
                      </m:sup>
                    </m:sSup>
                    <m:r>
                      <a:rPr lang="en-US" sz="3200" i="1" dirty="0">
                        <a:latin typeface="Cambria Math" panose="02040503050406030204" pitchFamily="18" charset="0"/>
                      </a:rPr>
                      <m:t> +486662</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r>
                          <a:rPr lang="en-US" sz="3200" i="1" dirty="0">
                            <a:latin typeface="Cambria Math" panose="02040503050406030204" pitchFamily="18" charset="0"/>
                          </a:rPr>
                          <m:t>2</m:t>
                        </m:r>
                      </m:sup>
                    </m:sSup>
                    <m:r>
                      <a:rPr lang="en-US" sz="3200" i="1" dirty="0">
                        <a:latin typeface="Cambria Math" panose="02040503050406030204" pitchFamily="18" charset="0"/>
                      </a:rPr>
                      <m:t> +</m:t>
                    </m:r>
                    <m:r>
                      <a:rPr lang="en-US" sz="3200" i="1" dirty="0">
                        <a:latin typeface="Cambria Math" panose="02040503050406030204" pitchFamily="18" charset="0"/>
                      </a:rPr>
                      <m:t>𝑥</m:t>
                    </m:r>
                  </m:oMath>
                </a14:m>
                <a:endParaRPr lang="en-US" sz="3200" dirty="0"/>
              </a:p>
            </p:txBody>
          </p:sp>
        </mc:Choice>
        <mc:Fallback xmlns="">
          <p:sp>
            <p:nvSpPr>
              <p:cNvPr id="11" name="TextBox 10">
                <a:extLst>
                  <a:ext uri="{FF2B5EF4-FFF2-40B4-BE49-F238E27FC236}">
                    <a16:creationId xmlns:a16="http://schemas.microsoft.com/office/drawing/2014/main" id="{EA02FA07-1D2F-410C-BDDB-F3917AACAE91}"/>
                  </a:ext>
                </a:extLst>
              </p:cNvPr>
              <p:cNvSpPr txBox="1">
                <a:spLocks noRot="1" noChangeAspect="1" noMove="1" noResize="1" noEditPoints="1" noAdjustHandles="1" noChangeArrowheads="1" noChangeShapeType="1" noTextEdit="1"/>
              </p:cNvSpPr>
              <p:nvPr/>
            </p:nvSpPr>
            <p:spPr>
              <a:xfrm>
                <a:off x="1919536" y="1268761"/>
                <a:ext cx="5875198" cy="584775"/>
              </a:xfrm>
              <a:prstGeom prst="rect">
                <a:avLst/>
              </a:prstGeom>
              <a:blipFill>
                <a:blip r:embed="rId2"/>
                <a:stretch>
                  <a:fillRect l="-2697" t="-14583" b="-32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FCE7939-F4CA-45F2-A4E7-DF42B696A895}"/>
                  </a:ext>
                </a:extLst>
              </p:cNvPr>
              <p:cNvSpPr txBox="1"/>
              <p:nvPr/>
            </p:nvSpPr>
            <p:spPr>
              <a:xfrm>
                <a:off x="1919536" y="1988841"/>
                <a:ext cx="4767972" cy="567143"/>
              </a:xfrm>
              <a:prstGeom prst="rect">
                <a:avLst/>
              </a:prstGeom>
              <a:noFill/>
            </p:spPr>
            <p:txBody>
              <a:bodyPr wrap="none" lIns="0" tIns="0" rIns="0" bIns="0" rtlCol="0">
                <a:spAutoFit/>
              </a:bodyPr>
              <a:lstStyle/>
              <a:p>
                <a:r>
                  <a:rPr lang="en-US" sz="3600" dirty="0"/>
                  <a:t>where field </a:t>
                </a:r>
                <a14:m>
                  <m:oMath xmlns:m="http://schemas.openxmlformats.org/officeDocument/2006/math">
                    <m:r>
                      <a:rPr lang="en-US" sz="3600" i="1">
                        <a:latin typeface="Cambria Math" panose="02040503050406030204" pitchFamily="18" charset="0"/>
                      </a:rPr>
                      <m:t>𝐾</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sSup>
                          <m:sSupPr>
                            <m:ctrlPr>
                              <a:rPr lang="en-US" sz="3600" i="1">
                                <a:latin typeface="Cambria Math" panose="02040503050406030204" pitchFamily="18" charset="0"/>
                              </a:rPr>
                            </m:ctrlPr>
                          </m:sSupPr>
                          <m:e>
                            <m:r>
                              <a:rPr lang="en-US" sz="3600" i="1">
                                <a:latin typeface="Cambria Math" panose="02040503050406030204" pitchFamily="18" charset="0"/>
                              </a:rPr>
                              <m:t>2</m:t>
                            </m:r>
                          </m:e>
                          <m:sup>
                            <m:r>
                              <a:rPr lang="en-US" sz="3600" i="1">
                                <a:latin typeface="Cambria Math" panose="02040503050406030204" pitchFamily="18" charset="0"/>
                              </a:rPr>
                              <m:t>255</m:t>
                            </m:r>
                          </m:sup>
                        </m:sSup>
                        <m:r>
                          <a:rPr lang="en-US" sz="3600" i="1">
                            <a:latin typeface="Cambria Math" panose="02040503050406030204" pitchFamily="18" charset="0"/>
                          </a:rPr>
                          <m:t>−19</m:t>
                        </m:r>
                      </m:sub>
                    </m:sSub>
                  </m:oMath>
                </a14:m>
                <a:endParaRPr lang="en-US" sz="3600" dirty="0"/>
              </a:p>
            </p:txBody>
          </p:sp>
        </mc:Choice>
        <mc:Fallback xmlns="">
          <p:sp>
            <p:nvSpPr>
              <p:cNvPr id="3" name="TextBox 2">
                <a:extLst>
                  <a:ext uri="{FF2B5EF4-FFF2-40B4-BE49-F238E27FC236}">
                    <a16:creationId xmlns:a16="http://schemas.microsoft.com/office/drawing/2014/main" id="{7FCE7939-F4CA-45F2-A4E7-DF42B696A895}"/>
                  </a:ext>
                </a:extLst>
              </p:cNvPr>
              <p:cNvSpPr txBox="1">
                <a:spLocks noRot="1" noChangeAspect="1" noMove="1" noResize="1" noEditPoints="1" noAdjustHandles="1" noChangeArrowheads="1" noChangeShapeType="1" noTextEdit="1"/>
              </p:cNvSpPr>
              <p:nvPr/>
            </p:nvSpPr>
            <p:spPr>
              <a:xfrm>
                <a:off x="1919536" y="1988841"/>
                <a:ext cx="4767972" cy="567143"/>
              </a:xfrm>
              <a:prstGeom prst="rect">
                <a:avLst/>
              </a:prstGeom>
              <a:blipFill>
                <a:blip r:embed="rId3"/>
                <a:stretch>
                  <a:fillRect l="-5882" t="-25806" b="-4516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3B411E5-6F0A-403C-927A-AA4CC2D8124B}"/>
              </a:ext>
            </a:extLst>
          </p:cNvPr>
          <p:cNvPicPr>
            <a:picLocks noChangeAspect="1"/>
          </p:cNvPicPr>
          <p:nvPr/>
        </p:nvPicPr>
        <p:blipFill>
          <a:blip r:embed="rId4"/>
          <a:stretch>
            <a:fillRect/>
          </a:stretch>
        </p:blipFill>
        <p:spPr>
          <a:xfrm>
            <a:off x="1902940" y="2708577"/>
            <a:ext cx="7926461" cy="3684732"/>
          </a:xfrm>
          <a:prstGeom prst="rect">
            <a:avLst/>
          </a:prstGeom>
        </p:spPr>
      </p:pic>
    </p:spTree>
    <p:extLst>
      <p:ext uri="{BB962C8B-B14F-4D97-AF65-F5344CB8AC3E}">
        <p14:creationId xmlns:p14="http://schemas.microsoft.com/office/powerpoint/2010/main" val="1666045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201" y="209441"/>
            <a:ext cx="5733029"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spc="-74" dirty="0"/>
              <a:t>Elliptic </a:t>
            </a:r>
            <a:r>
              <a:rPr spc="-37" dirty="0"/>
              <a:t>curves</a:t>
            </a:r>
            <a:endParaRPr spc="-74" dirty="0"/>
          </a:p>
        </p:txBody>
      </p:sp>
      <p:sp>
        <p:nvSpPr>
          <p:cNvPr id="6" name="object 6"/>
          <p:cNvSpPr txBox="1"/>
          <p:nvPr/>
        </p:nvSpPr>
        <p:spPr>
          <a:xfrm>
            <a:off x="7166369" y="3580818"/>
            <a:ext cx="3222037" cy="440318"/>
          </a:xfrm>
          <a:prstGeom prst="rect">
            <a:avLst/>
          </a:prstGeom>
        </p:spPr>
        <p:txBody>
          <a:bodyPr vert="horz" wrap="square" lIns="0" tIns="9340" rIns="0" bIns="0" rtlCol="0">
            <a:spAutoFit/>
          </a:bodyPr>
          <a:lstStyle/>
          <a:p>
            <a:pPr marL="28019">
              <a:spcBef>
                <a:spcPts val="74"/>
              </a:spcBef>
              <a:tabLst>
                <a:tab pos="791996" algn="l"/>
              </a:tabLst>
            </a:pPr>
            <a:r>
              <a:rPr spc="26" dirty="0">
                <a:latin typeface="Cambria Math"/>
                <a:cs typeface="Cambria Math"/>
              </a:rPr>
              <a:t>𝐸</a:t>
            </a:r>
            <a:r>
              <a:rPr spc="26" dirty="0">
                <a:latin typeface="Segoe UI"/>
                <a:cs typeface="Segoe UI"/>
              </a:rPr>
              <a:t>/</a:t>
            </a:r>
            <a:r>
              <a:rPr spc="26" dirty="0">
                <a:latin typeface="Cambria Math"/>
                <a:cs typeface="Cambria Math"/>
              </a:rPr>
              <a:t>ℝ</a:t>
            </a:r>
            <a:r>
              <a:rPr spc="11" dirty="0">
                <a:latin typeface="Cambria Math"/>
                <a:cs typeface="Cambria Math"/>
              </a:rPr>
              <a:t> </a:t>
            </a:r>
            <a:r>
              <a:rPr dirty="0">
                <a:latin typeface="Cambria Math"/>
                <a:cs typeface="Cambria Math"/>
              </a:rPr>
              <a:t>:</a:t>
            </a:r>
            <a:endParaRPr lang="en-US" dirty="0">
              <a:latin typeface="Cambria Math"/>
              <a:cs typeface="Cambria Math"/>
            </a:endParaRPr>
          </a:p>
        </p:txBody>
      </p:sp>
      <p:sp>
        <p:nvSpPr>
          <p:cNvPr id="8" name="object 9">
            <a:extLst>
              <a:ext uri="{FF2B5EF4-FFF2-40B4-BE49-F238E27FC236}">
                <a16:creationId xmlns:a16="http://schemas.microsoft.com/office/drawing/2014/main" id="{919C9695-89B2-4E1E-8F6B-381B812BE8FA}"/>
              </a:ext>
            </a:extLst>
          </p:cNvPr>
          <p:cNvSpPr txBox="1"/>
          <p:nvPr/>
        </p:nvSpPr>
        <p:spPr>
          <a:xfrm>
            <a:off x="8228711" y="1705106"/>
            <a:ext cx="2979857" cy="1068070"/>
          </a:xfrm>
          <a:prstGeom prst="rect">
            <a:avLst/>
          </a:prstGeom>
        </p:spPr>
        <p:txBody>
          <a:bodyPr vert="horz" wrap="square" lIns="0" tIns="74295" rIns="0" bIns="0" rtlCol="0">
            <a:spAutoFit/>
          </a:bodyPr>
          <a:lstStyle/>
          <a:p>
            <a:pPr marL="12700" marR="5080">
              <a:lnSpc>
                <a:spcPts val="3890"/>
              </a:lnSpc>
              <a:spcBef>
                <a:spcPts val="585"/>
              </a:spcBef>
            </a:pPr>
            <a:r>
              <a:rPr sz="3600" dirty="0">
                <a:solidFill>
                  <a:srgbClr val="00AF50"/>
                </a:solidFill>
                <a:latin typeface="Cambria Math"/>
                <a:cs typeface="Cambria Math"/>
              </a:rPr>
              <a:t>𝐸 </a:t>
            </a:r>
            <a:r>
              <a:rPr sz="3600" spc="-5" dirty="0">
                <a:solidFill>
                  <a:srgbClr val="00AF50"/>
                </a:solidFill>
                <a:latin typeface="Segoe UI Light"/>
                <a:cs typeface="Segoe UI Light"/>
              </a:rPr>
              <a:t>specified by</a:t>
            </a:r>
            <a:r>
              <a:rPr lang="en-US" sz="3600" spc="-5" dirty="0">
                <a:solidFill>
                  <a:srgbClr val="00AF50"/>
                </a:solidFill>
                <a:latin typeface="Segoe UI Light"/>
                <a:cs typeface="Segoe UI Light"/>
              </a:rPr>
              <a:t>:</a:t>
            </a:r>
            <a:r>
              <a:rPr sz="3600" spc="-5" dirty="0">
                <a:solidFill>
                  <a:srgbClr val="00AF50"/>
                </a:solidFill>
                <a:latin typeface="Segoe UI Light"/>
                <a:cs typeface="Segoe UI Light"/>
              </a:rPr>
              <a:t> </a:t>
            </a:r>
            <a:r>
              <a:rPr sz="3600" spc="55" dirty="0">
                <a:solidFill>
                  <a:srgbClr val="00AF50"/>
                </a:solidFill>
                <a:latin typeface="Cambria Math"/>
                <a:cs typeface="Cambria Math"/>
              </a:rPr>
              <a:t>𝐾, </a:t>
            </a:r>
            <a:r>
              <a:rPr sz="3600" spc="-490" dirty="0">
                <a:solidFill>
                  <a:srgbClr val="00AF50"/>
                </a:solidFill>
                <a:latin typeface="Cambria Math"/>
                <a:cs typeface="Cambria Math"/>
              </a:rPr>
              <a:t> </a:t>
            </a:r>
            <a:r>
              <a:rPr lang="en-US" sz="3600" spc="-490" dirty="0">
                <a:solidFill>
                  <a:srgbClr val="00AF50"/>
                </a:solidFill>
                <a:latin typeface="Cambria Math"/>
                <a:cs typeface="Cambria Math"/>
              </a:rPr>
              <a:t>d</a:t>
            </a:r>
            <a:endParaRPr sz="3600" dirty="0">
              <a:latin typeface="Cambria Math"/>
              <a:cs typeface="Cambria Math"/>
            </a:endParaRPr>
          </a:p>
        </p:txBody>
      </p:sp>
      <p:sp>
        <p:nvSpPr>
          <p:cNvPr id="9" name="object 10">
            <a:extLst>
              <a:ext uri="{FF2B5EF4-FFF2-40B4-BE49-F238E27FC236}">
                <a16:creationId xmlns:a16="http://schemas.microsoft.com/office/drawing/2014/main" id="{52924982-726D-4AEF-8FED-6D438289041F}"/>
              </a:ext>
            </a:extLst>
          </p:cNvPr>
          <p:cNvSpPr/>
          <p:nvPr/>
        </p:nvSpPr>
        <p:spPr>
          <a:xfrm>
            <a:off x="7120278" y="1797409"/>
            <a:ext cx="914400" cy="422275"/>
          </a:xfrm>
          <a:custGeom>
            <a:avLst/>
            <a:gdLst/>
            <a:ahLst/>
            <a:cxnLst/>
            <a:rect l="l" t="t" r="r" b="b"/>
            <a:pathLst>
              <a:path w="914400" h="422275">
                <a:moveTo>
                  <a:pt x="211074" y="0"/>
                </a:moveTo>
                <a:lnTo>
                  <a:pt x="0" y="211074"/>
                </a:lnTo>
                <a:lnTo>
                  <a:pt x="211074" y="422148"/>
                </a:lnTo>
                <a:lnTo>
                  <a:pt x="211074" y="316611"/>
                </a:lnTo>
                <a:lnTo>
                  <a:pt x="914400" y="316611"/>
                </a:lnTo>
                <a:lnTo>
                  <a:pt x="914400" y="105537"/>
                </a:lnTo>
                <a:lnTo>
                  <a:pt x="211074" y="105537"/>
                </a:lnTo>
                <a:lnTo>
                  <a:pt x="211074" y="0"/>
                </a:lnTo>
                <a:close/>
              </a:path>
            </a:pathLst>
          </a:custGeom>
          <a:solidFill>
            <a:srgbClr val="009E48"/>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02FA07-1D2F-410C-BDDB-F3917AACAE91}"/>
                  </a:ext>
                </a:extLst>
              </p:cNvPr>
              <p:cNvSpPr txBox="1"/>
              <p:nvPr/>
            </p:nvSpPr>
            <p:spPr>
              <a:xfrm>
                <a:off x="1942896" y="1484461"/>
                <a:ext cx="5080365" cy="584775"/>
              </a:xfrm>
              <a:prstGeom prst="rect">
                <a:avLst/>
              </a:prstGeom>
              <a:noFill/>
            </p:spPr>
            <p:txBody>
              <a:bodyPr wrap="none" rtlCol="0">
                <a:spAutoFit/>
              </a:bodyPr>
              <a:lstStyle/>
              <a:p>
                <a:r>
                  <a:rPr lang="en-US" sz="3200" b="1" dirty="0"/>
                  <a:t>𝐸/𝐾:	</a:t>
                </a:r>
                <a14:m>
                  <m:oMath xmlns:m="http://schemas.openxmlformats.org/officeDocument/2006/math">
                    <m:sSup>
                      <m:sSupPr>
                        <m:ctrlPr>
                          <a:rPr lang="en-US" sz="3200" i="1" dirty="0">
                            <a:latin typeface="Cambria Math" panose="02040503050406030204" pitchFamily="18" charset="0"/>
                          </a:rPr>
                        </m:ctrlPr>
                      </m:sSupPr>
                      <m:e>
                        <m:r>
                          <a:rPr lang="en-US" sz="3200" b="0" i="1" dirty="0" smtClean="0">
                            <a:latin typeface="Cambria Math" panose="02040503050406030204" pitchFamily="18" charset="0"/>
                          </a:rPr>
                          <m:t>𝑥</m:t>
                        </m:r>
                      </m:e>
                      <m:sup>
                        <m:r>
                          <a:rPr lang="en-US" sz="3200" i="1" dirty="0">
                            <a:latin typeface="Cambria Math" panose="02040503050406030204" pitchFamily="18" charset="0"/>
                          </a:rPr>
                          <m:t>2</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𝑦</m:t>
                        </m:r>
                      </m:e>
                      <m:sup>
                        <m:r>
                          <a:rPr lang="en-US" sz="3200" b="0" i="1" dirty="0" smtClean="0">
                            <a:latin typeface="Cambria Math" panose="02040503050406030204" pitchFamily="18" charset="0"/>
                          </a:rPr>
                          <m:t>2</m:t>
                        </m:r>
                      </m:sup>
                    </m:sSup>
                    <m:r>
                      <a:rPr lang="en-US" sz="3200" i="1" dirty="0">
                        <a:latin typeface="Cambria Math" panose="02040503050406030204" pitchFamily="18" charset="0"/>
                      </a:rPr>
                      <m:t> =</m:t>
                    </m:r>
                    <m:r>
                      <a:rPr lang="en-US" sz="3200" b="0" i="1" dirty="0" smtClean="0">
                        <a:latin typeface="Cambria Math" panose="02040503050406030204" pitchFamily="18" charset="0"/>
                      </a:rPr>
                      <m:t>1</m:t>
                    </m:r>
                    <m:r>
                      <a:rPr lang="en-US" sz="3200" i="1" dirty="0">
                        <a:latin typeface="Cambria Math" panose="02040503050406030204" pitchFamily="18" charset="0"/>
                      </a:rPr>
                      <m:t>+</m:t>
                    </m:r>
                    <m:r>
                      <a:rPr lang="en-US" sz="3200" b="0" i="1" dirty="0" smtClean="0">
                        <a:latin typeface="Cambria Math" panose="02040503050406030204" pitchFamily="18" charset="0"/>
                      </a:rPr>
                      <m:t>𝑑</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r>
                          <a:rPr lang="en-US" sz="3200" i="1" dirty="0">
                            <a:latin typeface="Cambria Math" panose="02040503050406030204" pitchFamily="18" charset="0"/>
                          </a:rPr>
                          <m:t>2</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𝑦</m:t>
                        </m:r>
                      </m:e>
                      <m:sup>
                        <m:r>
                          <a:rPr lang="en-US" sz="3200" b="0" i="1" dirty="0" smtClean="0">
                            <a:latin typeface="Cambria Math" panose="02040503050406030204" pitchFamily="18" charset="0"/>
                          </a:rPr>
                          <m:t>2</m:t>
                        </m:r>
                      </m:sup>
                    </m:sSup>
                  </m:oMath>
                </a14:m>
                <a:endParaRPr lang="en-US" sz="3200" dirty="0"/>
              </a:p>
            </p:txBody>
          </p:sp>
        </mc:Choice>
        <mc:Fallback xmlns="">
          <p:sp>
            <p:nvSpPr>
              <p:cNvPr id="11" name="TextBox 10">
                <a:extLst>
                  <a:ext uri="{FF2B5EF4-FFF2-40B4-BE49-F238E27FC236}">
                    <a16:creationId xmlns:a16="http://schemas.microsoft.com/office/drawing/2014/main" id="{EA02FA07-1D2F-410C-BDDB-F3917AACAE91}"/>
                  </a:ext>
                </a:extLst>
              </p:cNvPr>
              <p:cNvSpPr txBox="1">
                <a:spLocks noRot="1" noChangeAspect="1" noMove="1" noResize="1" noEditPoints="1" noAdjustHandles="1" noChangeArrowheads="1" noChangeShapeType="1" noTextEdit="1"/>
              </p:cNvSpPr>
              <p:nvPr/>
            </p:nvSpPr>
            <p:spPr>
              <a:xfrm>
                <a:off x="1942896" y="1484461"/>
                <a:ext cx="5080365" cy="584775"/>
              </a:xfrm>
              <a:prstGeom prst="rect">
                <a:avLst/>
              </a:prstGeom>
              <a:blipFill>
                <a:blip r:embed="rId3"/>
                <a:stretch>
                  <a:fillRect l="-3121" t="-14737" b="-33684"/>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0700E8-A5C5-45BE-8323-795BF2EF4A8D}"/>
              </a:ext>
            </a:extLst>
          </p:cNvPr>
          <p:cNvSpPr/>
          <p:nvPr/>
        </p:nvSpPr>
        <p:spPr>
          <a:xfrm>
            <a:off x="839416" y="980728"/>
            <a:ext cx="3179075" cy="523220"/>
          </a:xfrm>
          <a:prstGeom prst="rect">
            <a:avLst/>
          </a:prstGeom>
        </p:spPr>
        <p:txBody>
          <a:bodyPr wrap="none">
            <a:spAutoFit/>
          </a:bodyPr>
          <a:lstStyle/>
          <a:p>
            <a:r>
              <a:rPr lang="en-US" b="1" dirty="0"/>
              <a:t>Edwards form (Ed)</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3A38CD4-1D6D-4517-8629-A686493BA990}"/>
                  </a:ext>
                </a:extLst>
              </p:cNvPr>
              <p:cNvSpPr/>
              <p:nvPr/>
            </p:nvSpPr>
            <p:spPr>
              <a:xfrm>
                <a:off x="7032105" y="4145652"/>
                <a:ext cx="3941335" cy="9541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pc="70" dirty="0" smtClean="0">
                              <a:latin typeface="Cambria Math" panose="02040503050406030204" pitchFamily="18" charset="0"/>
                            </a:rPr>
                          </m:ctrlPr>
                        </m:sSupPr>
                        <m:e>
                          <m:r>
                            <a:rPr lang="en-US" b="0" i="1" spc="70" dirty="0" smtClean="0">
                              <a:latin typeface="Cambria Math" panose="02040503050406030204" pitchFamily="18" charset="0"/>
                            </a:rPr>
                            <m:t>𝑥</m:t>
                          </m:r>
                        </m:e>
                        <m:sup>
                          <m:r>
                            <a:rPr lang="en-US" b="0" i="1" spc="70" dirty="0" smtClean="0">
                              <a:latin typeface="Cambria Math" panose="02040503050406030204" pitchFamily="18" charset="0"/>
                            </a:rPr>
                            <m:t>2</m:t>
                          </m:r>
                        </m:sup>
                      </m:sSup>
                      <m:r>
                        <a:rPr lang="en-US" b="0" i="1" spc="70" dirty="0" smtClean="0">
                          <a:latin typeface="Cambria Math" panose="02040503050406030204" pitchFamily="18" charset="0"/>
                        </a:rPr>
                        <m:t>+</m:t>
                      </m:r>
                      <m:sSup>
                        <m:sSupPr>
                          <m:ctrlPr>
                            <a:rPr lang="en-US" i="1" spc="70" dirty="0">
                              <a:latin typeface="Cambria Math" panose="02040503050406030204" pitchFamily="18" charset="0"/>
                            </a:rPr>
                          </m:ctrlPr>
                        </m:sSupPr>
                        <m:e>
                          <m:r>
                            <a:rPr lang="en-US" i="1" spc="70" dirty="0">
                              <a:latin typeface="Cambria Math" panose="02040503050406030204" pitchFamily="18" charset="0"/>
                            </a:rPr>
                            <m:t>𝑦</m:t>
                          </m:r>
                        </m:e>
                        <m:sup>
                          <m:r>
                            <a:rPr lang="en-US" i="1" spc="70" dirty="0">
                              <a:latin typeface="Cambria Math" panose="02040503050406030204" pitchFamily="18" charset="0"/>
                            </a:rPr>
                            <m:t>2</m:t>
                          </m:r>
                        </m:sup>
                      </m:sSup>
                      <m:r>
                        <a:rPr lang="en-US" i="1" dirty="0">
                          <a:latin typeface="Cambria Math" panose="02040503050406030204" pitchFamily="18" charset="0"/>
                        </a:rPr>
                        <m:t>=</m:t>
                      </m:r>
                      <m:r>
                        <a:rPr lang="en-US" b="0" i="1" dirty="0" smtClean="0">
                          <a:latin typeface="Cambria Math" panose="02040503050406030204" pitchFamily="18" charset="0"/>
                        </a:rPr>
                        <m:t>1+6</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2</m:t>
                          </m:r>
                        </m:sup>
                      </m:sSup>
                    </m:oMath>
                  </m:oMathPara>
                </a14:m>
                <a:endParaRPr lang="en-US" dirty="0"/>
              </a:p>
              <a:p>
                <a:endParaRPr lang="en-US" dirty="0"/>
              </a:p>
            </p:txBody>
          </p:sp>
        </mc:Choice>
        <mc:Fallback xmlns="">
          <p:sp>
            <p:nvSpPr>
              <p:cNvPr id="10" name="Rectangle 9">
                <a:extLst>
                  <a:ext uri="{FF2B5EF4-FFF2-40B4-BE49-F238E27FC236}">
                    <a16:creationId xmlns:a16="http://schemas.microsoft.com/office/drawing/2014/main" id="{13A38CD4-1D6D-4517-8629-A686493BA990}"/>
                  </a:ext>
                </a:extLst>
              </p:cNvPr>
              <p:cNvSpPr>
                <a:spLocks noRot="1" noChangeAspect="1" noMove="1" noResize="1" noEditPoints="1" noAdjustHandles="1" noChangeArrowheads="1" noChangeShapeType="1" noTextEdit="1"/>
              </p:cNvSpPr>
              <p:nvPr/>
            </p:nvSpPr>
            <p:spPr>
              <a:xfrm>
                <a:off x="7032105" y="4145652"/>
                <a:ext cx="3941335" cy="954107"/>
              </a:xfrm>
              <a:prstGeom prst="rect">
                <a:avLst/>
              </a:prstGeom>
              <a:blipFill>
                <a:blip r:embed="rId4"/>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AF25A44-B183-48FB-B96F-068973DC792D}"/>
              </a:ext>
            </a:extLst>
          </p:cNvPr>
          <p:cNvSpPr/>
          <p:nvPr/>
        </p:nvSpPr>
        <p:spPr>
          <a:xfrm>
            <a:off x="7183773" y="5784646"/>
            <a:ext cx="3959161" cy="523220"/>
          </a:xfrm>
          <a:prstGeom prst="rect">
            <a:avLst/>
          </a:prstGeom>
        </p:spPr>
        <p:txBody>
          <a:bodyPr wrap="none">
            <a:spAutoFit/>
          </a:bodyPr>
          <a:lstStyle/>
          <a:p>
            <a:r>
              <a:rPr lang="en-US">
                <a:solidFill>
                  <a:schemeClr val="tx2"/>
                </a:solidFill>
                <a:hlinkClick r:id="rId5">
                  <a:extLst>
                    <a:ext uri="{A12FA001-AC4F-418D-AE19-62706E023703}">
                      <ahyp:hlinkClr xmlns:ahyp="http://schemas.microsoft.com/office/drawing/2018/hyperlinkcolor" val="tx"/>
                    </a:ext>
                  </a:extLst>
                </a:hlinkClick>
              </a:rPr>
              <a:t>https://safecurves.cr.yp.to/</a:t>
            </a:r>
            <a:endParaRPr lang="en-US">
              <a:solidFill>
                <a:schemeClr val="tx2"/>
              </a:solidFill>
            </a:endParaRPr>
          </a:p>
        </p:txBody>
      </p:sp>
      <p:pic>
        <p:nvPicPr>
          <p:cNvPr id="12" name="Graphic 11" descr="Books">
            <a:extLst>
              <a:ext uri="{FF2B5EF4-FFF2-40B4-BE49-F238E27FC236}">
                <a16:creationId xmlns:a16="http://schemas.microsoft.com/office/drawing/2014/main" id="{6A9665C2-F578-4A42-A673-0B6224BED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9348" y="5589056"/>
            <a:ext cx="914400" cy="914400"/>
          </a:xfrm>
          <a:prstGeom prst="rect">
            <a:avLst/>
          </a:prstGeom>
        </p:spPr>
      </p:pic>
      <p:pic>
        <p:nvPicPr>
          <p:cNvPr id="7" name="Graphic 6">
            <a:extLst>
              <a:ext uri="{FF2B5EF4-FFF2-40B4-BE49-F238E27FC236}">
                <a16:creationId xmlns:a16="http://schemas.microsoft.com/office/drawing/2014/main" id="{A87F9A05-752C-D891-0CAF-DB1AF678C1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79959" y="2070040"/>
            <a:ext cx="4433416" cy="4433416"/>
          </a:xfrm>
          <a:prstGeom prst="rect">
            <a:avLst/>
          </a:prstGeom>
        </p:spPr>
      </p:pic>
    </p:spTree>
    <p:extLst>
      <p:ext uri="{BB962C8B-B14F-4D97-AF65-F5344CB8AC3E}">
        <p14:creationId xmlns:p14="http://schemas.microsoft.com/office/powerpoint/2010/main" val="1060370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201" y="209441"/>
            <a:ext cx="5733029"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spc="-74" dirty="0"/>
              <a:t>Elliptic </a:t>
            </a:r>
            <a:r>
              <a:rPr spc="-37" dirty="0"/>
              <a:t>curves</a:t>
            </a:r>
            <a:endParaRPr spc="-74" dirty="0"/>
          </a:p>
        </p:txBody>
      </p:sp>
      <p:sp>
        <p:nvSpPr>
          <p:cNvPr id="6" name="object 6"/>
          <p:cNvSpPr txBox="1"/>
          <p:nvPr/>
        </p:nvSpPr>
        <p:spPr>
          <a:xfrm>
            <a:off x="7166369" y="3580818"/>
            <a:ext cx="3222037" cy="440318"/>
          </a:xfrm>
          <a:prstGeom prst="rect">
            <a:avLst/>
          </a:prstGeom>
        </p:spPr>
        <p:txBody>
          <a:bodyPr vert="horz" wrap="square" lIns="0" tIns="9340" rIns="0" bIns="0" rtlCol="0">
            <a:spAutoFit/>
          </a:bodyPr>
          <a:lstStyle/>
          <a:p>
            <a:pPr marL="28019">
              <a:spcBef>
                <a:spcPts val="74"/>
              </a:spcBef>
              <a:tabLst>
                <a:tab pos="791996" algn="l"/>
              </a:tabLst>
            </a:pPr>
            <a:r>
              <a:rPr spc="26" dirty="0">
                <a:latin typeface="Cambria Math"/>
                <a:cs typeface="Cambria Math"/>
              </a:rPr>
              <a:t>𝐸</a:t>
            </a:r>
            <a:r>
              <a:rPr spc="26" dirty="0">
                <a:latin typeface="Segoe UI"/>
                <a:cs typeface="Segoe UI"/>
              </a:rPr>
              <a:t>/</a:t>
            </a:r>
            <a:r>
              <a:rPr spc="26" dirty="0">
                <a:latin typeface="Cambria Math"/>
                <a:cs typeface="Cambria Math"/>
              </a:rPr>
              <a:t>ℝ</a:t>
            </a:r>
            <a:r>
              <a:rPr spc="11" dirty="0">
                <a:latin typeface="Cambria Math"/>
                <a:cs typeface="Cambria Math"/>
              </a:rPr>
              <a:t> </a:t>
            </a:r>
            <a:r>
              <a:rPr dirty="0">
                <a:latin typeface="Cambria Math"/>
                <a:cs typeface="Cambria Math"/>
              </a:rPr>
              <a:t>:</a:t>
            </a:r>
            <a:endParaRPr lang="en-US" dirty="0">
              <a:latin typeface="Cambria Math"/>
              <a:cs typeface="Cambria Math"/>
            </a:endParaRPr>
          </a:p>
        </p:txBody>
      </p:sp>
      <p:sp>
        <p:nvSpPr>
          <p:cNvPr id="8" name="object 9">
            <a:extLst>
              <a:ext uri="{FF2B5EF4-FFF2-40B4-BE49-F238E27FC236}">
                <a16:creationId xmlns:a16="http://schemas.microsoft.com/office/drawing/2014/main" id="{919C9695-89B2-4E1E-8F6B-381B812BE8FA}"/>
              </a:ext>
            </a:extLst>
          </p:cNvPr>
          <p:cNvSpPr txBox="1"/>
          <p:nvPr/>
        </p:nvSpPr>
        <p:spPr>
          <a:xfrm>
            <a:off x="8228711" y="1705106"/>
            <a:ext cx="2979857" cy="1068070"/>
          </a:xfrm>
          <a:prstGeom prst="rect">
            <a:avLst/>
          </a:prstGeom>
        </p:spPr>
        <p:txBody>
          <a:bodyPr vert="horz" wrap="square" lIns="0" tIns="74295" rIns="0" bIns="0" rtlCol="0">
            <a:spAutoFit/>
          </a:bodyPr>
          <a:lstStyle/>
          <a:p>
            <a:pPr marL="12700" marR="5080">
              <a:lnSpc>
                <a:spcPts val="3890"/>
              </a:lnSpc>
              <a:spcBef>
                <a:spcPts val="585"/>
              </a:spcBef>
            </a:pPr>
            <a:r>
              <a:rPr sz="3600" dirty="0">
                <a:solidFill>
                  <a:srgbClr val="00AF50"/>
                </a:solidFill>
                <a:latin typeface="Cambria Math"/>
                <a:cs typeface="Cambria Math"/>
              </a:rPr>
              <a:t>𝐸 </a:t>
            </a:r>
            <a:r>
              <a:rPr sz="3600" spc="-5">
                <a:solidFill>
                  <a:srgbClr val="00AF50"/>
                </a:solidFill>
                <a:latin typeface="Segoe UI Light"/>
                <a:cs typeface="Segoe UI Light"/>
              </a:rPr>
              <a:t>specified by</a:t>
            </a:r>
            <a:r>
              <a:rPr lang="en-US" sz="3600" spc="-5">
                <a:solidFill>
                  <a:srgbClr val="00AF50"/>
                </a:solidFill>
                <a:latin typeface="Segoe UI Light"/>
                <a:cs typeface="Segoe UI Light"/>
              </a:rPr>
              <a:t>:</a:t>
            </a:r>
            <a:r>
              <a:rPr sz="3600" spc="-5">
                <a:solidFill>
                  <a:srgbClr val="00AF50"/>
                </a:solidFill>
                <a:latin typeface="Segoe UI Light"/>
                <a:cs typeface="Segoe UI Light"/>
              </a:rPr>
              <a:t> </a:t>
            </a:r>
            <a:r>
              <a:rPr sz="3600" spc="55" dirty="0">
                <a:solidFill>
                  <a:srgbClr val="00AF50"/>
                </a:solidFill>
                <a:latin typeface="Cambria Math"/>
                <a:cs typeface="Cambria Math"/>
              </a:rPr>
              <a:t>𝐾</a:t>
            </a:r>
            <a:r>
              <a:rPr sz="3600" spc="55">
                <a:solidFill>
                  <a:srgbClr val="00AF50"/>
                </a:solidFill>
                <a:latin typeface="Cambria Math"/>
                <a:cs typeface="Cambria Math"/>
              </a:rPr>
              <a:t>, </a:t>
            </a:r>
            <a:r>
              <a:rPr lang="en-US" sz="3600" spc="40" dirty="0">
                <a:solidFill>
                  <a:srgbClr val="00AF50"/>
                </a:solidFill>
                <a:latin typeface="Cambria Math"/>
                <a:cs typeface="Cambria Math"/>
              </a:rPr>
              <a:t>a</a:t>
            </a:r>
            <a:r>
              <a:rPr sz="3600" spc="40">
                <a:solidFill>
                  <a:srgbClr val="00AF50"/>
                </a:solidFill>
                <a:latin typeface="Cambria Math"/>
                <a:cs typeface="Cambria Math"/>
              </a:rPr>
              <a:t>,</a:t>
            </a:r>
            <a:r>
              <a:rPr sz="3600" spc="-490">
                <a:solidFill>
                  <a:srgbClr val="00AF50"/>
                </a:solidFill>
                <a:latin typeface="Cambria Math"/>
                <a:cs typeface="Cambria Math"/>
              </a:rPr>
              <a:t> </a:t>
            </a:r>
            <a:r>
              <a:rPr lang="en-US" sz="3600" spc="-490" dirty="0">
                <a:solidFill>
                  <a:srgbClr val="00AF50"/>
                </a:solidFill>
                <a:latin typeface="Cambria Math"/>
                <a:cs typeface="Cambria Math"/>
              </a:rPr>
              <a:t>d</a:t>
            </a:r>
            <a:endParaRPr sz="3600" dirty="0">
              <a:latin typeface="Cambria Math"/>
              <a:cs typeface="Cambria Math"/>
            </a:endParaRPr>
          </a:p>
        </p:txBody>
      </p:sp>
      <p:sp>
        <p:nvSpPr>
          <p:cNvPr id="9" name="object 10">
            <a:extLst>
              <a:ext uri="{FF2B5EF4-FFF2-40B4-BE49-F238E27FC236}">
                <a16:creationId xmlns:a16="http://schemas.microsoft.com/office/drawing/2014/main" id="{52924982-726D-4AEF-8FED-6D438289041F}"/>
              </a:ext>
            </a:extLst>
          </p:cNvPr>
          <p:cNvSpPr/>
          <p:nvPr/>
        </p:nvSpPr>
        <p:spPr>
          <a:xfrm>
            <a:off x="7120278" y="1797409"/>
            <a:ext cx="914400" cy="422275"/>
          </a:xfrm>
          <a:custGeom>
            <a:avLst/>
            <a:gdLst/>
            <a:ahLst/>
            <a:cxnLst/>
            <a:rect l="l" t="t" r="r" b="b"/>
            <a:pathLst>
              <a:path w="914400" h="422275">
                <a:moveTo>
                  <a:pt x="211074" y="0"/>
                </a:moveTo>
                <a:lnTo>
                  <a:pt x="0" y="211074"/>
                </a:lnTo>
                <a:lnTo>
                  <a:pt x="211074" y="422148"/>
                </a:lnTo>
                <a:lnTo>
                  <a:pt x="211074" y="316611"/>
                </a:lnTo>
                <a:lnTo>
                  <a:pt x="914400" y="316611"/>
                </a:lnTo>
                <a:lnTo>
                  <a:pt x="914400" y="105537"/>
                </a:lnTo>
                <a:lnTo>
                  <a:pt x="211074" y="105537"/>
                </a:lnTo>
                <a:lnTo>
                  <a:pt x="211074" y="0"/>
                </a:lnTo>
                <a:close/>
              </a:path>
            </a:pathLst>
          </a:custGeom>
          <a:solidFill>
            <a:srgbClr val="009E48"/>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02FA07-1D2F-410C-BDDB-F3917AACAE91}"/>
                  </a:ext>
                </a:extLst>
              </p:cNvPr>
              <p:cNvSpPr txBox="1"/>
              <p:nvPr/>
            </p:nvSpPr>
            <p:spPr>
              <a:xfrm>
                <a:off x="1941082" y="1628800"/>
                <a:ext cx="5309595" cy="584775"/>
              </a:xfrm>
              <a:prstGeom prst="rect">
                <a:avLst/>
              </a:prstGeom>
              <a:noFill/>
            </p:spPr>
            <p:txBody>
              <a:bodyPr wrap="none" rtlCol="0">
                <a:spAutoFit/>
              </a:bodyPr>
              <a:lstStyle/>
              <a:p>
                <a:r>
                  <a:rPr lang="en-US" sz="3200" b="1" dirty="0"/>
                  <a:t>𝐸/𝐾:	</a:t>
                </a:r>
                <a14:m>
                  <m:oMath xmlns:m="http://schemas.openxmlformats.org/officeDocument/2006/math">
                    <m:sSup>
                      <m:sSupPr>
                        <m:ctrlPr>
                          <a:rPr lang="en-US" sz="3200" i="1" dirty="0">
                            <a:latin typeface="Cambria Math" panose="02040503050406030204" pitchFamily="18" charset="0"/>
                          </a:rPr>
                        </m:ctrlPr>
                      </m:sSupPr>
                      <m:e>
                        <m:r>
                          <a:rPr lang="en-US" sz="3200" b="0" i="1" dirty="0" smtClean="0">
                            <a:latin typeface="Cambria Math" panose="02040503050406030204" pitchFamily="18" charset="0"/>
                          </a:rPr>
                          <m:t>𝑎𝑥</m:t>
                        </m:r>
                      </m:e>
                      <m:sup>
                        <m:r>
                          <a:rPr lang="en-US" sz="3200" i="1" dirty="0">
                            <a:latin typeface="Cambria Math" panose="02040503050406030204" pitchFamily="18" charset="0"/>
                          </a:rPr>
                          <m:t>2</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𝑦</m:t>
                        </m:r>
                      </m:e>
                      <m:sup>
                        <m:r>
                          <a:rPr lang="en-US" sz="3200" b="0" i="1" dirty="0" smtClean="0">
                            <a:latin typeface="Cambria Math" panose="02040503050406030204" pitchFamily="18" charset="0"/>
                          </a:rPr>
                          <m:t>2</m:t>
                        </m:r>
                      </m:sup>
                    </m:sSup>
                    <m:r>
                      <a:rPr lang="en-US" sz="3200" i="1" dirty="0">
                        <a:latin typeface="Cambria Math" panose="02040503050406030204" pitchFamily="18" charset="0"/>
                      </a:rPr>
                      <m:t> =</m:t>
                    </m:r>
                    <m:r>
                      <a:rPr lang="en-US" sz="3200" b="0" i="1" dirty="0" smtClean="0">
                        <a:latin typeface="Cambria Math" panose="02040503050406030204" pitchFamily="18" charset="0"/>
                      </a:rPr>
                      <m:t>1</m:t>
                    </m:r>
                    <m:r>
                      <a:rPr lang="en-US" sz="3200" i="1" dirty="0">
                        <a:latin typeface="Cambria Math" panose="02040503050406030204" pitchFamily="18" charset="0"/>
                      </a:rPr>
                      <m:t>+</m:t>
                    </m:r>
                    <m:r>
                      <a:rPr lang="en-US" sz="3200" b="0" i="1" dirty="0" smtClean="0">
                        <a:latin typeface="Cambria Math" panose="02040503050406030204" pitchFamily="18" charset="0"/>
                      </a:rPr>
                      <m:t>𝑑</m:t>
                    </m:r>
                    <m:sSup>
                      <m:sSupPr>
                        <m:ctrlPr>
                          <a:rPr lang="en-US" sz="3200" i="1" dirty="0">
                            <a:latin typeface="Cambria Math" panose="02040503050406030204" pitchFamily="18" charset="0"/>
                          </a:rPr>
                        </m:ctrlPr>
                      </m:sSupPr>
                      <m:e>
                        <m:r>
                          <a:rPr lang="en-US" sz="3200" i="1" dirty="0">
                            <a:latin typeface="Cambria Math" panose="02040503050406030204" pitchFamily="18" charset="0"/>
                          </a:rPr>
                          <m:t>𝑥</m:t>
                        </m:r>
                      </m:e>
                      <m:sup>
                        <m:r>
                          <a:rPr lang="en-US" sz="3200" i="1" dirty="0">
                            <a:latin typeface="Cambria Math" panose="02040503050406030204" pitchFamily="18" charset="0"/>
                          </a:rPr>
                          <m:t>2</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𝑦</m:t>
                        </m:r>
                      </m:e>
                      <m:sup>
                        <m:r>
                          <a:rPr lang="en-US" sz="3200" b="0" i="1" dirty="0" smtClean="0">
                            <a:latin typeface="Cambria Math" panose="02040503050406030204" pitchFamily="18" charset="0"/>
                          </a:rPr>
                          <m:t>2</m:t>
                        </m:r>
                      </m:sup>
                    </m:sSup>
                  </m:oMath>
                </a14:m>
                <a:endParaRPr lang="en-US" sz="3200" dirty="0"/>
              </a:p>
            </p:txBody>
          </p:sp>
        </mc:Choice>
        <mc:Fallback xmlns="">
          <p:sp>
            <p:nvSpPr>
              <p:cNvPr id="11" name="TextBox 10">
                <a:extLst>
                  <a:ext uri="{FF2B5EF4-FFF2-40B4-BE49-F238E27FC236}">
                    <a16:creationId xmlns:a16="http://schemas.microsoft.com/office/drawing/2014/main" id="{EA02FA07-1D2F-410C-BDDB-F3917AACAE91}"/>
                  </a:ext>
                </a:extLst>
              </p:cNvPr>
              <p:cNvSpPr txBox="1">
                <a:spLocks noRot="1" noChangeAspect="1" noMove="1" noResize="1" noEditPoints="1" noAdjustHandles="1" noChangeArrowheads="1" noChangeShapeType="1" noTextEdit="1"/>
              </p:cNvSpPr>
              <p:nvPr/>
            </p:nvSpPr>
            <p:spPr>
              <a:xfrm>
                <a:off x="1941082" y="1628800"/>
                <a:ext cx="5309595" cy="584775"/>
              </a:xfrm>
              <a:prstGeom prst="rect">
                <a:avLst/>
              </a:prstGeom>
              <a:blipFill>
                <a:blip r:embed="rId2"/>
                <a:stretch>
                  <a:fillRect l="-2870" t="-14583" b="-32292"/>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0700E8-A5C5-45BE-8323-795BF2EF4A8D}"/>
              </a:ext>
            </a:extLst>
          </p:cNvPr>
          <p:cNvSpPr/>
          <p:nvPr/>
        </p:nvSpPr>
        <p:spPr>
          <a:xfrm>
            <a:off x="820731" y="1015677"/>
            <a:ext cx="3689408" cy="523220"/>
          </a:xfrm>
          <a:prstGeom prst="rect">
            <a:avLst/>
          </a:prstGeom>
        </p:spPr>
        <p:txBody>
          <a:bodyPr wrap="none">
            <a:spAutoFit/>
          </a:bodyPr>
          <a:lstStyle/>
          <a:p>
            <a:r>
              <a:rPr lang="en-US" b="1" dirty="0"/>
              <a:t>Twisted Edwards form</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3A38CD4-1D6D-4517-8629-A686493BA990}"/>
                  </a:ext>
                </a:extLst>
              </p:cNvPr>
              <p:cNvSpPr/>
              <p:nvPr/>
            </p:nvSpPr>
            <p:spPr>
              <a:xfrm>
                <a:off x="7032105" y="4145652"/>
                <a:ext cx="4193584" cy="9541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pc="70" dirty="0" smtClean="0">
                          <a:latin typeface="Cambria Math" panose="02040503050406030204" pitchFamily="18" charset="0"/>
                        </a:rPr>
                        <m:t>10</m:t>
                      </m:r>
                      <m:sSup>
                        <m:sSupPr>
                          <m:ctrlPr>
                            <a:rPr lang="en-US" b="0" i="1" spc="70" dirty="0" smtClean="0">
                              <a:latin typeface="Cambria Math" panose="02040503050406030204" pitchFamily="18" charset="0"/>
                            </a:rPr>
                          </m:ctrlPr>
                        </m:sSupPr>
                        <m:e>
                          <m:r>
                            <a:rPr lang="en-US" b="0" i="1" spc="70" dirty="0" smtClean="0">
                              <a:latin typeface="Cambria Math" panose="02040503050406030204" pitchFamily="18" charset="0"/>
                            </a:rPr>
                            <m:t>𝑥</m:t>
                          </m:r>
                        </m:e>
                        <m:sup>
                          <m:r>
                            <a:rPr lang="en-US" b="0" i="1" spc="70" dirty="0" smtClean="0">
                              <a:latin typeface="Cambria Math" panose="02040503050406030204" pitchFamily="18" charset="0"/>
                            </a:rPr>
                            <m:t>2</m:t>
                          </m:r>
                        </m:sup>
                      </m:sSup>
                      <m:r>
                        <a:rPr lang="en-US" b="0" i="1" spc="70" dirty="0" smtClean="0">
                          <a:latin typeface="Cambria Math" panose="02040503050406030204" pitchFamily="18" charset="0"/>
                        </a:rPr>
                        <m:t>+</m:t>
                      </m:r>
                      <m:sSup>
                        <m:sSupPr>
                          <m:ctrlPr>
                            <a:rPr lang="en-US" i="1" spc="70" dirty="0">
                              <a:latin typeface="Cambria Math" panose="02040503050406030204" pitchFamily="18" charset="0"/>
                            </a:rPr>
                          </m:ctrlPr>
                        </m:sSupPr>
                        <m:e>
                          <m:r>
                            <a:rPr lang="en-US" i="1" spc="70" dirty="0">
                              <a:latin typeface="Cambria Math" panose="02040503050406030204" pitchFamily="18" charset="0"/>
                            </a:rPr>
                            <m:t>𝑦</m:t>
                          </m:r>
                        </m:e>
                        <m:sup>
                          <m:r>
                            <a:rPr lang="en-US" i="1" spc="70" dirty="0">
                              <a:latin typeface="Cambria Math" panose="02040503050406030204" pitchFamily="18" charset="0"/>
                            </a:rPr>
                            <m:t>2</m:t>
                          </m:r>
                        </m:sup>
                      </m:sSup>
                      <m:r>
                        <a:rPr lang="en-US" i="1" dirty="0">
                          <a:latin typeface="Cambria Math" panose="02040503050406030204" pitchFamily="18" charset="0"/>
                        </a:rPr>
                        <m:t>=</m:t>
                      </m:r>
                      <m:r>
                        <a:rPr lang="en-US" b="0" i="1" dirty="0" smtClean="0">
                          <a:latin typeface="Cambria Math" panose="02040503050406030204" pitchFamily="18" charset="0"/>
                        </a:rPr>
                        <m:t>1+6</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2</m:t>
                          </m:r>
                        </m:sup>
                      </m:sSup>
                    </m:oMath>
                  </m:oMathPara>
                </a14:m>
                <a:endParaRPr lang="en-US" dirty="0"/>
              </a:p>
              <a:p>
                <a:endParaRPr lang="en-US" dirty="0"/>
              </a:p>
            </p:txBody>
          </p:sp>
        </mc:Choice>
        <mc:Fallback xmlns="">
          <p:sp>
            <p:nvSpPr>
              <p:cNvPr id="10" name="Rectangle 9">
                <a:extLst>
                  <a:ext uri="{FF2B5EF4-FFF2-40B4-BE49-F238E27FC236}">
                    <a16:creationId xmlns:a16="http://schemas.microsoft.com/office/drawing/2014/main" id="{13A38CD4-1D6D-4517-8629-A686493BA990}"/>
                  </a:ext>
                </a:extLst>
              </p:cNvPr>
              <p:cNvSpPr>
                <a:spLocks noRot="1" noChangeAspect="1" noMove="1" noResize="1" noEditPoints="1" noAdjustHandles="1" noChangeArrowheads="1" noChangeShapeType="1" noTextEdit="1"/>
              </p:cNvSpPr>
              <p:nvPr/>
            </p:nvSpPr>
            <p:spPr>
              <a:xfrm>
                <a:off x="7032105" y="4145652"/>
                <a:ext cx="4193584" cy="954107"/>
              </a:xfrm>
              <a:prstGeom prst="rect">
                <a:avLst/>
              </a:prstGeom>
              <a:blipFill>
                <a:blip r:embed="rId3"/>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D5DFB37-4383-4652-A085-E1D9406EF634}"/>
              </a:ext>
            </a:extLst>
          </p:cNvPr>
          <p:cNvPicPr>
            <a:picLocks noChangeAspect="1"/>
          </p:cNvPicPr>
          <p:nvPr/>
        </p:nvPicPr>
        <p:blipFill>
          <a:blip r:embed="rId4"/>
          <a:stretch>
            <a:fillRect/>
          </a:stretch>
        </p:blipFill>
        <p:spPr>
          <a:xfrm>
            <a:off x="983432" y="2243370"/>
            <a:ext cx="5309595" cy="4230291"/>
          </a:xfrm>
          <a:prstGeom prst="rect">
            <a:avLst/>
          </a:prstGeom>
        </p:spPr>
      </p:pic>
      <p:sp>
        <p:nvSpPr>
          <p:cNvPr id="4" name="Rectangle 3">
            <a:extLst>
              <a:ext uri="{FF2B5EF4-FFF2-40B4-BE49-F238E27FC236}">
                <a16:creationId xmlns:a16="http://schemas.microsoft.com/office/drawing/2014/main" id="{AAF25A44-B183-48FB-B96F-068973DC792D}"/>
              </a:ext>
            </a:extLst>
          </p:cNvPr>
          <p:cNvSpPr/>
          <p:nvPr/>
        </p:nvSpPr>
        <p:spPr>
          <a:xfrm>
            <a:off x="7183773" y="5784646"/>
            <a:ext cx="3959161" cy="523220"/>
          </a:xfrm>
          <a:prstGeom prst="rect">
            <a:avLst/>
          </a:prstGeom>
        </p:spPr>
        <p:txBody>
          <a:bodyPr wrap="none">
            <a:spAutoFit/>
          </a:bodyPr>
          <a:lstStyle/>
          <a:p>
            <a:r>
              <a:rPr lang="en-US">
                <a:solidFill>
                  <a:schemeClr val="tx2"/>
                </a:solidFill>
                <a:hlinkClick r:id="rId5">
                  <a:extLst>
                    <a:ext uri="{A12FA001-AC4F-418D-AE19-62706E023703}">
                      <ahyp:hlinkClr xmlns:ahyp="http://schemas.microsoft.com/office/drawing/2018/hyperlinkcolor" val="tx"/>
                    </a:ext>
                  </a:extLst>
                </a:hlinkClick>
              </a:rPr>
              <a:t>https://safecurves.cr.yp.to/</a:t>
            </a:r>
            <a:endParaRPr lang="en-US">
              <a:solidFill>
                <a:schemeClr val="tx2"/>
              </a:solidFill>
            </a:endParaRPr>
          </a:p>
        </p:txBody>
      </p:sp>
      <p:pic>
        <p:nvPicPr>
          <p:cNvPr id="12" name="Graphic 11" descr="Books">
            <a:extLst>
              <a:ext uri="{FF2B5EF4-FFF2-40B4-BE49-F238E27FC236}">
                <a16:creationId xmlns:a16="http://schemas.microsoft.com/office/drawing/2014/main" id="{6A9665C2-F578-4A42-A673-0B6224BED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9348" y="5589056"/>
            <a:ext cx="914400" cy="914400"/>
          </a:xfrm>
          <a:prstGeom prst="rect">
            <a:avLst/>
          </a:prstGeom>
        </p:spPr>
      </p:pic>
    </p:spTree>
    <p:extLst>
      <p:ext uri="{BB962C8B-B14F-4D97-AF65-F5344CB8AC3E}">
        <p14:creationId xmlns:p14="http://schemas.microsoft.com/office/powerpoint/2010/main" val="2925446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6610" name="Picture 2">
            <a:extLst>
              <a:ext uri="{FF2B5EF4-FFF2-40B4-BE49-F238E27FC236}">
                <a16:creationId xmlns:a16="http://schemas.microsoft.com/office/drawing/2014/main" id="{D6A6BF3A-E1BC-45A4-B15B-7E286CAC9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2895600" cy="2533650"/>
          </a:xfrm>
          <a:prstGeom prst="rect">
            <a:avLst/>
          </a:prstGeom>
          <a:noFill/>
          <a:extLst>
            <a:ext uri="{909E8E84-426E-40DD-AFC4-6F175D3DCCD1}">
              <a14:hiddenFill xmlns:a14="http://schemas.microsoft.com/office/drawing/2010/main">
                <a:solidFill>
                  <a:srgbClr val="FFFFFF"/>
                </a:solidFill>
              </a14:hiddenFill>
            </a:ext>
          </a:extLst>
        </p:spPr>
      </p:pic>
      <p:sp>
        <p:nvSpPr>
          <p:cNvPr id="20" name="object 2">
            <a:extLst>
              <a:ext uri="{FF2B5EF4-FFF2-40B4-BE49-F238E27FC236}">
                <a16:creationId xmlns:a16="http://schemas.microsoft.com/office/drawing/2014/main" id="{F1E28D36-4550-4E66-A3C4-DE32B94A7DA7}"/>
              </a:ext>
            </a:extLst>
          </p:cNvPr>
          <p:cNvSpPr txBox="1">
            <a:spLocks noGrp="1"/>
          </p:cNvSpPr>
          <p:nvPr>
            <p:ph type="title"/>
          </p:nvPr>
        </p:nvSpPr>
        <p:spPr>
          <a:xfrm>
            <a:off x="1517229" y="165783"/>
            <a:ext cx="7144591"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altLang="en-US" b="1" dirty="0"/>
              <a:t>Elliptic group</a:t>
            </a:r>
            <a:endParaRPr b="1" spc="-74" dirty="0"/>
          </a:p>
        </p:txBody>
      </p:sp>
      <mc:AlternateContent xmlns:mc="http://schemas.openxmlformats.org/markup-compatibility/2006" xmlns:a14="http://schemas.microsoft.com/office/drawing/2010/main">
        <mc:Choice Requires="a14">
          <p:sp>
            <p:nvSpPr>
              <p:cNvPr id="196612" name="Rectangle 4">
                <a:extLst>
                  <a:ext uri="{FF2B5EF4-FFF2-40B4-BE49-F238E27FC236}">
                    <a16:creationId xmlns:a16="http://schemas.microsoft.com/office/drawing/2014/main" id="{22A9F284-375F-4539-993A-980F3863944D}"/>
                  </a:ext>
                </a:extLst>
              </p:cNvPr>
              <p:cNvSpPr>
                <a:spLocks noGrp="1" noChangeArrowheads="1"/>
              </p:cNvSpPr>
              <p:nvPr>
                <p:ph idx="1"/>
              </p:nvPr>
            </p:nvSpPr>
            <p:spPr>
              <a:xfrm>
                <a:off x="5451475" y="1992313"/>
                <a:ext cx="5029200" cy="3581400"/>
              </a:xfrm>
              <a:noFill/>
              <a:ln/>
            </p:spPr>
            <p:txBody>
              <a:bodyPr/>
              <a:lstStyle/>
              <a:p>
                <a:pPr>
                  <a:lnSpc>
                    <a:spcPct val="90000"/>
                  </a:lnSpc>
                </a:pPr>
                <a:r>
                  <a:rPr lang="en-US" altLang="en-US" sz="2800" dirty="0"/>
                  <a:t>If </a:t>
                </a:r>
                <a:r>
                  <a:rPr lang="en-US" altLang="en-US" sz="2800" dirty="0">
                    <a:latin typeface="Courier" pitchFamily="49" charset="0"/>
                  </a:rPr>
                  <a:t>P</a:t>
                </a:r>
                <a:r>
                  <a:rPr lang="en-US" altLang="en-US" sz="2800" baseline="-25000" dirty="0">
                    <a:latin typeface="Courier" pitchFamily="49" charset="0"/>
                  </a:rPr>
                  <a:t>1</a:t>
                </a:r>
                <a:r>
                  <a:rPr lang="en-US" altLang="en-US" sz="2800" dirty="0"/>
                  <a:t> and </a:t>
                </a:r>
                <a:r>
                  <a:rPr lang="en-US" altLang="en-US" sz="2800" dirty="0">
                    <a:latin typeface="Courier" pitchFamily="49" charset="0"/>
                  </a:rPr>
                  <a:t>P</a:t>
                </a:r>
                <a:r>
                  <a:rPr lang="en-US" altLang="en-US" sz="2800" baseline="-25000" dirty="0">
                    <a:latin typeface="Courier" pitchFamily="49" charset="0"/>
                  </a:rPr>
                  <a:t>2</a:t>
                </a:r>
                <a:r>
                  <a:rPr lang="en-US" altLang="en-US" sz="2800" dirty="0"/>
                  <a:t> are on </a:t>
                </a:r>
                <a:r>
                  <a:rPr lang="en-US" altLang="en-US" sz="2800" dirty="0">
                    <a:latin typeface="Courier" pitchFamily="49" charset="0"/>
                  </a:rPr>
                  <a:t>E</a:t>
                </a:r>
                <a:r>
                  <a:rPr lang="en-US" altLang="en-US" sz="2800" dirty="0"/>
                  <a:t>, we can define sum </a:t>
                </a:r>
              </a:p>
              <a:p>
                <a:pPr>
                  <a:lnSpc>
                    <a:spcPct val="90000"/>
                  </a:lnSpc>
                  <a:buFontTx/>
                  <a:buNone/>
                </a:pPr>
                <a:r>
                  <a:rPr lang="en-US" altLang="en-US" sz="2800" dirty="0">
                    <a:solidFill>
                      <a:srgbClr val="FF0000"/>
                    </a:solidFill>
                    <a:latin typeface="Courier" pitchFamily="49" charset="0"/>
                  </a:rPr>
                  <a:t>	</a:t>
                </a:r>
                <a14:m>
                  <m:oMath xmlns:m="http://schemas.openxmlformats.org/officeDocument/2006/math">
                    <m:r>
                      <a:rPr lang="en-US" altLang="en-US" sz="2800" i="1" smtClean="0">
                        <a:solidFill>
                          <a:srgbClr val="FF0000"/>
                        </a:solidFill>
                        <a:latin typeface="Cambria Math" panose="02040503050406030204" pitchFamily="18" charset="0"/>
                      </a:rPr>
                      <m:t>𝑃</m:t>
                    </m:r>
                    <m:r>
                      <a:rPr lang="en-US" altLang="en-US" sz="2800" i="1" baseline="-25000" smtClean="0">
                        <a:solidFill>
                          <a:srgbClr val="FF0000"/>
                        </a:solidFill>
                        <a:latin typeface="Cambria Math" panose="02040503050406030204" pitchFamily="18" charset="0"/>
                      </a:rPr>
                      <m:t>1</m:t>
                    </m:r>
                    <m:r>
                      <a:rPr lang="en-US" altLang="en-US" sz="2800" i="1" smtClean="0">
                        <a:solidFill>
                          <a:srgbClr val="FF0000"/>
                        </a:solidFill>
                        <a:latin typeface="Cambria Math" panose="02040503050406030204" pitchFamily="18" charset="0"/>
                      </a:rPr>
                      <m:t> </m:t>
                    </m:r>
                    <m:r>
                      <a:rPr lang="en-US" altLang="en-US" sz="2800" i="1">
                        <a:solidFill>
                          <a:srgbClr val="FF0000"/>
                        </a:solidFill>
                        <a:latin typeface="Cambria Math" panose="02040503050406030204" pitchFamily="18" charset="0"/>
                      </a:rPr>
                      <m:t>+ </m:t>
                    </m:r>
                    <m:r>
                      <a:rPr lang="en-US" altLang="en-US" sz="2800" i="1" smtClean="0">
                        <a:solidFill>
                          <a:srgbClr val="FF0000"/>
                        </a:solidFill>
                        <a:latin typeface="Cambria Math" panose="02040503050406030204" pitchFamily="18" charset="0"/>
                      </a:rPr>
                      <m:t>𝑃</m:t>
                    </m:r>
                    <m:r>
                      <a:rPr lang="en-US" altLang="en-US" sz="2800" i="1" baseline="-25000" smtClean="0">
                        <a:solidFill>
                          <a:srgbClr val="FF0000"/>
                        </a:solidFill>
                        <a:latin typeface="Cambria Math" panose="02040503050406030204" pitchFamily="18" charset="0"/>
                      </a:rPr>
                      <m:t>2</m:t>
                    </m:r>
                    <m:r>
                      <a:rPr lang="en-US" altLang="en-US" sz="2800" i="1" smtClean="0">
                        <a:solidFill>
                          <a:srgbClr val="FF0000"/>
                        </a:solidFill>
                        <a:latin typeface="Cambria Math" panose="02040503050406030204" pitchFamily="18" charset="0"/>
                      </a:rPr>
                      <m:t> = </m:t>
                    </m:r>
                    <m:r>
                      <a:rPr lang="en-US" altLang="en-US" sz="2800" i="1" smtClean="0">
                        <a:solidFill>
                          <a:srgbClr val="FF0000"/>
                        </a:solidFill>
                        <a:latin typeface="Cambria Math" panose="02040503050406030204" pitchFamily="18" charset="0"/>
                      </a:rPr>
                      <m:t>𝑃</m:t>
                    </m:r>
                    <m:r>
                      <a:rPr lang="en-US" altLang="en-US" sz="2800" i="1" baseline="-25000" smtClean="0">
                        <a:solidFill>
                          <a:srgbClr val="FF0000"/>
                        </a:solidFill>
                        <a:latin typeface="Cambria Math" panose="02040503050406030204" pitchFamily="18" charset="0"/>
                      </a:rPr>
                      <m:t>2</m:t>
                    </m:r>
                    <m:r>
                      <a:rPr lang="en-US" altLang="en-US" sz="2800" i="1" smtClean="0">
                        <a:solidFill>
                          <a:srgbClr val="FF0000"/>
                        </a:solidFill>
                        <a:latin typeface="Cambria Math" panose="02040503050406030204" pitchFamily="18" charset="0"/>
                      </a:rPr>
                      <m:t> </m:t>
                    </m:r>
                    <m:r>
                      <a:rPr lang="en-US" altLang="en-US" sz="2800" i="1">
                        <a:solidFill>
                          <a:srgbClr val="FF0000"/>
                        </a:solidFill>
                        <a:latin typeface="Cambria Math" panose="02040503050406030204" pitchFamily="18" charset="0"/>
                      </a:rPr>
                      <m:t>+ </m:t>
                    </m:r>
                    <m:r>
                      <a:rPr lang="en-US" altLang="en-US" sz="2800" i="1" smtClean="0">
                        <a:solidFill>
                          <a:srgbClr val="FF0000"/>
                        </a:solidFill>
                        <a:latin typeface="Cambria Math" panose="02040503050406030204" pitchFamily="18" charset="0"/>
                      </a:rPr>
                      <m:t>𝑃</m:t>
                    </m:r>
                    <m:r>
                      <a:rPr lang="en-US" altLang="en-US" sz="2800" i="1" baseline="-25000" smtClean="0">
                        <a:solidFill>
                          <a:srgbClr val="FF0000"/>
                        </a:solidFill>
                        <a:latin typeface="Cambria Math" panose="02040503050406030204" pitchFamily="18" charset="0"/>
                      </a:rPr>
                      <m:t>1</m:t>
                    </m:r>
                    <m:r>
                      <a:rPr lang="en-US" altLang="en-US" sz="2800" i="1" smtClean="0">
                        <a:solidFill>
                          <a:srgbClr val="FF0000"/>
                        </a:solidFill>
                        <a:latin typeface="Cambria Math" panose="02040503050406030204" pitchFamily="18" charset="0"/>
                      </a:rPr>
                      <m:t> ≝</m:t>
                    </m:r>
                    <m:sSub>
                      <m:sSubPr>
                        <m:ctrlPr>
                          <a:rPr lang="en-US" altLang="en-US" sz="2800" b="0" i="1" smtClean="0">
                            <a:solidFill>
                              <a:srgbClr val="FF0000"/>
                            </a:solidFill>
                            <a:latin typeface="Cambria Math" panose="02040503050406030204" pitchFamily="18" charset="0"/>
                          </a:rPr>
                        </m:ctrlPr>
                      </m:sSubPr>
                      <m:e>
                        <m:r>
                          <a:rPr lang="en-US" altLang="en-US" sz="2800" b="0" i="1" smtClean="0">
                            <a:solidFill>
                              <a:srgbClr val="FF0000"/>
                            </a:solidFill>
                            <a:latin typeface="Cambria Math" panose="02040503050406030204" pitchFamily="18" charset="0"/>
                          </a:rPr>
                          <m:t>𝑃</m:t>
                        </m:r>
                      </m:e>
                      <m:sub>
                        <m:r>
                          <a:rPr lang="en-US" altLang="en-US" sz="2800" b="0" i="1" smtClean="0">
                            <a:solidFill>
                              <a:srgbClr val="FF0000"/>
                            </a:solidFill>
                            <a:latin typeface="Cambria Math" panose="02040503050406030204" pitchFamily="18" charset="0"/>
                          </a:rPr>
                          <m:t>3</m:t>
                        </m:r>
                      </m:sub>
                    </m:sSub>
                  </m:oMath>
                </a14:m>
                <a:endParaRPr lang="en-US" altLang="en-US" sz="2800" dirty="0">
                  <a:solidFill>
                    <a:srgbClr val="FF0000"/>
                  </a:solidFill>
                </a:endParaRPr>
              </a:p>
              <a:p>
                <a:pPr>
                  <a:lnSpc>
                    <a:spcPct val="90000"/>
                  </a:lnSpc>
                  <a:buFontTx/>
                  <a:buNone/>
                </a:pPr>
                <a:r>
                  <a:rPr lang="en-US" altLang="en-US" sz="2800" dirty="0"/>
                  <a:t>	as shown in picture</a:t>
                </a:r>
              </a:p>
            </p:txBody>
          </p:sp>
        </mc:Choice>
        <mc:Fallback xmlns="">
          <p:sp>
            <p:nvSpPr>
              <p:cNvPr id="196612" name="Rectangle 4">
                <a:extLst>
                  <a:ext uri="{FF2B5EF4-FFF2-40B4-BE49-F238E27FC236}">
                    <a16:creationId xmlns:a16="http://schemas.microsoft.com/office/drawing/2014/main" id="{22A9F284-375F-4539-993A-980F3863944D}"/>
                  </a:ext>
                </a:extLst>
              </p:cNvPr>
              <p:cNvSpPr>
                <a:spLocks noGrp="1" noRot="1" noChangeAspect="1" noMove="1" noResize="1" noEditPoints="1" noAdjustHandles="1" noChangeArrowheads="1" noChangeShapeType="1" noTextEdit="1"/>
              </p:cNvSpPr>
              <p:nvPr>
                <p:ph type="body" idx="1"/>
              </p:nvPr>
            </p:nvSpPr>
            <p:spPr>
              <a:xfrm>
                <a:off x="5451475" y="1992313"/>
                <a:ext cx="5029200" cy="3581400"/>
              </a:xfrm>
              <a:blipFill>
                <a:blip r:embed="rId3"/>
                <a:stretch>
                  <a:fillRect l="-3152" t="-5451"/>
                </a:stretch>
              </a:blipFill>
              <a:ln/>
            </p:spPr>
            <p:txBody>
              <a:bodyPr/>
              <a:lstStyle/>
              <a:p>
                <a:r>
                  <a:rPr lang="en-US">
                    <a:noFill/>
                  </a:rPr>
                  <a:t> </a:t>
                </a:r>
              </a:p>
            </p:txBody>
          </p:sp>
        </mc:Fallback>
      </mc:AlternateContent>
      <p:sp>
        <p:nvSpPr>
          <p:cNvPr id="196613" name="Line 5">
            <a:extLst>
              <a:ext uri="{FF2B5EF4-FFF2-40B4-BE49-F238E27FC236}">
                <a16:creationId xmlns:a16="http://schemas.microsoft.com/office/drawing/2014/main" id="{F1FECA86-6482-408B-A260-4D71FE3B1D1F}"/>
              </a:ext>
            </a:extLst>
          </p:cNvPr>
          <p:cNvSpPr>
            <a:spLocks noChangeShapeType="1"/>
          </p:cNvSpPr>
          <p:nvPr/>
        </p:nvSpPr>
        <p:spPr bwMode="auto">
          <a:xfrm flipV="1">
            <a:off x="1752600" y="3276600"/>
            <a:ext cx="2971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4" name="Oval 6">
            <a:extLst>
              <a:ext uri="{FF2B5EF4-FFF2-40B4-BE49-F238E27FC236}">
                <a16:creationId xmlns:a16="http://schemas.microsoft.com/office/drawing/2014/main" id="{9BB5DCA4-624A-4A1B-A793-7FD93583D2E5}"/>
              </a:ext>
            </a:extLst>
          </p:cNvPr>
          <p:cNvSpPr>
            <a:spLocks noChangeArrowheads="1"/>
          </p:cNvSpPr>
          <p:nvPr/>
        </p:nvSpPr>
        <p:spPr bwMode="auto">
          <a:xfrm>
            <a:off x="1843089" y="3673475"/>
            <a:ext cx="109537" cy="1095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5" name="Oval 7">
            <a:extLst>
              <a:ext uri="{FF2B5EF4-FFF2-40B4-BE49-F238E27FC236}">
                <a16:creationId xmlns:a16="http://schemas.microsoft.com/office/drawing/2014/main" id="{757417D9-DF53-4174-8972-298EFA0A211F}"/>
              </a:ext>
            </a:extLst>
          </p:cNvPr>
          <p:cNvSpPr>
            <a:spLocks noChangeArrowheads="1"/>
          </p:cNvSpPr>
          <p:nvPr/>
        </p:nvSpPr>
        <p:spPr bwMode="auto">
          <a:xfrm>
            <a:off x="3122614" y="3471864"/>
            <a:ext cx="109537" cy="109537"/>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Oval 8">
            <a:extLst>
              <a:ext uri="{FF2B5EF4-FFF2-40B4-BE49-F238E27FC236}">
                <a16:creationId xmlns:a16="http://schemas.microsoft.com/office/drawing/2014/main" id="{C02F1064-1D89-4FB1-900B-59584242F0B7}"/>
              </a:ext>
            </a:extLst>
          </p:cNvPr>
          <p:cNvSpPr>
            <a:spLocks noChangeArrowheads="1"/>
          </p:cNvSpPr>
          <p:nvPr/>
        </p:nvSpPr>
        <p:spPr bwMode="auto">
          <a:xfrm>
            <a:off x="3929064" y="3352800"/>
            <a:ext cx="109537" cy="1095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7" name="Line 9">
            <a:extLst>
              <a:ext uri="{FF2B5EF4-FFF2-40B4-BE49-F238E27FC236}">
                <a16:creationId xmlns:a16="http://schemas.microsoft.com/office/drawing/2014/main" id="{D461C791-0AA8-4A08-A594-6C2505F8076F}"/>
              </a:ext>
            </a:extLst>
          </p:cNvPr>
          <p:cNvSpPr>
            <a:spLocks noChangeShapeType="1"/>
          </p:cNvSpPr>
          <p:nvPr/>
        </p:nvSpPr>
        <p:spPr bwMode="auto">
          <a:xfrm>
            <a:off x="3981450" y="2362200"/>
            <a:ext cx="0" cy="3200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8" name="Oval 10">
            <a:extLst>
              <a:ext uri="{FF2B5EF4-FFF2-40B4-BE49-F238E27FC236}">
                <a16:creationId xmlns:a16="http://schemas.microsoft.com/office/drawing/2014/main" id="{13514B72-AEE0-48F5-84E4-D4095F5C263F}"/>
              </a:ext>
            </a:extLst>
          </p:cNvPr>
          <p:cNvSpPr>
            <a:spLocks noChangeArrowheads="1"/>
          </p:cNvSpPr>
          <p:nvPr/>
        </p:nvSpPr>
        <p:spPr bwMode="auto">
          <a:xfrm>
            <a:off x="3929064" y="4572000"/>
            <a:ext cx="109537" cy="1095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Rectangle 11">
            <a:extLst>
              <a:ext uri="{FF2B5EF4-FFF2-40B4-BE49-F238E27FC236}">
                <a16:creationId xmlns:a16="http://schemas.microsoft.com/office/drawing/2014/main" id="{9B47BCDC-5D98-4A4C-9FDC-071ED39FFB80}"/>
              </a:ext>
            </a:extLst>
          </p:cNvPr>
          <p:cNvSpPr>
            <a:spLocks noChangeArrowheads="1"/>
          </p:cNvSpPr>
          <p:nvPr/>
        </p:nvSpPr>
        <p:spPr bwMode="auto">
          <a:xfrm>
            <a:off x="1524000" y="327660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Courier" pitchFamily="49" charset="0"/>
              </a:rPr>
              <a:t>P</a:t>
            </a:r>
            <a:r>
              <a:rPr lang="en-US" altLang="en-US" sz="2000" baseline="-25000">
                <a:latin typeface="Courier" pitchFamily="49" charset="0"/>
              </a:rPr>
              <a:t>1</a:t>
            </a:r>
          </a:p>
        </p:txBody>
      </p:sp>
      <p:sp>
        <p:nvSpPr>
          <p:cNvPr id="196620" name="Rectangle 12">
            <a:extLst>
              <a:ext uri="{FF2B5EF4-FFF2-40B4-BE49-F238E27FC236}">
                <a16:creationId xmlns:a16="http://schemas.microsoft.com/office/drawing/2014/main" id="{C50EB1E7-B7C4-4FEB-8E2E-20A928FCFB56}"/>
              </a:ext>
            </a:extLst>
          </p:cNvPr>
          <p:cNvSpPr>
            <a:spLocks noChangeArrowheads="1"/>
          </p:cNvSpPr>
          <p:nvPr/>
        </p:nvSpPr>
        <p:spPr bwMode="auto">
          <a:xfrm>
            <a:off x="3048000" y="304800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Courier" pitchFamily="49" charset="0"/>
              </a:rPr>
              <a:t>P</a:t>
            </a:r>
            <a:r>
              <a:rPr lang="en-US" altLang="en-US" sz="2000" baseline="-25000">
                <a:latin typeface="Courier" pitchFamily="49" charset="0"/>
              </a:rPr>
              <a:t>2</a:t>
            </a:r>
          </a:p>
        </p:txBody>
      </p:sp>
      <p:sp>
        <p:nvSpPr>
          <p:cNvPr id="196621" name="Rectangle 13">
            <a:extLst>
              <a:ext uri="{FF2B5EF4-FFF2-40B4-BE49-F238E27FC236}">
                <a16:creationId xmlns:a16="http://schemas.microsoft.com/office/drawing/2014/main" id="{077C8CD2-E1B2-4EB6-AEE6-0CDF5BCE7454}"/>
              </a:ext>
            </a:extLst>
          </p:cNvPr>
          <p:cNvSpPr>
            <a:spLocks noChangeArrowheads="1"/>
          </p:cNvSpPr>
          <p:nvPr/>
        </p:nvSpPr>
        <p:spPr bwMode="auto">
          <a:xfrm>
            <a:off x="3962400" y="426720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Courier" pitchFamily="49" charset="0"/>
              </a:rPr>
              <a:t>P</a:t>
            </a:r>
            <a:r>
              <a:rPr lang="en-US" altLang="en-US" sz="2000" baseline="-25000">
                <a:latin typeface="Courier" pitchFamily="49" charset="0"/>
              </a:rPr>
              <a:t>3</a:t>
            </a:r>
          </a:p>
        </p:txBody>
      </p:sp>
      <p:sp>
        <p:nvSpPr>
          <p:cNvPr id="196622" name="Line 14">
            <a:extLst>
              <a:ext uri="{FF2B5EF4-FFF2-40B4-BE49-F238E27FC236}">
                <a16:creationId xmlns:a16="http://schemas.microsoft.com/office/drawing/2014/main" id="{EF026604-B6FD-4A56-ACE1-9E45CB8BE789}"/>
              </a:ext>
            </a:extLst>
          </p:cNvPr>
          <p:cNvSpPr>
            <a:spLocks noChangeShapeType="1"/>
          </p:cNvSpPr>
          <p:nvPr/>
        </p:nvSpPr>
        <p:spPr bwMode="auto">
          <a:xfrm flipV="1">
            <a:off x="1600200" y="3984625"/>
            <a:ext cx="3352800" cy="44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3" name="Line 15">
            <a:extLst>
              <a:ext uri="{FF2B5EF4-FFF2-40B4-BE49-F238E27FC236}">
                <a16:creationId xmlns:a16="http://schemas.microsoft.com/office/drawing/2014/main" id="{BDE25743-E010-4297-A416-8CF6735C8000}"/>
              </a:ext>
            </a:extLst>
          </p:cNvPr>
          <p:cNvSpPr>
            <a:spLocks noChangeShapeType="1"/>
          </p:cNvSpPr>
          <p:nvPr/>
        </p:nvSpPr>
        <p:spPr bwMode="auto">
          <a:xfrm>
            <a:off x="2438400" y="236220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4" name="Rectangle 16">
            <a:extLst>
              <a:ext uri="{FF2B5EF4-FFF2-40B4-BE49-F238E27FC236}">
                <a16:creationId xmlns:a16="http://schemas.microsoft.com/office/drawing/2014/main" id="{9E8DF6B8-6579-4C03-8A3D-FC8950052FAD}"/>
              </a:ext>
            </a:extLst>
          </p:cNvPr>
          <p:cNvSpPr>
            <a:spLocks noChangeArrowheads="1"/>
          </p:cNvSpPr>
          <p:nvPr/>
        </p:nvSpPr>
        <p:spPr bwMode="auto">
          <a:xfrm>
            <a:off x="4921250" y="3746501"/>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Courier" pitchFamily="49" charset="0"/>
              </a:rPr>
              <a:t>x</a:t>
            </a:r>
            <a:endParaRPr lang="en-US" altLang="en-US" sz="2000" baseline="-25000">
              <a:latin typeface="Courier" pitchFamily="49" charset="0"/>
            </a:endParaRPr>
          </a:p>
        </p:txBody>
      </p:sp>
      <p:sp>
        <p:nvSpPr>
          <p:cNvPr id="196625" name="Rectangle 17">
            <a:extLst>
              <a:ext uri="{FF2B5EF4-FFF2-40B4-BE49-F238E27FC236}">
                <a16:creationId xmlns:a16="http://schemas.microsoft.com/office/drawing/2014/main" id="{2684DE06-4B7A-408B-8604-8B7D4B0B1C74}"/>
              </a:ext>
            </a:extLst>
          </p:cNvPr>
          <p:cNvSpPr>
            <a:spLocks noChangeArrowheads="1"/>
          </p:cNvSpPr>
          <p:nvPr/>
        </p:nvSpPr>
        <p:spPr bwMode="auto">
          <a:xfrm>
            <a:off x="2286000" y="1981201"/>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Courier" pitchFamily="49" charset="0"/>
              </a:rPr>
              <a:t>y</a:t>
            </a:r>
            <a:endParaRPr lang="en-US" altLang="en-US" sz="2000" baseline="-25000">
              <a:latin typeface="Courier" pitchFamily="49" charset="0"/>
            </a:endParaRPr>
          </a:p>
        </p:txBody>
      </p:sp>
      <p:sp>
        <p:nvSpPr>
          <p:cNvPr id="4" name="Rectangle 3">
            <a:extLst>
              <a:ext uri="{FF2B5EF4-FFF2-40B4-BE49-F238E27FC236}">
                <a16:creationId xmlns:a16="http://schemas.microsoft.com/office/drawing/2014/main" id="{B1680FD5-DCF8-4FF9-B684-833B9E834F03}"/>
              </a:ext>
            </a:extLst>
          </p:cNvPr>
          <p:cNvSpPr/>
          <p:nvPr/>
        </p:nvSpPr>
        <p:spPr>
          <a:xfrm>
            <a:off x="5257800" y="1141359"/>
            <a:ext cx="4642618" cy="584775"/>
          </a:xfrm>
          <a:prstGeom prst="rect">
            <a:avLst/>
          </a:prstGeom>
        </p:spPr>
        <p:txBody>
          <a:bodyPr wrap="none">
            <a:spAutoFit/>
          </a:bodyPr>
          <a:lstStyle/>
          <a:p>
            <a:r>
              <a:rPr lang="en-US" sz="3200" b="1" dirty="0">
                <a:latin typeface="arial" panose="020B0604020202020204" pitchFamily="34" charset="0"/>
              </a:rPr>
              <a:t>Addition of two points: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6614"/>
                                        </p:tgtEl>
                                        <p:attrNameLst>
                                          <p:attrName>style.visibility</p:attrName>
                                        </p:attrNameLst>
                                      </p:cBhvr>
                                      <p:to>
                                        <p:strVal val="visible"/>
                                      </p:to>
                                    </p:set>
                                  </p:childTnLst>
                                </p:cTn>
                              </p:par>
                            </p:childTnLst>
                          </p:cTn>
                        </p:par>
                        <p:par>
                          <p:cTn id="7" fill="hold" nodeType="afterGroup">
                            <p:stCondLst>
                              <p:cond delay="500"/>
                            </p:stCondLst>
                            <p:childTnLst>
                              <p:par>
                                <p:cTn id="8" presetID="0" presetClass="entr" presetSubtype="340691132" fill="hold" grpId="0" nodeType="afterEffect">
                                  <p:stCondLst>
                                    <p:cond delay="0"/>
                                  </p:stCondLst>
                                  <p:childTnLst>
                                    <p:set>
                                      <p:cBhvr>
                                        <p:cTn id="9" dur="1" fill="hold">
                                          <p:stCondLst>
                                            <p:cond delay="499"/>
                                          </p:stCondLst>
                                        </p:cTn>
                                        <p:tgtEl>
                                          <p:spTgt spid="19661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96615"/>
                                        </p:tgtEl>
                                        <p:attrNameLst>
                                          <p:attrName>style.visibility</p:attrName>
                                        </p:attrNameLst>
                                      </p:cBhvr>
                                      <p:to>
                                        <p:strVal val="visible"/>
                                      </p:to>
                                    </p:set>
                                  </p:childTnLst>
                                </p:cTn>
                              </p:par>
                            </p:childTnLst>
                          </p:cTn>
                        </p:par>
                        <p:par>
                          <p:cTn id="14" fill="hold" nodeType="afterGroup">
                            <p:stCondLst>
                              <p:cond delay="500"/>
                            </p:stCondLst>
                            <p:childTnLst>
                              <p:par>
                                <p:cTn id="15" presetID="0" presetClass="entr" presetSubtype="340689956" fill="hold" grpId="0" nodeType="afterEffect">
                                  <p:stCondLst>
                                    <p:cond delay="0"/>
                                  </p:stCondLst>
                                  <p:childTnLst>
                                    <p:set>
                                      <p:cBhvr>
                                        <p:cTn id="16" dur="1" fill="hold">
                                          <p:stCondLst>
                                            <p:cond delay="499"/>
                                          </p:stCondLst>
                                        </p:cTn>
                                        <p:tgtEl>
                                          <p:spTgt spid="1966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9661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19661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96617"/>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196618"/>
                                        </p:tgtEl>
                                        <p:attrNameLst>
                                          <p:attrName>style.visibility</p:attrName>
                                        </p:attrNameLst>
                                      </p:cBhvr>
                                      <p:to>
                                        <p:strVal val="visible"/>
                                      </p:to>
                                    </p:se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966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6612">
                                            <p:txEl>
                                              <p:pRg st="2" end="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66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9" grpId="0" autoUpdateAnimBg="0"/>
      <p:bldP spid="196620" grpId="0" autoUpdateAnimBg="0"/>
      <p:bldP spid="19662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1E28D36-4550-4E66-A3C4-DE32B94A7DA7}"/>
              </a:ext>
            </a:extLst>
          </p:cNvPr>
          <p:cNvSpPr txBox="1">
            <a:spLocks noGrp="1"/>
          </p:cNvSpPr>
          <p:nvPr>
            <p:ph type="title"/>
          </p:nvPr>
        </p:nvSpPr>
        <p:spPr>
          <a:xfrm>
            <a:off x="2999657" y="188640"/>
            <a:ext cx="7144591"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altLang="en-US" b="1" dirty="0"/>
              <a:t>Elliptic group</a:t>
            </a:r>
            <a:endParaRPr b="1" spc="-74" dirty="0"/>
          </a:p>
        </p:txBody>
      </p:sp>
      <p:sp>
        <p:nvSpPr>
          <p:cNvPr id="21" name="object 7">
            <a:extLst>
              <a:ext uri="{FF2B5EF4-FFF2-40B4-BE49-F238E27FC236}">
                <a16:creationId xmlns:a16="http://schemas.microsoft.com/office/drawing/2014/main" id="{2AEE9C49-458C-453D-BEBD-7BF257B2EAA1}"/>
              </a:ext>
            </a:extLst>
          </p:cNvPr>
          <p:cNvSpPr/>
          <p:nvPr/>
        </p:nvSpPr>
        <p:spPr>
          <a:xfrm>
            <a:off x="1986318" y="1844825"/>
            <a:ext cx="4104456" cy="4181049"/>
          </a:xfrm>
          <a:prstGeom prst="rect">
            <a:avLst/>
          </a:prstGeom>
          <a:blipFill>
            <a:blip r:embed="rId2" cstate="print"/>
            <a:stretch>
              <a:fillRect/>
            </a:stretch>
          </a:blipFill>
        </p:spPr>
        <p:txBody>
          <a:bodyPr wrap="square" lIns="0" tIns="0" rIns="0" bIns="0" rtlCol="0"/>
          <a:lstStyle/>
          <a:p>
            <a:endParaRPr/>
          </a:p>
        </p:txBody>
      </p:sp>
      <p:sp>
        <p:nvSpPr>
          <p:cNvPr id="22" name="object 8">
            <a:extLst>
              <a:ext uri="{FF2B5EF4-FFF2-40B4-BE49-F238E27FC236}">
                <a16:creationId xmlns:a16="http://schemas.microsoft.com/office/drawing/2014/main" id="{BBE9FE09-B1AA-4790-8AC4-F15932CF8113}"/>
              </a:ext>
            </a:extLst>
          </p:cNvPr>
          <p:cNvSpPr txBox="1"/>
          <p:nvPr/>
        </p:nvSpPr>
        <p:spPr>
          <a:xfrm>
            <a:off x="2451334" y="1225084"/>
            <a:ext cx="2636555" cy="351378"/>
          </a:xfrm>
          <a:prstGeom prst="rect">
            <a:avLst/>
          </a:prstGeom>
        </p:spPr>
        <p:txBody>
          <a:bodyPr vert="horz" wrap="square" lIns="0" tIns="12700" rIns="0" bIns="0" rtlCol="0">
            <a:spAutoFit/>
          </a:bodyPr>
          <a:lstStyle/>
          <a:p>
            <a:pPr marL="12700">
              <a:spcBef>
                <a:spcPts val="100"/>
              </a:spcBef>
            </a:pPr>
            <a:r>
              <a:rPr sz="2200" b="1" spc="-5" dirty="0">
                <a:latin typeface="Arial"/>
                <a:cs typeface="Arial"/>
              </a:rPr>
              <a:t>Point</a:t>
            </a:r>
            <a:r>
              <a:rPr sz="2200" b="1" spc="-155" dirty="0">
                <a:latin typeface="Arial"/>
                <a:cs typeface="Arial"/>
              </a:rPr>
              <a:t> </a:t>
            </a:r>
            <a:r>
              <a:rPr sz="2200" b="1" dirty="0">
                <a:latin typeface="Arial"/>
                <a:cs typeface="Arial"/>
              </a:rPr>
              <a:t>Doubling</a:t>
            </a:r>
            <a:endParaRPr sz="2200" dirty="0">
              <a:latin typeface="Arial"/>
              <a:cs typeface="Arial"/>
            </a:endParaRPr>
          </a:p>
        </p:txBody>
      </p:sp>
      <p:sp>
        <p:nvSpPr>
          <p:cNvPr id="23" name="object 11">
            <a:extLst>
              <a:ext uri="{FF2B5EF4-FFF2-40B4-BE49-F238E27FC236}">
                <a16:creationId xmlns:a16="http://schemas.microsoft.com/office/drawing/2014/main" id="{CE26F7F2-B693-4C8C-85B1-398A7C18F9B4}"/>
              </a:ext>
            </a:extLst>
          </p:cNvPr>
          <p:cNvSpPr txBox="1"/>
          <p:nvPr/>
        </p:nvSpPr>
        <p:spPr>
          <a:xfrm>
            <a:off x="5106211" y="4995247"/>
            <a:ext cx="1012947" cy="351378"/>
          </a:xfrm>
          <a:prstGeom prst="rect">
            <a:avLst/>
          </a:prstGeom>
        </p:spPr>
        <p:txBody>
          <a:bodyPr vert="horz" wrap="square" lIns="0" tIns="12700" rIns="0" bIns="0" rtlCol="0">
            <a:spAutoFit/>
          </a:bodyPr>
          <a:lstStyle/>
          <a:p>
            <a:pPr marL="12700">
              <a:spcBef>
                <a:spcPts val="100"/>
              </a:spcBef>
            </a:pPr>
            <a:r>
              <a:rPr sz="2200" i="1" dirty="0">
                <a:latin typeface="Times New Roman"/>
                <a:cs typeface="Times New Roman"/>
              </a:rPr>
              <a:t>=P+P</a:t>
            </a:r>
            <a:endParaRPr sz="2200" dirty="0">
              <a:latin typeface="Times New Roman"/>
              <a:cs typeface="Times New Roman"/>
            </a:endParaRPr>
          </a:p>
        </p:txBody>
      </p:sp>
      <p:sp>
        <p:nvSpPr>
          <p:cNvPr id="24" name="object 8">
            <a:extLst>
              <a:ext uri="{FF2B5EF4-FFF2-40B4-BE49-F238E27FC236}">
                <a16:creationId xmlns:a16="http://schemas.microsoft.com/office/drawing/2014/main" id="{8AB6359D-CC5A-48A1-92C6-BC29DD143447}"/>
              </a:ext>
            </a:extLst>
          </p:cNvPr>
          <p:cNvSpPr txBox="1"/>
          <p:nvPr/>
        </p:nvSpPr>
        <p:spPr>
          <a:xfrm>
            <a:off x="6571952" y="1277135"/>
            <a:ext cx="2636555" cy="351378"/>
          </a:xfrm>
          <a:prstGeom prst="rect">
            <a:avLst/>
          </a:prstGeom>
        </p:spPr>
        <p:txBody>
          <a:bodyPr vert="horz" wrap="square" lIns="0" tIns="12700" rIns="0" bIns="0" rtlCol="0">
            <a:spAutoFit/>
          </a:bodyPr>
          <a:lstStyle/>
          <a:p>
            <a:pPr marL="12700">
              <a:spcBef>
                <a:spcPts val="100"/>
              </a:spcBef>
            </a:pPr>
            <a:r>
              <a:rPr lang="en-US" sz="2200" b="1" spc="-5" dirty="0">
                <a:latin typeface="Arial"/>
                <a:cs typeface="Arial"/>
              </a:rPr>
              <a:t>Special case</a:t>
            </a:r>
            <a:endParaRPr sz="2200" dirty="0">
              <a:latin typeface="Arial"/>
              <a:cs typeface="Arial"/>
            </a:endParaRPr>
          </a:p>
        </p:txBody>
      </p:sp>
      <p:pic>
        <p:nvPicPr>
          <p:cNvPr id="6" name="Picture 5">
            <a:extLst>
              <a:ext uri="{FF2B5EF4-FFF2-40B4-BE49-F238E27FC236}">
                <a16:creationId xmlns:a16="http://schemas.microsoft.com/office/drawing/2014/main" id="{BD5B9350-F715-4932-80C8-45BF10149992}"/>
              </a:ext>
            </a:extLst>
          </p:cNvPr>
          <p:cNvPicPr>
            <a:picLocks noChangeAspect="1"/>
          </p:cNvPicPr>
          <p:nvPr/>
        </p:nvPicPr>
        <p:blipFill>
          <a:blip r:embed="rId3"/>
          <a:stretch>
            <a:fillRect/>
          </a:stretch>
        </p:blipFill>
        <p:spPr>
          <a:xfrm>
            <a:off x="6571951" y="1899070"/>
            <a:ext cx="2952328" cy="3122655"/>
          </a:xfrm>
          <a:prstGeom prst="rect">
            <a:avLst/>
          </a:prstGeom>
        </p:spPr>
      </p:pic>
      <p:sp>
        <p:nvSpPr>
          <p:cNvPr id="27" name="object 11">
            <a:extLst>
              <a:ext uri="{FF2B5EF4-FFF2-40B4-BE49-F238E27FC236}">
                <a16:creationId xmlns:a16="http://schemas.microsoft.com/office/drawing/2014/main" id="{5E8107DE-9217-4C08-9789-8BC01A84988A}"/>
              </a:ext>
            </a:extLst>
          </p:cNvPr>
          <p:cNvSpPr txBox="1"/>
          <p:nvPr/>
        </p:nvSpPr>
        <p:spPr>
          <a:xfrm>
            <a:off x="7100717" y="5374398"/>
            <a:ext cx="2595683" cy="412934"/>
          </a:xfrm>
          <a:prstGeom prst="rect">
            <a:avLst/>
          </a:prstGeom>
        </p:spPr>
        <p:txBody>
          <a:bodyPr vert="horz" wrap="square" lIns="0" tIns="12700" rIns="0" bIns="0" rtlCol="0">
            <a:spAutoFit/>
          </a:bodyPr>
          <a:lstStyle/>
          <a:p>
            <a:pPr marL="12700">
              <a:spcBef>
                <a:spcPts val="100"/>
              </a:spcBef>
            </a:pPr>
            <a:r>
              <a:rPr sz="2600" b="1" i="1" dirty="0">
                <a:latin typeface="Times New Roman"/>
                <a:cs typeface="Times New Roman"/>
              </a:rPr>
              <a:t>P+P</a:t>
            </a:r>
            <a:r>
              <a:rPr lang="en-US" sz="2600" b="1" i="1" dirty="0">
                <a:latin typeface="Times New Roman"/>
                <a:cs typeface="Times New Roman"/>
              </a:rPr>
              <a:t>= </a:t>
            </a:r>
            <a:r>
              <a:rPr lang="en-US" sz="2600" b="1" i="1" dirty="0">
                <a:latin typeface="Times New Roman"/>
                <a:cs typeface="Times New Roman"/>
                <a:sym typeface="Euclid Math One" panose="05050601010101010101" pitchFamily="18" charset="2"/>
              </a:rPr>
              <a:t>O (infinity)</a:t>
            </a:r>
            <a:endParaRPr sz="2600" b="1" dirty="0">
              <a:latin typeface="Times New Roman"/>
              <a:cs typeface="Times New Roman"/>
            </a:endParaRPr>
          </a:p>
        </p:txBody>
      </p:sp>
    </p:spTree>
    <p:extLst>
      <p:ext uri="{BB962C8B-B14F-4D97-AF65-F5344CB8AC3E}">
        <p14:creationId xmlns:p14="http://schemas.microsoft.com/office/powerpoint/2010/main" val="4045084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1E28D36-4550-4E66-A3C4-DE32B94A7DA7}"/>
              </a:ext>
            </a:extLst>
          </p:cNvPr>
          <p:cNvSpPr txBox="1">
            <a:spLocks noGrp="1"/>
          </p:cNvSpPr>
          <p:nvPr>
            <p:ph type="title"/>
          </p:nvPr>
        </p:nvSpPr>
        <p:spPr>
          <a:xfrm>
            <a:off x="1775520" y="36678"/>
            <a:ext cx="7144591"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altLang="en-US" b="1" dirty="0"/>
              <a:t>Elliptic group</a:t>
            </a:r>
            <a:endParaRPr b="1" spc="-74" dirty="0"/>
          </a:p>
        </p:txBody>
      </p:sp>
      <p:pic>
        <p:nvPicPr>
          <p:cNvPr id="2" name="Picture 1">
            <a:extLst>
              <a:ext uri="{FF2B5EF4-FFF2-40B4-BE49-F238E27FC236}">
                <a16:creationId xmlns:a16="http://schemas.microsoft.com/office/drawing/2014/main" id="{AD278169-B69C-4FDF-9548-673588A27CB9}"/>
              </a:ext>
            </a:extLst>
          </p:cNvPr>
          <p:cNvPicPr>
            <a:picLocks noChangeAspect="1"/>
          </p:cNvPicPr>
          <p:nvPr/>
        </p:nvPicPr>
        <p:blipFill>
          <a:blip r:embed="rId2"/>
          <a:stretch>
            <a:fillRect/>
          </a:stretch>
        </p:blipFill>
        <p:spPr>
          <a:xfrm>
            <a:off x="1919537" y="1196752"/>
            <a:ext cx="5760640" cy="5029200"/>
          </a:xfrm>
          <a:prstGeom prst="rect">
            <a:avLst/>
          </a:prstGeom>
        </p:spPr>
      </p:pic>
      <p:sp>
        <p:nvSpPr>
          <p:cNvPr id="10" name="object 11">
            <a:extLst>
              <a:ext uri="{FF2B5EF4-FFF2-40B4-BE49-F238E27FC236}">
                <a16:creationId xmlns:a16="http://schemas.microsoft.com/office/drawing/2014/main" id="{9772CA50-4F63-4C4A-8602-51DF880B9B51}"/>
              </a:ext>
            </a:extLst>
          </p:cNvPr>
          <p:cNvSpPr txBox="1"/>
          <p:nvPr/>
        </p:nvSpPr>
        <p:spPr>
          <a:xfrm>
            <a:off x="6744072" y="5661248"/>
            <a:ext cx="3024335" cy="412934"/>
          </a:xfrm>
          <a:prstGeom prst="rect">
            <a:avLst/>
          </a:prstGeom>
        </p:spPr>
        <p:txBody>
          <a:bodyPr vert="horz" wrap="square" lIns="0" tIns="12700" rIns="0" bIns="0" rtlCol="0">
            <a:spAutoFit/>
          </a:bodyPr>
          <a:lstStyle/>
          <a:p>
            <a:pPr marL="12700">
              <a:spcBef>
                <a:spcPts val="100"/>
              </a:spcBef>
            </a:pPr>
            <a:r>
              <a:rPr sz="2600" b="1" i="1" dirty="0">
                <a:latin typeface="Times New Roman"/>
                <a:cs typeface="Times New Roman"/>
              </a:rPr>
              <a:t>P+</a:t>
            </a:r>
            <a:r>
              <a:rPr lang="en-US" sz="2600" b="1" i="1" dirty="0">
                <a:latin typeface="Times New Roman"/>
                <a:cs typeface="Times New Roman"/>
              </a:rPr>
              <a:t>(-</a:t>
            </a:r>
            <a:r>
              <a:rPr sz="2600" b="1" i="1" dirty="0">
                <a:latin typeface="Times New Roman"/>
                <a:cs typeface="Times New Roman"/>
              </a:rPr>
              <a:t>P</a:t>
            </a:r>
            <a:r>
              <a:rPr lang="en-US" sz="2600" b="1" i="1" dirty="0">
                <a:latin typeface="Times New Roman"/>
                <a:cs typeface="Times New Roman"/>
              </a:rPr>
              <a:t>)= </a:t>
            </a:r>
            <a:r>
              <a:rPr lang="en-US" sz="2600" b="1" i="1" dirty="0">
                <a:latin typeface="Times New Roman"/>
                <a:cs typeface="Times New Roman"/>
                <a:sym typeface="Euclid Math One" panose="05050601010101010101" pitchFamily="18" charset="2"/>
              </a:rPr>
              <a:t>O (infinity)</a:t>
            </a:r>
            <a:endParaRPr sz="2600" b="1" dirty="0">
              <a:latin typeface="Times New Roman"/>
              <a:cs typeface="Times New Roman"/>
            </a:endParaRPr>
          </a:p>
        </p:txBody>
      </p:sp>
      <p:sp>
        <p:nvSpPr>
          <p:cNvPr id="3" name="TextBox 2">
            <a:extLst>
              <a:ext uri="{FF2B5EF4-FFF2-40B4-BE49-F238E27FC236}">
                <a16:creationId xmlns:a16="http://schemas.microsoft.com/office/drawing/2014/main" id="{5D1BAC3D-918F-4526-8000-ADDCD3EA0BAB}"/>
              </a:ext>
            </a:extLst>
          </p:cNvPr>
          <p:cNvSpPr txBox="1"/>
          <p:nvPr/>
        </p:nvSpPr>
        <p:spPr>
          <a:xfrm>
            <a:off x="5879976" y="2132856"/>
            <a:ext cx="2376264" cy="1296144"/>
          </a:xfrm>
          <a:prstGeom prst="rect">
            <a:avLst/>
          </a:prstGeom>
          <a:solidFill>
            <a:schemeClr val="bg1"/>
          </a:solidFill>
        </p:spPr>
        <p:txBody>
          <a:bodyPr wrap="square" rtlCol="0">
            <a:spAutoFit/>
          </a:bodyPr>
          <a:lstStyle/>
          <a:p>
            <a:endParaRPr lang="en-US"/>
          </a:p>
        </p:txBody>
      </p:sp>
      <p:sp>
        <p:nvSpPr>
          <p:cNvPr id="6" name="object 11">
            <a:extLst>
              <a:ext uri="{FF2B5EF4-FFF2-40B4-BE49-F238E27FC236}">
                <a16:creationId xmlns:a16="http://schemas.microsoft.com/office/drawing/2014/main" id="{8A083C3B-2A3C-48E6-A51C-C2B8F4A64CA8}"/>
              </a:ext>
            </a:extLst>
          </p:cNvPr>
          <p:cNvSpPr txBox="1"/>
          <p:nvPr/>
        </p:nvSpPr>
        <p:spPr>
          <a:xfrm>
            <a:off x="6838528" y="3711352"/>
            <a:ext cx="3024335" cy="412934"/>
          </a:xfrm>
          <a:prstGeom prst="rect">
            <a:avLst/>
          </a:prstGeom>
        </p:spPr>
        <p:txBody>
          <a:bodyPr vert="horz" wrap="square" lIns="0" tIns="12700" rIns="0" bIns="0" rtlCol="0">
            <a:spAutoFit/>
          </a:bodyPr>
          <a:lstStyle/>
          <a:p>
            <a:pPr marL="12700">
              <a:spcBef>
                <a:spcPts val="100"/>
              </a:spcBef>
            </a:pPr>
            <a:r>
              <a:rPr sz="2600" b="1" i="1" dirty="0">
                <a:latin typeface="Times New Roman"/>
                <a:cs typeface="Times New Roman"/>
              </a:rPr>
              <a:t>P+</a:t>
            </a:r>
            <a:r>
              <a:rPr lang="en-US" sz="2600" b="1" i="1" dirty="0">
                <a:latin typeface="Times New Roman"/>
                <a:cs typeface="Times New Roman"/>
                <a:sym typeface="Euclid Math One" panose="05050601010101010101" pitchFamily="18" charset="2"/>
              </a:rPr>
              <a:t> O </a:t>
            </a:r>
            <a:r>
              <a:rPr lang="en-US" sz="2600" b="1" i="1" dirty="0">
                <a:latin typeface="Times New Roman"/>
                <a:cs typeface="Times New Roman"/>
              </a:rPr>
              <a:t>= P</a:t>
            </a:r>
            <a:endParaRPr sz="2600" b="1" dirty="0">
              <a:latin typeface="Times New Roman"/>
              <a:cs typeface="Times New Roman"/>
            </a:endParaRPr>
          </a:p>
        </p:txBody>
      </p:sp>
      <p:sp>
        <p:nvSpPr>
          <p:cNvPr id="7" name="object 11">
            <a:extLst>
              <a:ext uri="{FF2B5EF4-FFF2-40B4-BE49-F238E27FC236}">
                <a16:creationId xmlns:a16="http://schemas.microsoft.com/office/drawing/2014/main" id="{A5576D28-5738-425D-A371-76D913D9E46C}"/>
              </a:ext>
            </a:extLst>
          </p:cNvPr>
          <p:cNvSpPr txBox="1"/>
          <p:nvPr/>
        </p:nvSpPr>
        <p:spPr>
          <a:xfrm>
            <a:off x="6838528" y="4621009"/>
            <a:ext cx="3024335" cy="412934"/>
          </a:xfrm>
          <a:prstGeom prst="rect">
            <a:avLst/>
          </a:prstGeom>
        </p:spPr>
        <p:txBody>
          <a:bodyPr vert="horz" wrap="square" lIns="0" tIns="12700" rIns="0" bIns="0" rtlCol="0">
            <a:spAutoFit/>
          </a:bodyPr>
          <a:lstStyle/>
          <a:p>
            <a:pPr marL="12700">
              <a:spcBef>
                <a:spcPts val="100"/>
              </a:spcBef>
            </a:pPr>
            <a:r>
              <a:rPr lang="en-US" sz="2600" b="1" i="1" dirty="0">
                <a:latin typeface="Times New Roman"/>
                <a:cs typeface="Times New Roman"/>
                <a:sym typeface="Euclid Math One" panose="05050601010101010101" pitchFamily="18" charset="2"/>
              </a:rPr>
              <a:t>O </a:t>
            </a:r>
            <a:r>
              <a:rPr lang="en-US" sz="2600" b="1" i="1" dirty="0">
                <a:latin typeface="Times New Roman"/>
                <a:cs typeface="Times New Roman"/>
              </a:rPr>
              <a:t>+  </a:t>
            </a:r>
            <a:r>
              <a:rPr sz="2600" b="1" i="1" dirty="0">
                <a:latin typeface="Times New Roman"/>
                <a:cs typeface="Times New Roman"/>
              </a:rPr>
              <a:t>P</a:t>
            </a:r>
            <a:r>
              <a:rPr lang="en-US" sz="2600" b="1" i="1" dirty="0">
                <a:latin typeface="Times New Roman"/>
                <a:cs typeface="Times New Roman"/>
                <a:sym typeface="Euclid Math One" panose="05050601010101010101" pitchFamily="18" charset="2"/>
              </a:rPr>
              <a:t> </a:t>
            </a:r>
            <a:r>
              <a:rPr lang="en-US" sz="2600" b="1" i="1" dirty="0">
                <a:latin typeface="Times New Roman"/>
                <a:cs typeface="Times New Roman"/>
              </a:rPr>
              <a:t>= P</a:t>
            </a:r>
            <a:endParaRPr sz="2600" b="1" dirty="0">
              <a:latin typeface="Times New Roman"/>
              <a:cs typeface="Times New Roman"/>
            </a:endParaRPr>
          </a:p>
        </p:txBody>
      </p:sp>
    </p:spTree>
    <p:extLst>
      <p:ext uri="{BB962C8B-B14F-4D97-AF65-F5344CB8AC3E}">
        <p14:creationId xmlns:p14="http://schemas.microsoft.com/office/powerpoint/2010/main" val="225554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dirty="0">
                <a:ea typeface="ヒラギノ角ゴ Pro W3" charset="-128"/>
              </a:rPr>
              <a:t>A E </a:t>
            </a:r>
            <a:r>
              <a:rPr lang="en-IN" altLang="en-US" dirty="0">
                <a:ea typeface="ヒラギノ角ゴ Pro W3" charset="-128"/>
              </a:rPr>
              <a:t>S Encryption Round</a:t>
            </a:r>
            <a:endParaRPr lang="en-US" sz="2800" dirty="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328" y="980728"/>
            <a:ext cx="11161240"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4D095EAA-D881-455F-B506-65F254785AA3}"/>
              </a:ext>
            </a:extLst>
          </p:cNvPr>
          <p:cNvSpPr txBox="1"/>
          <p:nvPr/>
        </p:nvSpPr>
        <p:spPr>
          <a:xfrm>
            <a:off x="10056440" y="363509"/>
            <a:ext cx="1390124" cy="523220"/>
          </a:xfrm>
          <a:prstGeom prst="rect">
            <a:avLst/>
          </a:prstGeom>
          <a:noFill/>
        </p:spPr>
        <p:txBody>
          <a:bodyPr wrap="none" rtlCol="0">
            <a:spAutoFit/>
          </a:bodyPr>
          <a:lstStyle/>
          <a:p>
            <a:r>
              <a:rPr lang="en-US"/>
              <a:t>16 bytes</a:t>
            </a:r>
          </a:p>
        </p:txBody>
      </p:sp>
    </p:spTree>
    <p:extLst>
      <p:ext uri="{BB962C8B-B14F-4D97-AF65-F5344CB8AC3E}">
        <p14:creationId xmlns:p14="http://schemas.microsoft.com/office/powerpoint/2010/main" val="2949066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1E28D36-4550-4E66-A3C4-DE32B94A7DA7}"/>
              </a:ext>
            </a:extLst>
          </p:cNvPr>
          <p:cNvSpPr txBox="1">
            <a:spLocks noGrp="1"/>
          </p:cNvSpPr>
          <p:nvPr>
            <p:ph type="title"/>
          </p:nvPr>
        </p:nvSpPr>
        <p:spPr>
          <a:xfrm>
            <a:off x="2999657" y="188640"/>
            <a:ext cx="7144591"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altLang="en-US" b="1" dirty="0"/>
              <a:t>Elliptic group</a:t>
            </a:r>
            <a:endParaRPr b="1" spc="-74" dirty="0"/>
          </a:p>
        </p:txBody>
      </p:sp>
      <p:pic>
        <p:nvPicPr>
          <p:cNvPr id="2050" name="Picture 2" descr="https://www.esat.kuleuven.be/cosic/wp-content/uploads/2017/05/ellcurve_anim.gif">
            <a:extLst>
              <a:ext uri="{FF2B5EF4-FFF2-40B4-BE49-F238E27FC236}">
                <a16:creationId xmlns:a16="http://schemas.microsoft.com/office/drawing/2014/main" id="{41A99462-F874-4530-B85B-EE9F6A5328A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67609" y="1185323"/>
            <a:ext cx="6336703" cy="50626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78EEB3-3335-4A00-BA1E-3C3DF22DF14C}"/>
              </a:ext>
            </a:extLst>
          </p:cNvPr>
          <p:cNvSpPr txBox="1"/>
          <p:nvPr/>
        </p:nvSpPr>
        <p:spPr>
          <a:xfrm>
            <a:off x="695400" y="1124744"/>
            <a:ext cx="1540806" cy="523220"/>
          </a:xfrm>
          <a:prstGeom prst="rect">
            <a:avLst/>
          </a:prstGeom>
          <a:noFill/>
        </p:spPr>
        <p:txBody>
          <a:bodyPr wrap="none" rtlCol="0">
            <a:spAutoFit/>
          </a:bodyPr>
          <a:lstStyle/>
          <a:p>
            <a:r>
              <a:rPr lang="en-US" b="1"/>
              <a:t>Example</a:t>
            </a:r>
          </a:p>
        </p:txBody>
      </p:sp>
    </p:spTree>
    <p:extLst>
      <p:ext uri="{BB962C8B-B14F-4D97-AF65-F5344CB8AC3E}">
        <p14:creationId xmlns:p14="http://schemas.microsoft.com/office/powerpoint/2010/main" val="2932416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39539E53-AF68-4CC8-BFD0-666BA250EEB7}"/>
              </a:ext>
            </a:extLst>
          </p:cNvPr>
          <p:cNvSpPr txBox="1">
            <a:spLocks noGrp="1"/>
          </p:cNvSpPr>
          <p:nvPr>
            <p:ph type="title"/>
          </p:nvPr>
        </p:nvSpPr>
        <p:spPr>
          <a:xfrm>
            <a:off x="1631504" y="259692"/>
            <a:ext cx="7345363"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altLang="en-US" b="1" dirty="0"/>
              <a:t>Elliptic group</a:t>
            </a:r>
            <a:endParaRPr b="1" spc="-74" dirty="0"/>
          </a:p>
        </p:txBody>
      </p:sp>
      <p:sp>
        <p:nvSpPr>
          <p:cNvPr id="34819" name="Rectangle 3">
            <a:extLst>
              <a:ext uri="{FF2B5EF4-FFF2-40B4-BE49-F238E27FC236}">
                <a16:creationId xmlns:a16="http://schemas.microsoft.com/office/drawing/2014/main" id="{45864081-E66E-40DC-87A5-7B0560299C73}"/>
              </a:ext>
            </a:extLst>
          </p:cNvPr>
          <p:cNvSpPr>
            <a:spLocks noGrp="1" noChangeArrowheads="1"/>
          </p:cNvSpPr>
          <p:nvPr>
            <p:ph idx="1"/>
          </p:nvPr>
        </p:nvSpPr>
        <p:spPr>
          <a:xfrm>
            <a:off x="1047401" y="2429215"/>
            <a:ext cx="8229600" cy="3306763"/>
          </a:xfrm>
        </p:spPr>
        <p:txBody>
          <a:bodyPr/>
          <a:lstStyle/>
          <a:p>
            <a:pPr>
              <a:spcBef>
                <a:spcPct val="80000"/>
              </a:spcBef>
            </a:pPr>
            <a:r>
              <a:rPr lang="en-US" altLang="en-US" sz="2800" i="1" dirty="0"/>
              <a:t>P</a:t>
            </a:r>
            <a:r>
              <a:rPr lang="en-US" altLang="en-US" sz="2800" dirty="0"/>
              <a:t> + </a:t>
            </a:r>
            <a:r>
              <a:rPr lang="en-US" altLang="en-US" sz="2800" i="1" dirty="0"/>
              <a:t>Q</a:t>
            </a:r>
            <a:r>
              <a:rPr lang="en-US" altLang="en-US" sz="2800" dirty="0"/>
              <a:t> = </a:t>
            </a:r>
            <a:r>
              <a:rPr lang="en-US" altLang="en-US" sz="2800" i="1" dirty="0"/>
              <a:t>Q</a:t>
            </a:r>
            <a:r>
              <a:rPr lang="en-US" altLang="en-US" sz="2800" dirty="0"/>
              <a:t> + </a:t>
            </a:r>
            <a:r>
              <a:rPr lang="en-US" altLang="en-US" sz="2800" i="1" dirty="0"/>
              <a:t>P</a:t>
            </a:r>
            <a:r>
              <a:rPr lang="en-US" altLang="en-US" sz="2800" dirty="0"/>
              <a:t> </a:t>
            </a:r>
            <a:r>
              <a:rPr lang="en-US" altLang="en-US" sz="2000" dirty="0"/>
              <a:t>(</a:t>
            </a:r>
            <a:r>
              <a:rPr lang="en-US" altLang="en-US" sz="2000" i="1" dirty="0">
                <a:solidFill>
                  <a:srgbClr val="FF3300"/>
                </a:solidFill>
              </a:rPr>
              <a:t>commutativity</a:t>
            </a:r>
            <a:r>
              <a:rPr lang="en-US" altLang="en-US" sz="2000" dirty="0"/>
              <a:t>)</a:t>
            </a:r>
            <a:r>
              <a:rPr lang="en-US" altLang="en-US" sz="2800" dirty="0"/>
              <a:t> </a:t>
            </a:r>
          </a:p>
          <a:p>
            <a:pPr>
              <a:spcBef>
                <a:spcPct val="80000"/>
              </a:spcBef>
            </a:pPr>
            <a:r>
              <a:rPr lang="en-US" altLang="en-US" sz="2800" dirty="0"/>
              <a:t>(</a:t>
            </a:r>
            <a:r>
              <a:rPr lang="en-US" altLang="en-US" sz="2800" i="1" dirty="0"/>
              <a:t>P</a:t>
            </a:r>
            <a:r>
              <a:rPr lang="en-US" altLang="en-US" sz="2800" dirty="0"/>
              <a:t> + </a:t>
            </a:r>
            <a:r>
              <a:rPr lang="en-US" altLang="en-US" sz="2800" i="1" dirty="0"/>
              <a:t>Q</a:t>
            </a:r>
            <a:r>
              <a:rPr lang="en-US" altLang="en-US" sz="2800" dirty="0"/>
              <a:t>) + </a:t>
            </a:r>
            <a:r>
              <a:rPr lang="en-US" altLang="en-US" sz="2800" i="1" dirty="0"/>
              <a:t>R</a:t>
            </a:r>
            <a:r>
              <a:rPr lang="en-US" altLang="en-US" sz="2800" dirty="0"/>
              <a:t> = </a:t>
            </a:r>
            <a:r>
              <a:rPr lang="en-US" altLang="en-US" sz="2800" i="1" dirty="0"/>
              <a:t>P</a:t>
            </a:r>
            <a:r>
              <a:rPr lang="en-US" altLang="en-US" sz="2800" dirty="0"/>
              <a:t> + (</a:t>
            </a:r>
            <a:r>
              <a:rPr lang="en-US" altLang="en-US" sz="2800" i="1" dirty="0"/>
              <a:t>Q</a:t>
            </a:r>
            <a:r>
              <a:rPr lang="en-US" altLang="en-US" sz="2800" dirty="0"/>
              <a:t> + </a:t>
            </a:r>
            <a:r>
              <a:rPr lang="en-US" altLang="en-US" sz="2800" i="1" dirty="0"/>
              <a:t>R</a:t>
            </a:r>
            <a:r>
              <a:rPr lang="en-US" altLang="en-US" sz="2800" dirty="0"/>
              <a:t>) </a:t>
            </a:r>
            <a:r>
              <a:rPr lang="en-US" altLang="en-US" sz="2000" dirty="0"/>
              <a:t>(</a:t>
            </a:r>
            <a:r>
              <a:rPr lang="en-US" altLang="en-US" sz="2000" i="1" dirty="0">
                <a:solidFill>
                  <a:srgbClr val="FF3300"/>
                </a:solidFill>
              </a:rPr>
              <a:t>associativity</a:t>
            </a:r>
            <a:r>
              <a:rPr lang="en-US" altLang="en-US" sz="2000" dirty="0"/>
              <a:t>)</a:t>
            </a:r>
            <a:r>
              <a:rPr lang="en-US" altLang="en-US" sz="2800" dirty="0"/>
              <a:t> </a:t>
            </a:r>
          </a:p>
          <a:p>
            <a:pPr>
              <a:spcBef>
                <a:spcPct val="80000"/>
              </a:spcBef>
            </a:pPr>
            <a:r>
              <a:rPr lang="en-US" altLang="en-US" sz="2800" i="1" dirty="0"/>
              <a:t>P</a:t>
            </a:r>
            <a:r>
              <a:rPr lang="en-US" altLang="en-US" sz="2800" dirty="0"/>
              <a:t> + </a:t>
            </a:r>
            <a:r>
              <a:rPr lang="en-US" altLang="en-US" sz="2800" i="1" dirty="0"/>
              <a:t>O</a:t>
            </a:r>
            <a:r>
              <a:rPr lang="en-US" altLang="en-US" sz="2800" dirty="0"/>
              <a:t> = </a:t>
            </a:r>
            <a:r>
              <a:rPr lang="en-US" altLang="en-US" sz="2800" i="1" dirty="0"/>
              <a:t>O</a:t>
            </a:r>
            <a:r>
              <a:rPr lang="en-US" altLang="en-US" sz="2800" dirty="0"/>
              <a:t> + </a:t>
            </a:r>
            <a:r>
              <a:rPr lang="en-US" altLang="en-US" sz="2800" i="1" dirty="0"/>
              <a:t>P</a:t>
            </a:r>
            <a:r>
              <a:rPr lang="en-US" altLang="en-US" sz="2800" dirty="0"/>
              <a:t> = </a:t>
            </a:r>
            <a:r>
              <a:rPr lang="en-US" altLang="en-US" sz="2800" i="1" dirty="0"/>
              <a:t>P</a:t>
            </a:r>
            <a:r>
              <a:rPr lang="en-US" altLang="en-US" sz="2800" dirty="0"/>
              <a:t> </a:t>
            </a:r>
            <a:r>
              <a:rPr lang="en-US" altLang="en-US" sz="2000" dirty="0"/>
              <a:t>(</a:t>
            </a:r>
            <a:r>
              <a:rPr lang="en-US" altLang="en-US" sz="2000" i="1" dirty="0">
                <a:solidFill>
                  <a:srgbClr val="FF3300"/>
                </a:solidFill>
              </a:rPr>
              <a:t>existence of an identity element</a:t>
            </a:r>
            <a:r>
              <a:rPr lang="en-US" altLang="en-US" sz="2000" dirty="0"/>
              <a:t>) </a:t>
            </a:r>
          </a:p>
          <a:p>
            <a:pPr>
              <a:spcBef>
                <a:spcPct val="80000"/>
              </a:spcBef>
            </a:pPr>
            <a:r>
              <a:rPr lang="en-US" altLang="en-US" sz="2800" dirty="0"/>
              <a:t>there exists ( − </a:t>
            </a:r>
            <a:r>
              <a:rPr lang="en-US" altLang="en-US" sz="2800" i="1" dirty="0"/>
              <a:t>P</a:t>
            </a:r>
            <a:r>
              <a:rPr lang="en-US" altLang="en-US" sz="2800"/>
              <a:t>)  such </a:t>
            </a:r>
            <a:r>
              <a:rPr lang="en-US" altLang="en-US" sz="2800" dirty="0"/>
              <a:t>that − </a:t>
            </a:r>
            <a:r>
              <a:rPr lang="en-US" altLang="en-US" sz="2800" i="1" dirty="0"/>
              <a:t>P</a:t>
            </a:r>
            <a:r>
              <a:rPr lang="en-US" altLang="en-US" sz="2800" dirty="0"/>
              <a:t> + </a:t>
            </a:r>
            <a:r>
              <a:rPr lang="en-US" altLang="en-US" sz="2800" i="1" dirty="0"/>
              <a:t>P</a:t>
            </a:r>
            <a:r>
              <a:rPr lang="en-US" altLang="en-US" sz="2800" dirty="0"/>
              <a:t> = </a:t>
            </a:r>
            <a:r>
              <a:rPr lang="en-US" altLang="en-US" sz="2800" i="1" dirty="0"/>
              <a:t>P</a:t>
            </a:r>
            <a:r>
              <a:rPr lang="en-US" altLang="en-US" sz="2800" dirty="0"/>
              <a:t> + ( − </a:t>
            </a:r>
            <a:r>
              <a:rPr lang="en-US" altLang="en-US" sz="2800" i="1" dirty="0"/>
              <a:t>P</a:t>
            </a:r>
            <a:r>
              <a:rPr lang="en-US" altLang="en-US" sz="2800" dirty="0"/>
              <a:t>) = </a:t>
            </a:r>
            <a:r>
              <a:rPr lang="en-US" altLang="en-US" sz="2800" i="1" dirty="0"/>
              <a:t>O</a:t>
            </a:r>
            <a:r>
              <a:rPr lang="en-US" altLang="en-US" sz="2800" dirty="0"/>
              <a:t> </a:t>
            </a:r>
            <a:r>
              <a:rPr lang="en-US" altLang="en-US" sz="2000" dirty="0"/>
              <a:t>(</a:t>
            </a:r>
            <a:r>
              <a:rPr lang="en-US" altLang="en-US" sz="2000" i="1" dirty="0">
                <a:solidFill>
                  <a:srgbClr val="FF3300"/>
                </a:solidFill>
              </a:rPr>
              <a:t>existence of inverses</a:t>
            </a:r>
            <a:r>
              <a:rPr lang="en-US" altLang="en-US" sz="2000" dirty="0"/>
              <a:t>)</a:t>
            </a:r>
            <a:r>
              <a:rPr lang="en-US" altLang="en-US" sz="2800" dirty="0"/>
              <a:t> </a:t>
            </a:r>
          </a:p>
        </p:txBody>
      </p:sp>
      <p:sp>
        <p:nvSpPr>
          <p:cNvPr id="34820" name="Text Box 4">
            <a:extLst>
              <a:ext uri="{FF2B5EF4-FFF2-40B4-BE49-F238E27FC236}">
                <a16:creationId xmlns:a16="http://schemas.microsoft.com/office/drawing/2014/main" id="{9056EF59-FD24-4ACF-A68A-984A325FC8DA}"/>
              </a:ext>
            </a:extLst>
          </p:cNvPr>
          <p:cNvSpPr txBox="1">
            <a:spLocks noChangeArrowheads="1"/>
          </p:cNvSpPr>
          <p:nvPr/>
        </p:nvSpPr>
        <p:spPr bwMode="auto">
          <a:xfrm>
            <a:off x="660849" y="1122022"/>
            <a:ext cx="10483750"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90000"/>
              </a:lnSpc>
              <a:spcBef>
                <a:spcPct val="20000"/>
              </a:spcBef>
            </a:pPr>
            <a:r>
              <a:rPr lang="en-US" altLang="en-US" dirty="0"/>
              <a:t>Given two </a:t>
            </a:r>
            <a:r>
              <a:rPr lang="en-US" altLang="en-US"/>
              <a:t>points P, Q in </a:t>
            </a:r>
            <a:r>
              <a:rPr lang="en-US" altLang="en-US" i="1"/>
              <a:t>E/K</a:t>
            </a:r>
            <a:r>
              <a:rPr lang="en-US" altLang="en-US"/>
              <a:t>, </a:t>
            </a:r>
            <a:r>
              <a:rPr lang="en-US" altLang="en-US" dirty="0"/>
              <a:t>there is a third point, denoted </a:t>
            </a:r>
            <a:r>
              <a:rPr lang="en-US" altLang="en-US"/>
              <a:t>by </a:t>
            </a:r>
            <a:r>
              <a:rPr lang="en-US" altLang="en-US" i="1"/>
              <a:t>P </a:t>
            </a:r>
            <a:r>
              <a:rPr lang="en-US" altLang="en-US"/>
              <a:t>+ </a:t>
            </a:r>
            <a:r>
              <a:rPr lang="en-US" altLang="en-US" i="1"/>
              <a:t>Q</a:t>
            </a:r>
            <a:r>
              <a:rPr lang="en-US" altLang="en-US"/>
              <a:t> on </a:t>
            </a:r>
            <a:r>
              <a:rPr lang="en-US" altLang="en-US" i="1"/>
              <a:t>E/K</a:t>
            </a:r>
            <a:r>
              <a:rPr lang="en-US" altLang="en-US"/>
              <a:t>, </a:t>
            </a:r>
            <a:r>
              <a:rPr lang="en-US" altLang="en-US" dirty="0"/>
              <a:t>and the following relations hold for all  </a:t>
            </a:r>
            <a:r>
              <a:rPr lang="en-US" altLang="en-US"/>
              <a:t>P, Q, R in </a:t>
            </a:r>
            <a:r>
              <a:rPr lang="en-US" altLang="en-US" i="1"/>
              <a:t>E/K</a:t>
            </a:r>
            <a:r>
              <a:rPr lang="en-US" altLang="en-US"/>
              <a:t>, where K be a finite field</a:t>
            </a:r>
            <a:endParaRPr lang="en-US" altLang="en-US" dirty="0"/>
          </a:p>
          <a:p>
            <a:pPr eaLnBrk="1" hangingPunct="1">
              <a:spcBef>
                <a:spcPct val="50000"/>
              </a:spcBef>
            </a:pP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1E28D36-4550-4E66-A3C4-DE32B94A7DA7}"/>
              </a:ext>
            </a:extLst>
          </p:cNvPr>
          <p:cNvSpPr txBox="1">
            <a:spLocks noGrp="1"/>
          </p:cNvSpPr>
          <p:nvPr>
            <p:ph type="title"/>
          </p:nvPr>
        </p:nvSpPr>
        <p:spPr>
          <a:xfrm>
            <a:off x="1731604" y="149745"/>
            <a:ext cx="7144591"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altLang="en-US" b="1" dirty="0"/>
              <a:t>Elliptic group</a:t>
            </a:r>
            <a:endParaRPr b="1" spc="-74" dirty="0"/>
          </a:p>
        </p:txBody>
      </p:sp>
      <p:pic>
        <p:nvPicPr>
          <p:cNvPr id="2050" name="Picture 2" descr="https://www.esat.kuleuven.be/cosic/wp-content/uploads/2017/05/ellcurve_anim.gif">
            <a:extLst>
              <a:ext uri="{FF2B5EF4-FFF2-40B4-BE49-F238E27FC236}">
                <a16:creationId xmlns:a16="http://schemas.microsoft.com/office/drawing/2014/main" id="{41A99462-F874-4530-B85B-EE9F6A5328A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39592" y="2320543"/>
            <a:ext cx="5328617" cy="42572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5D1B5BC-9BAC-47A8-9550-C7F2F3B01FC2}"/>
                  </a:ext>
                </a:extLst>
              </p:cNvPr>
              <p:cNvSpPr/>
              <p:nvPr/>
            </p:nvSpPr>
            <p:spPr>
              <a:xfrm>
                <a:off x="615339" y="1446111"/>
                <a:ext cx="6659580" cy="584775"/>
              </a:xfrm>
              <a:prstGeom prst="rect">
                <a:avLst/>
              </a:prstGeom>
            </p:spPr>
            <p:txBody>
              <a:bodyPr wrap="none">
                <a:spAutoFit/>
              </a:bodyPr>
              <a:lstStyle/>
              <a:p>
                <a:pPr marL="457200" indent="-457200">
                  <a:buFont typeface="Arial" panose="020B0604020202020204" pitchFamily="34" charset="0"/>
                  <a:buChar char="•"/>
                </a:pPr>
                <a:r>
                  <a:rPr lang="en-US" sz="3200">
                    <a:latin typeface="arial" panose="020B0604020202020204" pitchFamily="34" charset="0"/>
                  </a:rPr>
                  <a:t>Subgroup generated by a point </a:t>
                </a:r>
                <a14:m>
                  <m:oMath xmlns:m="http://schemas.openxmlformats.org/officeDocument/2006/math">
                    <m:r>
                      <a:rPr lang="en-US" sz="3200" i="1">
                        <a:latin typeface="Cambria Math" panose="02040503050406030204" pitchFamily="18" charset="0"/>
                      </a:rPr>
                      <m:t>𝐺</m:t>
                    </m:r>
                  </m:oMath>
                </a14:m>
                <a:endParaRPr lang="en-US" sz="3200" dirty="0"/>
              </a:p>
            </p:txBody>
          </p:sp>
        </mc:Choice>
        <mc:Fallback xmlns="">
          <p:sp>
            <p:nvSpPr>
              <p:cNvPr id="4" name="Rectangle 3">
                <a:extLst>
                  <a:ext uri="{FF2B5EF4-FFF2-40B4-BE49-F238E27FC236}">
                    <a16:creationId xmlns:a16="http://schemas.microsoft.com/office/drawing/2014/main" id="{95D1B5BC-9BAC-47A8-9550-C7F2F3B01FC2}"/>
                  </a:ext>
                </a:extLst>
              </p:cNvPr>
              <p:cNvSpPr>
                <a:spLocks noRot="1" noChangeAspect="1" noMove="1" noResize="1" noEditPoints="1" noAdjustHandles="1" noChangeArrowheads="1" noChangeShapeType="1" noTextEdit="1"/>
              </p:cNvSpPr>
              <p:nvPr/>
            </p:nvSpPr>
            <p:spPr>
              <a:xfrm>
                <a:off x="615339" y="1446111"/>
                <a:ext cx="6659580" cy="584775"/>
              </a:xfrm>
              <a:prstGeom prst="rect">
                <a:avLst/>
              </a:prstGeom>
              <a:blipFill>
                <a:blip r:embed="rId3"/>
                <a:stretch>
                  <a:fillRect l="-2106" t="-14583" b="-32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959102-BB1A-4CD5-BAE5-C11E93670418}"/>
                  </a:ext>
                </a:extLst>
              </p:cNvPr>
              <p:cNvSpPr txBox="1"/>
              <p:nvPr/>
            </p:nvSpPr>
            <p:spPr>
              <a:xfrm>
                <a:off x="615340" y="2107233"/>
                <a:ext cx="79637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&lt;</m:t>
                      </m:r>
                      <m:r>
                        <a:rPr lang="en-US" i="1">
                          <a:latin typeface="Cambria Math" panose="02040503050406030204" pitchFamily="18" charset="0"/>
                        </a:rPr>
                        <m:t>𝐺</m:t>
                      </m:r>
                      <m:r>
                        <a:rPr lang="en-US" i="1">
                          <a:latin typeface="Cambria Math" panose="02040503050406030204" pitchFamily="18" charset="0"/>
                        </a:rPr>
                        <m:t>&gt;={</m:t>
                      </m:r>
                      <m:r>
                        <a:rPr lang="en-US" b="0" i="1" smtClean="0">
                          <a:latin typeface="Cambria Math" panose="02040503050406030204" pitchFamily="18" charset="0"/>
                        </a:rPr>
                        <m:t>𝐺</m:t>
                      </m:r>
                      <m:r>
                        <a:rPr lang="en-US" b="0" i="1" smtClean="0">
                          <a:latin typeface="Cambria Math" panose="02040503050406030204" pitchFamily="18" charset="0"/>
                        </a:rPr>
                        <m:t>,2</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𝑘𝐺</m:t>
                      </m:r>
                      <m:r>
                        <a:rPr lang="en-US" b="0" i="1" smtClean="0">
                          <a:latin typeface="Cambria Math" panose="02040503050406030204" pitchFamily="18" charset="0"/>
                        </a:rPr>
                        <m:t>,…}={</m:t>
                      </m:r>
                      <m:r>
                        <a:rPr lang="en-US" b="0" i="1" smtClean="0">
                          <a:latin typeface="Cambria Math" panose="02040503050406030204" pitchFamily="18" charset="0"/>
                        </a:rPr>
                        <m:t>𝑘𝐺</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 ⊂ </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𝐾</m:t>
                      </m:r>
                    </m:oMath>
                  </m:oMathPara>
                </a14:m>
                <a:endParaRPr lang="en-US"/>
              </a:p>
            </p:txBody>
          </p:sp>
        </mc:Choice>
        <mc:Fallback xmlns="">
          <p:sp>
            <p:nvSpPr>
              <p:cNvPr id="2" name="TextBox 1">
                <a:extLst>
                  <a:ext uri="{FF2B5EF4-FFF2-40B4-BE49-F238E27FC236}">
                    <a16:creationId xmlns:a16="http://schemas.microsoft.com/office/drawing/2014/main" id="{E2959102-BB1A-4CD5-BAE5-C11E93670418}"/>
                  </a:ext>
                </a:extLst>
              </p:cNvPr>
              <p:cNvSpPr txBox="1">
                <a:spLocks noRot="1" noChangeAspect="1" noMove="1" noResize="1" noEditPoints="1" noAdjustHandles="1" noChangeArrowheads="1" noChangeShapeType="1" noTextEdit="1"/>
              </p:cNvSpPr>
              <p:nvPr/>
            </p:nvSpPr>
            <p:spPr>
              <a:xfrm>
                <a:off x="615340" y="2107233"/>
                <a:ext cx="7963783" cy="523220"/>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D6686AF-B778-445A-8237-505BC8E4D65E}"/>
              </a:ext>
            </a:extLst>
          </p:cNvPr>
          <p:cNvSpPr txBox="1"/>
          <p:nvPr/>
        </p:nvSpPr>
        <p:spPr>
          <a:xfrm>
            <a:off x="615339" y="918967"/>
            <a:ext cx="3723070" cy="584775"/>
          </a:xfrm>
          <a:prstGeom prst="rect">
            <a:avLst/>
          </a:prstGeom>
          <a:noFill/>
        </p:spPr>
        <p:txBody>
          <a:bodyPr wrap="none" rtlCol="0">
            <a:spAutoFit/>
          </a:bodyPr>
          <a:lstStyle/>
          <a:p>
            <a:pPr marL="457200" indent="-457200">
              <a:buFont typeface="Arial" panose="020B0604020202020204" pitchFamily="34" charset="0"/>
              <a:buChar char="•"/>
            </a:pPr>
            <a:r>
              <a:rPr lang="en-US" sz="3200" b="1"/>
              <a:t>Group points 𝐸/𝐾</a:t>
            </a:r>
            <a:endParaRPr lang="en-US" sz="3200"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54BFA9B-EDC4-4F55-A842-574122D77568}"/>
                  </a:ext>
                </a:extLst>
              </p:cNvPr>
              <p:cNvSpPr txBox="1"/>
              <p:nvPr/>
            </p:nvSpPr>
            <p:spPr>
              <a:xfrm>
                <a:off x="3215681" y="2939688"/>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oMath>
                  </m:oMathPara>
                </a14:m>
                <a:endParaRPr lang="en-US"/>
              </a:p>
            </p:txBody>
          </p:sp>
        </mc:Choice>
        <mc:Fallback xmlns="">
          <p:sp>
            <p:nvSpPr>
              <p:cNvPr id="3" name="TextBox 2">
                <a:extLst>
                  <a:ext uri="{FF2B5EF4-FFF2-40B4-BE49-F238E27FC236}">
                    <a16:creationId xmlns:a16="http://schemas.microsoft.com/office/drawing/2014/main" id="{C54BFA9B-EDC4-4F55-A842-574122D77568}"/>
                  </a:ext>
                </a:extLst>
              </p:cNvPr>
              <p:cNvSpPr txBox="1">
                <a:spLocks noRot="1" noChangeAspect="1" noMove="1" noResize="1" noEditPoints="1" noAdjustHandles="1" noChangeArrowheads="1" noChangeShapeType="1" noTextEdit="1"/>
              </p:cNvSpPr>
              <p:nvPr/>
            </p:nvSpPr>
            <p:spPr>
              <a:xfrm>
                <a:off x="3215681" y="2939688"/>
                <a:ext cx="50998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CACDEA-6B8D-46AA-A8A9-1A085C026D38}"/>
                  </a:ext>
                </a:extLst>
              </p:cNvPr>
              <p:cNvSpPr txBox="1"/>
              <p:nvPr/>
            </p:nvSpPr>
            <p:spPr>
              <a:xfrm>
                <a:off x="3368081" y="2939688"/>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oMath>
                  </m:oMathPara>
                </a14:m>
                <a:endParaRPr lang="en-US"/>
              </a:p>
            </p:txBody>
          </p:sp>
        </mc:Choice>
        <mc:Fallback xmlns="">
          <p:sp>
            <p:nvSpPr>
              <p:cNvPr id="8" name="TextBox 7">
                <a:extLst>
                  <a:ext uri="{FF2B5EF4-FFF2-40B4-BE49-F238E27FC236}">
                    <a16:creationId xmlns:a16="http://schemas.microsoft.com/office/drawing/2014/main" id="{79CACDEA-6B8D-46AA-A8A9-1A085C026D38}"/>
                  </a:ext>
                </a:extLst>
              </p:cNvPr>
              <p:cNvSpPr txBox="1">
                <a:spLocks noRot="1" noChangeAspect="1" noMove="1" noResize="1" noEditPoints="1" noAdjustHandles="1" noChangeArrowheads="1" noChangeShapeType="1" noTextEdit="1"/>
              </p:cNvSpPr>
              <p:nvPr/>
            </p:nvSpPr>
            <p:spPr>
              <a:xfrm>
                <a:off x="3368081" y="2939688"/>
                <a:ext cx="50998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FDD333-3196-48AE-A0D3-7159DE553364}"/>
                  </a:ext>
                </a:extLst>
              </p:cNvPr>
              <p:cNvSpPr txBox="1"/>
              <p:nvPr/>
            </p:nvSpPr>
            <p:spPr>
              <a:xfrm>
                <a:off x="7496054" y="5553109"/>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𝐺</m:t>
                      </m:r>
                    </m:oMath>
                  </m:oMathPara>
                </a14:m>
                <a:endParaRPr lang="en-US"/>
              </a:p>
            </p:txBody>
          </p:sp>
        </mc:Choice>
        <mc:Fallback xmlns="">
          <p:sp>
            <p:nvSpPr>
              <p:cNvPr id="9" name="TextBox 8">
                <a:extLst>
                  <a:ext uri="{FF2B5EF4-FFF2-40B4-BE49-F238E27FC236}">
                    <a16:creationId xmlns:a16="http://schemas.microsoft.com/office/drawing/2014/main" id="{6DFDD333-3196-48AE-A0D3-7159DE553364}"/>
                  </a:ext>
                </a:extLst>
              </p:cNvPr>
              <p:cNvSpPr txBox="1">
                <a:spLocks noRot="1" noChangeAspect="1" noMove="1" noResize="1" noEditPoints="1" noAdjustHandles="1" noChangeArrowheads="1" noChangeShapeType="1" noTextEdit="1"/>
              </p:cNvSpPr>
              <p:nvPr/>
            </p:nvSpPr>
            <p:spPr>
              <a:xfrm>
                <a:off x="7496054" y="5553109"/>
                <a:ext cx="50998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E7F7BF-4358-4AB9-B7F1-5BCF268E3C7E}"/>
                  </a:ext>
                </a:extLst>
              </p:cNvPr>
              <p:cNvSpPr txBox="1"/>
              <p:nvPr/>
            </p:nvSpPr>
            <p:spPr>
              <a:xfrm>
                <a:off x="5575354" y="3568710"/>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m:t>
                      </m:r>
                      <m:r>
                        <a:rPr lang="en-US" i="1">
                          <a:latin typeface="Cambria Math" panose="02040503050406030204" pitchFamily="18" charset="0"/>
                        </a:rPr>
                        <m:t>𝐺</m:t>
                      </m:r>
                    </m:oMath>
                  </m:oMathPara>
                </a14:m>
                <a:endParaRPr lang="en-US"/>
              </a:p>
            </p:txBody>
          </p:sp>
        </mc:Choice>
        <mc:Fallback xmlns="">
          <p:sp>
            <p:nvSpPr>
              <p:cNvPr id="10" name="TextBox 9">
                <a:extLst>
                  <a:ext uri="{FF2B5EF4-FFF2-40B4-BE49-F238E27FC236}">
                    <a16:creationId xmlns:a16="http://schemas.microsoft.com/office/drawing/2014/main" id="{CFE7F7BF-4358-4AB9-B7F1-5BCF268E3C7E}"/>
                  </a:ext>
                </a:extLst>
              </p:cNvPr>
              <p:cNvSpPr txBox="1">
                <a:spLocks noRot="1" noChangeAspect="1" noMove="1" noResize="1" noEditPoints="1" noAdjustHandles="1" noChangeArrowheads="1" noChangeShapeType="1" noTextEdit="1"/>
              </p:cNvSpPr>
              <p:nvPr/>
            </p:nvSpPr>
            <p:spPr>
              <a:xfrm>
                <a:off x="5575354" y="3568710"/>
                <a:ext cx="50998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43A728-1AB9-4053-80E6-1460D8D9F877}"/>
                  </a:ext>
                </a:extLst>
              </p:cNvPr>
              <p:cNvSpPr txBox="1"/>
              <p:nvPr/>
            </p:nvSpPr>
            <p:spPr>
              <a:xfrm>
                <a:off x="5303913" y="4816202"/>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4</m:t>
                      </m:r>
                      <m:r>
                        <a:rPr lang="en-US" i="1">
                          <a:latin typeface="Cambria Math" panose="02040503050406030204" pitchFamily="18" charset="0"/>
                        </a:rPr>
                        <m:t>𝐺</m:t>
                      </m:r>
                    </m:oMath>
                  </m:oMathPara>
                </a14:m>
                <a:endParaRPr lang="en-US"/>
              </a:p>
            </p:txBody>
          </p:sp>
        </mc:Choice>
        <mc:Fallback xmlns="">
          <p:sp>
            <p:nvSpPr>
              <p:cNvPr id="11" name="TextBox 10">
                <a:extLst>
                  <a:ext uri="{FF2B5EF4-FFF2-40B4-BE49-F238E27FC236}">
                    <a16:creationId xmlns:a16="http://schemas.microsoft.com/office/drawing/2014/main" id="{9E43A728-1AB9-4053-80E6-1460D8D9F877}"/>
                  </a:ext>
                </a:extLst>
              </p:cNvPr>
              <p:cNvSpPr txBox="1">
                <a:spLocks noRot="1" noChangeAspect="1" noMove="1" noResize="1" noEditPoints="1" noAdjustHandles="1" noChangeArrowheads="1" noChangeShapeType="1" noTextEdit="1"/>
              </p:cNvSpPr>
              <p:nvPr/>
            </p:nvSpPr>
            <p:spPr>
              <a:xfrm>
                <a:off x="5303913" y="4816202"/>
                <a:ext cx="50998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5178D3-B4CA-442E-A1ED-0452287C59EC}"/>
                  </a:ext>
                </a:extLst>
              </p:cNvPr>
              <p:cNvSpPr txBox="1"/>
              <p:nvPr/>
            </p:nvSpPr>
            <p:spPr>
              <a:xfrm>
                <a:off x="6522124" y="3933056"/>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i="1">
                          <a:latin typeface="Cambria Math" panose="02040503050406030204" pitchFamily="18" charset="0"/>
                        </a:rPr>
                        <m:t>𝐺</m:t>
                      </m:r>
                    </m:oMath>
                  </m:oMathPara>
                </a14:m>
                <a:endParaRPr lang="en-US"/>
              </a:p>
            </p:txBody>
          </p:sp>
        </mc:Choice>
        <mc:Fallback xmlns="">
          <p:sp>
            <p:nvSpPr>
              <p:cNvPr id="12" name="TextBox 11">
                <a:extLst>
                  <a:ext uri="{FF2B5EF4-FFF2-40B4-BE49-F238E27FC236}">
                    <a16:creationId xmlns:a16="http://schemas.microsoft.com/office/drawing/2014/main" id="{B95178D3-B4CA-442E-A1ED-0452287C59EC}"/>
                  </a:ext>
                </a:extLst>
              </p:cNvPr>
              <p:cNvSpPr txBox="1">
                <a:spLocks noRot="1" noChangeAspect="1" noMove="1" noResize="1" noEditPoints="1" noAdjustHandles="1" noChangeArrowheads="1" noChangeShapeType="1" noTextEdit="1"/>
              </p:cNvSpPr>
              <p:nvPr/>
            </p:nvSpPr>
            <p:spPr>
              <a:xfrm>
                <a:off x="6522124" y="3933056"/>
                <a:ext cx="50998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00AE26A-4B96-49BA-BFA2-51C6E666DC2B}"/>
                  </a:ext>
                </a:extLst>
              </p:cNvPr>
              <p:cNvSpPr txBox="1"/>
              <p:nvPr/>
            </p:nvSpPr>
            <p:spPr>
              <a:xfrm>
                <a:off x="4471992" y="5315952"/>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6</m:t>
                      </m:r>
                      <m:r>
                        <a:rPr lang="en-US" i="1">
                          <a:latin typeface="Cambria Math" panose="02040503050406030204" pitchFamily="18" charset="0"/>
                        </a:rPr>
                        <m:t>𝐺</m:t>
                      </m:r>
                    </m:oMath>
                  </m:oMathPara>
                </a14:m>
                <a:endParaRPr lang="en-US"/>
              </a:p>
            </p:txBody>
          </p:sp>
        </mc:Choice>
        <mc:Fallback xmlns="">
          <p:sp>
            <p:nvSpPr>
              <p:cNvPr id="13" name="TextBox 12">
                <a:extLst>
                  <a:ext uri="{FF2B5EF4-FFF2-40B4-BE49-F238E27FC236}">
                    <a16:creationId xmlns:a16="http://schemas.microsoft.com/office/drawing/2014/main" id="{B00AE26A-4B96-49BA-BFA2-51C6E666DC2B}"/>
                  </a:ext>
                </a:extLst>
              </p:cNvPr>
              <p:cNvSpPr txBox="1">
                <a:spLocks noRot="1" noChangeAspect="1" noMove="1" noResize="1" noEditPoints="1" noAdjustHandles="1" noChangeArrowheads="1" noChangeShapeType="1" noTextEdit="1"/>
              </p:cNvSpPr>
              <p:nvPr/>
            </p:nvSpPr>
            <p:spPr>
              <a:xfrm>
                <a:off x="4471992" y="5315952"/>
                <a:ext cx="509981" cy="523220"/>
              </a:xfrm>
              <a:prstGeom prst="rect">
                <a:avLst/>
              </a:prstGeom>
              <a:blipFill>
                <a:blip r:embed="rId10"/>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C2F34EE-9037-4906-9CE3-41D35967645A}"/>
              </a:ext>
            </a:extLst>
          </p:cNvPr>
          <p:cNvSpPr txBox="1"/>
          <p:nvPr/>
        </p:nvSpPr>
        <p:spPr>
          <a:xfrm>
            <a:off x="7171930" y="5734327"/>
            <a:ext cx="343364" cy="523220"/>
          </a:xfrm>
          <a:prstGeom prst="rect">
            <a:avLst/>
          </a:prstGeom>
          <a:noFill/>
        </p:spPr>
        <p:txBody>
          <a:bodyPr wrap="non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5" name="TextBox 14">
            <a:extLst>
              <a:ext uri="{FF2B5EF4-FFF2-40B4-BE49-F238E27FC236}">
                <a16:creationId xmlns:a16="http://schemas.microsoft.com/office/drawing/2014/main" id="{99BF2F04-280B-422A-BF5B-919029ABBF23}"/>
              </a:ext>
            </a:extLst>
          </p:cNvPr>
          <p:cNvSpPr txBox="1"/>
          <p:nvPr/>
        </p:nvSpPr>
        <p:spPr>
          <a:xfrm>
            <a:off x="5341999" y="3834884"/>
            <a:ext cx="343364" cy="523220"/>
          </a:xfrm>
          <a:prstGeom prst="rect">
            <a:avLst/>
          </a:prstGeom>
          <a:noFill/>
        </p:spPr>
        <p:txBody>
          <a:bodyPr wrap="non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6" name="TextBox 15">
            <a:extLst>
              <a:ext uri="{FF2B5EF4-FFF2-40B4-BE49-F238E27FC236}">
                <a16:creationId xmlns:a16="http://schemas.microsoft.com/office/drawing/2014/main" id="{0EE4D0F4-1F71-4323-8512-C75749348510}"/>
              </a:ext>
            </a:extLst>
          </p:cNvPr>
          <p:cNvSpPr txBox="1"/>
          <p:nvPr/>
        </p:nvSpPr>
        <p:spPr>
          <a:xfrm>
            <a:off x="5668778" y="4456276"/>
            <a:ext cx="343364" cy="523220"/>
          </a:xfrm>
          <a:prstGeom prst="rect">
            <a:avLst/>
          </a:prstGeom>
          <a:noFill/>
        </p:spPr>
        <p:txBody>
          <a:bodyPr wrap="non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7" name="TextBox 16">
            <a:extLst>
              <a:ext uri="{FF2B5EF4-FFF2-40B4-BE49-F238E27FC236}">
                <a16:creationId xmlns:a16="http://schemas.microsoft.com/office/drawing/2014/main" id="{164BBE04-D4BB-488E-9458-C6E8DB70E51C}"/>
              </a:ext>
            </a:extLst>
          </p:cNvPr>
          <p:cNvSpPr txBox="1"/>
          <p:nvPr/>
        </p:nvSpPr>
        <p:spPr>
          <a:xfrm>
            <a:off x="6331623" y="3569034"/>
            <a:ext cx="343364" cy="523220"/>
          </a:xfrm>
          <a:prstGeom prst="rect">
            <a:avLst/>
          </a:prstGeom>
          <a:noFill/>
        </p:spPr>
        <p:txBody>
          <a:bodyPr wrap="non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8" name="TextBox 17">
            <a:extLst>
              <a:ext uri="{FF2B5EF4-FFF2-40B4-BE49-F238E27FC236}">
                <a16:creationId xmlns:a16="http://schemas.microsoft.com/office/drawing/2014/main" id="{BDD2A7F8-2FA8-43C5-9A09-F5D156E027BF}"/>
              </a:ext>
            </a:extLst>
          </p:cNvPr>
          <p:cNvSpPr txBox="1"/>
          <p:nvPr/>
        </p:nvSpPr>
        <p:spPr>
          <a:xfrm>
            <a:off x="4338409" y="5016827"/>
            <a:ext cx="343364" cy="523220"/>
          </a:xfrm>
          <a:prstGeom prst="rect">
            <a:avLst/>
          </a:prstGeom>
          <a:noFill/>
        </p:spPr>
        <p:txBody>
          <a:bodyPr wrap="non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A5AAC3-A8B9-4C6E-91C8-E64085E1A5D3}"/>
                  </a:ext>
                </a:extLst>
              </p:cNvPr>
              <p:cNvSpPr txBox="1"/>
              <p:nvPr/>
            </p:nvSpPr>
            <p:spPr>
              <a:xfrm>
                <a:off x="7542358" y="3967115"/>
                <a:ext cx="3480825" cy="890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m:rPr>
                                  <m:nor/>
                                </m:rPr>
                                <a:rPr lang="en-US" b="1"/>
                                <m:t>𝐸</m:t>
                              </m:r>
                              <m:r>
                                <m:rPr>
                                  <m:nor/>
                                </m:rPr>
                                <a:rPr lang="en-US" b="1"/>
                                <m:t>/</m:t>
                              </m:r>
                              <m:r>
                                <m:rPr>
                                  <m:nor/>
                                </m:rPr>
                                <a:rPr lang="en-US" b="1"/>
                                <m:t>𝐾</m:t>
                              </m:r>
                            </m:e>
                          </m:d>
                        </m:num>
                        <m:den>
                          <m:d>
                            <m:dPr>
                              <m:begChr m:val="|"/>
                              <m:endChr m:val="|"/>
                              <m:ctrlPr>
                                <a:rPr lang="en-US" b="0" i="1" smtClean="0">
                                  <a:latin typeface="Cambria Math" panose="02040503050406030204" pitchFamily="18" charset="0"/>
                                </a:rPr>
                              </m:ctrlPr>
                            </m:dPr>
                            <m:e>
                              <m:r>
                                <a:rPr lang="en-US" i="1">
                                  <a:latin typeface="Cambria Math" panose="02040503050406030204" pitchFamily="18" charset="0"/>
                                </a:rPr>
                                <m:t>&lt;</m:t>
                              </m:r>
                              <m:r>
                                <a:rPr lang="en-US" i="1">
                                  <a:latin typeface="Cambria Math" panose="02040503050406030204" pitchFamily="18" charset="0"/>
                                </a:rPr>
                                <m:t>𝐺</m:t>
                              </m:r>
                              <m:r>
                                <a:rPr lang="en-US" i="1">
                                  <a:latin typeface="Cambria Math" panose="02040503050406030204" pitchFamily="18" charset="0"/>
                                </a:rPr>
                                <m:t>&gt;</m:t>
                              </m:r>
                            </m:e>
                          </m:d>
                        </m:den>
                      </m:f>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𝑠𝑚𝑎𝑙𝑙</m:t>
                      </m:r>
                      <m:r>
                        <a:rPr lang="en-US" b="0" i="1" smtClean="0">
                          <a:latin typeface="Cambria Math" panose="02040503050406030204" pitchFamily="18" charset="0"/>
                        </a:rPr>
                        <m:t>!</m:t>
                      </m:r>
                    </m:oMath>
                  </m:oMathPara>
                </a14:m>
                <a:endParaRPr lang="en-US"/>
              </a:p>
            </p:txBody>
          </p:sp>
        </mc:Choice>
        <mc:Fallback xmlns="">
          <p:sp>
            <p:nvSpPr>
              <p:cNvPr id="7" name="TextBox 6">
                <a:extLst>
                  <a:ext uri="{FF2B5EF4-FFF2-40B4-BE49-F238E27FC236}">
                    <a16:creationId xmlns:a16="http://schemas.microsoft.com/office/drawing/2014/main" id="{54A5AAC3-A8B9-4C6E-91C8-E64085E1A5D3}"/>
                  </a:ext>
                </a:extLst>
              </p:cNvPr>
              <p:cNvSpPr txBox="1">
                <a:spLocks noRot="1" noChangeAspect="1" noMove="1" noResize="1" noEditPoints="1" noAdjustHandles="1" noChangeArrowheads="1" noChangeShapeType="1" noTextEdit="1"/>
              </p:cNvSpPr>
              <p:nvPr/>
            </p:nvSpPr>
            <p:spPr>
              <a:xfrm>
                <a:off x="7542358" y="3967115"/>
                <a:ext cx="3480825" cy="89082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6">
                <a:extLst>
                  <a:ext uri="{FF2B5EF4-FFF2-40B4-BE49-F238E27FC236}">
                    <a16:creationId xmlns:a16="http://schemas.microsoft.com/office/drawing/2014/main" id="{54A5AAC3-A8B9-4C6E-91C8-E64085E1A5D3}"/>
                  </a:ext>
                </a:extLst>
              </p:cNvPr>
              <p:cNvSpPr txBox="1"/>
              <p:nvPr/>
            </p:nvSpPr>
            <p:spPr>
              <a:xfrm>
                <a:off x="7502787" y="3292440"/>
                <a:ext cx="4517775" cy="430887"/>
              </a:xfrm>
              <a:prstGeom prst="rect">
                <a:avLst/>
              </a:prstGeom>
              <a:noFill/>
            </p:spPr>
            <p:txBody>
              <a:bodyPr wrap="none" lIns="0" tIns="0" rIns="0" bIns="0"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&lt;</m:t>
                          </m:r>
                          <m:r>
                            <a:rPr lang="en-US" i="1">
                              <a:latin typeface="Cambria Math" panose="02040503050406030204" pitchFamily="18" charset="0"/>
                            </a:rPr>
                            <m:t>𝐺</m:t>
                          </m:r>
                          <m:r>
                            <a:rPr lang="en-US" i="1">
                              <a:latin typeface="Cambria Math" panose="02040503050406030204" pitchFamily="18" charset="0"/>
                            </a:rPr>
                            <m:t>&gt;</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𝑘𝐺</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 </m:t>
                          </m:r>
                        </m:e>
                      </m:d>
                      <m:r>
                        <a:rPr lang="en-US" b="0" i="1" smtClean="0">
                          <a:latin typeface="Cambria Math" panose="02040503050406030204" pitchFamily="18" charset="0"/>
                        </a:rPr>
                        <m:t>|</m:t>
                      </m:r>
                    </m:oMath>
                  </m:oMathPara>
                </a14:m>
                <a:endParaRPr lang="en-US"/>
              </a:p>
            </p:txBody>
          </p:sp>
        </mc:Choice>
        <mc:Fallback xmlns="">
          <p:sp>
            <p:nvSpPr>
              <p:cNvPr id="21" name="TextBox 6">
                <a:extLst>
                  <a:ext uri="{FF2B5EF4-FFF2-40B4-BE49-F238E27FC236}">
                    <a16:creationId xmlns:a16="http://schemas.microsoft.com/office/drawing/2014/main" id="{54A5AAC3-A8B9-4C6E-91C8-E64085E1A5D3}"/>
                  </a:ext>
                </a:extLst>
              </p:cNvPr>
              <p:cNvSpPr txBox="1">
                <a:spLocks noRot="1" noChangeAspect="1" noMove="1" noResize="1" noEditPoints="1" noAdjustHandles="1" noChangeArrowheads="1" noChangeShapeType="1" noTextEdit="1"/>
              </p:cNvSpPr>
              <p:nvPr/>
            </p:nvSpPr>
            <p:spPr>
              <a:xfrm>
                <a:off x="7502787" y="3292440"/>
                <a:ext cx="4517775" cy="430887"/>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9479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F1E28D36-4550-4E66-A3C4-DE32B94A7DA7}"/>
              </a:ext>
            </a:extLst>
          </p:cNvPr>
          <p:cNvSpPr txBox="1">
            <a:spLocks noGrp="1"/>
          </p:cNvSpPr>
          <p:nvPr>
            <p:ph type="title"/>
          </p:nvPr>
        </p:nvSpPr>
        <p:spPr>
          <a:xfrm>
            <a:off x="1731604" y="149745"/>
            <a:ext cx="7144591" cy="624984"/>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lang="en-US" altLang="en-US" b="1" dirty="0"/>
              <a:t>Elliptic group</a:t>
            </a:r>
            <a:endParaRPr b="1" spc="-74" dirty="0"/>
          </a:p>
        </p:txBody>
      </p:sp>
      <p:pic>
        <p:nvPicPr>
          <p:cNvPr id="2050" name="Picture 2" descr="https://www.esat.kuleuven.be/cosic/wp-content/uploads/2017/05/ellcurve_anim.gif">
            <a:extLst>
              <a:ext uri="{FF2B5EF4-FFF2-40B4-BE49-F238E27FC236}">
                <a16:creationId xmlns:a16="http://schemas.microsoft.com/office/drawing/2014/main" id="{41A99462-F874-4530-B85B-EE9F6A5328A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01103" y="2179489"/>
            <a:ext cx="5328617" cy="42572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5D1B5BC-9BAC-47A8-9550-C7F2F3B01FC2}"/>
                  </a:ext>
                </a:extLst>
              </p:cNvPr>
              <p:cNvSpPr/>
              <p:nvPr/>
            </p:nvSpPr>
            <p:spPr>
              <a:xfrm>
                <a:off x="476174" y="1411059"/>
                <a:ext cx="6497228" cy="3246530"/>
              </a:xfrm>
              <a:prstGeom prst="rect">
                <a:avLst/>
              </a:prstGeom>
            </p:spPr>
            <p:txBody>
              <a:bodyPr wrap="none">
                <a:spAutoFit/>
              </a:bodyPr>
              <a:lstStyle/>
              <a:p>
                <a:pPr marL="457200" indent="-45720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ECC equation (type, </a:t>
                </a:r>
                <a:r>
                  <a:rPr lang="en-US" dirty="0" err="1">
                    <a:latin typeface="Times New Roman" panose="02020603050405020304" pitchFamily="18" charset="0"/>
                    <a:cs typeface="Times New Roman" panose="02020603050405020304" pitchFamily="18" charset="0"/>
                  </a:rPr>
                  <a:t>coeffection</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𝑎</m:t>
                    </m:r>
                    <m:r>
                      <a:rPr lang="en-US" i="1" smtClean="0">
                        <a:latin typeface="Cambria Math" panose="02040503050406030204" pitchFamily="18" charset="0"/>
                        <a:cs typeface="Times New Roman" panose="02020603050405020304" pitchFamily="18" charset="0"/>
                      </a:rPr>
                      <m:t>, </m:t>
                    </m:r>
                    <m:r>
                      <a:rPr lang="en-US" i="1" smtClean="0">
                        <a:latin typeface="Cambria Math" panose="02040503050406030204" pitchFamily="18" charset="0"/>
                        <a:cs typeface="Times New Roman" panose="02020603050405020304" pitchFamily="18" charset="0"/>
                      </a:rPr>
                      <m:t>𝑏</m:t>
                    </m:r>
                    <m:r>
                      <a:rPr lang="en-US" i="1"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Modulo: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𝑜𝑟</m:t>
                    </m:r>
                    <m:r>
                      <a:rPr lang="en-US" i="1" smtClean="0">
                        <a:latin typeface="Cambria Math" panose="02040503050406030204" pitchFamily="18" charset="0"/>
                      </a:rPr>
                      <m:t> </m:t>
                    </m:r>
                    <m:r>
                      <a:rPr lang="en-US" i="1" smtClean="0">
                        <a:latin typeface="Cambria Math" panose="02040503050406030204" pitchFamily="18" charset="0"/>
                      </a:rPr>
                      <m:t>𝑓</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Generator point: </a:t>
                </a:r>
                <a14:m>
                  <m:oMath xmlns:m="http://schemas.openxmlformats.org/officeDocument/2006/math">
                    <m:r>
                      <a:rPr lang="en-US" i="1" dirty="0" smtClean="0">
                        <a:latin typeface="Cambria Math" panose="02040503050406030204" pitchFamily="18" charset="0"/>
                      </a:rPr>
                      <m:t>𝐺</m:t>
                    </m:r>
                  </m:oMath>
                </a14:m>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Order of </a:t>
                </a:r>
                <a14:m>
                  <m:oMath xmlns:m="http://schemas.openxmlformats.org/officeDocument/2006/math">
                    <m:r>
                      <a:rPr lang="en-US" i="1" dirty="0">
                        <a:latin typeface="Cambria Math" panose="02040503050406030204" pitchFamily="18" charset="0"/>
                      </a:rPr>
                      <m:t>𝐺</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cs typeface="Times New Roman" panose="02020603050405020304" pitchFamily="18" charset="0"/>
                      </a:rPr>
                      <m:t>𝑛</m:t>
                    </m:r>
                    <m:r>
                      <a:rPr lang="en-US" i="1" smtClean="0">
                        <a:latin typeface="Cambria Math" panose="02040503050406030204" pitchFamily="18" charset="0"/>
                        <a:cs typeface="Times New Roman" panose="02020603050405020304" pitchFamily="18" charset="0"/>
                      </a:rPr>
                      <m:t> = &lt;</m:t>
                    </m:r>
                    <m:r>
                      <a:rPr lang="en-US" i="1">
                        <a:latin typeface="Cambria Math" panose="02040503050406030204" pitchFamily="18" charset="0"/>
                      </a:rPr>
                      <m:t>𝐺</m:t>
                    </m:r>
                    <m:r>
                      <a:rPr lang="en-US" i="1">
                        <a:latin typeface="Cambria Math" panose="02040503050406030204" pitchFamily="18" charset="0"/>
                      </a:rPr>
                      <m:t>&gt; ={</m:t>
                    </m:r>
                    <m:r>
                      <a:rPr lang="en-US" i="1">
                        <a:latin typeface="Cambria Math" panose="02040503050406030204" pitchFamily="18" charset="0"/>
                      </a:rPr>
                      <m:t>𝑘𝐺</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 } </m:t>
                    </m:r>
                  </m:oMath>
                </a14:m>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Cofactor: </a:t>
                </a:r>
              </a:p>
            </p:txBody>
          </p:sp>
        </mc:Choice>
        <mc:Fallback xmlns="">
          <p:sp>
            <p:nvSpPr>
              <p:cNvPr id="4" name="Rectangle 3">
                <a:extLst>
                  <a:ext uri="{FF2B5EF4-FFF2-40B4-BE49-F238E27FC236}">
                    <a16:creationId xmlns:a16="http://schemas.microsoft.com/office/drawing/2014/main" id="{95D1B5BC-9BAC-47A8-9550-C7F2F3B01FC2}"/>
                  </a:ext>
                </a:extLst>
              </p:cNvPr>
              <p:cNvSpPr>
                <a:spLocks noRot="1" noChangeAspect="1" noMove="1" noResize="1" noEditPoints="1" noAdjustHandles="1" noChangeArrowheads="1" noChangeShapeType="1" noTextEdit="1"/>
              </p:cNvSpPr>
              <p:nvPr/>
            </p:nvSpPr>
            <p:spPr>
              <a:xfrm>
                <a:off x="476174" y="1411059"/>
                <a:ext cx="6497228" cy="3246530"/>
              </a:xfrm>
              <a:prstGeom prst="rect">
                <a:avLst/>
              </a:prstGeom>
              <a:blipFill>
                <a:blip r:embed="rId3"/>
                <a:stretch>
                  <a:fillRect l="-1595" b="-43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959102-BB1A-4CD5-BAE5-C11E93670418}"/>
                  </a:ext>
                </a:extLst>
              </p:cNvPr>
              <p:cNvSpPr txBox="1"/>
              <p:nvPr/>
            </p:nvSpPr>
            <p:spPr>
              <a:xfrm>
                <a:off x="4461392" y="2364354"/>
                <a:ext cx="796378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&lt;</m:t>
                      </m:r>
                      <m:r>
                        <a:rPr lang="en-US" i="1" smtClean="0">
                          <a:latin typeface="Cambria Math" panose="02040503050406030204" pitchFamily="18" charset="0"/>
                        </a:rPr>
                        <m:t>𝐺</m:t>
                      </m:r>
                      <m:r>
                        <a:rPr lang="en-US" i="1" smtClean="0">
                          <a:latin typeface="Cambria Math" panose="02040503050406030204" pitchFamily="18" charset="0"/>
                        </a:rPr>
                        <m:t>&gt; ={</m:t>
                      </m:r>
                      <m:r>
                        <a:rPr lang="en-US" b="0" i="1" smtClean="0">
                          <a:latin typeface="Cambria Math" panose="02040503050406030204" pitchFamily="18" charset="0"/>
                        </a:rPr>
                        <m:t>𝑘𝐺</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 ⊂ </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𝐾</m:t>
                      </m:r>
                    </m:oMath>
                  </m:oMathPara>
                </a14:m>
                <a:endParaRPr lang="en-US"/>
              </a:p>
            </p:txBody>
          </p:sp>
        </mc:Choice>
        <mc:Fallback xmlns="">
          <p:sp>
            <p:nvSpPr>
              <p:cNvPr id="2" name="TextBox 1">
                <a:extLst>
                  <a:ext uri="{FF2B5EF4-FFF2-40B4-BE49-F238E27FC236}">
                    <a16:creationId xmlns:a16="http://schemas.microsoft.com/office/drawing/2014/main" id="{E2959102-BB1A-4CD5-BAE5-C11E93670418}"/>
                  </a:ext>
                </a:extLst>
              </p:cNvPr>
              <p:cNvSpPr txBox="1">
                <a:spLocks noRot="1" noChangeAspect="1" noMove="1" noResize="1" noEditPoints="1" noAdjustHandles="1" noChangeArrowheads="1" noChangeShapeType="1" noTextEdit="1"/>
              </p:cNvSpPr>
              <p:nvPr/>
            </p:nvSpPr>
            <p:spPr>
              <a:xfrm>
                <a:off x="4461392" y="2364354"/>
                <a:ext cx="7963783" cy="523220"/>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D6686AF-B778-445A-8237-505BC8E4D65E}"/>
              </a:ext>
            </a:extLst>
          </p:cNvPr>
          <p:cNvSpPr txBox="1"/>
          <p:nvPr/>
        </p:nvSpPr>
        <p:spPr>
          <a:xfrm>
            <a:off x="615339" y="918967"/>
            <a:ext cx="4902881" cy="584775"/>
          </a:xfrm>
          <a:prstGeom prst="rect">
            <a:avLst/>
          </a:prstGeom>
          <a:noFill/>
        </p:spPr>
        <p:txBody>
          <a:bodyPr wrap="none" rtlCol="0">
            <a:spAutoFit/>
          </a:bodyPr>
          <a:lstStyle/>
          <a:p>
            <a:pPr marL="457200" indent="-457200">
              <a:buFont typeface="Arial" panose="020B0604020202020204" pitchFamily="34" charset="0"/>
              <a:buChar char="•"/>
            </a:pPr>
            <a:r>
              <a:rPr lang="en-US" sz="3200" b="1"/>
              <a:t>ECC group parameters:</a:t>
            </a:r>
            <a:endParaRPr lang="en-US" sz="3200"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54BFA9B-EDC4-4F55-A842-574122D77568}"/>
                  </a:ext>
                </a:extLst>
              </p:cNvPr>
              <p:cNvSpPr txBox="1"/>
              <p:nvPr/>
            </p:nvSpPr>
            <p:spPr>
              <a:xfrm>
                <a:off x="6977192" y="2798634"/>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oMath>
                  </m:oMathPara>
                </a14:m>
                <a:endParaRPr lang="en-US"/>
              </a:p>
            </p:txBody>
          </p:sp>
        </mc:Choice>
        <mc:Fallback xmlns="">
          <p:sp>
            <p:nvSpPr>
              <p:cNvPr id="3" name="TextBox 2">
                <a:extLst>
                  <a:ext uri="{FF2B5EF4-FFF2-40B4-BE49-F238E27FC236}">
                    <a16:creationId xmlns:a16="http://schemas.microsoft.com/office/drawing/2014/main" id="{C54BFA9B-EDC4-4F55-A842-574122D77568}"/>
                  </a:ext>
                </a:extLst>
              </p:cNvPr>
              <p:cNvSpPr txBox="1">
                <a:spLocks noRot="1" noChangeAspect="1" noMove="1" noResize="1" noEditPoints="1" noAdjustHandles="1" noChangeArrowheads="1" noChangeShapeType="1" noTextEdit="1"/>
              </p:cNvSpPr>
              <p:nvPr/>
            </p:nvSpPr>
            <p:spPr>
              <a:xfrm>
                <a:off x="6977192" y="2798634"/>
                <a:ext cx="50998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CACDEA-6B8D-46AA-A8A9-1A085C026D38}"/>
                  </a:ext>
                </a:extLst>
              </p:cNvPr>
              <p:cNvSpPr txBox="1"/>
              <p:nvPr/>
            </p:nvSpPr>
            <p:spPr>
              <a:xfrm>
                <a:off x="7129592" y="2798634"/>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oMath>
                  </m:oMathPara>
                </a14:m>
                <a:endParaRPr lang="en-US"/>
              </a:p>
            </p:txBody>
          </p:sp>
        </mc:Choice>
        <mc:Fallback xmlns="">
          <p:sp>
            <p:nvSpPr>
              <p:cNvPr id="8" name="TextBox 7">
                <a:extLst>
                  <a:ext uri="{FF2B5EF4-FFF2-40B4-BE49-F238E27FC236}">
                    <a16:creationId xmlns:a16="http://schemas.microsoft.com/office/drawing/2014/main" id="{79CACDEA-6B8D-46AA-A8A9-1A085C026D38}"/>
                  </a:ext>
                </a:extLst>
              </p:cNvPr>
              <p:cNvSpPr txBox="1">
                <a:spLocks noRot="1" noChangeAspect="1" noMove="1" noResize="1" noEditPoints="1" noAdjustHandles="1" noChangeArrowheads="1" noChangeShapeType="1" noTextEdit="1"/>
              </p:cNvSpPr>
              <p:nvPr/>
            </p:nvSpPr>
            <p:spPr>
              <a:xfrm>
                <a:off x="7129592" y="2798634"/>
                <a:ext cx="50998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FDD333-3196-48AE-A0D3-7159DE553364}"/>
                  </a:ext>
                </a:extLst>
              </p:cNvPr>
              <p:cNvSpPr txBox="1"/>
              <p:nvPr/>
            </p:nvSpPr>
            <p:spPr>
              <a:xfrm>
                <a:off x="11257565" y="5412055"/>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𝐺</m:t>
                      </m:r>
                    </m:oMath>
                  </m:oMathPara>
                </a14:m>
                <a:endParaRPr lang="en-US"/>
              </a:p>
            </p:txBody>
          </p:sp>
        </mc:Choice>
        <mc:Fallback xmlns="">
          <p:sp>
            <p:nvSpPr>
              <p:cNvPr id="9" name="TextBox 8">
                <a:extLst>
                  <a:ext uri="{FF2B5EF4-FFF2-40B4-BE49-F238E27FC236}">
                    <a16:creationId xmlns:a16="http://schemas.microsoft.com/office/drawing/2014/main" id="{6DFDD333-3196-48AE-A0D3-7159DE553364}"/>
                  </a:ext>
                </a:extLst>
              </p:cNvPr>
              <p:cNvSpPr txBox="1">
                <a:spLocks noRot="1" noChangeAspect="1" noMove="1" noResize="1" noEditPoints="1" noAdjustHandles="1" noChangeArrowheads="1" noChangeShapeType="1" noTextEdit="1"/>
              </p:cNvSpPr>
              <p:nvPr/>
            </p:nvSpPr>
            <p:spPr>
              <a:xfrm>
                <a:off x="11257565" y="5412055"/>
                <a:ext cx="50998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E7F7BF-4358-4AB9-B7F1-5BCF268E3C7E}"/>
                  </a:ext>
                </a:extLst>
              </p:cNvPr>
              <p:cNvSpPr txBox="1"/>
              <p:nvPr/>
            </p:nvSpPr>
            <p:spPr>
              <a:xfrm>
                <a:off x="9336865" y="3427656"/>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m:t>
                      </m:r>
                      <m:r>
                        <a:rPr lang="en-US" i="1">
                          <a:latin typeface="Cambria Math" panose="02040503050406030204" pitchFamily="18" charset="0"/>
                        </a:rPr>
                        <m:t>𝐺</m:t>
                      </m:r>
                    </m:oMath>
                  </m:oMathPara>
                </a14:m>
                <a:endParaRPr lang="en-US"/>
              </a:p>
            </p:txBody>
          </p:sp>
        </mc:Choice>
        <mc:Fallback xmlns="">
          <p:sp>
            <p:nvSpPr>
              <p:cNvPr id="10" name="TextBox 9">
                <a:extLst>
                  <a:ext uri="{FF2B5EF4-FFF2-40B4-BE49-F238E27FC236}">
                    <a16:creationId xmlns:a16="http://schemas.microsoft.com/office/drawing/2014/main" id="{CFE7F7BF-4358-4AB9-B7F1-5BCF268E3C7E}"/>
                  </a:ext>
                </a:extLst>
              </p:cNvPr>
              <p:cNvSpPr txBox="1">
                <a:spLocks noRot="1" noChangeAspect="1" noMove="1" noResize="1" noEditPoints="1" noAdjustHandles="1" noChangeArrowheads="1" noChangeShapeType="1" noTextEdit="1"/>
              </p:cNvSpPr>
              <p:nvPr/>
            </p:nvSpPr>
            <p:spPr>
              <a:xfrm>
                <a:off x="9336865" y="3427656"/>
                <a:ext cx="50998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43A728-1AB9-4053-80E6-1460D8D9F877}"/>
                  </a:ext>
                </a:extLst>
              </p:cNvPr>
              <p:cNvSpPr txBox="1"/>
              <p:nvPr/>
            </p:nvSpPr>
            <p:spPr>
              <a:xfrm>
                <a:off x="9065424" y="4675148"/>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4</m:t>
                      </m:r>
                      <m:r>
                        <a:rPr lang="en-US" i="1">
                          <a:latin typeface="Cambria Math" panose="02040503050406030204" pitchFamily="18" charset="0"/>
                        </a:rPr>
                        <m:t>𝐺</m:t>
                      </m:r>
                    </m:oMath>
                  </m:oMathPara>
                </a14:m>
                <a:endParaRPr lang="en-US"/>
              </a:p>
            </p:txBody>
          </p:sp>
        </mc:Choice>
        <mc:Fallback xmlns="">
          <p:sp>
            <p:nvSpPr>
              <p:cNvPr id="11" name="TextBox 10">
                <a:extLst>
                  <a:ext uri="{FF2B5EF4-FFF2-40B4-BE49-F238E27FC236}">
                    <a16:creationId xmlns:a16="http://schemas.microsoft.com/office/drawing/2014/main" id="{9E43A728-1AB9-4053-80E6-1460D8D9F877}"/>
                  </a:ext>
                </a:extLst>
              </p:cNvPr>
              <p:cNvSpPr txBox="1">
                <a:spLocks noRot="1" noChangeAspect="1" noMove="1" noResize="1" noEditPoints="1" noAdjustHandles="1" noChangeArrowheads="1" noChangeShapeType="1" noTextEdit="1"/>
              </p:cNvSpPr>
              <p:nvPr/>
            </p:nvSpPr>
            <p:spPr>
              <a:xfrm>
                <a:off x="9065424" y="4675148"/>
                <a:ext cx="50998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5178D3-B4CA-442E-A1ED-0452287C59EC}"/>
                  </a:ext>
                </a:extLst>
              </p:cNvPr>
              <p:cNvSpPr txBox="1"/>
              <p:nvPr/>
            </p:nvSpPr>
            <p:spPr>
              <a:xfrm>
                <a:off x="10283635" y="3792002"/>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i="1">
                          <a:latin typeface="Cambria Math" panose="02040503050406030204" pitchFamily="18" charset="0"/>
                        </a:rPr>
                        <m:t>𝐺</m:t>
                      </m:r>
                    </m:oMath>
                  </m:oMathPara>
                </a14:m>
                <a:endParaRPr lang="en-US"/>
              </a:p>
            </p:txBody>
          </p:sp>
        </mc:Choice>
        <mc:Fallback xmlns="">
          <p:sp>
            <p:nvSpPr>
              <p:cNvPr id="12" name="TextBox 11">
                <a:extLst>
                  <a:ext uri="{FF2B5EF4-FFF2-40B4-BE49-F238E27FC236}">
                    <a16:creationId xmlns:a16="http://schemas.microsoft.com/office/drawing/2014/main" id="{B95178D3-B4CA-442E-A1ED-0452287C59EC}"/>
                  </a:ext>
                </a:extLst>
              </p:cNvPr>
              <p:cNvSpPr txBox="1">
                <a:spLocks noRot="1" noChangeAspect="1" noMove="1" noResize="1" noEditPoints="1" noAdjustHandles="1" noChangeArrowheads="1" noChangeShapeType="1" noTextEdit="1"/>
              </p:cNvSpPr>
              <p:nvPr/>
            </p:nvSpPr>
            <p:spPr>
              <a:xfrm>
                <a:off x="10283635" y="3792002"/>
                <a:ext cx="50998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00AE26A-4B96-49BA-BFA2-51C6E666DC2B}"/>
                  </a:ext>
                </a:extLst>
              </p:cNvPr>
              <p:cNvSpPr txBox="1"/>
              <p:nvPr/>
            </p:nvSpPr>
            <p:spPr>
              <a:xfrm>
                <a:off x="8233503" y="5174898"/>
                <a:ext cx="509981"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6</m:t>
                      </m:r>
                      <m:r>
                        <a:rPr lang="en-US" i="1">
                          <a:latin typeface="Cambria Math" panose="02040503050406030204" pitchFamily="18" charset="0"/>
                        </a:rPr>
                        <m:t>𝐺</m:t>
                      </m:r>
                    </m:oMath>
                  </m:oMathPara>
                </a14:m>
                <a:endParaRPr lang="en-US"/>
              </a:p>
            </p:txBody>
          </p:sp>
        </mc:Choice>
        <mc:Fallback xmlns="">
          <p:sp>
            <p:nvSpPr>
              <p:cNvPr id="13" name="TextBox 12">
                <a:extLst>
                  <a:ext uri="{FF2B5EF4-FFF2-40B4-BE49-F238E27FC236}">
                    <a16:creationId xmlns:a16="http://schemas.microsoft.com/office/drawing/2014/main" id="{B00AE26A-4B96-49BA-BFA2-51C6E666DC2B}"/>
                  </a:ext>
                </a:extLst>
              </p:cNvPr>
              <p:cNvSpPr txBox="1">
                <a:spLocks noRot="1" noChangeAspect="1" noMove="1" noResize="1" noEditPoints="1" noAdjustHandles="1" noChangeArrowheads="1" noChangeShapeType="1" noTextEdit="1"/>
              </p:cNvSpPr>
              <p:nvPr/>
            </p:nvSpPr>
            <p:spPr>
              <a:xfrm>
                <a:off x="8233503" y="5174898"/>
                <a:ext cx="509981" cy="523220"/>
              </a:xfrm>
              <a:prstGeom prst="rect">
                <a:avLst/>
              </a:prstGeom>
              <a:blipFill>
                <a:blip r:embed="rId10"/>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C2F34EE-9037-4906-9CE3-41D35967645A}"/>
              </a:ext>
            </a:extLst>
          </p:cNvPr>
          <p:cNvSpPr txBox="1"/>
          <p:nvPr/>
        </p:nvSpPr>
        <p:spPr>
          <a:xfrm>
            <a:off x="10934079" y="5559386"/>
            <a:ext cx="343364" cy="523220"/>
          </a:xfrm>
          <a:prstGeom prst="rect">
            <a:avLst/>
          </a:prstGeom>
          <a:noFill/>
        </p:spPr>
        <p:txBody>
          <a:bodyPr wrap="non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5" name="TextBox 14">
            <a:extLst>
              <a:ext uri="{FF2B5EF4-FFF2-40B4-BE49-F238E27FC236}">
                <a16:creationId xmlns:a16="http://schemas.microsoft.com/office/drawing/2014/main" id="{99BF2F04-280B-422A-BF5B-919029ABBF23}"/>
              </a:ext>
            </a:extLst>
          </p:cNvPr>
          <p:cNvSpPr txBox="1"/>
          <p:nvPr/>
        </p:nvSpPr>
        <p:spPr>
          <a:xfrm>
            <a:off x="9103510" y="3693830"/>
            <a:ext cx="343364" cy="523220"/>
          </a:xfrm>
          <a:prstGeom prst="rect">
            <a:avLst/>
          </a:prstGeom>
          <a:noFill/>
        </p:spPr>
        <p:txBody>
          <a:bodyPr wrap="squar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6" name="TextBox 15">
            <a:extLst>
              <a:ext uri="{FF2B5EF4-FFF2-40B4-BE49-F238E27FC236}">
                <a16:creationId xmlns:a16="http://schemas.microsoft.com/office/drawing/2014/main" id="{0EE4D0F4-1F71-4323-8512-C75749348510}"/>
              </a:ext>
            </a:extLst>
          </p:cNvPr>
          <p:cNvSpPr txBox="1"/>
          <p:nvPr/>
        </p:nvSpPr>
        <p:spPr>
          <a:xfrm>
            <a:off x="9430289" y="4315222"/>
            <a:ext cx="343364" cy="523220"/>
          </a:xfrm>
          <a:prstGeom prst="rect">
            <a:avLst/>
          </a:prstGeom>
          <a:noFill/>
        </p:spPr>
        <p:txBody>
          <a:bodyPr wrap="squar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7" name="TextBox 16">
            <a:extLst>
              <a:ext uri="{FF2B5EF4-FFF2-40B4-BE49-F238E27FC236}">
                <a16:creationId xmlns:a16="http://schemas.microsoft.com/office/drawing/2014/main" id="{164BBE04-D4BB-488E-9458-C6E8DB70E51C}"/>
              </a:ext>
            </a:extLst>
          </p:cNvPr>
          <p:cNvSpPr txBox="1"/>
          <p:nvPr/>
        </p:nvSpPr>
        <p:spPr>
          <a:xfrm>
            <a:off x="10093134" y="3427980"/>
            <a:ext cx="343364" cy="523220"/>
          </a:xfrm>
          <a:prstGeom prst="rect">
            <a:avLst/>
          </a:prstGeom>
          <a:noFill/>
        </p:spPr>
        <p:txBody>
          <a:bodyPr wrap="squar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p:sp>
        <p:nvSpPr>
          <p:cNvPr id="18" name="TextBox 17">
            <a:extLst>
              <a:ext uri="{FF2B5EF4-FFF2-40B4-BE49-F238E27FC236}">
                <a16:creationId xmlns:a16="http://schemas.microsoft.com/office/drawing/2014/main" id="{BDD2A7F8-2FA8-43C5-9A09-F5D156E027BF}"/>
              </a:ext>
            </a:extLst>
          </p:cNvPr>
          <p:cNvSpPr txBox="1"/>
          <p:nvPr/>
        </p:nvSpPr>
        <p:spPr>
          <a:xfrm>
            <a:off x="8099920" y="4875773"/>
            <a:ext cx="343364" cy="523220"/>
          </a:xfrm>
          <a:prstGeom prst="rect">
            <a:avLst/>
          </a:prstGeom>
          <a:noFill/>
        </p:spPr>
        <p:txBody>
          <a:bodyPr wrap="square" rtlCol="0">
            <a:spAutoFit/>
          </a:bodyPr>
          <a:lstStyle/>
          <a:p>
            <a:r>
              <a:rPr lang="en-US">
                <a:solidFill>
                  <a:srgbClr val="FF0000"/>
                </a:solidFill>
                <a:latin typeface="Cambria Math" panose="02040503050406030204" pitchFamily="18" charset="0"/>
                <a:ea typeface="Cambria Math" panose="02040503050406030204" pitchFamily="18" charset="0"/>
              </a:rPr>
              <a:t>•</a:t>
            </a:r>
            <a:endParaRPr lang="en-US">
              <a:solidFill>
                <a:srgbClr val="FF000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A5AAC3-A8B9-4C6E-91C8-E64085E1A5D3}"/>
                  </a:ext>
                </a:extLst>
              </p:cNvPr>
              <p:cNvSpPr txBox="1"/>
              <p:nvPr/>
            </p:nvSpPr>
            <p:spPr>
              <a:xfrm>
                <a:off x="2561284" y="3947621"/>
                <a:ext cx="1969129" cy="890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m:rPr>
                                  <m:nor/>
                                </m:rPr>
                                <a:rPr lang="en-US" b="1"/>
                                <m:t>𝐸</m:t>
                              </m:r>
                              <m:r>
                                <m:rPr>
                                  <m:nor/>
                                </m:rPr>
                                <a:rPr lang="en-US" b="1"/>
                                <m:t>/</m:t>
                              </m:r>
                              <m:r>
                                <m:rPr>
                                  <m:nor/>
                                </m:rPr>
                                <a:rPr lang="en-US" b="1"/>
                                <m:t>𝐾</m:t>
                              </m:r>
                            </m:e>
                          </m:d>
                        </m:num>
                        <m:den>
                          <m:d>
                            <m:dPr>
                              <m:begChr m:val="|"/>
                              <m:endChr m:val="|"/>
                              <m:ctrlPr>
                                <a:rPr lang="en-US" b="0" i="1" smtClean="0">
                                  <a:latin typeface="Cambria Math" panose="02040503050406030204" pitchFamily="18" charset="0"/>
                                </a:rPr>
                              </m:ctrlPr>
                            </m:dPr>
                            <m:e>
                              <m:r>
                                <a:rPr lang="en-US" i="1">
                                  <a:latin typeface="Cambria Math" panose="02040503050406030204" pitchFamily="18" charset="0"/>
                                </a:rPr>
                                <m:t>&lt;</m:t>
                              </m:r>
                              <m:r>
                                <a:rPr lang="en-US" i="1">
                                  <a:latin typeface="Cambria Math" panose="02040503050406030204" pitchFamily="18" charset="0"/>
                                </a:rPr>
                                <m:t>𝐺</m:t>
                              </m:r>
                              <m:r>
                                <a:rPr lang="en-US" i="1">
                                  <a:latin typeface="Cambria Math" panose="02040503050406030204" pitchFamily="18" charset="0"/>
                                </a:rPr>
                                <m:t>&gt;</m:t>
                              </m:r>
                            </m:e>
                          </m:d>
                        </m:den>
                      </m:f>
                    </m:oMath>
                  </m:oMathPara>
                </a14:m>
                <a:endParaRPr lang="en-US"/>
              </a:p>
            </p:txBody>
          </p:sp>
        </mc:Choice>
        <mc:Fallback xmlns="">
          <p:sp>
            <p:nvSpPr>
              <p:cNvPr id="7" name="TextBox 6">
                <a:extLst>
                  <a:ext uri="{FF2B5EF4-FFF2-40B4-BE49-F238E27FC236}">
                    <a16:creationId xmlns:a16="http://schemas.microsoft.com/office/drawing/2014/main" id="{54A5AAC3-A8B9-4C6E-91C8-E64085E1A5D3}"/>
                  </a:ext>
                </a:extLst>
              </p:cNvPr>
              <p:cNvSpPr txBox="1">
                <a:spLocks noRot="1" noChangeAspect="1" noMove="1" noResize="1" noEditPoints="1" noAdjustHandles="1" noChangeArrowheads="1" noChangeShapeType="1" noTextEdit="1"/>
              </p:cNvSpPr>
              <p:nvPr/>
            </p:nvSpPr>
            <p:spPr>
              <a:xfrm>
                <a:off x="2561284" y="3947621"/>
                <a:ext cx="1969129" cy="890821"/>
              </a:xfrm>
              <a:prstGeom prst="rect">
                <a:avLst/>
              </a:prstGeom>
              <a:blipFill>
                <a:blip r:embed="rId11"/>
                <a:stretch>
                  <a:fillRect/>
                </a:stretch>
              </a:blipFill>
            </p:spPr>
            <p:txBody>
              <a:bodyPr/>
              <a:lstStyle/>
              <a:p>
                <a:r>
                  <a:rPr lang="en-US">
                    <a:noFill/>
                  </a:rPr>
                  <a:t> </a:t>
                </a:r>
              </a:p>
            </p:txBody>
          </p:sp>
        </mc:Fallback>
      </mc:AlternateContent>
      <p:sp>
        <p:nvSpPr>
          <p:cNvPr id="14" name="Rectangle 13">
            <a:hlinkClick r:id="rId12"/>
            <a:extLst>
              <a:ext uri="{FF2B5EF4-FFF2-40B4-BE49-F238E27FC236}">
                <a16:creationId xmlns:a16="http://schemas.microsoft.com/office/drawing/2014/main" id="{56C86663-194C-41E5-B65F-D50FBC3DBF37}"/>
              </a:ext>
            </a:extLst>
          </p:cNvPr>
          <p:cNvSpPr/>
          <p:nvPr/>
        </p:nvSpPr>
        <p:spPr>
          <a:xfrm>
            <a:off x="2196430" y="5627549"/>
            <a:ext cx="4869282" cy="523220"/>
          </a:xfrm>
          <a:prstGeom prst="rect">
            <a:avLst/>
          </a:prstGeom>
        </p:spPr>
        <p:txBody>
          <a:bodyPr wrap="none">
            <a:spAutoFit/>
          </a:bodyPr>
          <a:lstStyle/>
          <a:p>
            <a:r>
              <a:rPr lang="en-US" dirty="0">
                <a:solidFill>
                  <a:schemeClr val="tx2"/>
                </a:solidFill>
                <a:hlinkClick r:id="rId12">
                  <a:extLst>
                    <a:ext uri="{A12FA001-AC4F-418D-AE19-62706E023703}">
                      <ahyp:hlinkClr xmlns:ahyp="http://schemas.microsoft.com/office/drawing/2018/hyperlinkcolor" val="tx"/>
                    </a:ext>
                  </a:extLst>
                </a:hlinkClick>
              </a:rPr>
              <a:t>http://www.secg.org/sec2-v2.pdf</a:t>
            </a:r>
            <a:endParaRPr lang="en-US" dirty="0">
              <a:solidFill>
                <a:schemeClr val="tx2"/>
              </a:solidFill>
            </a:endParaRPr>
          </a:p>
        </p:txBody>
      </p:sp>
      <p:pic>
        <p:nvPicPr>
          <p:cNvPr id="21" name="Graphic 20" descr="Books">
            <a:extLst>
              <a:ext uri="{FF2B5EF4-FFF2-40B4-BE49-F238E27FC236}">
                <a16:creationId xmlns:a16="http://schemas.microsoft.com/office/drawing/2014/main" id="{2A850779-CFB3-4D8F-9B46-E6749E2810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215239" y="5387501"/>
            <a:ext cx="914400" cy="914400"/>
          </a:xfrm>
          <a:prstGeom prst="rect">
            <a:avLst/>
          </a:prstGeom>
        </p:spPr>
      </p:pic>
    </p:spTree>
    <p:extLst>
      <p:ext uri="{BB962C8B-B14F-4D97-AF65-F5344CB8AC3E}">
        <p14:creationId xmlns:p14="http://schemas.microsoft.com/office/powerpoint/2010/main" val="513466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EEDD559-7975-4C81-A0C8-56406BB553C4}"/>
              </a:ext>
            </a:extLst>
          </p:cNvPr>
          <p:cNvSpPr>
            <a:spLocks noGrp="1" noChangeArrowheads="1"/>
          </p:cNvSpPr>
          <p:nvPr>
            <p:ph type="title"/>
          </p:nvPr>
        </p:nvSpPr>
        <p:spPr>
          <a:xfrm>
            <a:off x="1433590" y="0"/>
            <a:ext cx="8100392" cy="1143000"/>
          </a:xfrm>
        </p:spPr>
        <p:txBody>
          <a:bodyPr/>
          <a:lstStyle/>
          <a:p>
            <a:r>
              <a:rPr lang="en-US" altLang="en-US" sz="3400" b="1" dirty="0">
                <a:solidFill>
                  <a:schemeClr val="accent2"/>
                </a:solidFill>
              </a:rPr>
              <a:t>Using Elliptic Curves In Cryptography</a:t>
            </a:r>
          </a:p>
        </p:txBody>
      </p:sp>
      <mc:AlternateContent xmlns:mc="http://schemas.openxmlformats.org/markup-compatibility/2006" xmlns:a14="http://schemas.microsoft.com/office/drawing/2010/main">
        <mc:Choice Requires="a14">
          <p:sp>
            <p:nvSpPr>
              <p:cNvPr id="75779" name="Rectangle 3">
                <a:extLst>
                  <a:ext uri="{FF2B5EF4-FFF2-40B4-BE49-F238E27FC236}">
                    <a16:creationId xmlns:a16="http://schemas.microsoft.com/office/drawing/2014/main" id="{373B5E78-983A-4F6A-A923-B01A3E6AFDD6}"/>
                  </a:ext>
                </a:extLst>
              </p:cNvPr>
              <p:cNvSpPr>
                <a:spLocks noGrp="1" noChangeArrowheads="1"/>
              </p:cNvSpPr>
              <p:nvPr>
                <p:ph idx="1"/>
              </p:nvPr>
            </p:nvSpPr>
            <p:spPr>
              <a:xfrm>
                <a:off x="409272" y="1265577"/>
                <a:ext cx="10772879" cy="4525962"/>
              </a:xfrm>
            </p:spPr>
            <p:txBody>
              <a:bodyPr/>
              <a:lstStyle/>
              <a:p>
                <a:r>
                  <a:rPr lang="en-US" altLang="en-US" sz="2800" dirty="0"/>
                  <a:t>Hardness assumption.</a:t>
                </a:r>
              </a:p>
              <a:p>
                <a:pPr>
                  <a:buFont typeface="Wingdings" panose="05000000000000000000" pitchFamily="2" charset="2"/>
                  <a:buChar char="Ø"/>
                </a:pPr>
                <a14:m>
                  <m:oMath xmlns:m="http://schemas.openxmlformats.org/officeDocument/2006/math">
                    <m:r>
                      <a:rPr lang="en-US" sz="2400" b="1" i="1" dirty="0" smtClean="0">
                        <a:solidFill>
                          <a:srgbClr val="202124"/>
                        </a:solidFill>
                        <a:latin typeface="Cambria Math" panose="02040503050406030204" pitchFamily="18" charset="0"/>
                      </a:rPr>
                      <m:t>𝒅</m:t>
                    </m:r>
                    <m:r>
                      <a:rPr lang="en-US" sz="2400" b="1" i="1" dirty="0" smtClean="0">
                        <a:solidFill>
                          <a:srgbClr val="202124"/>
                        </a:solidFill>
                        <a:latin typeface="Cambria Math" panose="02040503050406030204" pitchFamily="18" charset="0"/>
                      </a:rPr>
                      <m:t> →</m:t>
                    </m:r>
                    <m:r>
                      <a:rPr lang="en-US" sz="2400" b="1" i="1" dirty="0" smtClean="0">
                        <a:solidFill>
                          <a:srgbClr val="202124"/>
                        </a:solidFill>
                        <a:latin typeface="Cambria Math" panose="02040503050406030204" pitchFamily="18" charset="0"/>
                      </a:rPr>
                      <m:t>𝑸</m:t>
                    </m:r>
                    <m:r>
                      <a:rPr lang="en-US" sz="2400" b="1" i="1" dirty="0" smtClean="0">
                        <a:solidFill>
                          <a:srgbClr val="202124"/>
                        </a:solidFill>
                        <a:latin typeface="Cambria Math" panose="02040503050406030204" pitchFamily="18" charset="0"/>
                      </a:rPr>
                      <m:t>=</m:t>
                    </m:r>
                    <m:r>
                      <a:rPr lang="en-US" sz="2400" b="1" i="1" dirty="0" smtClean="0">
                        <a:solidFill>
                          <a:srgbClr val="202124"/>
                        </a:solidFill>
                        <a:latin typeface="Cambria Math" panose="02040503050406030204" pitchFamily="18" charset="0"/>
                      </a:rPr>
                      <m:t>𝒅𝑮</m:t>
                    </m:r>
                    <m:r>
                      <a:rPr lang="en-US" sz="2400" b="1" i="1" dirty="0">
                        <a:solidFill>
                          <a:srgbClr val="202124"/>
                        </a:solidFill>
                        <a:latin typeface="Cambria Math" panose="02040503050406030204" pitchFamily="18" charset="0"/>
                      </a:rPr>
                      <m:t> =</m:t>
                    </m:r>
                    <m:r>
                      <a:rPr lang="en-US" sz="2400" b="1" i="1" dirty="0">
                        <a:solidFill>
                          <a:srgbClr val="202124"/>
                        </a:solidFill>
                        <a:latin typeface="Cambria Math" panose="02040503050406030204" pitchFamily="18" charset="0"/>
                      </a:rPr>
                      <m:t>𝑮</m:t>
                    </m:r>
                    <m:r>
                      <a:rPr lang="en-US" sz="2400" b="1" i="1" dirty="0">
                        <a:solidFill>
                          <a:srgbClr val="202124"/>
                        </a:solidFill>
                        <a:latin typeface="Cambria Math" panose="02040503050406030204" pitchFamily="18" charset="0"/>
                      </a:rPr>
                      <m:t>+</m:t>
                    </m:r>
                    <m:r>
                      <a:rPr lang="en-US" sz="2400" b="1" i="1" dirty="0">
                        <a:solidFill>
                          <a:srgbClr val="202124"/>
                        </a:solidFill>
                        <a:latin typeface="Cambria Math" panose="02040503050406030204" pitchFamily="18" charset="0"/>
                      </a:rPr>
                      <m:t>𝑮</m:t>
                    </m:r>
                    <m:r>
                      <a:rPr lang="en-US" sz="2400" b="1" i="1" dirty="0">
                        <a:solidFill>
                          <a:srgbClr val="202124"/>
                        </a:solidFill>
                        <a:latin typeface="Cambria Math" panose="02040503050406030204" pitchFamily="18" charset="0"/>
                      </a:rPr>
                      <m:t>+….+</m:t>
                    </m:r>
                    <m:r>
                      <a:rPr lang="en-US" sz="2400" b="1" i="1" dirty="0">
                        <a:solidFill>
                          <a:srgbClr val="202124"/>
                        </a:solidFill>
                        <a:latin typeface="Cambria Math" panose="02040503050406030204" pitchFamily="18" charset="0"/>
                      </a:rPr>
                      <m:t>𝑮</m:t>
                    </m:r>
                  </m:oMath>
                </a14:m>
                <a:endParaRPr lang="en-US" altLang="en-US" sz="2800" dirty="0"/>
              </a:p>
              <a:p>
                <a:endParaRPr lang="en-US" altLang="en-US" sz="2800" dirty="0"/>
              </a:p>
              <a:p>
                <a:pPr marL="457200" lvl="1" indent="0">
                  <a:buNone/>
                </a:pPr>
                <a:endParaRPr lang="en-US" altLang="en-US" sz="2400" dirty="0"/>
              </a:p>
              <a:p>
                <a:pPr marL="457200" lvl="1" indent="0">
                  <a:buNone/>
                </a:pPr>
                <a:endParaRPr lang="en-US" altLang="en-US" sz="2400" dirty="0"/>
              </a:p>
              <a:p>
                <a:pPr marL="457200" lvl="1" indent="0">
                  <a:buNone/>
                </a:pPr>
                <a:endParaRPr lang="en-US" altLang="en-US" sz="2400" dirty="0"/>
              </a:p>
              <a:p>
                <a:pPr marL="457200" lvl="1" indent="0">
                  <a:buNone/>
                </a:pPr>
                <a:endParaRPr lang="en-US" altLang="en-US" sz="2400" dirty="0"/>
              </a:p>
            </p:txBody>
          </p:sp>
        </mc:Choice>
        <mc:Fallback xmlns="">
          <p:sp>
            <p:nvSpPr>
              <p:cNvPr id="75779" name="Rectangle 3">
                <a:extLst>
                  <a:ext uri="{FF2B5EF4-FFF2-40B4-BE49-F238E27FC236}">
                    <a16:creationId xmlns:a16="http://schemas.microsoft.com/office/drawing/2014/main" id="{373B5E78-983A-4F6A-A923-B01A3E6AFDD6}"/>
                  </a:ext>
                </a:extLst>
              </p:cNvPr>
              <p:cNvSpPr>
                <a:spLocks noGrp="1" noRot="1" noChangeAspect="1" noMove="1" noResize="1" noEditPoints="1" noAdjustHandles="1" noChangeArrowheads="1" noChangeShapeType="1" noTextEdit="1"/>
              </p:cNvSpPr>
              <p:nvPr>
                <p:ph type="body" idx="1"/>
              </p:nvPr>
            </p:nvSpPr>
            <p:spPr>
              <a:xfrm>
                <a:off x="409272" y="1265577"/>
                <a:ext cx="10772879" cy="4525962"/>
              </a:xfrm>
              <a:blipFill>
                <a:blip r:embed="rId3"/>
                <a:stretch>
                  <a:fillRect l="-1471" t="-310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C256615-E082-4FB0-BBF3-900F6D9B4D71}"/>
              </a:ext>
            </a:extLst>
          </p:cNvPr>
          <p:cNvSpPr/>
          <p:nvPr/>
        </p:nvSpPr>
        <p:spPr>
          <a:xfrm>
            <a:off x="616786" y="3111896"/>
            <a:ext cx="5921569" cy="954107"/>
          </a:xfrm>
          <a:prstGeom prst="rect">
            <a:avLst/>
          </a:prstGeom>
        </p:spPr>
        <p:txBody>
          <a:bodyPr wrap="square">
            <a:spAutoFit/>
          </a:bodyPr>
          <a:lstStyle/>
          <a:p>
            <a:pPr marL="457200" indent="-457200">
              <a:buFont typeface="Wingdings" panose="05000000000000000000" pitchFamily="2" charset="2"/>
              <a:buChar char="Ø"/>
            </a:pPr>
            <a:r>
              <a:rPr lang="en-US" dirty="0">
                <a:solidFill>
                  <a:srgbClr val="202124"/>
                </a:solidFill>
                <a:latin typeface="arial" panose="020B0604020202020204" pitchFamily="34" charset="0"/>
              </a:rPr>
              <a:t>Elliptic curve discrete logarithm problem (ECDLP)</a:t>
            </a:r>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78B997A-E827-47CB-932F-255592CAF1CC}"/>
                  </a:ext>
                </a:extLst>
              </p:cNvPr>
              <p:cNvSpPr/>
              <p:nvPr/>
            </p:nvSpPr>
            <p:spPr>
              <a:xfrm>
                <a:off x="868813" y="4224876"/>
                <a:ext cx="3447290" cy="615553"/>
              </a:xfrm>
              <a:prstGeom prst="rect">
                <a:avLst/>
              </a:prstGeom>
            </p:spPr>
            <p:txBody>
              <a:bodyPr wrap="none">
                <a:spAutoFit/>
              </a:bodyPr>
              <a:lstStyle/>
              <a:p>
                <a:pPr marL="88265" algn="ctr">
                  <a:spcBef>
                    <a:spcPts val="95"/>
                  </a:spcBef>
                  <a:buSzPct val="89285"/>
                  <a:tabLst>
                    <a:tab pos="431800" algn="l"/>
                    <a:tab pos="432434" algn="l"/>
                    <a:tab pos="10024745" algn="l"/>
                  </a:tabLst>
                </a:pPr>
                <a14:m>
                  <m:oMathPara xmlns:m="http://schemas.openxmlformats.org/officeDocument/2006/math">
                    <m:oMathParaPr>
                      <m:jc m:val="centerGroup"/>
                    </m:oMathParaPr>
                    <m:oMath xmlns:m="http://schemas.openxmlformats.org/officeDocument/2006/math">
                      <m:r>
                        <a:rPr lang="en-US" sz="3400" i="1" spc="20" dirty="0" smtClean="0">
                          <a:latin typeface="Cambria Math" panose="02040503050406030204" pitchFamily="18" charset="0"/>
                          <a:cs typeface="Cambria Math"/>
                        </a:rPr>
                        <m:t>𝐺</m:t>
                      </m:r>
                      <m:r>
                        <a:rPr lang="en-US" sz="3400" i="1" spc="20" dirty="0" smtClean="0">
                          <a:latin typeface="Cambria Math" panose="02040503050406030204" pitchFamily="18" charset="0"/>
                          <a:cs typeface="Cambria Math"/>
                        </a:rPr>
                        <m:t>, </m:t>
                      </m:r>
                      <m:r>
                        <a:rPr lang="en-US" sz="3400" b="0" i="1" spc="20" dirty="0" smtClean="0">
                          <a:latin typeface="Cambria Math" panose="02040503050406030204" pitchFamily="18" charset="0"/>
                          <a:cs typeface="Cambria Math"/>
                        </a:rPr>
                        <m:t>𝑄</m:t>
                      </m:r>
                      <m:r>
                        <a:rPr lang="en-US" sz="3400" b="0" i="1" spc="20" dirty="0" smtClean="0">
                          <a:latin typeface="Cambria Math" panose="02040503050406030204" pitchFamily="18" charset="0"/>
                          <a:cs typeface="Cambria Math"/>
                        </a:rPr>
                        <m:t>(=</m:t>
                      </m:r>
                      <m:r>
                        <a:rPr lang="en-US" sz="3400" b="0" i="1" spc="20" dirty="0" smtClean="0">
                          <a:latin typeface="Cambria Math" panose="02040503050406030204" pitchFamily="18" charset="0"/>
                          <a:cs typeface="Cambria Math"/>
                        </a:rPr>
                        <m:t>𝑑𝐺</m:t>
                      </m:r>
                      <m:r>
                        <a:rPr lang="en-US" sz="3400" b="0" i="1" spc="20" dirty="0" smtClean="0">
                          <a:latin typeface="Cambria Math" panose="02040503050406030204" pitchFamily="18" charset="0"/>
                          <a:cs typeface="Cambria Math"/>
                        </a:rPr>
                        <m:t>) ↦</m:t>
                      </m:r>
                      <m:r>
                        <a:rPr lang="en-US" sz="3400" b="0" i="1" spc="-225" dirty="0" smtClean="0">
                          <a:latin typeface="Cambria Math" panose="02040503050406030204" pitchFamily="18" charset="0"/>
                          <a:cs typeface="Cambria Math"/>
                        </a:rPr>
                        <m:t>𝑑</m:t>
                      </m:r>
                    </m:oMath>
                  </m:oMathPara>
                </a14:m>
                <a:endParaRPr lang="en-US" sz="3400" dirty="0">
                  <a:latin typeface="Cambria Math"/>
                  <a:cs typeface="Cambria Math"/>
                </a:endParaRPr>
              </a:p>
            </p:txBody>
          </p:sp>
        </mc:Choice>
        <mc:Fallback xmlns="">
          <p:sp>
            <p:nvSpPr>
              <p:cNvPr id="3" name="Rectangle 2">
                <a:extLst>
                  <a:ext uri="{FF2B5EF4-FFF2-40B4-BE49-F238E27FC236}">
                    <a16:creationId xmlns:a16="http://schemas.microsoft.com/office/drawing/2014/main" id="{C78B997A-E827-47CB-932F-255592CAF1CC}"/>
                  </a:ext>
                </a:extLst>
              </p:cNvPr>
              <p:cNvSpPr>
                <a:spLocks noRot="1" noChangeAspect="1" noMove="1" noResize="1" noEditPoints="1" noAdjustHandles="1" noChangeArrowheads="1" noChangeShapeType="1" noTextEdit="1"/>
              </p:cNvSpPr>
              <p:nvPr/>
            </p:nvSpPr>
            <p:spPr>
              <a:xfrm>
                <a:off x="868813" y="4224876"/>
                <a:ext cx="3447290" cy="615553"/>
              </a:xfrm>
              <a:prstGeom prst="rect">
                <a:avLst/>
              </a:prstGeom>
              <a:blipFill>
                <a:blip r:embed="rId4"/>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79C8423-588D-42A9-A9F4-BDE83D561E99}"/>
              </a:ext>
            </a:extLst>
          </p:cNvPr>
          <p:cNvCxnSpPr/>
          <p:nvPr/>
        </p:nvCxnSpPr>
        <p:spPr bwMode="auto">
          <a:xfrm flipH="1">
            <a:off x="3452378" y="4415546"/>
            <a:ext cx="144016" cy="496629"/>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D20242E-A29D-4006-A70F-B1179F9518ED}"/>
                  </a:ext>
                </a:extLst>
              </p:cNvPr>
              <p:cNvSpPr/>
              <p:nvPr/>
            </p:nvSpPr>
            <p:spPr>
              <a:xfrm>
                <a:off x="911424" y="5090247"/>
                <a:ext cx="4793556" cy="523220"/>
              </a:xfrm>
              <a:prstGeom prst="rect">
                <a:avLst/>
              </a:prstGeom>
            </p:spPr>
            <p:txBody>
              <a:bodyPr wrap="none">
                <a:spAutoFit/>
              </a:bodyPr>
              <a:lstStyle/>
              <a:p>
                <a:r>
                  <a:rPr lang="en-US" dirty="0">
                    <a:solidFill>
                      <a:srgbClr val="202124"/>
                    </a:solidFill>
                    <a:latin typeface="arial" panose="020B0604020202020204" pitchFamily="34" charset="0"/>
                  </a:rPr>
                  <a:t>where</a:t>
                </a:r>
                <a:r>
                  <a:rPr lang="en-US" b="1" dirty="0">
                    <a:solidFill>
                      <a:srgbClr val="202124"/>
                    </a:solidFill>
                    <a:latin typeface="arial" panose="020B0604020202020204" pitchFamily="34" charset="0"/>
                  </a:rPr>
                  <a:t>  </a:t>
                </a:r>
                <a14:m>
                  <m:oMath xmlns:m="http://schemas.openxmlformats.org/officeDocument/2006/math">
                    <m:r>
                      <a:rPr lang="en-US" b="1" i="1" dirty="0" smtClean="0">
                        <a:solidFill>
                          <a:srgbClr val="202124"/>
                        </a:solidFill>
                        <a:latin typeface="Cambria Math" panose="02040503050406030204" pitchFamily="18" charset="0"/>
                      </a:rPr>
                      <m:t>𝒅</m:t>
                    </m:r>
                    <m:r>
                      <a:rPr lang="en-US" b="1" i="1" dirty="0">
                        <a:solidFill>
                          <a:srgbClr val="202124"/>
                        </a:solidFill>
                        <a:latin typeface="Cambria Math" panose="02040503050406030204" pitchFamily="18" charset="0"/>
                      </a:rPr>
                      <m:t>𝑮</m:t>
                    </m:r>
                    <m:r>
                      <a:rPr lang="en-US" b="1" i="1" dirty="0">
                        <a:solidFill>
                          <a:srgbClr val="202124"/>
                        </a:solidFill>
                        <a:latin typeface="Cambria Math" panose="02040503050406030204" pitchFamily="18" charset="0"/>
                      </a:rPr>
                      <m:t> =</m:t>
                    </m:r>
                    <m:r>
                      <a:rPr lang="en-US" b="1" i="1" dirty="0">
                        <a:solidFill>
                          <a:srgbClr val="202124"/>
                        </a:solidFill>
                        <a:latin typeface="Cambria Math" panose="02040503050406030204" pitchFamily="18" charset="0"/>
                      </a:rPr>
                      <m:t>𝑮</m:t>
                    </m:r>
                    <m:r>
                      <a:rPr lang="en-US" b="1" i="1" dirty="0">
                        <a:solidFill>
                          <a:srgbClr val="202124"/>
                        </a:solidFill>
                        <a:latin typeface="Cambria Math" panose="02040503050406030204" pitchFamily="18" charset="0"/>
                      </a:rPr>
                      <m:t>+</m:t>
                    </m:r>
                    <m:r>
                      <a:rPr lang="en-US" b="1" i="1" dirty="0">
                        <a:solidFill>
                          <a:srgbClr val="202124"/>
                        </a:solidFill>
                        <a:latin typeface="Cambria Math" panose="02040503050406030204" pitchFamily="18" charset="0"/>
                      </a:rPr>
                      <m:t>𝑮</m:t>
                    </m:r>
                    <m:r>
                      <a:rPr lang="en-US" b="1" i="1" dirty="0">
                        <a:solidFill>
                          <a:srgbClr val="202124"/>
                        </a:solidFill>
                        <a:latin typeface="Cambria Math" panose="02040503050406030204" pitchFamily="18" charset="0"/>
                      </a:rPr>
                      <m:t>+….+</m:t>
                    </m:r>
                    <m:r>
                      <a:rPr lang="en-US" b="1" i="1" dirty="0">
                        <a:solidFill>
                          <a:srgbClr val="202124"/>
                        </a:solidFill>
                        <a:latin typeface="Cambria Math" panose="02040503050406030204" pitchFamily="18" charset="0"/>
                      </a:rPr>
                      <m:t>𝑮</m:t>
                    </m:r>
                    <m:r>
                      <a:rPr lang="en-US" b="1" i="1" dirty="0">
                        <a:solidFill>
                          <a:srgbClr val="202124"/>
                        </a:solidFill>
                        <a:latin typeface="Cambria Math" panose="02040503050406030204" pitchFamily="18" charset="0"/>
                      </a:rPr>
                      <m:t> </m:t>
                    </m:r>
                  </m:oMath>
                </a14:m>
                <a:endParaRPr lang="en-US" dirty="0"/>
              </a:p>
            </p:txBody>
          </p:sp>
        </mc:Choice>
        <mc:Fallback xmlns="">
          <p:sp>
            <p:nvSpPr>
              <p:cNvPr id="6" name="Rectangle 5">
                <a:extLst>
                  <a:ext uri="{FF2B5EF4-FFF2-40B4-BE49-F238E27FC236}">
                    <a16:creationId xmlns:a16="http://schemas.microsoft.com/office/drawing/2014/main" id="{3D20242E-A29D-4006-A70F-B1179F9518ED}"/>
                  </a:ext>
                </a:extLst>
              </p:cNvPr>
              <p:cNvSpPr>
                <a:spLocks noRot="1" noChangeAspect="1" noMove="1" noResize="1" noEditPoints="1" noAdjustHandles="1" noChangeArrowheads="1" noChangeShapeType="1" noTextEdit="1"/>
              </p:cNvSpPr>
              <p:nvPr/>
            </p:nvSpPr>
            <p:spPr>
              <a:xfrm>
                <a:off x="911424" y="5090247"/>
                <a:ext cx="4793556" cy="523220"/>
              </a:xfrm>
              <a:prstGeom prst="rect">
                <a:avLst/>
              </a:prstGeom>
              <a:blipFill>
                <a:blip r:embed="rId5"/>
                <a:stretch>
                  <a:fillRect l="-2672" t="-12791" b="-30233"/>
                </a:stretch>
              </a:blipFill>
            </p:spPr>
            <p:txBody>
              <a:bodyPr/>
              <a:lstStyle/>
              <a:p>
                <a:r>
                  <a:rPr lang="en-US">
                    <a:noFill/>
                  </a:rPr>
                  <a:t> </a:t>
                </a:r>
              </a:p>
            </p:txBody>
          </p:sp>
        </mc:Fallback>
      </mc:AlternateContent>
      <p:sp>
        <p:nvSpPr>
          <p:cNvPr id="7" name="Left Brace 6">
            <a:extLst>
              <a:ext uri="{FF2B5EF4-FFF2-40B4-BE49-F238E27FC236}">
                <a16:creationId xmlns:a16="http://schemas.microsoft.com/office/drawing/2014/main" id="{2C34FEBD-FFA4-46E4-89FE-10E0FFD8844E}"/>
              </a:ext>
            </a:extLst>
          </p:cNvPr>
          <p:cNvSpPr/>
          <p:nvPr/>
        </p:nvSpPr>
        <p:spPr bwMode="auto">
          <a:xfrm rot="16200000">
            <a:off x="4341149" y="4408814"/>
            <a:ext cx="279392" cy="244827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CBCAF9-722E-4FF1-8AE1-582AC537955C}"/>
                  </a:ext>
                </a:extLst>
              </p:cNvPr>
              <p:cNvSpPr txBox="1"/>
              <p:nvPr/>
            </p:nvSpPr>
            <p:spPr>
              <a:xfrm>
                <a:off x="4020422" y="5786100"/>
                <a:ext cx="1270091" cy="523220"/>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𝑑</m:t>
                    </m:r>
                  </m:oMath>
                </a14:m>
                <a:r>
                  <a:rPr lang="en-US"/>
                  <a:t> </a:t>
                </a:r>
                <a:r>
                  <a:rPr lang="en-US" dirty="0"/>
                  <a:t>times</a:t>
                </a:r>
              </a:p>
            </p:txBody>
          </p:sp>
        </mc:Choice>
        <mc:Fallback xmlns="">
          <p:sp>
            <p:nvSpPr>
              <p:cNvPr id="8" name="TextBox 7">
                <a:extLst>
                  <a:ext uri="{FF2B5EF4-FFF2-40B4-BE49-F238E27FC236}">
                    <a16:creationId xmlns:a16="http://schemas.microsoft.com/office/drawing/2014/main" id="{DCCBCAF9-722E-4FF1-8AE1-582AC537955C}"/>
                  </a:ext>
                </a:extLst>
              </p:cNvPr>
              <p:cNvSpPr txBox="1">
                <a:spLocks noRot="1" noChangeAspect="1" noMove="1" noResize="1" noEditPoints="1" noAdjustHandles="1" noChangeArrowheads="1" noChangeShapeType="1" noTextEdit="1"/>
              </p:cNvSpPr>
              <p:nvPr/>
            </p:nvSpPr>
            <p:spPr>
              <a:xfrm>
                <a:off x="4020422" y="5786100"/>
                <a:ext cx="1270091" cy="523220"/>
              </a:xfrm>
              <a:prstGeom prst="rect">
                <a:avLst/>
              </a:prstGeom>
              <a:blipFill>
                <a:blip r:embed="rId6"/>
                <a:stretch>
                  <a:fillRect t="-11628" r="-7692" b="-31395"/>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718BED2A-5956-40B9-B87F-E26708E33639}"/>
              </a:ext>
            </a:extLst>
          </p:cNvPr>
          <p:cNvCxnSpPr/>
          <p:nvPr/>
        </p:nvCxnSpPr>
        <p:spPr bwMode="auto">
          <a:xfrm>
            <a:off x="6154041" y="1143000"/>
            <a:ext cx="0" cy="4950296"/>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F81793A-B872-4B91-8634-609BEE8EEBFA}"/>
                  </a:ext>
                </a:extLst>
              </p:cNvPr>
              <p:cNvSpPr/>
              <p:nvPr/>
            </p:nvSpPr>
            <p:spPr>
              <a:xfrm>
                <a:off x="6396289" y="2077024"/>
                <a:ext cx="6096000" cy="984885"/>
              </a:xfrm>
              <a:prstGeom prst="rect">
                <a:avLst/>
              </a:prstGeom>
            </p:spPr>
            <p:txBody>
              <a:bodyPr>
                <a:spAutoFit/>
              </a:bodyPr>
              <a:lstStyle/>
              <a:p>
                <a:pPr marL="431800" indent="-343535">
                  <a:spcBef>
                    <a:spcPts val="95"/>
                  </a:spcBef>
                  <a:buSzPct val="89285"/>
                  <a:buFont typeface="Arial"/>
                  <a:buChar char="•"/>
                  <a:tabLst>
                    <a:tab pos="431800" algn="l"/>
                    <a:tab pos="432434" algn="l"/>
                    <a:tab pos="10024745" algn="l"/>
                  </a:tabLst>
                </a:pPr>
                <a:r>
                  <a:rPr lang="en-US" b="1" spc="-10" dirty="0">
                    <a:latin typeface="Segoe UI Light"/>
                    <a:cs typeface="Segoe UI Light"/>
                  </a:rPr>
                  <a:t>Discrete </a:t>
                </a:r>
                <a:r>
                  <a:rPr lang="en-US" b="1" spc="-5" dirty="0">
                    <a:latin typeface="Segoe UI Light"/>
                    <a:cs typeface="Segoe UI Light"/>
                  </a:rPr>
                  <a:t>Log</a:t>
                </a:r>
                <a:r>
                  <a:rPr lang="en-US" b="1" spc="175" dirty="0">
                    <a:latin typeface="Segoe UI Light"/>
                    <a:cs typeface="Segoe UI Light"/>
                  </a:rPr>
                  <a:t> </a:t>
                </a:r>
                <a:r>
                  <a:rPr lang="en-US" b="1" spc="-15" dirty="0">
                    <a:latin typeface="Segoe UI Light"/>
                    <a:cs typeface="Segoe UI Light"/>
                  </a:rPr>
                  <a:t>Problem</a:t>
                </a:r>
                <a:r>
                  <a:rPr lang="en-US" b="1" spc="10" dirty="0">
                    <a:latin typeface="Segoe UI Light"/>
                    <a:cs typeface="Segoe UI Light"/>
                  </a:rPr>
                  <a:t> </a:t>
                </a:r>
                <a:r>
                  <a:rPr lang="en-US" b="1" spc="-5" dirty="0">
                    <a:latin typeface="Segoe UI Light"/>
                    <a:cs typeface="Segoe UI Light"/>
                  </a:rPr>
                  <a:t>(DLP): </a:t>
                </a:r>
              </a:p>
              <a:p>
                <a:pPr marL="88265" algn="ctr">
                  <a:spcBef>
                    <a:spcPts val="95"/>
                  </a:spcBef>
                  <a:buSzPct val="89285"/>
                  <a:tabLst>
                    <a:tab pos="431800" algn="l"/>
                    <a:tab pos="432434" algn="l"/>
                    <a:tab pos="10024745" algn="l"/>
                  </a:tabLst>
                </a:pPr>
                <a14:m>
                  <m:oMathPara xmlns:m="http://schemas.openxmlformats.org/officeDocument/2006/math">
                    <m:oMathParaPr>
                      <m:jc m:val="centerGroup"/>
                    </m:oMathParaPr>
                    <m:oMath xmlns:m="http://schemas.openxmlformats.org/officeDocument/2006/math">
                      <m:r>
                        <a:rPr lang="en-US" sz="3000" i="1" spc="20">
                          <a:latin typeface="Cambria Math" panose="02040503050406030204" pitchFamily="18" charset="0"/>
                          <a:cs typeface="Cambria Math"/>
                        </a:rPr>
                        <m:t>𝑔</m:t>
                      </m:r>
                      <m:r>
                        <a:rPr lang="en-US" sz="3000" i="1" spc="20">
                          <a:latin typeface="Cambria Math" panose="02040503050406030204" pitchFamily="18" charset="0"/>
                          <a:cs typeface="Cambria Math"/>
                        </a:rPr>
                        <m:t>, </m:t>
                      </m:r>
                      <m:r>
                        <a:rPr lang="en-US" sz="3000" b="0" i="1" spc="20" smtClean="0">
                          <a:latin typeface="Cambria Math" panose="02040503050406030204" pitchFamily="18" charset="0"/>
                          <a:cs typeface="Cambria Math"/>
                        </a:rPr>
                        <m:t>𝑝</m:t>
                      </m:r>
                      <m:r>
                        <a:rPr lang="en-US" sz="3000" b="0" i="1" spc="20" smtClean="0">
                          <a:latin typeface="Cambria Math" panose="02040503050406030204" pitchFamily="18" charset="0"/>
                          <a:cs typeface="Cambria Math"/>
                        </a:rPr>
                        <m:t>, </m:t>
                      </m:r>
                      <m:r>
                        <a:rPr lang="en-US" sz="3000" i="1" spc="20">
                          <a:latin typeface="Cambria Math" panose="02040503050406030204" pitchFamily="18" charset="0"/>
                          <a:cs typeface="Cambria Math"/>
                        </a:rPr>
                        <m:t>𝑦</m:t>
                      </m:r>
                      <m:r>
                        <a:rPr lang="en-US" sz="3000" i="1" spc="20">
                          <a:latin typeface="Cambria Math" panose="02040503050406030204" pitchFamily="18" charset="0"/>
                          <a:cs typeface="Cambria Math"/>
                        </a:rPr>
                        <m:t>=</m:t>
                      </m:r>
                      <m:sSup>
                        <m:sSupPr>
                          <m:ctrlPr>
                            <a:rPr lang="en-US" sz="3000" b="0" i="1" spc="110" smtClean="0">
                              <a:latin typeface="Cambria Math" panose="02040503050406030204" pitchFamily="18" charset="0"/>
                              <a:cs typeface="Cambria Math"/>
                            </a:rPr>
                          </m:ctrlPr>
                        </m:sSupPr>
                        <m:e>
                          <m:r>
                            <a:rPr lang="en-US" sz="3000" i="1" spc="110">
                              <a:latin typeface="Cambria Math" panose="02040503050406030204" pitchFamily="18" charset="0"/>
                              <a:cs typeface="Cambria Math"/>
                            </a:rPr>
                            <m:t>𝑔</m:t>
                          </m:r>
                        </m:e>
                        <m:sup>
                          <m:r>
                            <a:rPr lang="en-US" sz="3000" b="0" i="1" spc="110" smtClean="0">
                              <a:latin typeface="Cambria Math" panose="02040503050406030204" pitchFamily="18" charset="0"/>
                              <a:cs typeface="Cambria Math"/>
                            </a:rPr>
                            <m:t>𝑥</m:t>
                          </m:r>
                        </m:sup>
                      </m:sSup>
                      <m:r>
                        <a:rPr lang="en-US" sz="3000" b="0" i="1" spc="110" smtClean="0">
                          <a:latin typeface="Cambria Math" panose="02040503050406030204" pitchFamily="18" charset="0"/>
                          <a:cs typeface="Cambria Math"/>
                        </a:rPr>
                        <m:t>𝑚𝑜𝑑</m:t>
                      </m:r>
                      <m:r>
                        <a:rPr lang="en-US" sz="3000" b="0" i="1" spc="110" smtClean="0">
                          <a:latin typeface="Cambria Math" panose="02040503050406030204" pitchFamily="18" charset="0"/>
                          <a:cs typeface="Cambria Math"/>
                        </a:rPr>
                        <m:t> </m:t>
                      </m:r>
                      <m:r>
                        <a:rPr lang="en-US" sz="3000" b="0" i="1" spc="110" smtClean="0">
                          <a:latin typeface="Cambria Math" panose="02040503050406030204" pitchFamily="18" charset="0"/>
                          <a:cs typeface="Cambria Math"/>
                        </a:rPr>
                        <m:t>𝑝</m:t>
                      </m:r>
                      <m:r>
                        <a:rPr lang="en-US" sz="3000" b="0" i="1" spc="110" smtClean="0">
                          <a:latin typeface="Cambria Math" panose="02040503050406030204" pitchFamily="18" charset="0"/>
                          <a:cs typeface="Cambria Math"/>
                        </a:rPr>
                        <m:t> ⟼</m:t>
                      </m:r>
                      <m:r>
                        <a:rPr lang="en-US" sz="3000" b="0" i="1" spc="110" smtClean="0">
                          <a:latin typeface="Cambria Math" panose="02040503050406030204" pitchFamily="18" charset="0"/>
                          <a:ea typeface="Cambria Math" panose="02040503050406030204" pitchFamily="18" charset="0"/>
                          <a:cs typeface="Cambria Math"/>
                        </a:rPr>
                        <m:t>𝑥</m:t>
                      </m:r>
                      <m:r>
                        <a:rPr lang="en-US" sz="3000" b="0" i="1" spc="110" smtClean="0">
                          <a:latin typeface="Cambria Math" panose="02040503050406030204" pitchFamily="18" charset="0"/>
                          <a:cs typeface="Cambria Math"/>
                        </a:rPr>
                        <m:t>  </m:t>
                      </m:r>
                    </m:oMath>
                  </m:oMathPara>
                </a14:m>
                <a:endParaRPr lang="en-US" sz="3000" dirty="0">
                  <a:latin typeface="Cambria Math"/>
                  <a:cs typeface="Cambria Math"/>
                </a:endParaRPr>
              </a:p>
            </p:txBody>
          </p:sp>
        </mc:Choice>
        <mc:Fallback xmlns="">
          <p:sp>
            <p:nvSpPr>
              <p:cNvPr id="10" name="Rectangle 9">
                <a:extLst>
                  <a:ext uri="{FF2B5EF4-FFF2-40B4-BE49-F238E27FC236}">
                    <a16:creationId xmlns:a16="http://schemas.microsoft.com/office/drawing/2014/main" id="{BF81793A-B872-4B91-8634-609BEE8EEBFA}"/>
                  </a:ext>
                </a:extLst>
              </p:cNvPr>
              <p:cNvSpPr>
                <a:spLocks noRot="1" noChangeAspect="1" noMove="1" noResize="1" noEditPoints="1" noAdjustHandles="1" noChangeArrowheads="1" noChangeShapeType="1" noTextEdit="1"/>
              </p:cNvSpPr>
              <p:nvPr/>
            </p:nvSpPr>
            <p:spPr>
              <a:xfrm>
                <a:off x="6396289" y="2077024"/>
                <a:ext cx="6096000" cy="984885"/>
              </a:xfrm>
              <a:prstGeom prst="rect">
                <a:avLst/>
              </a:prstGeom>
              <a:blipFill>
                <a:blip r:embed="rId7"/>
                <a:stretch>
                  <a:fillRect t="-6832"/>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3D765941-1F3F-419A-AC21-E8E86F90C695}"/>
              </a:ext>
            </a:extLst>
          </p:cNvPr>
          <p:cNvCxnSpPr/>
          <p:nvPr/>
        </p:nvCxnSpPr>
        <p:spPr bwMode="auto">
          <a:xfrm flipH="1">
            <a:off x="10730477" y="2539930"/>
            <a:ext cx="144016" cy="496629"/>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75EA9D26-ED7E-421C-A569-69E4FCDC11FA}"/>
              </a:ext>
            </a:extLst>
          </p:cNvPr>
          <p:cNvSpPr>
            <a:spLocks noGrp="1" noChangeArrowheads="1"/>
          </p:cNvSpPr>
          <p:nvPr>
            <p:ph type="ctrTitle"/>
          </p:nvPr>
        </p:nvSpPr>
        <p:spPr>
          <a:xfrm>
            <a:off x="2495600" y="-101219"/>
            <a:ext cx="7560840" cy="1470025"/>
          </a:xfrm>
        </p:spPr>
        <p:txBody>
          <a:bodyPr anchor="ctr"/>
          <a:lstStyle/>
          <a:p>
            <a:r>
              <a:rPr lang="en-US" altLang="en-US" sz="3400" b="1" dirty="0">
                <a:solidFill>
                  <a:srgbClr val="CC3300"/>
                </a:solidFill>
              </a:rPr>
              <a:t>Elliptic Curve Cryptosystems (ECC)</a:t>
            </a:r>
          </a:p>
        </p:txBody>
      </p:sp>
      <p:graphicFrame>
        <p:nvGraphicFramePr>
          <p:cNvPr id="3" name="Table 2">
            <a:extLst>
              <a:ext uri="{FF2B5EF4-FFF2-40B4-BE49-F238E27FC236}">
                <a16:creationId xmlns:a16="http://schemas.microsoft.com/office/drawing/2014/main" id="{D59D317C-FE5D-471F-ABE6-D47B4B654384}"/>
              </a:ext>
            </a:extLst>
          </p:cNvPr>
          <p:cNvGraphicFramePr>
            <a:graphicFrameLocks noGrp="1"/>
          </p:cNvGraphicFramePr>
          <p:nvPr/>
        </p:nvGraphicFramePr>
        <p:xfrm>
          <a:off x="1775520" y="1243486"/>
          <a:ext cx="8640960" cy="5137843"/>
        </p:xfrm>
        <a:graphic>
          <a:graphicData uri="http://schemas.openxmlformats.org/drawingml/2006/table">
            <a:tbl>
              <a:tblPr firstRow="1" bandRow="1">
                <a:tableStyleId>{3B4B98B0-60AC-42C2-AFA5-B58CD77FA1E5}</a:tableStyleId>
              </a:tblPr>
              <a:tblGrid>
                <a:gridCol w="1994068">
                  <a:extLst>
                    <a:ext uri="{9D8B030D-6E8A-4147-A177-3AD203B41FA5}">
                      <a16:colId xmlns:a16="http://schemas.microsoft.com/office/drawing/2014/main" val="20000"/>
                    </a:ext>
                  </a:extLst>
                </a:gridCol>
                <a:gridCol w="2908015">
                  <a:extLst>
                    <a:ext uri="{9D8B030D-6E8A-4147-A177-3AD203B41FA5}">
                      <a16:colId xmlns:a16="http://schemas.microsoft.com/office/drawing/2014/main" val="20001"/>
                    </a:ext>
                  </a:extLst>
                </a:gridCol>
                <a:gridCol w="1827895">
                  <a:extLst>
                    <a:ext uri="{9D8B030D-6E8A-4147-A177-3AD203B41FA5}">
                      <a16:colId xmlns:a16="http://schemas.microsoft.com/office/drawing/2014/main" val="20002"/>
                    </a:ext>
                  </a:extLst>
                </a:gridCol>
                <a:gridCol w="1910982">
                  <a:extLst>
                    <a:ext uri="{9D8B030D-6E8A-4147-A177-3AD203B41FA5}">
                      <a16:colId xmlns:a16="http://schemas.microsoft.com/office/drawing/2014/main" val="20003"/>
                    </a:ext>
                  </a:extLst>
                </a:gridCol>
              </a:tblGrid>
              <a:tr h="979308">
                <a:tc>
                  <a:txBody>
                    <a:bodyPr/>
                    <a:lstStyle/>
                    <a:p>
                      <a:pPr algn="ctr"/>
                      <a:r>
                        <a:rPr lang="en-IN" sz="2200" b="1" i="0" u="none" strike="noStrike" kern="1200" baseline="0" dirty="0">
                          <a:solidFill>
                            <a:schemeClr val="bg1"/>
                          </a:solidFill>
                          <a:latin typeface="+mn-lt"/>
                          <a:ea typeface="+mn-ea"/>
                          <a:cs typeface="+mn-cs"/>
                        </a:rPr>
                        <a:t>Algorithm</a:t>
                      </a:r>
                      <a:endParaRPr lang="en-IN" sz="2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dirty="0">
                          <a:solidFill>
                            <a:schemeClr val="bg1"/>
                          </a:solidFill>
                          <a:latin typeface="+mn-lt"/>
                          <a:ea typeface="+mn-ea"/>
                          <a:cs typeface="+mn-cs"/>
                        </a:rPr>
                        <a:t>Encryption/Decryption</a:t>
                      </a:r>
                      <a:endParaRPr lang="en-IN" sz="2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dirty="0">
                          <a:solidFill>
                            <a:schemeClr val="bg1"/>
                          </a:solidFill>
                          <a:latin typeface="+mn-lt"/>
                          <a:ea typeface="+mn-ea"/>
                          <a:cs typeface="+mn-cs"/>
                        </a:rPr>
                        <a:t>Digital Signature</a:t>
                      </a:r>
                      <a:endParaRPr lang="en-IN" sz="2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dirty="0">
                          <a:solidFill>
                            <a:schemeClr val="bg1"/>
                          </a:solidFill>
                          <a:latin typeface="+mn-lt"/>
                          <a:ea typeface="+mn-ea"/>
                          <a:cs typeface="+mn-cs"/>
                        </a:rPr>
                        <a:t>Key Exchange</a:t>
                      </a:r>
                      <a:endParaRPr lang="en-IN" sz="2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979308">
                <a:tc>
                  <a:txBody>
                    <a:bodyPr/>
                    <a:lstStyle/>
                    <a:p>
                      <a:pPr algn="ctr"/>
                      <a:r>
                        <a:rPr lang="en-IN" sz="2200" b="0" i="0" u="none" strike="noStrike" kern="1200" baseline="0" dirty="0">
                          <a:solidFill>
                            <a:schemeClr val="tx1"/>
                          </a:solidFill>
                          <a:latin typeface="+mn-lt"/>
                          <a:ea typeface="+mn-ea"/>
                          <a:cs typeface="+mn-cs"/>
                        </a:rPr>
                        <a:t>RSA</a:t>
                      </a:r>
                      <a:endParaRPr lang="en-IN" sz="2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2200" b="0" i="0" u="none" strike="noStrike" kern="1200" baseline="0" dirty="0">
                          <a:solidFill>
                            <a:schemeClr val="tx1"/>
                          </a:solidFill>
                          <a:latin typeface="+mn-lt"/>
                          <a:ea typeface="+mn-ea"/>
                          <a:cs typeface="+mn-cs"/>
                        </a:rPr>
                        <a:t>Yes</a:t>
                      </a:r>
                      <a:endParaRPr lang="en-IN" sz="2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chemeClr val="tx1"/>
                          </a:solidFill>
                          <a:latin typeface="+mn-lt"/>
                          <a:ea typeface="+mn-ea"/>
                          <a:cs typeface="+mn-cs"/>
                        </a:rPr>
                        <a:t>Yes</a:t>
                      </a:r>
                      <a:endParaRPr lang="en-IN" sz="2200" dirty="0"/>
                    </a:p>
                    <a:p>
                      <a:pPr algn="ctr"/>
                      <a:endParaRPr lang="en-IN" sz="2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chemeClr val="tx1"/>
                          </a:solidFill>
                          <a:latin typeface="+mn-lt"/>
                          <a:ea typeface="+mn-ea"/>
                          <a:cs typeface="+mn-cs"/>
                        </a:rPr>
                        <a:t>Yes</a:t>
                      </a:r>
                      <a:endParaRPr lang="en-IN" sz="2200" dirty="0"/>
                    </a:p>
                    <a:p>
                      <a:pPr algn="ctr"/>
                      <a:endParaRPr lang="en-IN" sz="2200" i="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37728">
                <a:tc>
                  <a:txBody>
                    <a:bodyPr/>
                    <a:lstStyle/>
                    <a:p>
                      <a:pPr algn="ctr"/>
                      <a:r>
                        <a:rPr lang="en-IN" sz="2200" b="0" i="0" u="none" strike="noStrike" kern="1200" baseline="0" dirty="0">
                          <a:solidFill>
                            <a:srgbClr val="FF0000"/>
                          </a:solidFill>
                          <a:latin typeface="+mn-lt"/>
                          <a:ea typeface="+mn-ea"/>
                          <a:cs typeface="+mn-cs"/>
                        </a:rPr>
                        <a:t>Elliptic Curve</a:t>
                      </a:r>
                      <a:endParaRPr lang="en-IN" sz="2200" dirty="0">
                        <a:solidFill>
                          <a:srgbClr val="FF0000"/>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rgbClr val="FF0000"/>
                          </a:solidFill>
                          <a:latin typeface="+mn-lt"/>
                          <a:ea typeface="+mn-ea"/>
                          <a:cs typeface="+mn-cs"/>
                        </a:rPr>
                        <a:t>Yes</a:t>
                      </a:r>
                      <a:endParaRPr lang="en-IN" sz="2200" dirty="0">
                        <a:solidFill>
                          <a:srgbClr val="FF0000"/>
                        </a:solidFill>
                      </a:endParaRPr>
                    </a:p>
                    <a:p>
                      <a:pPr algn="ctr"/>
                      <a:endParaRPr lang="en-IN" sz="2200" dirty="0">
                        <a:solidFill>
                          <a:srgbClr val="FF0000"/>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chemeClr val="tx2"/>
                          </a:solidFill>
                          <a:latin typeface="+mn-lt"/>
                          <a:ea typeface="+mn-ea"/>
                          <a:cs typeface="+mn-cs"/>
                        </a:rPr>
                        <a:t>Yes</a:t>
                      </a:r>
                      <a:endParaRPr lang="en-IN" sz="2200" dirty="0">
                        <a:solidFill>
                          <a:schemeClr val="tx2"/>
                        </a:solidFill>
                      </a:endParaRPr>
                    </a:p>
                    <a:p>
                      <a:pPr algn="ctr"/>
                      <a:endParaRPr lang="en-IN" sz="2200" dirty="0">
                        <a:solidFill>
                          <a:srgbClr val="FF0000"/>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rgbClr val="FF0000"/>
                          </a:solidFill>
                          <a:latin typeface="+mn-lt"/>
                          <a:ea typeface="+mn-ea"/>
                          <a:cs typeface="+mn-cs"/>
                        </a:rPr>
                        <a:t>Yes</a:t>
                      </a:r>
                      <a:endParaRPr lang="en-IN" sz="2200" dirty="0">
                        <a:solidFill>
                          <a:srgbClr val="FF0000"/>
                        </a:solidFill>
                      </a:endParaRPr>
                    </a:p>
                    <a:p>
                      <a:pPr algn="ctr"/>
                      <a:endParaRPr lang="en-IN" sz="2200" dirty="0">
                        <a:solidFill>
                          <a:srgbClr val="FF0000"/>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062191">
                <a:tc>
                  <a:txBody>
                    <a:bodyPr/>
                    <a:lstStyle/>
                    <a:p>
                      <a:pPr algn="ctr"/>
                      <a:r>
                        <a:rPr lang="en-IN" sz="2200" b="0" i="0" u="none" strike="noStrike" kern="1200" baseline="0" dirty="0">
                          <a:solidFill>
                            <a:schemeClr val="tx1"/>
                          </a:solidFill>
                          <a:latin typeface="+mn-lt"/>
                          <a:ea typeface="+mn-ea"/>
                          <a:cs typeface="+mn-cs"/>
                        </a:rPr>
                        <a:t>Diffie–Hellman</a:t>
                      </a: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dirty="0"/>
                        <a:t>No</a:t>
                      </a: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dirty="0"/>
                        <a:t>No</a:t>
                      </a: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chemeClr val="tx1"/>
                          </a:solidFill>
                          <a:latin typeface="+mn-lt"/>
                          <a:ea typeface="+mn-ea"/>
                          <a:cs typeface="+mn-cs"/>
                        </a:rPr>
                        <a:t>Yes</a:t>
                      </a:r>
                      <a:endParaRPr lang="en-IN" sz="2200" dirty="0"/>
                    </a:p>
                    <a:p>
                      <a:pPr algn="ct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979308">
                <a:tc>
                  <a:txBody>
                    <a:bodyPr/>
                    <a:lstStyle/>
                    <a:p>
                      <a:pPr algn="ctr"/>
                      <a:r>
                        <a:rPr lang="en-IN" sz="2200" b="0" i="0" u="none" strike="noStrike" kern="1200" baseline="0" dirty="0">
                          <a:solidFill>
                            <a:schemeClr val="tx1"/>
                          </a:solidFill>
                          <a:latin typeface="+mn-lt"/>
                          <a:ea typeface="+mn-ea"/>
                          <a:cs typeface="+mn-cs"/>
                        </a:rPr>
                        <a:t>DSS</a:t>
                      </a: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dirty="0"/>
                        <a:t>No</a:t>
                      </a: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dirty="0">
                          <a:solidFill>
                            <a:schemeClr val="tx1"/>
                          </a:solidFill>
                          <a:latin typeface="+mn-lt"/>
                          <a:ea typeface="+mn-ea"/>
                          <a:cs typeface="+mn-cs"/>
                        </a:rPr>
                        <a:t>Yes</a:t>
                      </a:r>
                      <a:endParaRPr lang="en-IN" sz="2200" dirty="0"/>
                    </a:p>
                    <a:p>
                      <a:pPr algn="ct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dirty="0"/>
                        <a:t>No</a:t>
                      </a:r>
                      <a:endParaRPr lang="en-IN" sz="2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8F79148-B3D0-4A16-ABDE-A84CC5CC03D3}"/>
              </a:ext>
            </a:extLst>
          </p:cNvPr>
          <p:cNvSpPr>
            <a:spLocks noGrp="1" noChangeArrowheads="1"/>
          </p:cNvSpPr>
          <p:nvPr>
            <p:ph type="title"/>
          </p:nvPr>
        </p:nvSpPr>
        <p:spPr>
          <a:xfrm>
            <a:off x="2724617" y="218509"/>
            <a:ext cx="7956376" cy="792163"/>
          </a:xfrm>
        </p:spPr>
        <p:txBody>
          <a:bodyPr/>
          <a:lstStyle/>
          <a:p>
            <a:r>
              <a:rPr lang="en-US" altLang="en-US" b="1" dirty="0">
                <a:solidFill>
                  <a:schemeClr val="accent2"/>
                </a:solidFill>
              </a:rPr>
              <a:t>What Is ECC?</a:t>
            </a:r>
          </a:p>
        </p:txBody>
      </p:sp>
      <mc:AlternateContent xmlns:mc="http://schemas.openxmlformats.org/markup-compatibility/2006" xmlns:a14="http://schemas.microsoft.com/office/drawing/2010/main">
        <mc:Choice Requires="a14">
          <p:sp>
            <p:nvSpPr>
              <p:cNvPr id="73731" name="Rectangle 3">
                <a:extLst>
                  <a:ext uri="{FF2B5EF4-FFF2-40B4-BE49-F238E27FC236}">
                    <a16:creationId xmlns:a16="http://schemas.microsoft.com/office/drawing/2014/main" id="{D3A34FDF-88A2-4D82-83AB-00A5CC10B9EE}"/>
                  </a:ext>
                </a:extLst>
              </p:cNvPr>
              <p:cNvSpPr>
                <a:spLocks noGrp="1" noChangeArrowheads="1"/>
              </p:cNvSpPr>
              <p:nvPr>
                <p:ph idx="1"/>
              </p:nvPr>
            </p:nvSpPr>
            <p:spPr>
              <a:xfrm>
                <a:off x="767408" y="1124745"/>
                <a:ext cx="10873208" cy="4967287"/>
              </a:xfrm>
            </p:spPr>
            <p:txBody>
              <a:bodyPr/>
              <a:lstStyle/>
              <a:p>
                <a:r>
                  <a:rPr lang="en-US" altLang="en-US" sz="2800" dirty="0"/>
                  <a:t>Elliptic curve cryptography [ECC] is a </a:t>
                </a:r>
                <a:r>
                  <a:rPr lang="en-US" altLang="en-US" sz="2800" b="1" u="sng" dirty="0"/>
                  <a:t>public-key</a:t>
                </a:r>
                <a:r>
                  <a:rPr lang="en-US" altLang="en-US" sz="2800" dirty="0"/>
                  <a:t> cryptosystem just like RSA, Rabin, and El Gamal.</a:t>
                </a:r>
              </a:p>
              <a:p>
                <a:r>
                  <a:rPr lang="en-US" altLang="en-US" sz="2800" dirty="0"/>
                  <a:t>Every user has </a:t>
                </a:r>
                <a:r>
                  <a:rPr lang="en-US" altLang="en-US" sz="2800"/>
                  <a:t>a </a:t>
                </a:r>
                <a:r>
                  <a:rPr lang="en-US" altLang="en-US" sz="2800" b="1" u="sng"/>
                  <a:t>public key </a:t>
                </a:r>
                <a14:m>
                  <m:oMath xmlns:m="http://schemas.openxmlformats.org/officeDocument/2006/math">
                    <m:r>
                      <a:rPr lang="en-US" altLang="en-US" sz="2800" b="1" i="1" u="sng" smtClean="0">
                        <a:latin typeface="Cambria Math" panose="02040503050406030204" pitchFamily="18" charset="0"/>
                      </a:rPr>
                      <m:t>𝑸</m:t>
                    </m:r>
                    <m:r>
                      <a:rPr lang="en-US" altLang="en-US" sz="2800" b="1" i="1" u="sng" smtClean="0">
                        <a:latin typeface="Cambria Math" panose="02040503050406030204" pitchFamily="18" charset="0"/>
                      </a:rPr>
                      <m:t>(=</m:t>
                    </m:r>
                    <m:r>
                      <a:rPr lang="en-US" altLang="en-US" sz="2800" b="1" i="1" u="sng" smtClean="0">
                        <a:latin typeface="Cambria Math" panose="02040503050406030204" pitchFamily="18" charset="0"/>
                      </a:rPr>
                      <m:t>𝒅𝑮</m:t>
                    </m:r>
                    <m:r>
                      <a:rPr lang="en-US" altLang="en-US" sz="2800" b="1" i="1" u="sng" smtClean="0">
                        <a:latin typeface="Cambria Math" panose="02040503050406030204" pitchFamily="18" charset="0"/>
                      </a:rPr>
                      <m:t>)</m:t>
                    </m:r>
                  </m:oMath>
                </a14:m>
                <a:r>
                  <a:rPr lang="en-US" altLang="en-US" sz="2800"/>
                  <a:t> </a:t>
                </a:r>
                <a:r>
                  <a:rPr lang="en-US" altLang="en-US" sz="2800" dirty="0"/>
                  <a:t>and a </a:t>
                </a:r>
                <a:r>
                  <a:rPr lang="en-US" altLang="en-US" sz="2800" b="1" u="sng"/>
                  <a:t>private</a:t>
                </a:r>
                <a:r>
                  <a:rPr lang="en-US" altLang="en-US" sz="2800" u="sng"/>
                  <a:t> key </a:t>
                </a:r>
                <a14:m>
                  <m:oMath xmlns:m="http://schemas.openxmlformats.org/officeDocument/2006/math">
                    <m:r>
                      <a:rPr lang="en-US" altLang="en-US" sz="2800" b="1" i="1" u="sng" smtClean="0">
                        <a:solidFill>
                          <a:srgbClr val="FF0000"/>
                        </a:solidFill>
                        <a:latin typeface="Cambria Math" panose="02040503050406030204" pitchFamily="18" charset="0"/>
                      </a:rPr>
                      <m:t>𝒅</m:t>
                    </m:r>
                  </m:oMath>
                </a14:m>
                <a:r>
                  <a:rPr lang="en-US" altLang="en-US" sz="2800"/>
                  <a:t>.</a:t>
                </a:r>
                <a:endParaRPr lang="en-US" altLang="en-US" sz="2800" dirty="0"/>
              </a:p>
              <a:p>
                <a:pPr lvl="1"/>
                <a:r>
                  <a:rPr lang="en-US" altLang="en-US" sz="2400" dirty="0"/>
                  <a:t>Public key is used for encryption/signature verification.</a:t>
                </a:r>
              </a:p>
              <a:p>
                <a:pPr lvl="1"/>
                <a:r>
                  <a:rPr lang="en-US" altLang="en-US" sz="2400" dirty="0"/>
                  <a:t>Private key is used for decryption/signature generation.</a:t>
                </a:r>
              </a:p>
              <a:p>
                <a:r>
                  <a:rPr lang="en-US" altLang="en-US" sz="2800" dirty="0"/>
                  <a:t>Elliptic curves are used as an extension to other current cryptosystems.</a:t>
                </a:r>
              </a:p>
              <a:p>
                <a:pPr lvl="1"/>
                <a:r>
                  <a:rPr lang="en-US" altLang="en-US" sz="2400" dirty="0"/>
                  <a:t>Elliptic Curve Diffie-Hellman Key Exchange</a:t>
                </a:r>
              </a:p>
              <a:p>
                <a:pPr lvl="1"/>
                <a:r>
                  <a:rPr lang="en-US" altLang="en-US" sz="2400" dirty="0"/>
                  <a:t>Elliptic Curve Digital Signature Algorithm</a:t>
                </a:r>
              </a:p>
            </p:txBody>
          </p:sp>
        </mc:Choice>
        <mc:Fallback xmlns="">
          <p:sp>
            <p:nvSpPr>
              <p:cNvPr id="73731" name="Rectangle 3">
                <a:extLst>
                  <a:ext uri="{FF2B5EF4-FFF2-40B4-BE49-F238E27FC236}">
                    <a16:creationId xmlns:a16="http://schemas.microsoft.com/office/drawing/2014/main" id="{D3A34FDF-88A2-4D82-83AB-00A5CC10B9EE}"/>
                  </a:ext>
                </a:extLst>
              </p:cNvPr>
              <p:cNvSpPr>
                <a:spLocks noGrp="1" noRot="1" noChangeAspect="1" noMove="1" noResize="1" noEditPoints="1" noAdjustHandles="1" noChangeArrowheads="1" noChangeShapeType="1" noTextEdit="1"/>
              </p:cNvSpPr>
              <p:nvPr>
                <p:ph type="body" idx="1"/>
              </p:nvPr>
            </p:nvSpPr>
            <p:spPr>
              <a:xfrm>
                <a:off x="767408" y="1124745"/>
                <a:ext cx="10873208" cy="4967287"/>
              </a:xfrm>
              <a:blipFill>
                <a:blip r:embed="rId3"/>
                <a:stretch>
                  <a:fillRect l="-1457" t="-2826"/>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4F0FF34-0BFD-4394-8696-7AFB7222EF26}"/>
              </a:ext>
            </a:extLst>
          </p:cNvPr>
          <p:cNvSpPr>
            <a:spLocks noGrp="1" noChangeArrowheads="1"/>
          </p:cNvSpPr>
          <p:nvPr>
            <p:ph type="title"/>
          </p:nvPr>
        </p:nvSpPr>
        <p:spPr>
          <a:xfrm>
            <a:off x="1427022" y="171484"/>
            <a:ext cx="9793088" cy="792163"/>
          </a:xfrm>
        </p:spPr>
        <p:txBody>
          <a:bodyPr/>
          <a:lstStyle/>
          <a:p>
            <a:r>
              <a:rPr lang="en-US" altLang="en-US" b="1">
                <a:solidFill>
                  <a:schemeClr val="accent2"/>
                </a:solidFill>
              </a:rPr>
              <a:t>Generic Procedures of ECC</a:t>
            </a:r>
          </a:p>
        </p:txBody>
      </p:sp>
      <mc:AlternateContent xmlns:mc="http://schemas.openxmlformats.org/markup-compatibility/2006" xmlns:a14="http://schemas.microsoft.com/office/drawing/2010/main">
        <mc:Choice Requires="a14">
          <p:sp>
            <p:nvSpPr>
              <p:cNvPr id="77827" name="Rectangle 3">
                <a:extLst>
                  <a:ext uri="{FF2B5EF4-FFF2-40B4-BE49-F238E27FC236}">
                    <a16:creationId xmlns:a16="http://schemas.microsoft.com/office/drawing/2014/main" id="{1E797B06-7E4A-4150-8EB5-3C8F05BB5841}"/>
                  </a:ext>
                </a:extLst>
              </p:cNvPr>
              <p:cNvSpPr>
                <a:spLocks noGrp="1" noChangeArrowheads="1"/>
              </p:cNvSpPr>
              <p:nvPr>
                <p:ph idx="1"/>
              </p:nvPr>
            </p:nvSpPr>
            <p:spPr>
              <a:xfrm>
                <a:off x="1427022" y="1084368"/>
                <a:ext cx="9565522" cy="4967287"/>
              </a:xfrm>
            </p:spPr>
            <p:txBody>
              <a:bodyPr/>
              <a:lstStyle/>
              <a:p>
                <a:r>
                  <a:rPr lang="en-US" altLang="en-US" sz="2400" dirty="0"/>
                  <a:t>Both parties agree to some publicly-known data items</a:t>
                </a:r>
              </a:p>
              <a:p>
                <a:pPr lvl="1"/>
                <a:r>
                  <a:rPr lang="en-US" altLang="en-US" sz="2400" dirty="0"/>
                  <a:t>The </a:t>
                </a:r>
                <a:r>
                  <a:rPr lang="en-US" altLang="en-US" sz="2400" b="1" u="sng" dirty="0"/>
                  <a:t>elliptic curve equation</a:t>
                </a:r>
                <a:r>
                  <a:rPr lang="en-US" altLang="en-US" sz="2400" dirty="0"/>
                  <a:t> </a:t>
                </a:r>
              </a:p>
              <a:p>
                <a:pPr lvl="2"/>
                <a:r>
                  <a:rPr lang="en-US" altLang="en-US"/>
                  <a:t>Type, values </a:t>
                </a:r>
                <a:r>
                  <a:rPr lang="en-US" altLang="en-US" dirty="0"/>
                  <a:t>of </a:t>
                </a:r>
                <a:r>
                  <a:rPr lang="en-US" altLang="en-US" b="1" i="1" dirty="0"/>
                  <a:t>a</a:t>
                </a:r>
                <a:r>
                  <a:rPr lang="en-US" altLang="en-US" dirty="0"/>
                  <a:t> and </a:t>
                </a:r>
                <a:r>
                  <a:rPr lang="en-US" altLang="en-US" b="1" i="1"/>
                  <a:t>b</a:t>
                </a:r>
                <a:r>
                  <a:rPr lang="en-US" altLang="en-US"/>
                  <a:t> (or others)</a:t>
                </a:r>
                <a:endParaRPr lang="en-US" altLang="en-US" dirty="0"/>
              </a:p>
              <a:p>
                <a:pPr lvl="2"/>
                <a:r>
                  <a:rPr lang="en-US" altLang="en-US"/>
                  <a:t>Modulo: prime </a:t>
                </a:r>
                <a:r>
                  <a:rPr lang="en-US" altLang="en-US" b="1" i="1"/>
                  <a:t>p or f(x)</a:t>
                </a:r>
                <a:endParaRPr lang="en-US" altLang="en-US" b="1" dirty="0"/>
              </a:p>
              <a:p>
                <a:pPr lvl="1"/>
                <a:r>
                  <a:rPr lang="en-US" altLang="en-US" sz="2400"/>
                  <a:t>A </a:t>
                </a:r>
                <a:r>
                  <a:rPr lang="en-US" altLang="en-US" sz="2400" b="1" u="sng" dirty="0"/>
                  <a:t>base point</a:t>
                </a:r>
                <a:r>
                  <a:rPr lang="en-US" altLang="en-US" sz="2400" dirty="0"/>
                  <a:t>,</a:t>
                </a:r>
                <a14:m>
                  <m:oMath xmlns:m="http://schemas.openxmlformats.org/officeDocument/2006/math">
                    <m:r>
                      <a:rPr lang="en-US" altLang="en-US" sz="2600" dirty="0">
                        <a:latin typeface="Cambria Math" panose="02040503050406030204" pitchFamily="18" charset="0"/>
                      </a:rPr>
                      <m:t> </m:t>
                    </m:r>
                    <m:r>
                      <a:rPr lang="en-US" altLang="en-US" sz="2600" b="1" i="1" dirty="0">
                        <a:latin typeface="Cambria Math" panose="02040503050406030204" pitchFamily="18" charset="0"/>
                      </a:rPr>
                      <m:t> </m:t>
                    </m:r>
                    <m:r>
                      <a:rPr lang="en-US" altLang="en-US" sz="2600" b="1" i="1" dirty="0">
                        <a:latin typeface="Cambria Math" panose="02040503050406030204" pitchFamily="18" charset="0"/>
                      </a:rPr>
                      <m:t>𝑮</m:t>
                    </m:r>
                  </m:oMath>
                </a14:m>
                <a:r>
                  <a:rPr lang="en-US" altLang="en-US" sz="2600" b="1" dirty="0"/>
                  <a:t>, </a:t>
                </a:r>
                <a:r>
                  <a:rPr lang="en-US" altLang="en-US" sz="2400" dirty="0"/>
                  <a:t>taken from the </a:t>
                </a:r>
                <a:r>
                  <a:rPr lang="en-US" altLang="en-US" sz="2400"/>
                  <a:t>elliptic group;</a:t>
                </a:r>
              </a:p>
              <a:p>
                <a:pPr lvl="1"/>
                <a:r>
                  <a:rPr lang="en-US" altLang="en-US" sz="2400"/>
                  <a:t>Others parameters (assure security)</a:t>
                </a:r>
                <a:endParaRPr lang="en-US" altLang="en-US" sz="2400" dirty="0"/>
              </a:p>
              <a:p>
                <a:r>
                  <a:rPr lang="en-US" altLang="en-US" sz="2400"/>
                  <a:t>Each </a:t>
                </a:r>
                <a:r>
                  <a:rPr lang="en-US" altLang="en-US" sz="2400" dirty="0"/>
                  <a:t>user generates their public/private key pair</a:t>
                </a:r>
              </a:p>
              <a:p>
                <a:pPr lvl="1"/>
                <a:r>
                  <a:rPr lang="en-US" altLang="en-US" sz="2400" dirty="0"/>
                  <a:t>Private Key:</a:t>
                </a:r>
                <a14:m>
                  <m:oMath xmlns:m="http://schemas.openxmlformats.org/officeDocument/2006/math">
                    <m:r>
                      <a:rPr lang="en-US" altLang="en-US" b="0" i="0" smtClean="0">
                        <a:latin typeface="Cambria Math" panose="02040503050406030204" pitchFamily="18" charset="0"/>
                      </a:rPr>
                      <m:t> </m:t>
                    </m:r>
                    <m:r>
                      <a:rPr lang="en-US" altLang="en-US" b="0" i="1" smtClean="0">
                        <a:solidFill>
                          <a:srgbClr val="FF0000"/>
                        </a:solidFill>
                        <a:latin typeface="Cambria Math" panose="02040503050406030204" pitchFamily="18" charset="0"/>
                      </a:rPr>
                      <m:t>𝑑</m:t>
                    </m:r>
                    <m:r>
                      <a:rPr lang="en-US" altLang="en-US" b="0" i="1" smtClean="0">
                        <a:latin typeface="Cambria Math" panose="02040503050406030204" pitchFamily="18" charset="0"/>
                      </a:rPr>
                      <m:t>∈ [1, </m:t>
                    </m:r>
                    <m:r>
                      <a:rPr lang="en-US" altLang="en-US" i="1" dirty="0">
                        <a:latin typeface="Cambria Math" panose="02040503050406030204" pitchFamily="18" charset="0"/>
                      </a:rPr>
                      <m:t>𝑝</m:t>
                    </m:r>
                    <m:r>
                      <a:rPr lang="en-US" altLang="en-US" i="1" dirty="0">
                        <a:latin typeface="Cambria Math" panose="02040503050406030204" pitchFamily="18" charset="0"/>
                      </a:rPr>
                      <m:t>−1]</m:t>
                    </m:r>
                  </m:oMath>
                </a14:m>
                <a:endParaRPr lang="en-US" altLang="en-US" dirty="0"/>
              </a:p>
              <a:p>
                <a:pPr lvl="1"/>
                <a:r>
                  <a:rPr lang="en-US" altLang="en-US" sz="2400"/>
                  <a:t>Public Key:</a:t>
                </a:r>
                <a:r>
                  <a:rPr lang="en-US" altLang="en-US" sz="2400" dirty="0"/>
                  <a:t> </a:t>
                </a:r>
                <a14:m>
                  <m:oMath xmlns:m="http://schemas.openxmlformats.org/officeDocument/2006/math">
                    <m:r>
                      <a:rPr lang="en-US" altLang="en-US" i="1" smtClean="0">
                        <a:latin typeface="Cambria Math" panose="02040503050406030204" pitchFamily="18" charset="0"/>
                      </a:rPr>
                      <m:t>𝑄</m:t>
                    </m:r>
                    <m:r>
                      <a:rPr lang="en-US" altLang="en-US" i="1" smtClean="0">
                        <a:latin typeface="Cambria Math" panose="02040503050406030204" pitchFamily="18" charset="0"/>
                      </a:rPr>
                      <m:t> = </m:t>
                    </m:r>
                    <m:r>
                      <a:rPr lang="en-US" altLang="en-US" i="1" smtClean="0">
                        <a:latin typeface="Cambria Math" panose="02040503050406030204" pitchFamily="18" charset="0"/>
                      </a:rPr>
                      <m:t>𝑑</m:t>
                    </m:r>
                    <m:r>
                      <a:rPr lang="en-US" altLang="en-US" b="0" i="1" smtClean="0">
                        <a:latin typeface="Cambria Math" panose="02040503050406030204" pitchFamily="18" charset="0"/>
                      </a:rPr>
                      <m:t>.</m:t>
                    </m:r>
                    <m:r>
                      <a:rPr lang="en-US" altLang="en-US" b="0" i="1" smtClean="0">
                        <a:latin typeface="Cambria Math" panose="02040503050406030204" pitchFamily="18" charset="0"/>
                      </a:rPr>
                      <m:t>𝐺</m:t>
                    </m:r>
                    <m:r>
                      <a:rPr lang="en-US" altLang="en-US" b="0" i="1" smtClean="0">
                        <a:latin typeface="Cambria Math" panose="02040503050406030204" pitchFamily="18" charset="0"/>
                      </a:rPr>
                      <m:t>=</m:t>
                    </m:r>
                    <m:r>
                      <a:rPr lang="en-US" altLang="en-US" b="0" i="1" smtClean="0">
                        <a:latin typeface="Cambria Math" panose="02040503050406030204" pitchFamily="18" charset="0"/>
                      </a:rPr>
                      <m:t>𝐺</m:t>
                    </m:r>
                    <m:r>
                      <a:rPr lang="en-US" altLang="en-US" b="0" i="1" smtClean="0">
                        <a:latin typeface="Cambria Math" panose="02040503050406030204" pitchFamily="18" charset="0"/>
                      </a:rPr>
                      <m:t>+</m:t>
                    </m:r>
                    <m:r>
                      <a:rPr lang="en-US" altLang="en-US" b="0" i="1" smtClean="0">
                        <a:latin typeface="Cambria Math" panose="02040503050406030204" pitchFamily="18" charset="0"/>
                      </a:rPr>
                      <m:t>𝐺</m:t>
                    </m:r>
                    <m:r>
                      <a:rPr lang="en-US" altLang="en-US" b="0" i="1" smtClean="0">
                        <a:latin typeface="Cambria Math" panose="02040503050406030204" pitchFamily="18" charset="0"/>
                      </a:rPr>
                      <m:t>+…+</m:t>
                    </m:r>
                    <m:r>
                      <a:rPr lang="en-US" altLang="en-US" b="0" i="1" smtClean="0">
                        <a:latin typeface="Cambria Math" panose="02040503050406030204" pitchFamily="18" charset="0"/>
                      </a:rPr>
                      <m:t>𝐺</m:t>
                    </m:r>
                  </m:oMath>
                </a14:m>
                <a:endParaRPr lang="en-US" altLang="en-US" dirty="0"/>
              </a:p>
              <a:p>
                <a:pPr lvl="1"/>
                <a:endParaRPr lang="en-US" altLang="en-US" sz="2400" dirty="0"/>
              </a:p>
              <a:p>
                <a:pPr lvl="1"/>
                <a:endParaRPr lang="en-US" altLang="en-US" sz="2400" dirty="0"/>
              </a:p>
              <a:p>
                <a:endParaRPr lang="en-US" altLang="en-US" sz="2400" dirty="0"/>
              </a:p>
              <a:p>
                <a:pPr lvl="1"/>
                <a:endParaRPr lang="en-US" altLang="en-US" sz="2400" dirty="0"/>
              </a:p>
            </p:txBody>
          </p:sp>
        </mc:Choice>
        <mc:Fallback xmlns="">
          <p:sp>
            <p:nvSpPr>
              <p:cNvPr id="77827" name="Rectangle 3">
                <a:extLst>
                  <a:ext uri="{FF2B5EF4-FFF2-40B4-BE49-F238E27FC236}">
                    <a16:creationId xmlns:a16="http://schemas.microsoft.com/office/drawing/2014/main" id="{1E797B06-7E4A-4150-8EB5-3C8F05BB5841}"/>
                  </a:ext>
                </a:extLst>
              </p:cNvPr>
              <p:cNvSpPr>
                <a:spLocks noGrp="1" noRot="1" noChangeAspect="1" noMove="1" noResize="1" noEditPoints="1" noAdjustHandles="1" noChangeArrowheads="1" noChangeShapeType="1" noTextEdit="1"/>
              </p:cNvSpPr>
              <p:nvPr>
                <p:ph type="body" idx="1"/>
              </p:nvPr>
            </p:nvSpPr>
            <p:spPr>
              <a:xfrm>
                <a:off x="1427022" y="1084368"/>
                <a:ext cx="9565522" cy="4967287"/>
              </a:xfrm>
              <a:blipFill>
                <a:blip r:embed="rId3"/>
                <a:stretch>
                  <a:fillRect l="-1275" t="-2331"/>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B666BA4A-8A0D-43FB-80EA-B2E40C8F0727}"/>
              </a:ext>
            </a:extLst>
          </p:cNvPr>
          <p:cNvSpPr/>
          <p:nvPr/>
        </p:nvSpPr>
        <p:spPr bwMode="auto">
          <a:xfrm rot="16200000">
            <a:off x="6928266" y="4196266"/>
            <a:ext cx="279392" cy="244827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B8F2FB-318D-4468-9BC6-23BFBA027EBA}"/>
                  </a:ext>
                </a:extLst>
              </p:cNvPr>
              <p:cNvSpPr txBox="1"/>
              <p:nvPr/>
            </p:nvSpPr>
            <p:spPr>
              <a:xfrm>
                <a:off x="6600056" y="5522147"/>
                <a:ext cx="1270091" cy="523220"/>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𝑑</m:t>
                    </m:r>
                  </m:oMath>
                </a14:m>
                <a:r>
                  <a:rPr lang="en-US"/>
                  <a:t> </a:t>
                </a:r>
                <a:r>
                  <a:rPr lang="en-US" dirty="0"/>
                  <a:t>times</a:t>
                </a:r>
              </a:p>
            </p:txBody>
          </p:sp>
        </mc:Choice>
        <mc:Fallback xmlns="">
          <p:sp>
            <p:nvSpPr>
              <p:cNvPr id="5" name="TextBox 4">
                <a:extLst>
                  <a:ext uri="{FF2B5EF4-FFF2-40B4-BE49-F238E27FC236}">
                    <a16:creationId xmlns:a16="http://schemas.microsoft.com/office/drawing/2014/main" id="{4BB8F2FB-318D-4468-9BC6-23BFBA027EBA}"/>
                  </a:ext>
                </a:extLst>
              </p:cNvPr>
              <p:cNvSpPr txBox="1">
                <a:spLocks noRot="1" noChangeAspect="1" noMove="1" noResize="1" noEditPoints="1" noAdjustHandles="1" noChangeArrowheads="1" noChangeShapeType="1" noTextEdit="1"/>
              </p:cNvSpPr>
              <p:nvPr/>
            </p:nvSpPr>
            <p:spPr>
              <a:xfrm>
                <a:off x="6600056" y="5522147"/>
                <a:ext cx="1270091" cy="523220"/>
              </a:xfrm>
              <a:prstGeom prst="rect">
                <a:avLst/>
              </a:prstGeom>
              <a:blipFill>
                <a:blip r:embed="rId4"/>
                <a:stretch>
                  <a:fillRect t="-12791" r="-7692" b="-31395"/>
                </a:stretch>
              </a:blipFill>
            </p:spPr>
            <p:txBody>
              <a:bodyPr/>
              <a:lstStyle/>
              <a:p>
                <a:r>
                  <a:rPr 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0C830A5-7A85-463F-BE22-B6F2905A6B1E}"/>
              </a:ext>
            </a:extLst>
          </p:cNvPr>
          <p:cNvSpPr>
            <a:spLocks noGrp="1" noChangeArrowheads="1"/>
          </p:cNvSpPr>
          <p:nvPr>
            <p:ph type="title"/>
          </p:nvPr>
        </p:nvSpPr>
        <p:spPr>
          <a:xfrm>
            <a:off x="1703512" y="68000"/>
            <a:ext cx="7772400" cy="792163"/>
          </a:xfrm>
        </p:spPr>
        <p:txBody>
          <a:bodyPr/>
          <a:lstStyle/>
          <a:p>
            <a:r>
              <a:rPr lang="en-US" altLang="en-US" sz="3600" b="1">
                <a:solidFill>
                  <a:schemeClr val="accent2"/>
                </a:solidFill>
              </a:rPr>
              <a:t>ECC Cipher</a:t>
            </a:r>
            <a:endParaRPr lang="en-US" altLang="en-US" sz="3600" b="1" dirty="0">
              <a:solidFill>
                <a:schemeClr val="accent2"/>
              </a:solidFill>
            </a:endParaRPr>
          </a:p>
        </p:txBody>
      </p:sp>
      <mc:AlternateContent xmlns:mc="http://schemas.openxmlformats.org/markup-compatibility/2006" xmlns:a14="http://schemas.microsoft.com/office/drawing/2010/main">
        <mc:Choice Requires="a14">
          <p:sp>
            <p:nvSpPr>
              <p:cNvPr id="79875" name="Rectangle 3">
                <a:extLst>
                  <a:ext uri="{FF2B5EF4-FFF2-40B4-BE49-F238E27FC236}">
                    <a16:creationId xmlns:a16="http://schemas.microsoft.com/office/drawing/2014/main" id="{6F609193-844A-45E0-885B-27DB93DC2855}"/>
                  </a:ext>
                </a:extLst>
              </p:cNvPr>
              <p:cNvSpPr>
                <a:spLocks noGrp="1" noChangeArrowheads="1"/>
              </p:cNvSpPr>
              <p:nvPr>
                <p:ph idx="1"/>
              </p:nvPr>
            </p:nvSpPr>
            <p:spPr>
              <a:xfrm>
                <a:off x="1055440" y="1124744"/>
                <a:ext cx="9505056" cy="4967287"/>
              </a:xfrm>
            </p:spPr>
            <p:txBody>
              <a:bodyPr/>
              <a:lstStyle/>
              <a:p>
                <a:r>
                  <a:rPr lang="en-US" altLang="en-US" sz="2800" dirty="0">
                    <a:latin typeface="Times New Roman" panose="02020603050405020304" pitchFamily="18" charset="0"/>
                    <a:cs typeface="Times New Roman" panose="02020603050405020304" pitchFamily="18" charset="0"/>
                  </a:rPr>
                  <a:t>Suppose </a:t>
                </a:r>
                <a:r>
                  <a:rPr lang="en-US" altLang="en-US" sz="2800" dirty="0">
                    <a:solidFill>
                      <a:srgbClr val="FF3300"/>
                    </a:solidFill>
                    <a:latin typeface="Times New Roman" panose="02020603050405020304" pitchFamily="18" charset="0"/>
                    <a:cs typeface="Times New Roman" panose="02020603050405020304" pitchFamily="18" charset="0"/>
                  </a:rPr>
                  <a:t>Alice </a:t>
                </a:r>
                <a:r>
                  <a:rPr lang="en-US" altLang="en-US" sz="2800" dirty="0">
                    <a:latin typeface="Times New Roman" panose="02020603050405020304" pitchFamily="18" charset="0"/>
                    <a:cs typeface="Times New Roman" panose="02020603050405020304" pitchFamily="18" charset="0"/>
                  </a:rPr>
                  <a:t>wants to send to </a:t>
                </a:r>
                <a:r>
                  <a:rPr lang="en-US" altLang="en-US" sz="2800" dirty="0">
                    <a:solidFill>
                      <a:srgbClr val="FF3300"/>
                    </a:solidFill>
                    <a:latin typeface="Times New Roman" panose="02020603050405020304" pitchFamily="18" charset="0"/>
                    <a:cs typeface="Times New Roman" panose="02020603050405020304" pitchFamily="18" charset="0"/>
                  </a:rPr>
                  <a:t>Bob</a:t>
                </a:r>
                <a:r>
                  <a:rPr lang="en-US" altLang="en-US" sz="2800" dirty="0">
                    <a:latin typeface="Times New Roman" panose="02020603050405020304" pitchFamily="18" charset="0"/>
                    <a:cs typeface="Times New Roman" panose="02020603050405020304" pitchFamily="18" charset="0"/>
                  </a:rPr>
                  <a:t> an encrypted message.</a:t>
                </a:r>
              </a:p>
              <a:p>
                <a:pPr lvl="1"/>
                <a:r>
                  <a:rPr lang="en-US" altLang="en-US" dirty="0">
                    <a:latin typeface="Times New Roman" panose="02020603050405020304" pitchFamily="18" charset="0"/>
                    <a:cs typeface="Times New Roman" panose="02020603050405020304" pitchFamily="18" charset="0"/>
                  </a:rPr>
                  <a:t>Both agree </a:t>
                </a:r>
                <a:r>
                  <a:rPr lang="en-US" altLang="en-US">
                    <a:latin typeface="Times New Roman" panose="02020603050405020304" pitchFamily="18" charset="0"/>
                    <a:cs typeface="Times New Roman" panose="02020603050405020304" pitchFamily="18" charset="0"/>
                  </a:rPr>
                  <a:t>on a ECC curver and a base point </a:t>
                </a:r>
                <a14:m>
                  <m:oMath xmlns:m="http://schemas.openxmlformats.org/officeDocument/2006/math">
                    <m:r>
                      <a:rPr lang="en-US" altLang="en-US" b="1" i="1" dirty="0">
                        <a:latin typeface="Cambria Math" panose="02040503050406030204" pitchFamily="18" charset="0"/>
                      </a:rPr>
                      <m:t>𝑮</m:t>
                    </m:r>
                  </m:oMath>
                </a14:m>
                <a:r>
                  <a:rPr lang="en-US" altLang="en-US">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Alice and Bob create public/private keys.</a:t>
                </a:r>
              </a:p>
              <a:p>
                <a:pPr lvl="2"/>
                <a:r>
                  <a:rPr lang="en-US" altLang="en-US" sz="2800" dirty="0">
                    <a:latin typeface="Times New Roman" panose="02020603050405020304" pitchFamily="18" charset="0"/>
                    <a:cs typeface="Times New Roman" panose="02020603050405020304" pitchFamily="18" charset="0"/>
                  </a:rPr>
                  <a:t>Alice</a:t>
                </a:r>
              </a:p>
              <a:p>
                <a:pPr lvl="3"/>
                <a:r>
                  <a:rPr lang="en-US" altLang="en-US" sz="2800" dirty="0">
                    <a:latin typeface="Times New Roman" panose="02020603050405020304" pitchFamily="18" charset="0"/>
                    <a:cs typeface="Times New Roman" panose="02020603050405020304" pitchFamily="18" charset="0"/>
                  </a:rPr>
                  <a:t>Private Key = a</a:t>
                </a:r>
              </a:p>
              <a:p>
                <a:pPr lvl="3"/>
                <a:r>
                  <a:rPr lang="en-US" altLang="en-US" sz="2800" dirty="0">
                    <a:latin typeface="Times New Roman" panose="02020603050405020304" pitchFamily="18" charset="0"/>
                    <a:cs typeface="Times New Roman" panose="02020603050405020304" pitchFamily="18" charset="0"/>
                  </a:rPr>
                  <a:t>Public Key </a:t>
                </a:r>
                <a:r>
                  <a:rPr lang="en-US" altLang="en-US" sz="2800">
                    <a:latin typeface="Times New Roman" panose="02020603050405020304" pitchFamily="18" charset="0"/>
                    <a:cs typeface="Times New Roman" panose="02020603050405020304" pitchFamily="18" charset="0"/>
                  </a:rPr>
                  <a:t>= Q</a:t>
                </a:r>
                <a:r>
                  <a:rPr lang="en-US" altLang="en-US" sz="2800" baseline="-25000">
                    <a:latin typeface="Times New Roman" panose="02020603050405020304" pitchFamily="18" charset="0"/>
                    <a:cs typeface="Times New Roman" panose="02020603050405020304" pitchFamily="18" charset="0"/>
                  </a:rPr>
                  <a:t>A</a:t>
                </a:r>
                <a:r>
                  <a:rPr lang="en-US" altLang="en-US" sz="280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a</a:t>
                </a:r>
                <a:r>
                  <a:rPr lang="en-US" altLang="en-US" sz="2800" baseline="-250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t>
                </a:r>
                <a14:m>
                  <m:oMath xmlns:m="http://schemas.openxmlformats.org/officeDocument/2006/math">
                    <m:r>
                      <a:rPr lang="en-US" altLang="en-US" sz="2800" b="1" i="1" dirty="0">
                        <a:latin typeface="Cambria Math" panose="02040503050406030204" pitchFamily="18" charset="0"/>
                      </a:rPr>
                      <m:t>𝑮</m:t>
                    </m:r>
                  </m:oMath>
                </a14:m>
                <a:endParaRPr lang="en-US" altLang="en-US" sz="2800" dirty="0">
                  <a:latin typeface="Times New Roman" panose="02020603050405020304" pitchFamily="18" charset="0"/>
                  <a:cs typeface="Times New Roman" panose="02020603050405020304" pitchFamily="18" charset="0"/>
                </a:endParaRPr>
              </a:p>
              <a:p>
                <a:pPr lvl="2"/>
                <a:r>
                  <a:rPr lang="en-US" altLang="en-US" sz="2800" dirty="0">
                    <a:latin typeface="Times New Roman" panose="02020603050405020304" pitchFamily="18" charset="0"/>
                    <a:cs typeface="Times New Roman" panose="02020603050405020304" pitchFamily="18" charset="0"/>
                  </a:rPr>
                  <a:t>Bob</a:t>
                </a:r>
              </a:p>
              <a:p>
                <a:pPr lvl="3"/>
                <a:r>
                  <a:rPr lang="en-US" altLang="en-US" sz="2800" dirty="0">
                    <a:latin typeface="Times New Roman" panose="02020603050405020304" pitchFamily="18" charset="0"/>
                    <a:cs typeface="Times New Roman" panose="02020603050405020304" pitchFamily="18" charset="0"/>
                  </a:rPr>
                  <a:t>Private Key = b</a:t>
                </a:r>
              </a:p>
              <a:p>
                <a:pPr lvl="3"/>
                <a:r>
                  <a:rPr lang="en-US" altLang="en-US" sz="2800" dirty="0">
                    <a:latin typeface="Times New Roman" panose="02020603050405020304" pitchFamily="18" charset="0"/>
                    <a:cs typeface="Times New Roman" panose="02020603050405020304" pitchFamily="18" charset="0"/>
                  </a:rPr>
                  <a:t>Public Key </a:t>
                </a:r>
                <a:r>
                  <a:rPr lang="en-US" altLang="en-US" sz="2800">
                    <a:latin typeface="Times New Roman" panose="02020603050405020304" pitchFamily="18" charset="0"/>
                    <a:cs typeface="Times New Roman" panose="02020603050405020304" pitchFamily="18" charset="0"/>
                  </a:rPr>
                  <a:t>= Q</a:t>
                </a:r>
                <a:r>
                  <a:rPr lang="en-US" altLang="en-US" sz="2800" baseline="-25000">
                    <a:latin typeface="Times New Roman" panose="02020603050405020304" pitchFamily="18" charset="0"/>
                    <a:cs typeface="Times New Roman" panose="02020603050405020304" pitchFamily="18" charset="0"/>
                  </a:rPr>
                  <a:t>B</a:t>
                </a:r>
                <a:r>
                  <a:rPr lang="en-US" altLang="en-US" sz="280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b.</a:t>
                </a:r>
                <a14:m>
                  <m:oMath xmlns:m="http://schemas.openxmlformats.org/officeDocument/2006/math">
                    <m:r>
                      <a:rPr lang="en-US" altLang="en-US" sz="2800" b="1" i="1" dirty="0">
                        <a:latin typeface="Cambria Math" panose="02040503050406030204" pitchFamily="18" charset="0"/>
                      </a:rPr>
                      <m:t>𝑮</m:t>
                    </m:r>
                  </m:oMath>
                </a14:m>
                <a:endParaRPr lang="en-US" altLang="en-US" sz="2800" dirty="0">
                  <a:latin typeface="Times New Roman" panose="02020603050405020304" pitchFamily="18" charset="0"/>
                  <a:cs typeface="Times New Roman" panose="02020603050405020304" pitchFamily="18" charset="0"/>
                </a:endParaRPr>
              </a:p>
            </p:txBody>
          </p:sp>
        </mc:Choice>
        <mc:Fallback xmlns="">
          <p:sp>
            <p:nvSpPr>
              <p:cNvPr id="79875" name="Rectangle 3">
                <a:extLst>
                  <a:ext uri="{FF2B5EF4-FFF2-40B4-BE49-F238E27FC236}">
                    <a16:creationId xmlns:a16="http://schemas.microsoft.com/office/drawing/2014/main" id="{6F609193-844A-45E0-885B-27DB93DC2855}"/>
                  </a:ext>
                </a:extLst>
              </p:cNvPr>
              <p:cNvSpPr>
                <a:spLocks noGrp="1" noRot="1" noChangeAspect="1" noMove="1" noResize="1" noEditPoints="1" noAdjustHandles="1" noChangeArrowheads="1" noChangeShapeType="1" noTextEdit="1"/>
              </p:cNvSpPr>
              <p:nvPr>
                <p:ph type="body" idx="1"/>
              </p:nvPr>
            </p:nvSpPr>
            <p:spPr>
              <a:xfrm>
                <a:off x="1055440" y="1124744"/>
                <a:ext cx="9505056" cy="4967287"/>
              </a:xfrm>
              <a:blipFill>
                <a:blip r:embed="rId3"/>
                <a:stretch>
                  <a:fillRect l="-1668" t="-2948"/>
                </a:stretch>
              </a:blipFill>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3937AA94-D255-4782-A30E-2D982014E0CC}"/>
              </a:ext>
            </a:extLst>
          </p:cNvPr>
          <p:cNvSpPr>
            <a:spLocks noGrp="1" noChangeArrowheads="1"/>
          </p:cNvSpPr>
          <p:nvPr>
            <p:ph type="title"/>
          </p:nvPr>
        </p:nvSpPr>
        <p:spPr>
          <a:xfrm>
            <a:off x="1266115" y="-19679"/>
            <a:ext cx="6570663" cy="914400"/>
          </a:xfrm>
          <a:noFill/>
        </p:spPr>
        <p:txBody>
          <a:bodyPr vert="horz" wrap="square" lIns="92075" tIns="46038" rIns="92075" bIns="46038" numCol="1" anchor="ctr" anchorCtr="0" compatLnSpc="1">
            <a:prstTxWarp prst="textNoShape">
              <a:avLst/>
            </a:prstTxWarp>
          </a:bodyPr>
          <a:lstStyle/>
          <a:p>
            <a:r>
              <a:rPr lang="en-US" altLang="en-US" dirty="0"/>
              <a:t>ECC Cipher</a:t>
            </a:r>
          </a:p>
        </p:txBody>
      </p:sp>
      <p:pic>
        <p:nvPicPr>
          <p:cNvPr id="5124" name="Picture 3" descr="PE03749_">
            <a:extLst>
              <a:ext uri="{FF2B5EF4-FFF2-40B4-BE49-F238E27FC236}">
                <a16:creationId xmlns:a16="http://schemas.microsoft.com/office/drawing/2014/main" id="{0231C114-5A34-40DA-B4A2-58B8067FD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38" y="1690911"/>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4" descr="PE03749_">
            <a:extLst>
              <a:ext uri="{FF2B5EF4-FFF2-40B4-BE49-F238E27FC236}">
                <a16:creationId xmlns:a16="http://schemas.microsoft.com/office/drawing/2014/main" id="{FE58519D-574C-4C04-B517-CAECB8BAB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123238" y="1690911"/>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5" descr="j0139031">
            <a:extLst>
              <a:ext uri="{FF2B5EF4-FFF2-40B4-BE49-F238E27FC236}">
                <a16:creationId xmlns:a16="http://schemas.microsoft.com/office/drawing/2014/main" id="{43188FF8-A657-499B-AF9A-42A8095E2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1" y="1052736"/>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Line 6">
            <a:extLst>
              <a:ext uri="{FF2B5EF4-FFF2-40B4-BE49-F238E27FC236}">
                <a16:creationId xmlns:a16="http://schemas.microsoft.com/office/drawing/2014/main" id="{25444A06-1D79-453E-BF4D-DA92355F35E3}"/>
              </a:ext>
            </a:extLst>
          </p:cNvPr>
          <p:cNvSpPr>
            <a:spLocks noChangeShapeType="1"/>
          </p:cNvSpPr>
          <p:nvPr/>
        </p:nvSpPr>
        <p:spPr bwMode="auto">
          <a:xfrm>
            <a:off x="4495800" y="2300511"/>
            <a:ext cx="3352800" cy="0"/>
          </a:xfrm>
          <a:prstGeom prst="line">
            <a:avLst/>
          </a:prstGeom>
          <a:noFill/>
          <a:ln w="28575">
            <a:solidFill>
              <a:schemeClr val="tx1"/>
            </a:solidFill>
            <a:prstDash val="dash"/>
            <a:round/>
            <a:headEnd type="none" w="lg" len="lg"/>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128" name="Text Box 7">
            <a:extLst>
              <a:ext uri="{FF2B5EF4-FFF2-40B4-BE49-F238E27FC236}">
                <a16:creationId xmlns:a16="http://schemas.microsoft.com/office/drawing/2014/main" id="{3279262F-DFBF-43DE-9FB7-0A7874C8CDBE}"/>
              </a:ext>
            </a:extLst>
          </p:cNvPr>
          <p:cNvSpPr txBox="1">
            <a:spLocks noChangeArrowheads="1"/>
          </p:cNvSpPr>
          <p:nvPr/>
        </p:nvSpPr>
        <p:spPr bwMode="auto">
          <a:xfrm>
            <a:off x="5795964" y="1721075"/>
            <a:ext cx="376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3200">
                <a:solidFill>
                  <a:schemeClr val="tx1"/>
                </a:solidFill>
              </a:rPr>
              <a:t>?</a:t>
            </a:r>
          </a:p>
        </p:txBody>
      </p:sp>
      <p:grpSp>
        <p:nvGrpSpPr>
          <p:cNvPr id="5129" name="Group 8">
            <a:extLst>
              <a:ext uri="{FF2B5EF4-FFF2-40B4-BE49-F238E27FC236}">
                <a16:creationId xmlns:a16="http://schemas.microsoft.com/office/drawing/2014/main" id="{C8E79F0A-3140-4B39-BE90-D10A1337C89F}"/>
              </a:ext>
            </a:extLst>
          </p:cNvPr>
          <p:cNvGrpSpPr>
            <a:grpSpLocks noChangeAspect="1"/>
          </p:cNvGrpSpPr>
          <p:nvPr/>
        </p:nvGrpSpPr>
        <p:grpSpPr bwMode="auto">
          <a:xfrm>
            <a:off x="2695576" y="2529112"/>
            <a:ext cx="657225" cy="322263"/>
            <a:chOff x="1410" y="2496"/>
            <a:chExt cx="414" cy="203"/>
          </a:xfrm>
        </p:grpSpPr>
        <p:sp>
          <p:nvSpPr>
            <p:cNvPr id="5156" name="AutoShape 9">
              <a:extLst>
                <a:ext uri="{FF2B5EF4-FFF2-40B4-BE49-F238E27FC236}">
                  <a16:creationId xmlns:a16="http://schemas.microsoft.com/office/drawing/2014/main" id="{03513D39-356E-4930-94B6-8DBC19DEF080}"/>
                </a:ext>
              </a:extLst>
            </p:cNvPr>
            <p:cNvSpPr>
              <a:spLocks noChangeAspect="1" noChangeArrowheads="1" noTextEdit="1"/>
            </p:cNvSpPr>
            <p:nvPr/>
          </p:nvSpPr>
          <p:spPr bwMode="auto">
            <a:xfrm>
              <a:off x="1410" y="2496"/>
              <a:ext cx="41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57" name="Freeform 10">
              <a:extLst>
                <a:ext uri="{FF2B5EF4-FFF2-40B4-BE49-F238E27FC236}">
                  <a16:creationId xmlns:a16="http://schemas.microsoft.com/office/drawing/2014/main" id="{33034FEB-D208-4B56-87D0-16D41643C070}"/>
                </a:ext>
              </a:extLst>
            </p:cNvPr>
            <p:cNvSpPr>
              <a:spLocks/>
            </p:cNvSpPr>
            <p:nvPr/>
          </p:nvSpPr>
          <p:spPr bwMode="auto">
            <a:xfrm>
              <a:off x="1723" y="2615"/>
              <a:ext cx="72" cy="75"/>
            </a:xfrm>
            <a:custGeom>
              <a:avLst/>
              <a:gdLst>
                <a:gd name="T0" fmla="*/ 0 w 579"/>
                <a:gd name="T1" fmla="*/ 0 h 605"/>
                <a:gd name="T2" fmla="*/ 0 w 579"/>
                <a:gd name="T3" fmla="*/ 0 h 605"/>
                <a:gd name="T4" fmla="*/ 0 w 579"/>
                <a:gd name="T5" fmla="*/ 0 h 605"/>
                <a:gd name="T6" fmla="*/ 0 w 579"/>
                <a:gd name="T7" fmla="*/ 0 h 605"/>
                <a:gd name="T8" fmla="*/ 0 w 579"/>
                <a:gd name="T9" fmla="*/ 0 h 605"/>
                <a:gd name="T10" fmla="*/ 0 w 579"/>
                <a:gd name="T11" fmla="*/ 0 h 605"/>
                <a:gd name="T12" fmla="*/ 0 w 579"/>
                <a:gd name="T13" fmla="*/ 0 h 605"/>
                <a:gd name="T14" fmla="*/ 0 w 579"/>
                <a:gd name="T15" fmla="*/ 0 h 605"/>
                <a:gd name="T16" fmla="*/ 0 60000 65536"/>
                <a:gd name="T17" fmla="*/ 0 60000 65536"/>
                <a:gd name="T18" fmla="*/ 0 60000 65536"/>
                <a:gd name="T19" fmla="*/ 0 60000 65536"/>
                <a:gd name="T20" fmla="*/ 0 60000 65536"/>
                <a:gd name="T21" fmla="*/ 0 60000 65536"/>
                <a:gd name="T22" fmla="*/ 0 60000 65536"/>
                <a:gd name="T23" fmla="*/ 0 60000 65536"/>
                <a:gd name="T24" fmla="*/ 0 w 579"/>
                <a:gd name="T25" fmla="*/ 0 h 605"/>
                <a:gd name="T26" fmla="*/ 579 w 579"/>
                <a:gd name="T27" fmla="*/ 605 h 6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9" h="605">
                  <a:moveTo>
                    <a:pt x="136" y="12"/>
                  </a:moveTo>
                  <a:lnTo>
                    <a:pt x="136" y="309"/>
                  </a:lnTo>
                  <a:lnTo>
                    <a:pt x="0" y="314"/>
                  </a:lnTo>
                  <a:lnTo>
                    <a:pt x="12" y="605"/>
                  </a:lnTo>
                  <a:lnTo>
                    <a:pt x="567" y="599"/>
                  </a:lnTo>
                  <a:lnTo>
                    <a:pt x="579" y="0"/>
                  </a:lnTo>
                  <a:lnTo>
                    <a:pt x="136" y="12"/>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8" name="Freeform 11">
              <a:extLst>
                <a:ext uri="{FF2B5EF4-FFF2-40B4-BE49-F238E27FC236}">
                  <a16:creationId xmlns:a16="http://schemas.microsoft.com/office/drawing/2014/main" id="{09BD2BA3-4D26-4E1A-98E0-9103F2E33CF0}"/>
                </a:ext>
              </a:extLst>
            </p:cNvPr>
            <p:cNvSpPr>
              <a:spLocks/>
            </p:cNvSpPr>
            <p:nvPr/>
          </p:nvSpPr>
          <p:spPr bwMode="auto">
            <a:xfrm>
              <a:off x="1739" y="2618"/>
              <a:ext cx="54" cy="30"/>
            </a:xfrm>
            <a:custGeom>
              <a:avLst/>
              <a:gdLst>
                <a:gd name="T0" fmla="*/ 0 w 437"/>
                <a:gd name="T1" fmla="*/ 0 h 243"/>
                <a:gd name="T2" fmla="*/ 0 w 437"/>
                <a:gd name="T3" fmla="*/ 0 h 243"/>
                <a:gd name="T4" fmla="*/ 0 w 437"/>
                <a:gd name="T5" fmla="*/ 0 h 243"/>
                <a:gd name="T6" fmla="*/ 0 w 437"/>
                <a:gd name="T7" fmla="*/ 0 h 243"/>
                <a:gd name="T8" fmla="*/ 0 w 437"/>
                <a:gd name="T9" fmla="*/ 0 h 243"/>
                <a:gd name="T10" fmla="*/ 0 w 437"/>
                <a:gd name="T11" fmla="*/ 0 h 243"/>
                <a:gd name="T12" fmla="*/ 0 60000 65536"/>
                <a:gd name="T13" fmla="*/ 0 60000 65536"/>
                <a:gd name="T14" fmla="*/ 0 60000 65536"/>
                <a:gd name="T15" fmla="*/ 0 60000 65536"/>
                <a:gd name="T16" fmla="*/ 0 60000 65536"/>
                <a:gd name="T17" fmla="*/ 0 60000 65536"/>
                <a:gd name="T18" fmla="*/ 0 w 437"/>
                <a:gd name="T19" fmla="*/ 0 h 243"/>
                <a:gd name="T20" fmla="*/ 437 w 437"/>
                <a:gd name="T21" fmla="*/ 243 h 243"/>
              </a:gdLst>
              <a:ahLst/>
              <a:cxnLst>
                <a:cxn ang="T12">
                  <a:pos x="T0" y="T1"/>
                </a:cxn>
                <a:cxn ang="T13">
                  <a:pos x="T2" y="T3"/>
                </a:cxn>
                <a:cxn ang="T14">
                  <a:pos x="T4" y="T5"/>
                </a:cxn>
                <a:cxn ang="T15">
                  <a:pos x="T6" y="T7"/>
                </a:cxn>
                <a:cxn ang="T16">
                  <a:pos x="T8" y="T9"/>
                </a:cxn>
                <a:cxn ang="T17">
                  <a:pos x="T10" y="T11"/>
                </a:cxn>
              </a:cxnLst>
              <a:rect l="T18" t="T19" r="T20" b="T21"/>
              <a:pathLst>
                <a:path w="437" h="243">
                  <a:moveTo>
                    <a:pt x="0" y="18"/>
                  </a:moveTo>
                  <a:lnTo>
                    <a:pt x="35" y="243"/>
                  </a:lnTo>
                  <a:lnTo>
                    <a:pt x="437" y="243"/>
                  </a:lnTo>
                  <a:lnTo>
                    <a:pt x="396"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9" name="Freeform 12">
              <a:extLst>
                <a:ext uri="{FF2B5EF4-FFF2-40B4-BE49-F238E27FC236}">
                  <a16:creationId xmlns:a16="http://schemas.microsoft.com/office/drawing/2014/main" id="{CA0F7793-D55B-41D3-88E2-8030C8B1F2F3}"/>
                </a:ext>
              </a:extLst>
            </p:cNvPr>
            <p:cNvSpPr>
              <a:spLocks/>
            </p:cNvSpPr>
            <p:nvPr/>
          </p:nvSpPr>
          <p:spPr bwMode="auto">
            <a:xfrm>
              <a:off x="1724" y="2669"/>
              <a:ext cx="72" cy="17"/>
            </a:xfrm>
            <a:custGeom>
              <a:avLst/>
              <a:gdLst>
                <a:gd name="T0" fmla="*/ 0 w 573"/>
                <a:gd name="T1" fmla="*/ 0 h 136"/>
                <a:gd name="T2" fmla="*/ 0 w 573"/>
                <a:gd name="T3" fmla="*/ 0 h 136"/>
                <a:gd name="T4" fmla="*/ 0 w 573"/>
                <a:gd name="T5" fmla="*/ 0 h 136"/>
                <a:gd name="T6" fmla="*/ 0 w 573"/>
                <a:gd name="T7" fmla="*/ 0 h 136"/>
                <a:gd name="T8" fmla="*/ 0 w 573"/>
                <a:gd name="T9" fmla="*/ 0 h 136"/>
                <a:gd name="T10" fmla="*/ 0 w 573"/>
                <a:gd name="T11" fmla="*/ 0 h 136"/>
                <a:gd name="T12" fmla="*/ 0 60000 65536"/>
                <a:gd name="T13" fmla="*/ 0 60000 65536"/>
                <a:gd name="T14" fmla="*/ 0 60000 65536"/>
                <a:gd name="T15" fmla="*/ 0 60000 65536"/>
                <a:gd name="T16" fmla="*/ 0 60000 65536"/>
                <a:gd name="T17" fmla="*/ 0 60000 65536"/>
                <a:gd name="T18" fmla="*/ 0 w 573"/>
                <a:gd name="T19" fmla="*/ 0 h 136"/>
                <a:gd name="T20" fmla="*/ 573 w 573"/>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73" h="136">
                  <a:moveTo>
                    <a:pt x="24" y="0"/>
                  </a:moveTo>
                  <a:lnTo>
                    <a:pt x="573" y="0"/>
                  </a:lnTo>
                  <a:lnTo>
                    <a:pt x="555" y="136"/>
                  </a:lnTo>
                  <a:lnTo>
                    <a:pt x="0" y="119"/>
                  </a:lnTo>
                  <a:lnTo>
                    <a:pt x="24"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0" name="Freeform 13">
              <a:extLst>
                <a:ext uri="{FF2B5EF4-FFF2-40B4-BE49-F238E27FC236}">
                  <a16:creationId xmlns:a16="http://schemas.microsoft.com/office/drawing/2014/main" id="{284F0832-23C3-467A-8E8F-6862F5B1272C}"/>
                </a:ext>
              </a:extLst>
            </p:cNvPr>
            <p:cNvSpPr>
              <a:spLocks/>
            </p:cNvSpPr>
            <p:nvPr/>
          </p:nvSpPr>
          <p:spPr bwMode="auto">
            <a:xfrm>
              <a:off x="1446" y="2508"/>
              <a:ext cx="67" cy="40"/>
            </a:xfrm>
            <a:custGeom>
              <a:avLst/>
              <a:gdLst>
                <a:gd name="T0" fmla="*/ 0 w 537"/>
                <a:gd name="T1" fmla="*/ 0 h 326"/>
                <a:gd name="T2" fmla="*/ 0 w 537"/>
                <a:gd name="T3" fmla="*/ 0 h 326"/>
                <a:gd name="T4" fmla="*/ 0 w 537"/>
                <a:gd name="T5" fmla="*/ 0 h 326"/>
                <a:gd name="T6" fmla="*/ 0 w 537"/>
                <a:gd name="T7" fmla="*/ 0 h 326"/>
                <a:gd name="T8" fmla="*/ 0 w 537"/>
                <a:gd name="T9" fmla="*/ 0 h 326"/>
                <a:gd name="T10" fmla="*/ 0 w 537"/>
                <a:gd name="T11" fmla="*/ 0 h 326"/>
                <a:gd name="T12" fmla="*/ 0 60000 65536"/>
                <a:gd name="T13" fmla="*/ 0 60000 65536"/>
                <a:gd name="T14" fmla="*/ 0 60000 65536"/>
                <a:gd name="T15" fmla="*/ 0 60000 65536"/>
                <a:gd name="T16" fmla="*/ 0 60000 65536"/>
                <a:gd name="T17" fmla="*/ 0 60000 65536"/>
                <a:gd name="T18" fmla="*/ 0 w 537"/>
                <a:gd name="T19" fmla="*/ 0 h 326"/>
                <a:gd name="T20" fmla="*/ 537 w 53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537" h="326">
                  <a:moveTo>
                    <a:pt x="0" y="0"/>
                  </a:moveTo>
                  <a:lnTo>
                    <a:pt x="0" y="326"/>
                  </a:lnTo>
                  <a:lnTo>
                    <a:pt x="537" y="296"/>
                  </a:lnTo>
                  <a:lnTo>
                    <a:pt x="501" y="30"/>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 name="Freeform 14">
              <a:extLst>
                <a:ext uri="{FF2B5EF4-FFF2-40B4-BE49-F238E27FC236}">
                  <a16:creationId xmlns:a16="http://schemas.microsoft.com/office/drawing/2014/main" id="{4B1B23C8-305F-46ED-80EC-4DD2407EA1B4}"/>
                </a:ext>
              </a:extLst>
            </p:cNvPr>
            <p:cNvSpPr>
              <a:spLocks/>
            </p:cNvSpPr>
            <p:nvPr/>
          </p:nvSpPr>
          <p:spPr bwMode="auto">
            <a:xfrm>
              <a:off x="1418" y="2505"/>
              <a:ext cx="378" cy="181"/>
            </a:xfrm>
            <a:custGeom>
              <a:avLst/>
              <a:gdLst>
                <a:gd name="T0" fmla="*/ 0 w 3031"/>
                <a:gd name="T1" fmla="*/ 0 h 1448"/>
                <a:gd name="T2" fmla="*/ 0 w 3031"/>
                <a:gd name="T3" fmla="*/ 0 h 1448"/>
                <a:gd name="T4" fmla="*/ 0 w 3031"/>
                <a:gd name="T5" fmla="*/ 0 h 1448"/>
                <a:gd name="T6" fmla="*/ 0 w 3031"/>
                <a:gd name="T7" fmla="*/ 0 h 1448"/>
                <a:gd name="T8" fmla="*/ 0 w 3031"/>
                <a:gd name="T9" fmla="*/ 0 h 1448"/>
                <a:gd name="T10" fmla="*/ 0 w 3031"/>
                <a:gd name="T11" fmla="*/ 0 h 1448"/>
                <a:gd name="T12" fmla="*/ 0 w 3031"/>
                <a:gd name="T13" fmla="*/ 0 h 1448"/>
                <a:gd name="T14" fmla="*/ 0 w 3031"/>
                <a:gd name="T15" fmla="*/ 0 h 1448"/>
                <a:gd name="T16" fmla="*/ 0 w 3031"/>
                <a:gd name="T17" fmla="*/ 0 h 1448"/>
                <a:gd name="T18" fmla="*/ 0 w 3031"/>
                <a:gd name="T19" fmla="*/ 0 h 1448"/>
                <a:gd name="T20" fmla="*/ 0 w 3031"/>
                <a:gd name="T21" fmla="*/ 0 h 1448"/>
                <a:gd name="T22" fmla="*/ 0 w 3031"/>
                <a:gd name="T23" fmla="*/ 0 h 1448"/>
                <a:gd name="T24" fmla="*/ 0 w 3031"/>
                <a:gd name="T25" fmla="*/ 0 h 1448"/>
                <a:gd name="T26" fmla="*/ 0 w 3031"/>
                <a:gd name="T27" fmla="*/ 0 h 1448"/>
                <a:gd name="T28" fmla="*/ 0 w 3031"/>
                <a:gd name="T29" fmla="*/ 0 h 14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1"/>
                <a:gd name="T46" fmla="*/ 0 h 1448"/>
                <a:gd name="T47" fmla="*/ 3031 w 3031"/>
                <a:gd name="T48" fmla="*/ 1448 h 14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1" h="1448">
                  <a:moveTo>
                    <a:pt x="24" y="0"/>
                  </a:moveTo>
                  <a:lnTo>
                    <a:pt x="0" y="1424"/>
                  </a:lnTo>
                  <a:lnTo>
                    <a:pt x="845" y="1448"/>
                  </a:lnTo>
                  <a:lnTo>
                    <a:pt x="868" y="897"/>
                  </a:lnTo>
                  <a:lnTo>
                    <a:pt x="3013" y="873"/>
                  </a:lnTo>
                  <a:lnTo>
                    <a:pt x="3031" y="594"/>
                  </a:lnTo>
                  <a:lnTo>
                    <a:pt x="863" y="582"/>
                  </a:lnTo>
                  <a:lnTo>
                    <a:pt x="851" y="7"/>
                  </a:lnTo>
                  <a:lnTo>
                    <a:pt x="597" y="19"/>
                  </a:lnTo>
                  <a:lnTo>
                    <a:pt x="574" y="1175"/>
                  </a:lnTo>
                  <a:lnTo>
                    <a:pt x="308" y="1170"/>
                  </a:lnTo>
                  <a:lnTo>
                    <a:pt x="296" y="286"/>
                  </a:lnTo>
                  <a:lnTo>
                    <a:pt x="284" y="12"/>
                  </a:lnTo>
                  <a:lnTo>
                    <a:pt x="24"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 name="Freeform 15">
              <a:extLst>
                <a:ext uri="{FF2B5EF4-FFF2-40B4-BE49-F238E27FC236}">
                  <a16:creationId xmlns:a16="http://schemas.microsoft.com/office/drawing/2014/main" id="{17882EB7-9D91-4628-8B35-6978B0B67F98}"/>
                </a:ext>
              </a:extLst>
            </p:cNvPr>
            <p:cNvSpPr>
              <a:spLocks/>
            </p:cNvSpPr>
            <p:nvPr/>
          </p:nvSpPr>
          <p:spPr bwMode="auto">
            <a:xfrm>
              <a:off x="1506" y="2510"/>
              <a:ext cx="19" cy="79"/>
            </a:xfrm>
            <a:custGeom>
              <a:avLst/>
              <a:gdLst>
                <a:gd name="T0" fmla="*/ 0 w 154"/>
                <a:gd name="T1" fmla="*/ 0 h 634"/>
                <a:gd name="T2" fmla="*/ 0 w 154"/>
                <a:gd name="T3" fmla="*/ 0 h 634"/>
                <a:gd name="T4" fmla="*/ 0 w 154"/>
                <a:gd name="T5" fmla="*/ 0 h 634"/>
                <a:gd name="T6" fmla="*/ 0 w 154"/>
                <a:gd name="T7" fmla="*/ 0 h 634"/>
                <a:gd name="T8" fmla="*/ 0 w 154"/>
                <a:gd name="T9" fmla="*/ 0 h 634"/>
                <a:gd name="T10" fmla="*/ 0 w 154"/>
                <a:gd name="T11" fmla="*/ 0 h 634"/>
                <a:gd name="T12" fmla="*/ 0 w 154"/>
                <a:gd name="T13" fmla="*/ 0 h 634"/>
                <a:gd name="T14" fmla="*/ 0 60000 65536"/>
                <a:gd name="T15" fmla="*/ 0 60000 65536"/>
                <a:gd name="T16" fmla="*/ 0 60000 65536"/>
                <a:gd name="T17" fmla="*/ 0 60000 65536"/>
                <a:gd name="T18" fmla="*/ 0 60000 65536"/>
                <a:gd name="T19" fmla="*/ 0 60000 65536"/>
                <a:gd name="T20" fmla="*/ 0 60000 65536"/>
                <a:gd name="T21" fmla="*/ 0 w 154"/>
                <a:gd name="T22" fmla="*/ 0 h 634"/>
                <a:gd name="T23" fmla="*/ 154 w 154"/>
                <a:gd name="T24" fmla="*/ 634 h 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 h="634">
                  <a:moveTo>
                    <a:pt x="88" y="47"/>
                  </a:moveTo>
                  <a:lnTo>
                    <a:pt x="0" y="124"/>
                  </a:lnTo>
                  <a:lnTo>
                    <a:pt x="6" y="634"/>
                  </a:lnTo>
                  <a:lnTo>
                    <a:pt x="154" y="623"/>
                  </a:lnTo>
                  <a:lnTo>
                    <a:pt x="148" y="0"/>
                  </a:lnTo>
                  <a:lnTo>
                    <a:pt x="88" y="47"/>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 name="Freeform 16">
              <a:extLst>
                <a:ext uri="{FF2B5EF4-FFF2-40B4-BE49-F238E27FC236}">
                  <a16:creationId xmlns:a16="http://schemas.microsoft.com/office/drawing/2014/main" id="{B5A3E975-9190-43C2-A064-C6B8296FCEF5}"/>
                </a:ext>
              </a:extLst>
            </p:cNvPr>
            <p:cNvSpPr>
              <a:spLocks/>
            </p:cNvSpPr>
            <p:nvPr/>
          </p:nvSpPr>
          <p:spPr bwMode="auto">
            <a:xfrm>
              <a:off x="1436" y="2526"/>
              <a:ext cx="71" cy="143"/>
            </a:xfrm>
            <a:custGeom>
              <a:avLst/>
              <a:gdLst>
                <a:gd name="T0" fmla="*/ 0 w 567"/>
                <a:gd name="T1" fmla="*/ 0 h 1151"/>
                <a:gd name="T2" fmla="*/ 0 w 567"/>
                <a:gd name="T3" fmla="*/ 0 h 1151"/>
                <a:gd name="T4" fmla="*/ 0 w 567"/>
                <a:gd name="T5" fmla="*/ 0 h 1151"/>
                <a:gd name="T6" fmla="*/ 0 w 567"/>
                <a:gd name="T7" fmla="*/ 0 h 1151"/>
                <a:gd name="T8" fmla="*/ 0 w 567"/>
                <a:gd name="T9" fmla="*/ 0 h 1151"/>
                <a:gd name="T10" fmla="*/ 0 w 567"/>
                <a:gd name="T11" fmla="*/ 0 h 1151"/>
                <a:gd name="T12" fmla="*/ 0 w 567"/>
                <a:gd name="T13" fmla="*/ 0 h 1151"/>
                <a:gd name="T14" fmla="*/ 0 w 567"/>
                <a:gd name="T15" fmla="*/ 0 h 1151"/>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151"/>
                <a:gd name="T26" fmla="*/ 567 w 567"/>
                <a:gd name="T27" fmla="*/ 1151 h 1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151">
                  <a:moveTo>
                    <a:pt x="0" y="18"/>
                  </a:moveTo>
                  <a:lnTo>
                    <a:pt x="0" y="1151"/>
                  </a:lnTo>
                  <a:lnTo>
                    <a:pt x="89" y="1074"/>
                  </a:lnTo>
                  <a:lnTo>
                    <a:pt x="124" y="118"/>
                  </a:lnTo>
                  <a:lnTo>
                    <a:pt x="490" y="101"/>
                  </a:lnTo>
                  <a:lnTo>
                    <a:pt x="567"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 name="Freeform 17">
              <a:extLst>
                <a:ext uri="{FF2B5EF4-FFF2-40B4-BE49-F238E27FC236}">
                  <a16:creationId xmlns:a16="http://schemas.microsoft.com/office/drawing/2014/main" id="{95F056A5-5A36-4C85-9D8F-D17A66CD7B6C}"/>
                </a:ext>
              </a:extLst>
            </p:cNvPr>
            <p:cNvSpPr>
              <a:spLocks/>
            </p:cNvSpPr>
            <p:nvPr/>
          </p:nvSpPr>
          <p:spPr bwMode="auto">
            <a:xfrm>
              <a:off x="1422" y="2598"/>
              <a:ext cx="373" cy="85"/>
            </a:xfrm>
            <a:custGeom>
              <a:avLst/>
              <a:gdLst>
                <a:gd name="T0" fmla="*/ 0 w 2983"/>
                <a:gd name="T1" fmla="*/ 0 h 682"/>
                <a:gd name="T2" fmla="*/ 0 w 2983"/>
                <a:gd name="T3" fmla="*/ 0 h 682"/>
                <a:gd name="T4" fmla="*/ 0 w 2983"/>
                <a:gd name="T5" fmla="*/ 0 h 682"/>
                <a:gd name="T6" fmla="*/ 0 w 2983"/>
                <a:gd name="T7" fmla="*/ 0 h 682"/>
                <a:gd name="T8" fmla="*/ 0 w 2983"/>
                <a:gd name="T9" fmla="*/ 0 h 682"/>
                <a:gd name="T10" fmla="*/ 0 w 2983"/>
                <a:gd name="T11" fmla="*/ 0 h 682"/>
                <a:gd name="T12" fmla="*/ 0 w 2983"/>
                <a:gd name="T13" fmla="*/ 0 h 682"/>
                <a:gd name="T14" fmla="*/ 0 w 2983"/>
                <a:gd name="T15" fmla="*/ 0 h 682"/>
                <a:gd name="T16" fmla="*/ 0 w 2983"/>
                <a:gd name="T17" fmla="*/ 0 h 682"/>
                <a:gd name="T18" fmla="*/ 0 w 2983"/>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83"/>
                <a:gd name="T31" fmla="*/ 0 h 682"/>
                <a:gd name="T32" fmla="*/ 2983 w 2983"/>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83" h="682">
                  <a:moveTo>
                    <a:pt x="690" y="0"/>
                  </a:moveTo>
                  <a:lnTo>
                    <a:pt x="690" y="570"/>
                  </a:lnTo>
                  <a:lnTo>
                    <a:pt x="123" y="564"/>
                  </a:lnTo>
                  <a:lnTo>
                    <a:pt x="0" y="665"/>
                  </a:lnTo>
                  <a:lnTo>
                    <a:pt x="821" y="682"/>
                  </a:lnTo>
                  <a:lnTo>
                    <a:pt x="844" y="137"/>
                  </a:lnTo>
                  <a:lnTo>
                    <a:pt x="2948" y="137"/>
                  </a:lnTo>
                  <a:lnTo>
                    <a:pt x="2983" y="0"/>
                  </a:lnTo>
                  <a:lnTo>
                    <a:pt x="69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5" name="Freeform 18">
              <a:extLst>
                <a:ext uri="{FF2B5EF4-FFF2-40B4-BE49-F238E27FC236}">
                  <a16:creationId xmlns:a16="http://schemas.microsoft.com/office/drawing/2014/main" id="{A924B261-B532-4913-93AA-231AD9D3236E}"/>
                </a:ext>
              </a:extLst>
            </p:cNvPr>
            <p:cNvSpPr>
              <a:spLocks/>
            </p:cNvSpPr>
            <p:nvPr/>
          </p:nvSpPr>
          <p:spPr bwMode="auto">
            <a:xfrm>
              <a:off x="1517" y="2571"/>
              <a:ext cx="304" cy="89"/>
            </a:xfrm>
            <a:custGeom>
              <a:avLst/>
              <a:gdLst>
                <a:gd name="T0" fmla="*/ 0 w 2432"/>
                <a:gd name="T1" fmla="*/ 0 h 719"/>
                <a:gd name="T2" fmla="*/ 0 w 2432"/>
                <a:gd name="T3" fmla="*/ 0 h 719"/>
                <a:gd name="T4" fmla="*/ 0 w 2432"/>
                <a:gd name="T5" fmla="*/ 0 h 719"/>
                <a:gd name="T6" fmla="*/ 0 w 2432"/>
                <a:gd name="T7" fmla="*/ 0 h 719"/>
                <a:gd name="T8" fmla="*/ 0 w 2432"/>
                <a:gd name="T9" fmla="*/ 0 h 719"/>
                <a:gd name="T10" fmla="*/ 0 w 2432"/>
                <a:gd name="T11" fmla="*/ 0 h 719"/>
                <a:gd name="T12" fmla="*/ 0 w 2432"/>
                <a:gd name="T13" fmla="*/ 0 h 719"/>
                <a:gd name="T14" fmla="*/ 0 w 2432"/>
                <a:gd name="T15" fmla="*/ 0 h 719"/>
                <a:gd name="T16" fmla="*/ 0 w 2432"/>
                <a:gd name="T17" fmla="*/ 0 h 719"/>
                <a:gd name="T18" fmla="*/ 0 w 2432"/>
                <a:gd name="T19" fmla="*/ 0 h 719"/>
                <a:gd name="T20" fmla="*/ 0 w 2432"/>
                <a:gd name="T21" fmla="*/ 0 h 719"/>
                <a:gd name="T22" fmla="*/ 0 w 2432"/>
                <a:gd name="T23" fmla="*/ 0 h 719"/>
                <a:gd name="T24" fmla="*/ 0 w 2432"/>
                <a:gd name="T25" fmla="*/ 0 h 719"/>
                <a:gd name="T26" fmla="*/ 0 w 2432"/>
                <a:gd name="T27" fmla="*/ 0 h 719"/>
                <a:gd name="T28" fmla="*/ 0 w 2432"/>
                <a:gd name="T29" fmla="*/ 0 h 719"/>
                <a:gd name="T30" fmla="*/ 0 w 2432"/>
                <a:gd name="T31" fmla="*/ 0 h 7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2"/>
                <a:gd name="T49" fmla="*/ 0 h 719"/>
                <a:gd name="T50" fmla="*/ 2432 w 2432"/>
                <a:gd name="T51" fmla="*/ 719 h 7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2" h="719">
                  <a:moveTo>
                    <a:pt x="0" y="0"/>
                  </a:moveTo>
                  <a:lnTo>
                    <a:pt x="2288" y="0"/>
                  </a:lnTo>
                  <a:lnTo>
                    <a:pt x="2432" y="215"/>
                  </a:lnTo>
                  <a:lnTo>
                    <a:pt x="2288" y="431"/>
                  </a:lnTo>
                  <a:lnTo>
                    <a:pt x="2288" y="719"/>
                  </a:lnTo>
                  <a:lnTo>
                    <a:pt x="1717" y="719"/>
                  </a:lnTo>
                  <a:lnTo>
                    <a:pt x="1717" y="575"/>
                  </a:lnTo>
                  <a:lnTo>
                    <a:pt x="2145" y="575"/>
                  </a:lnTo>
                  <a:lnTo>
                    <a:pt x="2145" y="431"/>
                  </a:lnTo>
                  <a:lnTo>
                    <a:pt x="1860" y="431"/>
                  </a:lnTo>
                  <a:lnTo>
                    <a:pt x="1860" y="288"/>
                  </a:lnTo>
                  <a:lnTo>
                    <a:pt x="2145" y="288"/>
                  </a:lnTo>
                  <a:lnTo>
                    <a:pt x="2145" y="144"/>
                  </a:lnTo>
                  <a:lnTo>
                    <a:pt x="0" y="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6" name="Freeform 19">
              <a:extLst>
                <a:ext uri="{FF2B5EF4-FFF2-40B4-BE49-F238E27FC236}">
                  <a16:creationId xmlns:a16="http://schemas.microsoft.com/office/drawing/2014/main" id="{A356E030-7F0D-4909-AA78-98350319A9A5}"/>
                </a:ext>
              </a:extLst>
            </p:cNvPr>
            <p:cNvSpPr>
              <a:spLocks/>
            </p:cNvSpPr>
            <p:nvPr/>
          </p:nvSpPr>
          <p:spPr bwMode="auto">
            <a:xfrm>
              <a:off x="1517" y="2606"/>
              <a:ext cx="215" cy="18"/>
            </a:xfrm>
            <a:custGeom>
              <a:avLst/>
              <a:gdLst>
                <a:gd name="T0" fmla="*/ 0 w 1717"/>
                <a:gd name="T1" fmla="*/ 0 h 143"/>
                <a:gd name="T2" fmla="*/ 0 w 1717"/>
                <a:gd name="T3" fmla="*/ 0 h 143"/>
                <a:gd name="T4" fmla="*/ 0 w 1717"/>
                <a:gd name="T5" fmla="*/ 0 h 143"/>
                <a:gd name="T6" fmla="*/ 0 w 1717"/>
                <a:gd name="T7" fmla="*/ 0 h 143"/>
                <a:gd name="T8" fmla="*/ 0 w 1717"/>
                <a:gd name="T9" fmla="*/ 0 h 143"/>
                <a:gd name="T10" fmla="*/ 0 w 1717"/>
                <a:gd name="T11" fmla="*/ 0 h 143"/>
                <a:gd name="T12" fmla="*/ 0 w 1717"/>
                <a:gd name="T13" fmla="*/ 0 h 143"/>
                <a:gd name="T14" fmla="*/ 0 60000 65536"/>
                <a:gd name="T15" fmla="*/ 0 60000 65536"/>
                <a:gd name="T16" fmla="*/ 0 60000 65536"/>
                <a:gd name="T17" fmla="*/ 0 60000 65536"/>
                <a:gd name="T18" fmla="*/ 0 60000 65536"/>
                <a:gd name="T19" fmla="*/ 0 60000 65536"/>
                <a:gd name="T20" fmla="*/ 0 60000 65536"/>
                <a:gd name="T21" fmla="*/ 0 w 1717"/>
                <a:gd name="T22" fmla="*/ 0 h 143"/>
                <a:gd name="T23" fmla="*/ 1717 w 1717"/>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7" h="143">
                  <a:moveTo>
                    <a:pt x="143" y="0"/>
                  </a:moveTo>
                  <a:lnTo>
                    <a:pt x="1717" y="0"/>
                  </a:lnTo>
                  <a:lnTo>
                    <a:pt x="1717" y="143"/>
                  </a:lnTo>
                  <a:lnTo>
                    <a:pt x="107" y="143"/>
                  </a:lnTo>
                  <a:lnTo>
                    <a:pt x="0"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7" name="Freeform 20">
              <a:extLst>
                <a:ext uri="{FF2B5EF4-FFF2-40B4-BE49-F238E27FC236}">
                  <a16:creationId xmlns:a16="http://schemas.microsoft.com/office/drawing/2014/main" id="{EA6D6F64-1698-4E53-8C03-198AA36B696F}"/>
                </a:ext>
              </a:extLst>
            </p:cNvPr>
            <p:cNvSpPr>
              <a:spLocks/>
            </p:cNvSpPr>
            <p:nvPr/>
          </p:nvSpPr>
          <p:spPr bwMode="auto">
            <a:xfrm>
              <a:off x="1410" y="2499"/>
              <a:ext cx="125" cy="197"/>
            </a:xfrm>
            <a:custGeom>
              <a:avLst/>
              <a:gdLst>
                <a:gd name="T0" fmla="*/ 0 w 1001"/>
                <a:gd name="T1" fmla="*/ 0 h 1580"/>
                <a:gd name="T2" fmla="*/ 0 w 1001"/>
                <a:gd name="T3" fmla="*/ 0 h 1580"/>
                <a:gd name="T4" fmla="*/ 0 w 1001"/>
                <a:gd name="T5" fmla="*/ 0 h 1580"/>
                <a:gd name="T6" fmla="*/ 0 w 1001"/>
                <a:gd name="T7" fmla="*/ 0 h 1580"/>
                <a:gd name="T8" fmla="*/ 0 w 1001"/>
                <a:gd name="T9" fmla="*/ 0 h 1580"/>
                <a:gd name="T10" fmla="*/ 0 w 1001"/>
                <a:gd name="T11" fmla="*/ 0 h 1580"/>
                <a:gd name="T12" fmla="*/ 0 w 1001"/>
                <a:gd name="T13" fmla="*/ 0 h 1580"/>
                <a:gd name="T14" fmla="*/ 0 w 1001"/>
                <a:gd name="T15" fmla="*/ 0 h 1580"/>
                <a:gd name="T16" fmla="*/ 0 w 1001"/>
                <a:gd name="T17" fmla="*/ 0 h 1580"/>
                <a:gd name="T18" fmla="*/ 0 w 1001"/>
                <a:gd name="T19" fmla="*/ 0 h 1580"/>
                <a:gd name="T20" fmla="*/ 0 w 1001"/>
                <a:gd name="T21" fmla="*/ 0 h 1580"/>
                <a:gd name="T22" fmla="*/ 0 w 1001"/>
                <a:gd name="T23" fmla="*/ 0 h 15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1"/>
                <a:gd name="T37" fmla="*/ 0 h 1580"/>
                <a:gd name="T38" fmla="*/ 1001 w 1001"/>
                <a:gd name="T39" fmla="*/ 1580 h 15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1" h="1580">
                  <a:moveTo>
                    <a:pt x="0" y="0"/>
                  </a:moveTo>
                  <a:lnTo>
                    <a:pt x="0" y="1580"/>
                  </a:lnTo>
                  <a:lnTo>
                    <a:pt x="1001" y="1580"/>
                  </a:lnTo>
                  <a:lnTo>
                    <a:pt x="1001" y="862"/>
                  </a:lnTo>
                  <a:lnTo>
                    <a:pt x="858" y="862"/>
                  </a:lnTo>
                  <a:lnTo>
                    <a:pt x="858" y="1436"/>
                  </a:lnTo>
                  <a:lnTo>
                    <a:pt x="143" y="1436"/>
                  </a:lnTo>
                  <a:lnTo>
                    <a:pt x="143" y="143"/>
                  </a:lnTo>
                  <a:lnTo>
                    <a:pt x="1001" y="143"/>
                  </a:lnTo>
                  <a:lnTo>
                    <a:pt x="100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8" name="Freeform 21">
              <a:extLst>
                <a:ext uri="{FF2B5EF4-FFF2-40B4-BE49-F238E27FC236}">
                  <a16:creationId xmlns:a16="http://schemas.microsoft.com/office/drawing/2014/main" id="{E7689563-853C-452E-B8BB-539B3DF5CE47}"/>
                </a:ext>
              </a:extLst>
            </p:cNvPr>
            <p:cNvSpPr>
              <a:spLocks/>
            </p:cNvSpPr>
            <p:nvPr/>
          </p:nvSpPr>
          <p:spPr bwMode="auto">
            <a:xfrm>
              <a:off x="1446" y="2535"/>
              <a:ext cx="53" cy="125"/>
            </a:xfrm>
            <a:custGeom>
              <a:avLst/>
              <a:gdLst>
                <a:gd name="T0" fmla="*/ 0 w 428"/>
                <a:gd name="T1" fmla="*/ 0 h 1007"/>
                <a:gd name="T2" fmla="*/ 0 w 428"/>
                <a:gd name="T3" fmla="*/ 0 h 1007"/>
                <a:gd name="T4" fmla="*/ 0 w 428"/>
                <a:gd name="T5" fmla="*/ 0 h 1007"/>
                <a:gd name="T6" fmla="*/ 0 w 428"/>
                <a:gd name="T7" fmla="*/ 0 h 1007"/>
                <a:gd name="T8" fmla="*/ 0 w 428"/>
                <a:gd name="T9" fmla="*/ 0 h 1007"/>
                <a:gd name="T10" fmla="*/ 0 w 428"/>
                <a:gd name="T11" fmla="*/ 0 h 1007"/>
                <a:gd name="T12" fmla="*/ 0 w 428"/>
                <a:gd name="T13" fmla="*/ 0 h 1007"/>
                <a:gd name="T14" fmla="*/ 0 w 428"/>
                <a:gd name="T15" fmla="*/ 0 h 1007"/>
                <a:gd name="T16" fmla="*/ 0 w 428"/>
                <a:gd name="T17" fmla="*/ 0 h 1007"/>
                <a:gd name="T18" fmla="*/ 0 w 428"/>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8"/>
                <a:gd name="T31" fmla="*/ 0 h 1007"/>
                <a:gd name="T32" fmla="*/ 428 w 428"/>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8" h="1007">
                  <a:moveTo>
                    <a:pt x="0" y="0"/>
                  </a:moveTo>
                  <a:lnTo>
                    <a:pt x="0" y="1007"/>
                  </a:lnTo>
                  <a:lnTo>
                    <a:pt x="428" y="1007"/>
                  </a:lnTo>
                  <a:lnTo>
                    <a:pt x="428" y="0"/>
                  </a:lnTo>
                  <a:lnTo>
                    <a:pt x="285" y="0"/>
                  </a:lnTo>
                  <a:lnTo>
                    <a:pt x="285" y="863"/>
                  </a:lnTo>
                  <a:lnTo>
                    <a:pt x="143" y="863"/>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9" name="Freeform 22">
              <a:extLst>
                <a:ext uri="{FF2B5EF4-FFF2-40B4-BE49-F238E27FC236}">
                  <a16:creationId xmlns:a16="http://schemas.microsoft.com/office/drawing/2014/main" id="{0E0A0FAB-19F5-4348-AD64-0C0F4F6B9300}"/>
                </a:ext>
              </a:extLst>
            </p:cNvPr>
            <p:cNvSpPr>
              <a:spLocks/>
            </p:cNvSpPr>
            <p:nvPr/>
          </p:nvSpPr>
          <p:spPr bwMode="auto">
            <a:xfrm>
              <a:off x="1446" y="2535"/>
              <a:ext cx="53" cy="18"/>
            </a:xfrm>
            <a:custGeom>
              <a:avLst/>
              <a:gdLst>
                <a:gd name="T0" fmla="*/ 0 w 428"/>
                <a:gd name="T1" fmla="*/ 0 h 145"/>
                <a:gd name="T2" fmla="*/ 0 w 428"/>
                <a:gd name="T3" fmla="*/ 0 h 145"/>
                <a:gd name="T4" fmla="*/ 0 w 428"/>
                <a:gd name="T5" fmla="*/ 0 h 145"/>
                <a:gd name="T6" fmla="*/ 0 w 428"/>
                <a:gd name="T7" fmla="*/ 0 h 145"/>
                <a:gd name="T8" fmla="*/ 0 w 428"/>
                <a:gd name="T9" fmla="*/ 0 h 145"/>
                <a:gd name="T10" fmla="*/ 0 w 428"/>
                <a:gd name="T11" fmla="*/ 0 h 145"/>
                <a:gd name="T12" fmla="*/ 0 60000 65536"/>
                <a:gd name="T13" fmla="*/ 0 60000 65536"/>
                <a:gd name="T14" fmla="*/ 0 60000 65536"/>
                <a:gd name="T15" fmla="*/ 0 60000 65536"/>
                <a:gd name="T16" fmla="*/ 0 60000 65536"/>
                <a:gd name="T17" fmla="*/ 0 60000 65536"/>
                <a:gd name="T18" fmla="*/ 0 w 428"/>
                <a:gd name="T19" fmla="*/ 0 h 145"/>
                <a:gd name="T20" fmla="*/ 428 w 428"/>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428" h="145">
                  <a:moveTo>
                    <a:pt x="0" y="145"/>
                  </a:moveTo>
                  <a:lnTo>
                    <a:pt x="428" y="145"/>
                  </a:lnTo>
                  <a:lnTo>
                    <a:pt x="428" y="0"/>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0" name="Freeform 23">
              <a:extLst>
                <a:ext uri="{FF2B5EF4-FFF2-40B4-BE49-F238E27FC236}">
                  <a16:creationId xmlns:a16="http://schemas.microsoft.com/office/drawing/2014/main" id="{AA177058-4A24-4CD2-AE31-85BD2965E4FD}"/>
                </a:ext>
              </a:extLst>
            </p:cNvPr>
            <p:cNvSpPr>
              <a:spLocks/>
            </p:cNvSpPr>
            <p:nvPr/>
          </p:nvSpPr>
          <p:spPr bwMode="auto">
            <a:xfrm>
              <a:off x="1517" y="2499"/>
              <a:ext cx="18" cy="90"/>
            </a:xfrm>
            <a:custGeom>
              <a:avLst/>
              <a:gdLst>
                <a:gd name="T0" fmla="*/ 0 w 143"/>
                <a:gd name="T1" fmla="*/ 0 h 718"/>
                <a:gd name="T2" fmla="*/ 0 w 143"/>
                <a:gd name="T3" fmla="*/ 0 h 718"/>
                <a:gd name="T4" fmla="*/ 0 w 143"/>
                <a:gd name="T5" fmla="*/ 0 h 718"/>
                <a:gd name="T6" fmla="*/ 0 w 143"/>
                <a:gd name="T7" fmla="*/ 0 h 718"/>
                <a:gd name="T8" fmla="*/ 0 w 143"/>
                <a:gd name="T9" fmla="*/ 0 h 718"/>
                <a:gd name="T10" fmla="*/ 0 w 143"/>
                <a:gd name="T11" fmla="*/ 0 h 718"/>
                <a:gd name="T12" fmla="*/ 0 60000 65536"/>
                <a:gd name="T13" fmla="*/ 0 60000 65536"/>
                <a:gd name="T14" fmla="*/ 0 60000 65536"/>
                <a:gd name="T15" fmla="*/ 0 60000 65536"/>
                <a:gd name="T16" fmla="*/ 0 60000 65536"/>
                <a:gd name="T17" fmla="*/ 0 60000 65536"/>
                <a:gd name="T18" fmla="*/ 0 w 143"/>
                <a:gd name="T19" fmla="*/ 0 h 718"/>
                <a:gd name="T20" fmla="*/ 143 w 143"/>
                <a:gd name="T21" fmla="*/ 718 h 718"/>
              </a:gdLst>
              <a:ahLst/>
              <a:cxnLst>
                <a:cxn ang="T12">
                  <a:pos x="T0" y="T1"/>
                </a:cxn>
                <a:cxn ang="T13">
                  <a:pos x="T2" y="T3"/>
                </a:cxn>
                <a:cxn ang="T14">
                  <a:pos x="T4" y="T5"/>
                </a:cxn>
                <a:cxn ang="T15">
                  <a:pos x="T6" y="T7"/>
                </a:cxn>
                <a:cxn ang="T16">
                  <a:pos x="T8" y="T9"/>
                </a:cxn>
                <a:cxn ang="T17">
                  <a:pos x="T10" y="T11"/>
                </a:cxn>
              </a:cxnLst>
              <a:rect l="T18" t="T19" r="T20" b="T21"/>
              <a:pathLst>
                <a:path w="143" h="718">
                  <a:moveTo>
                    <a:pt x="0" y="0"/>
                  </a:moveTo>
                  <a:lnTo>
                    <a:pt x="0" y="718"/>
                  </a:lnTo>
                  <a:lnTo>
                    <a:pt x="143" y="718"/>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1" name="Freeform 24">
              <a:extLst>
                <a:ext uri="{FF2B5EF4-FFF2-40B4-BE49-F238E27FC236}">
                  <a16:creationId xmlns:a16="http://schemas.microsoft.com/office/drawing/2014/main" id="{8DF88E02-FF50-4FF3-9041-3D0E55784C9C}"/>
                </a:ext>
              </a:extLst>
            </p:cNvPr>
            <p:cNvSpPr>
              <a:spLocks/>
            </p:cNvSpPr>
            <p:nvPr/>
          </p:nvSpPr>
          <p:spPr bwMode="auto">
            <a:xfrm>
              <a:off x="1714" y="2606"/>
              <a:ext cx="89" cy="90"/>
            </a:xfrm>
            <a:custGeom>
              <a:avLst/>
              <a:gdLst>
                <a:gd name="T0" fmla="*/ 0 w 714"/>
                <a:gd name="T1" fmla="*/ 0 h 718"/>
                <a:gd name="T2" fmla="*/ 0 w 714"/>
                <a:gd name="T3" fmla="*/ 0 h 718"/>
                <a:gd name="T4" fmla="*/ 0 w 714"/>
                <a:gd name="T5" fmla="*/ 0 h 718"/>
                <a:gd name="T6" fmla="*/ 0 w 714"/>
                <a:gd name="T7" fmla="*/ 0 h 718"/>
                <a:gd name="T8" fmla="*/ 0 w 714"/>
                <a:gd name="T9" fmla="*/ 0 h 718"/>
                <a:gd name="T10" fmla="*/ 0 w 714"/>
                <a:gd name="T11" fmla="*/ 0 h 718"/>
                <a:gd name="T12" fmla="*/ 0 w 714"/>
                <a:gd name="T13" fmla="*/ 0 h 718"/>
                <a:gd name="T14" fmla="*/ 0 w 714"/>
                <a:gd name="T15" fmla="*/ 0 h 718"/>
                <a:gd name="T16" fmla="*/ 0 w 714"/>
                <a:gd name="T17" fmla="*/ 0 h 718"/>
                <a:gd name="T18" fmla="*/ 0 w 714"/>
                <a:gd name="T19" fmla="*/ 0 h 718"/>
                <a:gd name="T20" fmla="*/ 0 w 714"/>
                <a:gd name="T21" fmla="*/ 0 h 718"/>
                <a:gd name="T22" fmla="*/ 0 w 714"/>
                <a:gd name="T23" fmla="*/ 0 h 718"/>
                <a:gd name="T24" fmla="*/ 0 w 714"/>
                <a:gd name="T25" fmla="*/ 0 h 718"/>
                <a:gd name="T26" fmla="*/ 0 w 714"/>
                <a:gd name="T27" fmla="*/ 0 h 7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4"/>
                <a:gd name="T43" fmla="*/ 0 h 718"/>
                <a:gd name="T44" fmla="*/ 714 w 714"/>
                <a:gd name="T45" fmla="*/ 718 h 7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4" h="718">
                  <a:moveTo>
                    <a:pt x="0" y="287"/>
                  </a:moveTo>
                  <a:lnTo>
                    <a:pt x="0" y="718"/>
                  </a:lnTo>
                  <a:lnTo>
                    <a:pt x="714" y="718"/>
                  </a:lnTo>
                  <a:lnTo>
                    <a:pt x="714" y="287"/>
                  </a:lnTo>
                  <a:lnTo>
                    <a:pt x="571" y="287"/>
                  </a:lnTo>
                  <a:lnTo>
                    <a:pt x="571" y="574"/>
                  </a:lnTo>
                  <a:lnTo>
                    <a:pt x="143" y="574"/>
                  </a:lnTo>
                  <a:lnTo>
                    <a:pt x="143" y="431"/>
                  </a:lnTo>
                  <a:lnTo>
                    <a:pt x="286" y="431"/>
                  </a:lnTo>
                  <a:lnTo>
                    <a:pt x="286" y="0"/>
                  </a:lnTo>
                  <a:lnTo>
                    <a:pt x="143" y="0"/>
                  </a:lnTo>
                  <a:lnTo>
                    <a:pt x="143" y="287"/>
                  </a:lnTo>
                  <a:lnTo>
                    <a:pt x="0" y="2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31" name="AutoShape 26">
            <a:extLst>
              <a:ext uri="{FF2B5EF4-FFF2-40B4-BE49-F238E27FC236}">
                <a16:creationId xmlns:a16="http://schemas.microsoft.com/office/drawing/2014/main" id="{1577317C-BB2C-48FB-A5DC-1B4110B3FA86}"/>
              </a:ext>
            </a:extLst>
          </p:cNvPr>
          <p:cNvSpPr>
            <a:spLocks noChangeArrowheads="1"/>
          </p:cNvSpPr>
          <p:nvPr/>
        </p:nvSpPr>
        <p:spPr bwMode="auto">
          <a:xfrm>
            <a:off x="9067800" y="2005236"/>
            <a:ext cx="1219200" cy="331788"/>
          </a:xfrm>
          <a:prstGeom prst="wedgeRectCallout">
            <a:avLst>
              <a:gd name="adj1" fmla="val -23306"/>
              <a:gd name="adj2" fmla="val 106940"/>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altLang="en-US" sz="1600">
                <a:solidFill>
                  <a:srgbClr val="008000"/>
                </a:solidFill>
              </a:rPr>
              <a:t>private key</a:t>
            </a:r>
          </a:p>
        </p:txBody>
      </p:sp>
      <p:grpSp>
        <p:nvGrpSpPr>
          <p:cNvPr id="5133" name="Group 28">
            <a:extLst>
              <a:ext uri="{FF2B5EF4-FFF2-40B4-BE49-F238E27FC236}">
                <a16:creationId xmlns:a16="http://schemas.microsoft.com/office/drawing/2014/main" id="{BE9AA4BD-FEEA-4204-AB24-F7B689563272}"/>
              </a:ext>
            </a:extLst>
          </p:cNvPr>
          <p:cNvGrpSpPr>
            <a:grpSpLocks noChangeAspect="1"/>
          </p:cNvGrpSpPr>
          <p:nvPr/>
        </p:nvGrpSpPr>
        <p:grpSpPr bwMode="auto">
          <a:xfrm>
            <a:off x="5362576" y="1301974"/>
            <a:ext cx="657225" cy="322262"/>
            <a:chOff x="1410" y="2496"/>
            <a:chExt cx="414" cy="203"/>
          </a:xfrm>
        </p:grpSpPr>
        <p:sp>
          <p:nvSpPr>
            <p:cNvPr id="5140" name="AutoShape 29">
              <a:extLst>
                <a:ext uri="{FF2B5EF4-FFF2-40B4-BE49-F238E27FC236}">
                  <a16:creationId xmlns:a16="http://schemas.microsoft.com/office/drawing/2014/main" id="{B1AF4743-5752-40C4-8123-7FCB628A8D30}"/>
                </a:ext>
              </a:extLst>
            </p:cNvPr>
            <p:cNvSpPr>
              <a:spLocks noChangeAspect="1" noChangeArrowheads="1" noTextEdit="1"/>
            </p:cNvSpPr>
            <p:nvPr/>
          </p:nvSpPr>
          <p:spPr bwMode="auto">
            <a:xfrm>
              <a:off x="1410" y="2496"/>
              <a:ext cx="41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1" name="Freeform 30">
              <a:extLst>
                <a:ext uri="{FF2B5EF4-FFF2-40B4-BE49-F238E27FC236}">
                  <a16:creationId xmlns:a16="http://schemas.microsoft.com/office/drawing/2014/main" id="{30009EEF-1319-43CD-A319-FBFEF9A146CB}"/>
                </a:ext>
              </a:extLst>
            </p:cNvPr>
            <p:cNvSpPr>
              <a:spLocks/>
            </p:cNvSpPr>
            <p:nvPr/>
          </p:nvSpPr>
          <p:spPr bwMode="auto">
            <a:xfrm>
              <a:off x="1723" y="2615"/>
              <a:ext cx="72" cy="75"/>
            </a:xfrm>
            <a:custGeom>
              <a:avLst/>
              <a:gdLst>
                <a:gd name="T0" fmla="*/ 0 w 579"/>
                <a:gd name="T1" fmla="*/ 0 h 605"/>
                <a:gd name="T2" fmla="*/ 0 w 579"/>
                <a:gd name="T3" fmla="*/ 0 h 605"/>
                <a:gd name="T4" fmla="*/ 0 w 579"/>
                <a:gd name="T5" fmla="*/ 0 h 605"/>
                <a:gd name="T6" fmla="*/ 0 w 579"/>
                <a:gd name="T7" fmla="*/ 0 h 605"/>
                <a:gd name="T8" fmla="*/ 0 w 579"/>
                <a:gd name="T9" fmla="*/ 0 h 605"/>
                <a:gd name="T10" fmla="*/ 0 w 579"/>
                <a:gd name="T11" fmla="*/ 0 h 605"/>
                <a:gd name="T12" fmla="*/ 0 w 579"/>
                <a:gd name="T13" fmla="*/ 0 h 605"/>
                <a:gd name="T14" fmla="*/ 0 w 579"/>
                <a:gd name="T15" fmla="*/ 0 h 605"/>
                <a:gd name="T16" fmla="*/ 0 60000 65536"/>
                <a:gd name="T17" fmla="*/ 0 60000 65536"/>
                <a:gd name="T18" fmla="*/ 0 60000 65536"/>
                <a:gd name="T19" fmla="*/ 0 60000 65536"/>
                <a:gd name="T20" fmla="*/ 0 60000 65536"/>
                <a:gd name="T21" fmla="*/ 0 60000 65536"/>
                <a:gd name="T22" fmla="*/ 0 60000 65536"/>
                <a:gd name="T23" fmla="*/ 0 60000 65536"/>
                <a:gd name="T24" fmla="*/ 0 w 579"/>
                <a:gd name="T25" fmla="*/ 0 h 605"/>
                <a:gd name="T26" fmla="*/ 579 w 579"/>
                <a:gd name="T27" fmla="*/ 605 h 6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9" h="605">
                  <a:moveTo>
                    <a:pt x="136" y="12"/>
                  </a:moveTo>
                  <a:lnTo>
                    <a:pt x="136" y="309"/>
                  </a:lnTo>
                  <a:lnTo>
                    <a:pt x="0" y="314"/>
                  </a:lnTo>
                  <a:lnTo>
                    <a:pt x="12" y="605"/>
                  </a:lnTo>
                  <a:lnTo>
                    <a:pt x="567" y="599"/>
                  </a:lnTo>
                  <a:lnTo>
                    <a:pt x="579" y="0"/>
                  </a:lnTo>
                  <a:lnTo>
                    <a:pt x="136" y="12"/>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2" name="Freeform 31">
              <a:extLst>
                <a:ext uri="{FF2B5EF4-FFF2-40B4-BE49-F238E27FC236}">
                  <a16:creationId xmlns:a16="http://schemas.microsoft.com/office/drawing/2014/main" id="{D8B92DB5-83E2-4BA6-862D-C6FFAD854BB4}"/>
                </a:ext>
              </a:extLst>
            </p:cNvPr>
            <p:cNvSpPr>
              <a:spLocks/>
            </p:cNvSpPr>
            <p:nvPr/>
          </p:nvSpPr>
          <p:spPr bwMode="auto">
            <a:xfrm>
              <a:off x="1739" y="2618"/>
              <a:ext cx="54" cy="30"/>
            </a:xfrm>
            <a:custGeom>
              <a:avLst/>
              <a:gdLst>
                <a:gd name="T0" fmla="*/ 0 w 437"/>
                <a:gd name="T1" fmla="*/ 0 h 243"/>
                <a:gd name="T2" fmla="*/ 0 w 437"/>
                <a:gd name="T3" fmla="*/ 0 h 243"/>
                <a:gd name="T4" fmla="*/ 0 w 437"/>
                <a:gd name="T5" fmla="*/ 0 h 243"/>
                <a:gd name="T6" fmla="*/ 0 w 437"/>
                <a:gd name="T7" fmla="*/ 0 h 243"/>
                <a:gd name="T8" fmla="*/ 0 w 437"/>
                <a:gd name="T9" fmla="*/ 0 h 243"/>
                <a:gd name="T10" fmla="*/ 0 w 437"/>
                <a:gd name="T11" fmla="*/ 0 h 243"/>
                <a:gd name="T12" fmla="*/ 0 60000 65536"/>
                <a:gd name="T13" fmla="*/ 0 60000 65536"/>
                <a:gd name="T14" fmla="*/ 0 60000 65536"/>
                <a:gd name="T15" fmla="*/ 0 60000 65536"/>
                <a:gd name="T16" fmla="*/ 0 60000 65536"/>
                <a:gd name="T17" fmla="*/ 0 60000 65536"/>
                <a:gd name="T18" fmla="*/ 0 w 437"/>
                <a:gd name="T19" fmla="*/ 0 h 243"/>
                <a:gd name="T20" fmla="*/ 437 w 437"/>
                <a:gd name="T21" fmla="*/ 243 h 243"/>
              </a:gdLst>
              <a:ahLst/>
              <a:cxnLst>
                <a:cxn ang="T12">
                  <a:pos x="T0" y="T1"/>
                </a:cxn>
                <a:cxn ang="T13">
                  <a:pos x="T2" y="T3"/>
                </a:cxn>
                <a:cxn ang="T14">
                  <a:pos x="T4" y="T5"/>
                </a:cxn>
                <a:cxn ang="T15">
                  <a:pos x="T6" y="T7"/>
                </a:cxn>
                <a:cxn ang="T16">
                  <a:pos x="T8" y="T9"/>
                </a:cxn>
                <a:cxn ang="T17">
                  <a:pos x="T10" y="T11"/>
                </a:cxn>
              </a:cxnLst>
              <a:rect l="T18" t="T19" r="T20" b="T21"/>
              <a:pathLst>
                <a:path w="437" h="243">
                  <a:moveTo>
                    <a:pt x="0" y="18"/>
                  </a:moveTo>
                  <a:lnTo>
                    <a:pt x="35" y="243"/>
                  </a:lnTo>
                  <a:lnTo>
                    <a:pt x="437" y="243"/>
                  </a:lnTo>
                  <a:lnTo>
                    <a:pt x="396"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3" name="Freeform 32">
              <a:extLst>
                <a:ext uri="{FF2B5EF4-FFF2-40B4-BE49-F238E27FC236}">
                  <a16:creationId xmlns:a16="http://schemas.microsoft.com/office/drawing/2014/main" id="{BD73A024-ADE9-481E-9699-4D815C91E5B1}"/>
                </a:ext>
              </a:extLst>
            </p:cNvPr>
            <p:cNvSpPr>
              <a:spLocks/>
            </p:cNvSpPr>
            <p:nvPr/>
          </p:nvSpPr>
          <p:spPr bwMode="auto">
            <a:xfrm>
              <a:off x="1724" y="2669"/>
              <a:ext cx="72" cy="17"/>
            </a:xfrm>
            <a:custGeom>
              <a:avLst/>
              <a:gdLst>
                <a:gd name="T0" fmla="*/ 0 w 573"/>
                <a:gd name="T1" fmla="*/ 0 h 136"/>
                <a:gd name="T2" fmla="*/ 0 w 573"/>
                <a:gd name="T3" fmla="*/ 0 h 136"/>
                <a:gd name="T4" fmla="*/ 0 w 573"/>
                <a:gd name="T5" fmla="*/ 0 h 136"/>
                <a:gd name="T6" fmla="*/ 0 w 573"/>
                <a:gd name="T7" fmla="*/ 0 h 136"/>
                <a:gd name="T8" fmla="*/ 0 w 573"/>
                <a:gd name="T9" fmla="*/ 0 h 136"/>
                <a:gd name="T10" fmla="*/ 0 w 573"/>
                <a:gd name="T11" fmla="*/ 0 h 136"/>
                <a:gd name="T12" fmla="*/ 0 60000 65536"/>
                <a:gd name="T13" fmla="*/ 0 60000 65536"/>
                <a:gd name="T14" fmla="*/ 0 60000 65536"/>
                <a:gd name="T15" fmla="*/ 0 60000 65536"/>
                <a:gd name="T16" fmla="*/ 0 60000 65536"/>
                <a:gd name="T17" fmla="*/ 0 60000 65536"/>
                <a:gd name="T18" fmla="*/ 0 w 573"/>
                <a:gd name="T19" fmla="*/ 0 h 136"/>
                <a:gd name="T20" fmla="*/ 573 w 573"/>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73" h="136">
                  <a:moveTo>
                    <a:pt x="24" y="0"/>
                  </a:moveTo>
                  <a:lnTo>
                    <a:pt x="573" y="0"/>
                  </a:lnTo>
                  <a:lnTo>
                    <a:pt x="555" y="136"/>
                  </a:lnTo>
                  <a:lnTo>
                    <a:pt x="0" y="119"/>
                  </a:lnTo>
                  <a:lnTo>
                    <a:pt x="24"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4" name="Freeform 33">
              <a:extLst>
                <a:ext uri="{FF2B5EF4-FFF2-40B4-BE49-F238E27FC236}">
                  <a16:creationId xmlns:a16="http://schemas.microsoft.com/office/drawing/2014/main" id="{1183088B-B503-413F-89AF-3B6D452E2B97}"/>
                </a:ext>
              </a:extLst>
            </p:cNvPr>
            <p:cNvSpPr>
              <a:spLocks/>
            </p:cNvSpPr>
            <p:nvPr/>
          </p:nvSpPr>
          <p:spPr bwMode="auto">
            <a:xfrm>
              <a:off x="1446" y="2508"/>
              <a:ext cx="67" cy="40"/>
            </a:xfrm>
            <a:custGeom>
              <a:avLst/>
              <a:gdLst>
                <a:gd name="T0" fmla="*/ 0 w 537"/>
                <a:gd name="T1" fmla="*/ 0 h 326"/>
                <a:gd name="T2" fmla="*/ 0 w 537"/>
                <a:gd name="T3" fmla="*/ 0 h 326"/>
                <a:gd name="T4" fmla="*/ 0 w 537"/>
                <a:gd name="T5" fmla="*/ 0 h 326"/>
                <a:gd name="T6" fmla="*/ 0 w 537"/>
                <a:gd name="T7" fmla="*/ 0 h 326"/>
                <a:gd name="T8" fmla="*/ 0 w 537"/>
                <a:gd name="T9" fmla="*/ 0 h 326"/>
                <a:gd name="T10" fmla="*/ 0 w 537"/>
                <a:gd name="T11" fmla="*/ 0 h 326"/>
                <a:gd name="T12" fmla="*/ 0 60000 65536"/>
                <a:gd name="T13" fmla="*/ 0 60000 65536"/>
                <a:gd name="T14" fmla="*/ 0 60000 65536"/>
                <a:gd name="T15" fmla="*/ 0 60000 65536"/>
                <a:gd name="T16" fmla="*/ 0 60000 65536"/>
                <a:gd name="T17" fmla="*/ 0 60000 65536"/>
                <a:gd name="T18" fmla="*/ 0 w 537"/>
                <a:gd name="T19" fmla="*/ 0 h 326"/>
                <a:gd name="T20" fmla="*/ 537 w 53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537" h="326">
                  <a:moveTo>
                    <a:pt x="0" y="0"/>
                  </a:moveTo>
                  <a:lnTo>
                    <a:pt x="0" y="326"/>
                  </a:lnTo>
                  <a:lnTo>
                    <a:pt x="537" y="296"/>
                  </a:lnTo>
                  <a:lnTo>
                    <a:pt x="501" y="30"/>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5" name="Freeform 34">
              <a:extLst>
                <a:ext uri="{FF2B5EF4-FFF2-40B4-BE49-F238E27FC236}">
                  <a16:creationId xmlns:a16="http://schemas.microsoft.com/office/drawing/2014/main" id="{399B237E-F96A-4767-BBB1-EF2E4E8D4771}"/>
                </a:ext>
              </a:extLst>
            </p:cNvPr>
            <p:cNvSpPr>
              <a:spLocks/>
            </p:cNvSpPr>
            <p:nvPr/>
          </p:nvSpPr>
          <p:spPr bwMode="auto">
            <a:xfrm>
              <a:off x="1418" y="2505"/>
              <a:ext cx="378" cy="181"/>
            </a:xfrm>
            <a:custGeom>
              <a:avLst/>
              <a:gdLst>
                <a:gd name="T0" fmla="*/ 0 w 3031"/>
                <a:gd name="T1" fmla="*/ 0 h 1448"/>
                <a:gd name="T2" fmla="*/ 0 w 3031"/>
                <a:gd name="T3" fmla="*/ 0 h 1448"/>
                <a:gd name="T4" fmla="*/ 0 w 3031"/>
                <a:gd name="T5" fmla="*/ 0 h 1448"/>
                <a:gd name="T6" fmla="*/ 0 w 3031"/>
                <a:gd name="T7" fmla="*/ 0 h 1448"/>
                <a:gd name="T8" fmla="*/ 0 w 3031"/>
                <a:gd name="T9" fmla="*/ 0 h 1448"/>
                <a:gd name="T10" fmla="*/ 0 w 3031"/>
                <a:gd name="T11" fmla="*/ 0 h 1448"/>
                <a:gd name="T12" fmla="*/ 0 w 3031"/>
                <a:gd name="T13" fmla="*/ 0 h 1448"/>
                <a:gd name="T14" fmla="*/ 0 w 3031"/>
                <a:gd name="T15" fmla="*/ 0 h 1448"/>
                <a:gd name="T16" fmla="*/ 0 w 3031"/>
                <a:gd name="T17" fmla="*/ 0 h 1448"/>
                <a:gd name="T18" fmla="*/ 0 w 3031"/>
                <a:gd name="T19" fmla="*/ 0 h 1448"/>
                <a:gd name="T20" fmla="*/ 0 w 3031"/>
                <a:gd name="T21" fmla="*/ 0 h 1448"/>
                <a:gd name="T22" fmla="*/ 0 w 3031"/>
                <a:gd name="T23" fmla="*/ 0 h 1448"/>
                <a:gd name="T24" fmla="*/ 0 w 3031"/>
                <a:gd name="T25" fmla="*/ 0 h 1448"/>
                <a:gd name="T26" fmla="*/ 0 w 3031"/>
                <a:gd name="T27" fmla="*/ 0 h 1448"/>
                <a:gd name="T28" fmla="*/ 0 w 3031"/>
                <a:gd name="T29" fmla="*/ 0 h 14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1"/>
                <a:gd name="T46" fmla="*/ 0 h 1448"/>
                <a:gd name="T47" fmla="*/ 3031 w 3031"/>
                <a:gd name="T48" fmla="*/ 1448 h 14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1" h="1448">
                  <a:moveTo>
                    <a:pt x="24" y="0"/>
                  </a:moveTo>
                  <a:lnTo>
                    <a:pt x="0" y="1424"/>
                  </a:lnTo>
                  <a:lnTo>
                    <a:pt x="845" y="1448"/>
                  </a:lnTo>
                  <a:lnTo>
                    <a:pt x="868" y="897"/>
                  </a:lnTo>
                  <a:lnTo>
                    <a:pt x="3013" y="873"/>
                  </a:lnTo>
                  <a:lnTo>
                    <a:pt x="3031" y="594"/>
                  </a:lnTo>
                  <a:lnTo>
                    <a:pt x="863" y="582"/>
                  </a:lnTo>
                  <a:lnTo>
                    <a:pt x="851" y="7"/>
                  </a:lnTo>
                  <a:lnTo>
                    <a:pt x="597" y="19"/>
                  </a:lnTo>
                  <a:lnTo>
                    <a:pt x="574" y="1175"/>
                  </a:lnTo>
                  <a:lnTo>
                    <a:pt x="308" y="1170"/>
                  </a:lnTo>
                  <a:lnTo>
                    <a:pt x="296" y="286"/>
                  </a:lnTo>
                  <a:lnTo>
                    <a:pt x="284" y="12"/>
                  </a:lnTo>
                  <a:lnTo>
                    <a:pt x="24"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6" name="Freeform 35">
              <a:extLst>
                <a:ext uri="{FF2B5EF4-FFF2-40B4-BE49-F238E27FC236}">
                  <a16:creationId xmlns:a16="http://schemas.microsoft.com/office/drawing/2014/main" id="{FDB3F7A5-2C4E-4AB7-810B-4F108A92E241}"/>
                </a:ext>
              </a:extLst>
            </p:cNvPr>
            <p:cNvSpPr>
              <a:spLocks/>
            </p:cNvSpPr>
            <p:nvPr/>
          </p:nvSpPr>
          <p:spPr bwMode="auto">
            <a:xfrm>
              <a:off x="1506" y="2510"/>
              <a:ext cx="19" cy="79"/>
            </a:xfrm>
            <a:custGeom>
              <a:avLst/>
              <a:gdLst>
                <a:gd name="T0" fmla="*/ 0 w 154"/>
                <a:gd name="T1" fmla="*/ 0 h 634"/>
                <a:gd name="T2" fmla="*/ 0 w 154"/>
                <a:gd name="T3" fmla="*/ 0 h 634"/>
                <a:gd name="T4" fmla="*/ 0 w 154"/>
                <a:gd name="T5" fmla="*/ 0 h 634"/>
                <a:gd name="T6" fmla="*/ 0 w 154"/>
                <a:gd name="T7" fmla="*/ 0 h 634"/>
                <a:gd name="T8" fmla="*/ 0 w 154"/>
                <a:gd name="T9" fmla="*/ 0 h 634"/>
                <a:gd name="T10" fmla="*/ 0 w 154"/>
                <a:gd name="T11" fmla="*/ 0 h 634"/>
                <a:gd name="T12" fmla="*/ 0 w 154"/>
                <a:gd name="T13" fmla="*/ 0 h 634"/>
                <a:gd name="T14" fmla="*/ 0 60000 65536"/>
                <a:gd name="T15" fmla="*/ 0 60000 65536"/>
                <a:gd name="T16" fmla="*/ 0 60000 65536"/>
                <a:gd name="T17" fmla="*/ 0 60000 65536"/>
                <a:gd name="T18" fmla="*/ 0 60000 65536"/>
                <a:gd name="T19" fmla="*/ 0 60000 65536"/>
                <a:gd name="T20" fmla="*/ 0 60000 65536"/>
                <a:gd name="T21" fmla="*/ 0 w 154"/>
                <a:gd name="T22" fmla="*/ 0 h 634"/>
                <a:gd name="T23" fmla="*/ 154 w 154"/>
                <a:gd name="T24" fmla="*/ 634 h 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 h="634">
                  <a:moveTo>
                    <a:pt x="88" y="47"/>
                  </a:moveTo>
                  <a:lnTo>
                    <a:pt x="0" y="124"/>
                  </a:lnTo>
                  <a:lnTo>
                    <a:pt x="6" y="634"/>
                  </a:lnTo>
                  <a:lnTo>
                    <a:pt x="154" y="623"/>
                  </a:lnTo>
                  <a:lnTo>
                    <a:pt x="148" y="0"/>
                  </a:lnTo>
                  <a:lnTo>
                    <a:pt x="88" y="47"/>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7" name="Freeform 36">
              <a:extLst>
                <a:ext uri="{FF2B5EF4-FFF2-40B4-BE49-F238E27FC236}">
                  <a16:creationId xmlns:a16="http://schemas.microsoft.com/office/drawing/2014/main" id="{A379B663-2D90-4F01-B4EE-CA0F8B84BD12}"/>
                </a:ext>
              </a:extLst>
            </p:cNvPr>
            <p:cNvSpPr>
              <a:spLocks/>
            </p:cNvSpPr>
            <p:nvPr/>
          </p:nvSpPr>
          <p:spPr bwMode="auto">
            <a:xfrm>
              <a:off x="1436" y="2526"/>
              <a:ext cx="71" cy="143"/>
            </a:xfrm>
            <a:custGeom>
              <a:avLst/>
              <a:gdLst>
                <a:gd name="T0" fmla="*/ 0 w 567"/>
                <a:gd name="T1" fmla="*/ 0 h 1151"/>
                <a:gd name="T2" fmla="*/ 0 w 567"/>
                <a:gd name="T3" fmla="*/ 0 h 1151"/>
                <a:gd name="T4" fmla="*/ 0 w 567"/>
                <a:gd name="T5" fmla="*/ 0 h 1151"/>
                <a:gd name="T6" fmla="*/ 0 w 567"/>
                <a:gd name="T7" fmla="*/ 0 h 1151"/>
                <a:gd name="T8" fmla="*/ 0 w 567"/>
                <a:gd name="T9" fmla="*/ 0 h 1151"/>
                <a:gd name="T10" fmla="*/ 0 w 567"/>
                <a:gd name="T11" fmla="*/ 0 h 1151"/>
                <a:gd name="T12" fmla="*/ 0 w 567"/>
                <a:gd name="T13" fmla="*/ 0 h 1151"/>
                <a:gd name="T14" fmla="*/ 0 w 567"/>
                <a:gd name="T15" fmla="*/ 0 h 1151"/>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151"/>
                <a:gd name="T26" fmla="*/ 567 w 567"/>
                <a:gd name="T27" fmla="*/ 1151 h 1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151">
                  <a:moveTo>
                    <a:pt x="0" y="18"/>
                  </a:moveTo>
                  <a:lnTo>
                    <a:pt x="0" y="1151"/>
                  </a:lnTo>
                  <a:lnTo>
                    <a:pt x="89" y="1074"/>
                  </a:lnTo>
                  <a:lnTo>
                    <a:pt x="124" y="118"/>
                  </a:lnTo>
                  <a:lnTo>
                    <a:pt x="490" y="101"/>
                  </a:lnTo>
                  <a:lnTo>
                    <a:pt x="567"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8" name="Freeform 37">
              <a:extLst>
                <a:ext uri="{FF2B5EF4-FFF2-40B4-BE49-F238E27FC236}">
                  <a16:creationId xmlns:a16="http://schemas.microsoft.com/office/drawing/2014/main" id="{052111B1-DEDA-4FBB-993D-45FC99222596}"/>
                </a:ext>
              </a:extLst>
            </p:cNvPr>
            <p:cNvSpPr>
              <a:spLocks/>
            </p:cNvSpPr>
            <p:nvPr/>
          </p:nvSpPr>
          <p:spPr bwMode="auto">
            <a:xfrm>
              <a:off x="1422" y="2598"/>
              <a:ext cx="373" cy="85"/>
            </a:xfrm>
            <a:custGeom>
              <a:avLst/>
              <a:gdLst>
                <a:gd name="T0" fmla="*/ 0 w 2983"/>
                <a:gd name="T1" fmla="*/ 0 h 682"/>
                <a:gd name="T2" fmla="*/ 0 w 2983"/>
                <a:gd name="T3" fmla="*/ 0 h 682"/>
                <a:gd name="T4" fmla="*/ 0 w 2983"/>
                <a:gd name="T5" fmla="*/ 0 h 682"/>
                <a:gd name="T6" fmla="*/ 0 w 2983"/>
                <a:gd name="T7" fmla="*/ 0 h 682"/>
                <a:gd name="T8" fmla="*/ 0 w 2983"/>
                <a:gd name="T9" fmla="*/ 0 h 682"/>
                <a:gd name="T10" fmla="*/ 0 w 2983"/>
                <a:gd name="T11" fmla="*/ 0 h 682"/>
                <a:gd name="T12" fmla="*/ 0 w 2983"/>
                <a:gd name="T13" fmla="*/ 0 h 682"/>
                <a:gd name="T14" fmla="*/ 0 w 2983"/>
                <a:gd name="T15" fmla="*/ 0 h 682"/>
                <a:gd name="T16" fmla="*/ 0 w 2983"/>
                <a:gd name="T17" fmla="*/ 0 h 682"/>
                <a:gd name="T18" fmla="*/ 0 w 2983"/>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83"/>
                <a:gd name="T31" fmla="*/ 0 h 682"/>
                <a:gd name="T32" fmla="*/ 2983 w 2983"/>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83" h="682">
                  <a:moveTo>
                    <a:pt x="690" y="0"/>
                  </a:moveTo>
                  <a:lnTo>
                    <a:pt x="690" y="570"/>
                  </a:lnTo>
                  <a:lnTo>
                    <a:pt x="123" y="564"/>
                  </a:lnTo>
                  <a:lnTo>
                    <a:pt x="0" y="665"/>
                  </a:lnTo>
                  <a:lnTo>
                    <a:pt x="821" y="682"/>
                  </a:lnTo>
                  <a:lnTo>
                    <a:pt x="844" y="137"/>
                  </a:lnTo>
                  <a:lnTo>
                    <a:pt x="2948" y="137"/>
                  </a:lnTo>
                  <a:lnTo>
                    <a:pt x="2983" y="0"/>
                  </a:lnTo>
                  <a:lnTo>
                    <a:pt x="69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9" name="Freeform 38">
              <a:extLst>
                <a:ext uri="{FF2B5EF4-FFF2-40B4-BE49-F238E27FC236}">
                  <a16:creationId xmlns:a16="http://schemas.microsoft.com/office/drawing/2014/main" id="{15B51B54-A6A9-438F-A629-2279EB9D1386}"/>
                </a:ext>
              </a:extLst>
            </p:cNvPr>
            <p:cNvSpPr>
              <a:spLocks/>
            </p:cNvSpPr>
            <p:nvPr/>
          </p:nvSpPr>
          <p:spPr bwMode="auto">
            <a:xfrm>
              <a:off x="1517" y="2571"/>
              <a:ext cx="304" cy="89"/>
            </a:xfrm>
            <a:custGeom>
              <a:avLst/>
              <a:gdLst>
                <a:gd name="T0" fmla="*/ 0 w 2432"/>
                <a:gd name="T1" fmla="*/ 0 h 719"/>
                <a:gd name="T2" fmla="*/ 0 w 2432"/>
                <a:gd name="T3" fmla="*/ 0 h 719"/>
                <a:gd name="T4" fmla="*/ 0 w 2432"/>
                <a:gd name="T5" fmla="*/ 0 h 719"/>
                <a:gd name="T6" fmla="*/ 0 w 2432"/>
                <a:gd name="T7" fmla="*/ 0 h 719"/>
                <a:gd name="T8" fmla="*/ 0 w 2432"/>
                <a:gd name="T9" fmla="*/ 0 h 719"/>
                <a:gd name="T10" fmla="*/ 0 w 2432"/>
                <a:gd name="T11" fmla="*/ 0 h 719"/>
                <a:gd name="T12" fmla="*/ 0 w 2432"/>
                <a:gd name="T13" fmla="*/ 0 h 719"/>
                <a:gd name="T14" fmla="*/ 0 w 2432"/>
                <a:gd name="T15" fmla="*/ 0 h 719"/>
                <a:gd name="T16" fmla="*/ 0 w 2432"/>
                <a:gd name="T17" fmla="*/ 0 h 719"/>
                <a:gd name="T18" fmla="*/ 0 w 2432"/>
                <a:gd name="T19" fmla="*/ 0 h 719"/>
                <a:gd name="T20" fmla="*/ 0 w 2432"/>
                <a:gd name="T21" fmla="*/ 0 h 719"/>
                <a:gd name="T22" fmla="*/ 0 w 2432"/>
                <a:gd name="T23" fmla="*/ 0 h 719"/>
                <a:gd name="T24" fmla="*/ 0 w 2432"/>
                <a:gd name="T25" fmla="*/ 0 h 719"/>
                <a:gd name="T26" fmla="*/ 0 w 2432"/>
                <a:gd name="T27" fmla="*/ 0 h 719"/>
                <a:gd name="T28" fmla="*/ 0 w 2432"/>
                <a:gd name="T29" fmla="*/ 0 h 719"/>
                <a:gd name="T30" fmla="*/ 0 w 2432"/>
                <a:gd name="T31" fmla="*/ 0 h 7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2"/>
                <a:gd name="T49" fmla="*/ 0 h 719"/>
                <a:gd name="T50" fmla="*/ 2432 w 2432"/>
                <a:gd name="T51" fmla="*/ 719 h 7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2" h="719">
                  <a:moveTo>
                    <a:pt x="0" y="0"/>
                  </a:moveTo>
                  <a:lnTo>
                    <a:pt x="2288" y="0"/>
                  </a:lnTo>
                  <a:lnTo>
                    <a:pt x="2432" y="215"/>
                  </a:lnTo>
                  <a:lnTo>
                    <a:pt x="2288" y="431"/>
                  </a:lnTo>
                  <a:lnTo>
                    <a:pt x="2288" y="719"/>
                  </a:lnTo>
                  <a:lnTo>
                    <a:pt x="1717" y="719"/>
                  </a:lnTo>
                  <a:lnTo>
                    <a:pt x="1717" y="575"/>
                  </a:lnTo>
                  <a:lnTo>
                    <a:pt x="2145" y="575"/>
                  </a:lnTo>
                  <a:lnTo>
                    <a:pt x="2145" y="431"/>
                  </a:lnTo>
                  <a:lnTo>
                    <a:pt x="1860" y="431"/>
                  </a:lnTo>
                  <a:lnTo>
                    <a:pt x="1860" y="288"/>
                  </a:lnTo>
                  <a:lnTo>
                    <a:pt x="2145" y="288"/>
                  </a:lnTo>
                  <a:lnTo>
                    <a:pt x="2145" y="144"/>
                  </a:lnTo>
                  <a:lnTo>
                    <a:pt x="0" y="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0" name="Freeform 39">
              <a:extLst>
                <a:ext uri="{FF2B5EF4-FFF2-40B4-BE49-F238E27FC236}">
                  <a16:creationId xmlns:a16="http://schemas.microsoft.com/office/drawing/2014/main" id="{A6D7A1D0-D238-4A59-9B5D-4EDA6F30B51B}"/>
                </a:ext>
              </a:extLst>
            </p:cNvPr>
            <p:cNvSpPr>
              <a:spLocks/>
            </p:cNvSpPr>
            <p:nvPr/>
          </p:nvSpPr>
          <p:spPr bwMode="auto">
            <a:xfrm>
              <a:off x="1517" y="2606"/>
              <a:ext cx="215" cy="18"/>
            </a:xfrm>
            <a:custGeom>
              <a:avLst/>
              <a:gdLst>
                <a:gd name="T0" fmla="*/ 0 w 1717"/>
                <a:gd name="T1" fmla="*/ 0 h 143"/>
                <a:gd name="T2" fmla="*/ 0 w 1717"/>
                <a:gd name="T3" fmla="*/ 0 h 143"/>
                <a:gd name="T4" fmla="*/ 0 w 1717"/>
                <a:gd name="T5" fmla="*/ 0 h 143"/>
                <a:gd name="T6" fmla="*/ 0 w 1717"/>
                <a:gd name="T7" fmla="*/ 0 h 143"/>
                <a:gd name="T8" fmla="*/ 0 w 1717"/>
                <a:gd name="T9" fmla="*/ 0 h 143"/>
                <a:gd name="T10" fmla="*/ 0 w 1717"/>
                <a:gd name="T11" fmla="*/ 0 h 143"/>
                <a:gd name="T12" fmla="*/ 0 w 1717"/>
                <a:gd name="T13" fmla="*/ 0 h 143"/>
                <a:gd name="T14" fmla="*/ 0 60000 65536"/>
                <a:gd name="T15" fmla="*/ 0 60000 65536"/>
                <a:gd name="T16" fmla="*/ 0 60000 65536"/>
                <a:gd name="T17" fmla="*/ 0 60000 65536"/>
                <a:gd name="T18" fmla="*/ 0 60000 65536"/>
                <a:gd name="T19" fmla="*/ 0 60000 65536"/>
                <a:gd name="T20" fmla="*/ 0 60000 65536"/>
                <a:gd name="T21" fmla="*/ 0 w 1717"/>
                <a:gd name="T22" fmla="*/ 0 h 143"/>
                <a:gd name="T23" fmla="*/ 1717 w 1717"/>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7" h="143">
                  <a:moveTo>
                    <a:pt x="143" y="0"/>
                  </a:moveTo>
                  <a:lnTo>
                    <a:pt x="1717" y="0"/>
                  </a:lnTo>
                  <a:lnTo>
                    <a:pt x="1717" y="143"/>
                  </a:lnTo>
                  <a:lnTo>
                    <a:pt x="107" y="143"/>
                  </a:lnTo>
                  <a:lnTo>
                    <a:pt x="0"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1" name="Freeform 40">
              <a:extLst>
                <a:ext uri="{FF2B5EF4-FFF2-40B4-BE49-F238E27FC236}">
                  <a16:creationId xmlns:a16="http://schemas.microsoft.com/office/drawing/2014/main" id="{55B98F2E-45C5-4CC1-94E9-6856105F8AB2}"/>
                </a:ext>
              </a:extLst>
            </p:cNvPr>
            <p:cNvSpPr>
              <a:spLocks/>
            </p:cNvSpPr>
            <p:nvPr/>
          </p:nvSpPr>
          <p:spPr bwMode="auto">
            <a:xfrm>
              <a:off x="1410" y="2499"/>
              <a:ext cx="125" cy="197"/>
            </a:xfrm>
            <a:custGeom>
              <a:avLst/>
              <a:gdLst>
                <a:gd name="T0" fmla="*/ 0 w 1001"/>
                <a:gd name="T1" fmla="*/ 0 h 1580"/>
                <a:gd name="T2" fmla="*/ 0 w 1001"/>
                <a:gd name="T3" fmla="*/ 0 h 1580"/>
                <a:gd name="T4" fmla="*/ 0 w 1001"/>
                <a:gd name="T5" fmla="*/ 0 h 1580"/>
                <a:gd name="T6" fmla="*/ 0 w 1001"/>
                <a:gd name="T7" fmla="*/ 0 h 1580"/>
                <a:gd name="T8" fmla="*/ 0 w 1001"/>
                <a:gd name="T9" fmla="*/ 0 h 1580"/>
                <a:gd name="T10" fmla="*/ 0 w 1001"/>
                <a:gd name="T11" fmla="*/ 0 h 1580"/>
                <a:gd name="T12" fmla="*/ 0 w 1001"/>
                <a:gd name="T13" fmla="*/ 0 h 1580"/>
                <a:gd name="T14" fmla="*/ 0 w 1001"/>
                <a:gd name="T15" fmla="*/ 0 h 1580"/>
                <a:gd name="T16" fmla="*/ 0 w 1001"/>
                <a:gd name="T17" fmla="*/ 0 h 1580"/>
                <a:gd name="T18" fmla="*/ 0 w 1001"/>
                <a:gd name="T19" fmla="*/ 0 h 1580"/>
                <a:gd name="T20" fmla="*/ 0 w 1001"/>
                <a:gd name="T21" fmla="*/ 0 h 1580"/>
                <a:gd name="T22" fmla="*/ 0 w 1001"/>
                <a:gd name="T23" fmla="*/ 0 h 15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1"/>
                <a:gd name="T37" fmla="*/ 0 h 1580"/>
                <a:gd name="T38" fmla="*/ 1001 w 1001"/>
                <a:gd name="T39" fmla="*/ 1580 h 15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1" h="1580">
                  <a:moveTo>
                    <a:pt x="0" y="0"/>
                  </a:moveTo>
                  <a:lnTo>
                    <a:pt x="0" y="1580"/>
                  </a:lnTo>
                  <a:lnTo>
                    <a:pt x="1001" y="1580"/>
                  </a:lnTo>
                  <a:lnTo>
                    <a:pt x="1001" y="862"/>
                  </a:lnTo>
                  <a:lnTo>
                    <a:pt x="858" y="862"/>
                  </a:lnTo>
                  <a:lnTo>
                    <a:pt x="858" y="1436"/>
                  </a:lnTo>
                  <a:lnTo>
                    <a:pt x="143" y="1436"/>
                  </a:lnTo>
                  <a:lnTo>
                    <a:pt x="143" y="143"/>
                  </a:lnTo>
                  <a:lnTo>
                    <a:pt x="1001" y="143"/>
                  </a:lnTo>
                  <a:lnTo>
                    <a:pt x="100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2" name="Freeform 41">
              <a:extLst>
                <a:ext uri="{FF2B5EF4-FFF2-40B4-BE49-F238E27FC236}">
                  <a16:creationId xmlns:a16="http://schemas.microsoft.com/office/drawing/2014/main" id="{891D0D99-4CCA-4B2E-9C15-7B5E3943CC90}"/>
                </a:ext>
              </a:extLst>
            </p:cNvPr>
            <p:cNvSpPr>
              <a:spLocks/>
            </p:cNvSpPr>
            <p:nvPr/>
          </p:nvSpPr>
          <p:spPr bwMode="auto">
            <a:xfrm>
              <a:off x="1446" y="2535"/>
              <a:ext cx="53" cy="125"/>
            </a:xfrm>
            <a:custGeom>
              <a:avLst/>
              <a:gdLst>
                <a:gd name="T0" fmla="*/ 0 w 428"/>
                <a:gd name="T1" fmla="*/ 0 h 1007"/>
                <a:gd name="T2" fmla="*/ 0 w 428"/>
                <a:gd name="T3" fmla="*/ 0 h 1007"/>
                <a:gd name="T4" fmla="*/ 0 w 428"/>
                <a:gd name="T5" fmla="*/ 0 h 1007"/>
                <a:gd name="T6" fmla="*/ 0 w 428"/>
                <a:gd name="T7" fmla="*/ 0 h 1007"/>
                <a:gd name="T8" fmla="*/ 0 w 428"/>
                <a:gd name="T9" fmla="*/ 0 h 1007"/>
                <a:gd name="T10" fmla="*/ 0 w 428"/>
                <a:gd name="T11" fmla="*/ 0 h 1007"/>
                <a:gd name="T12" fmla="*/ 0 w 428"/>
                <a:gd name="T13" fmla="*/ 0 h 1007"/>
                <a:gd name="T14" fmla="*/ 0 w 428"/>
                <a:gd name="T15" fmla="*/ 0 h 1007"/>
                <a:gd name="T16" fmla="*/ 0 w 428"/>
                <a:gd name="T17" fmla="*/ 0 h 1007"/>
                <a:gd name="T18" fmla="*/ 0 w 428"/>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8"/>
                <a:gd name="T31" fmla="*/ 0 h 1007"/>
                <a:gd name="T32" fmla="*/ 428 w 428"/>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8" h="1007">
                  <a:moveTo>
                    <a:pt x="0" y="0"/>
                  </a:moveTo>
                  <a:lnTo>
                    <a:pt x="0" y="1007"/>
                  </a:lnTo>
                  <a:lnTo>
                    <a:pt x="428" y="1007"/>
                  </a:lnTo>
                  <a:lnTo>
                    <a:pt x="428" y="0"/>
                  </a:lnTo>
                  <a:lnTo>
                    <a:pt x="285" y="0"/>
                  </a:lnTo>
                  <a:lnTo>
                    <a:pt x="285" y="863"/>
                  </a:lnTo>
                  <a:lnTo>
                    <a:pt x="143" y="863"/>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3" name="Freeform 42">
              <a:extLst>
                <a:ext uri="{FF2B5EF4-FFF2-40B4-BE49-F238E27FC236}">
                  <a16:creationId xmlns:a16="http://schemas.microsoft.com/office/drawing/2014/main" id="{C0488B30-4FF0-4704-B535-6C8F7B193CC1}"/>
                </a:ext>
              </a:extLst>
            </p:cNvPr>
            <p:cNvSpPr>
              <a:spLocks/>
            </p:cNvSpPr>
            <p:nvPr/>
          </p:nvSpPr>
          <p:spPr bwMode="auto">
            <a:xfrm>
              <a:off x="1446" y="2535"/>
              <a:ext cx="53" cy="18"/>
            </a:xfrm>
            <a:custGeom>
              <a:avLst/>
              <a:gdLst>
                <a:gd name="T0" fmla="*/ 0 w 428"/>
                <a:gd name="T1" fmla="*/ 0 h 145"/>
                <a:gd name="T2" fmla="*/ 0 w 428"/>
                <a:gd name="T3" fmla="*/ 0 h 145"/>
                <a:gd name="T4" fmla="*/ 0 w 428"/>
                <a:gd name="T5" fmla="*/ 0 h 145"/>
                <a:gd name="T6" fmla="*/ 0 w 428"/>
                <a:gd name="T7" fmla="*/ 0 h 145"/>
                <a:gd name="T8" fmla="*/ 0 w 428"/>
                <a:gd name="T9" fmla="*/ 0 h 145"/>
                <a:gd name="T10" fmla="*/ 0 w 428"/>
                <a:gd name="T11" fmla="*/ 0 h 145"/>
                <a:gd name="T12" fmla="*/ 0 60000 65536"/>
                <a:gd name="T13" fmla="*/ 0 60000 65536"/>
                <a:gd name="T14" fmla="*/ 0 60000 65536"/>
                <a:gd name="T15" fmla="*/ 0 60000 65536"/>
                <a:gd name="T16" fmla="*/ 0 60000 65536"/>
                <a:gd name="T17" fmla="*/ 0 60000 65536"/>
                <a:gd name="T18" fmla="*/ 0 w 428"/>
                <a:gd name="T19" fmla="*/ 0 h 145"/>
                <a:gd name="T20" fmla="*/ 428 w 428"/>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428" h="145">
                  <a:moveTo>
                    <a:pt x="0" y="145"/>
                  </a:moveTo>
                  <a:lnTo>
                    <a:pt x="428" y="145"/>
                  </a:lnTo>
                  <a:lnTo>
                    <a:pt x="428" y="0"/>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4" name="Freeform 43">
              <a:extLst>
                <a:ext uri="{FF2B5EF4-FFF2-40B4-BE49-F238E27FC236}">
                  <a16:creationId xmlns:a16="http://schemas.microsoft.com/office/drawing/2014/main" id="{80F80425-7260-46B4-8628-251111E11114}"/>
                </a:ext>
              </a:extLst>
            </p:cNvPr>
            <p:cNvSpPr>
              <a:spLocks/>
            </p:cNvSpPr>
            <p:nvPr/>
          </p:nvSpPr>
          <p:spPr bwMode="auto">
            <a:xfrm>
              <a:off x="1517" y="2499"/>
              <a:ext cx="18" cy="90"/>
            </a:xfrm>
            <a:custGeom>
              <a:avLst/>
              <a:gdLst>
                <a:gd name="T0" fmla="*/ 0 w 143"/>
                <a:gd name="T1" fmla="*/ 0 h 718"/>
                <a:gd name="T2" fmla="*/ 0 w 143"/>
                <a:gd name="T3" fmla="*/ 0 h 718"/>
                <a:gd name="T4" fmla="*/ 0 w 143"/>
                <a:gd name="T5" fmla="*/ 0 h 718"/>
                <a:gd name="T6" fmla="*/ 0 w 143"/>
                <a:gd name="T7" fmla="*/ 0 h 718"/>
                <a:gd name="T8" fmla="*/ 0 w 143"/>
                <a:gd name="T9" fmla="*/ 0 h 718"/>
                <a:gd name="T10" fmla="*/ 0 w 143"/>
                <a:gd name="T11" fmla="*/ 0 h 718"/>
                <a:gd name="T12" fmla="*/ 0 60000 65536"/>
                <a:gd name="T13" fmla="*/ 0 60000 65536"/>
                <a:gd name="T14" fmla="*/ 0 60000 65536"/>
                <a:gd name="T15" fmla="*/ 0 60000 65536"/>
                <a:gd name="T16" fmla="*/ 0 60000 65536"/>
                <a:gd name="T17" fmla="*/ 0 60000 65536"/>
                <a:gd name="T18" fmla="*/ 0 w 143"/>
                <a:gd name="T19" fmla="*/ 0 h 718"/>
                <a:gd name="T20" fmla="*/ 143 w 143"/>
                <a:gd name="T21" fmla="*/ 718 h 718"/>
              </a:gdLst>
              <a:ahLst/>
              <a:cxnLst>
                <a:cxn ang="T12">
                  <a:pos x="T0" y="T1"/>
                </a:cxn>
                <a:cxn ang="T13">
                  <a:pos x="T2" y="T3"/>
                </a:cxn>
                <a:cxn ang="T14">
                  <a:pos x="T4" y="T5"/>
                </a:cxn>
                <a:cxn ang="T15">
                  <a:pos x="T6" y="T7"/>
                </a:cxn>
                <a:cxn ang="T16">
                  <a:pos x="T8" y="T9"/>
                </a:cxn>
                <a:cxn ang="T17">
                  <a:pos x="T10" y="T11"/>
                </a:cxn>
              </a:cxnLst>
              <a:rect l="T18" t="T19" r="T20" b="T21"/>
              <a:pathLst>
                <a:path w="143" h="718">
                  <a:moveTo>
                    <a:pt x="0" y="0"/>
                  </a:moveTo>
                  <a:lnTo>
                    <a:pt x="0" y="718"/>
                  </a:lnTo>
                  <a:lnTo>
                    <a:pt x="143" y="718"/>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5" name="Freeform 44">
              <a:extLst>
                <a:ext uri="{FF2B5EF4-FFF2-40B4-BE49-F238E27FC236}">
                  <a16:creationId xmlns:a16="http://schemas.microsoft.com/office/drawing/2014/main" id="{82764AE8-A3A6-4ED2-AD2F-9897B9AF206B}"/>
                </a:ext>
              </a:extLst>
            </p:cNvPr>
            <p:cNvSpPr>
              <a:spLocks/>
            </p:cNvSpPr>
            <p:nvPr/>
          </p:nvSpPr>
          <p:spPr bwMode="auto">
            <a:xfrm>
              <a:off x="1714" y="2606"/>
              <a:ext cx="89" cy="90"/>
            </a:xfrm>
            <a:custGeom>
              <a:avLst/>
              <a:gdLst>
                <a:gd name="T0" fmla="*/ 0 w 714"/>
                <a:gd name="T1" fmla="*/ 0 h 718"/>
                <a:gd name="T2" fmla="*/ 0 w 714"/>
                <a:gd name="T3" fmla="*/ 0 h 718"/>
                <a:gd name="T4" fmla="*/ 0 w 714"/>
                <a:gd name="T5" fmla="*/ 0 h 718"/>
                <a:gd name="T6" fmla="*/ 0 w 714"/>
                <a:gd name="T7" fmla="*/ 0 h 718"/>
                <a:gd name="T8" fmla="*/ 0 w 714"/>
                <a:gd name="T9" fmla="*/ 0 h 718"/>
                <a:gd name="T10" fmla="*/ 0 w 714"/>
                <a:gd name="T11" fmla="*/ 0 h 718"/>
                <a:gd name="T12" fmla="*/ 0 w 714"/>
                <a:gd name="T13" fmla="*/ 0 h 718"/>
                <a:gd name="T14" fmla="*/ 0 w 714"/>
                <a:gd name="T15" fmla="*/ 0 h 718"/>
                <a:gd name="T16" fmla="*/ 0 w 714"/>
                <a:gd name="T17" fmla="*/ 0 h 718"/>
                <a:gd name="T18" fmla="*/ 0 w 714"/>
                <a:gd name="T19" fmla="*/ 0 h 718"/>
                <a:gd name="T20" fmla="*/ 0 w 714"/>
                <a:gd name="T21" fmla="*/ 0 h 718"/>
                <a:gd name="T22" fmla="*/ 0 w 714"/>
                <a:gd name="T23" fmla="*/ 0 h 718"/>
                <a:gd name="T24" fmla="*/ 0 w 714"/>
                <a:gd name="T25" fmla="*/ 0 h 718"/>
                <a:gd name="T26" fmla="*/ 0 w 714"/>
                <a:gd name="T27" fmla="*/ 0 h 7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4"/>
                <a:gd name="T43" fmla="*/ 0 h 718"/>
                <a:gd name="T44" fmla="*/ 714 w 714"/>
                <a:gd name="T45" fmla="*/ 718 h 7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4" h="718">
                  <a:moveTo>
                    <a:pt x="0" y="287"/>
                  </a:moveTo>
                  <a:lnTo>
                    <a:pt x="0" y="718"/>
                  </a:lnTo>
                  <a:lnTo>
                    <a:pt x="714" y="718"/>
                  </a:lnTo>
                  <a:lnTo>
                    <a:pt x="714" y="287"/>
                  </a:lnTo>
                  <a:lnTo>
                    <a:pt x="571" y="287"/>
                  </a:lnTo>
                  <a:lnTo>
                    <a:pt x="571" y="574"/>
                  </a:lnTo>
                  <a:lnTo>
                    <a:pt x="143" y="574"/>
                  </a:lnTo>
                  <a:lnTo>
                    <a:pt x="143" y="431"/>
                  </a:lnTo>
                  <a:lnTo>
                    <a:pt x="286" y="431"/>
                  </a:lnTo>
                  <a:lnTo>
                    <a:pt x="286" y="0"/>
                  </a:lnTo>
                  <a:lnTo>
                    <a:pt x="143" y="0"/>
                  </a:lnTo>
                  <a:lnTo>
                    <a:pt x="143" y="287"/>
                  </a:lnTo>
                  <a:lnTo>
                    <a:pt x="0" y="2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5134" name="Picture 45" descr="BS00740_">
            <a:extLst>
              <a:ext uri="{FF2B5EF4-FFF2-40B4-BE49-F238E27FC236}">
                <a16:creationId xmlns:a16="http://schemas.microsoft.com/office/drawing/2014/main" id="{EAAB8F56-A0CB-4C54-BC2B-8418B84C3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2462436"/>
            <a:ext cx="7254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AutoShape 46">
            <a:extLst>
              <a:ext uri="{FF2B5EF4-FFF2-40B4-BE49-F238E27FC236}">
                <a16:creationId xmlns:a16="http://schemas.microsoft.com/office/drawing/2014/main" id="{761027FE-6034-4171-A8F9-CF81F44C0256}"/>
              </a:ext>
            </a:extLst>
          </p:cNvPr>
          <p:cNvSpPr>
            <a:spLocks noChangeArrowheads="1"/>
          </p:cNvSpPr>
          <p:nvPr/>
        </p:nvSpPr>
        <p:spPr bwMode="auto">
          <a:xfrm>
            <a:off x="4038600" y="1063850"/>
            <a:ext cx="1143000" cy="331787"/>
          </a:xfrm>
          <a:prstGeom prst="wedgeRectCallout">
            <a:avLst>
              <a:gd name="adj1" fmla="val 58472"/>
              <a:gd name="adj2" fmla="val 95454"/>
            </a:avLst>
          </a:prstGeom>
          <a:noFill/>
          <a:ln w="190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altLang="en-US" sz="1600">
                <a:solidFill>
                  <a:srgbClr val="FFCC00"/>
                </a:solidFill>
              </a:rPr>
              <a:t>public key</a:t>
            </a:r>
          </a:p>
        </p:txBody>
      </p:sp>
      <p:sp>
        <p:nvSpPr>
          <p:cNvPr id="5136" name="AutoShape 47">
            <a:extLst>
              <a:ext uri="{FF2B5EF4-FFF2-40B4-BE49-F238E27FC236}">
                <a16:creationId xmlns:a16="http://schemas.microsoft.com/office/drawing/2014/main" id="{C18EDC41-3BD5-4DA8-85DA-9D40388E176A}"/>
              </a:ext>
            </a:extLst>
          </p:cNvPr>
          <p:cNvSpPr>
            <a:spLocks noChangeArrowheads="1"/>
          </p:cNvSpPr>
          <p:nvPr/>
        </p:nvSpPr>
        <p:spPr bwMode="auto">
          <a:xfrm>
            <a:off x="9285288" y="1096710"/>
            <a:ext cx="1143000" cy="396688"/>
          </a:xfrm>
          <a:prstGeom prst="wedgeRectCallout">
            <a:avLst>
              <a:gd name="adj1" fmla="val 5139"/>
              <a:gd name="adj2" fmla="val 109013"/>
            </a:avLst>
          </a:prstGeom>
          <a:noFill/>
          <a:ln w="190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altLang="en-US" sz="1600" dirty="0">
                <a:solidFill>
                  <a:srgbClr val="FFCC00"/>
                </a:solidFill>
              </a:rPr>
              <a:t>public key</a:t>
            </a:r>
          </a:p>
        </p:txBody>
      </p:sp>
      <p:sp>
        <p:nvSpPr>
          <p:cNvPr id="5137" name="Text Box 48">
            <a:extLst>
              <a:ext uri="{FF2B5EF4-FFF2-40B4-BE49-F238E27FC236}">
                <a16:creationId xmlns:a16="http://schemas.microsoft.com/office/drawing/2014/main" id="{6C01DA71-684C-4352-AFF9-AF67712F878E}"/>
              </a:ext>
            </a:extLst>
          </p:cNvPr>
          <p:cNvSpPr txBox="1">
            <a:spLocks noChangeArrowheads="1"/>
          </p:cNvSpPr>
          <p:nvPr/>
        </p:nvSpPr>
        <p:spPr bwMode="auto">
          <a:xfrm>
            <a:off x="2961811" y="1164259"/>
            <a:ext cx="814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dirty="0">
                <a:solidFill>
                  <a:schemeClr val="tx1"/>
                </a:solidFill>
              </a:rPr>
              <a:t>Alice</a:t>
            </a:r>
          </a:p>
        </p:txBody>
      </p:sp>
      <p:sp>
        <p:nvSpPr>
          <p:cNvPr id="5138" name="Text Box 49">
            <a:extLst>
              <a:ext uri="{FF2B5EF4-FFF2-40B4-BE49-F238E27FC236}">
                <a16:creationId xmlns:a16="http://schemas.microsoft.com/office/drawing/2014/main" id="{A7E388FB-93A5-49C7-BEB3-7344AC4793AB}"/>
              </a:ext>
            </a:extLst>
          </p:cNvPr>
          <p:cNvSpPr txBox="1">
            <a:spLocks noChangeArrowheads="1"/>
          </p:cNvSpPr>
          <p:nvPr/>
        </p:nvSpPr>
        <p:spPr bwMode="auto">
          <a:xfrm>
            <a:off x="8063853" y="1089333"/>
            <a:ext cx="7039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dirty="0">
                <a:solidFill>
                  <a:schemeClr val="tx1"/>
                </a:solidFill>
              </a:rPr>
              <a:t>Bob</a:t>
            </a:r>
          </a:p>
        </p:txBody>
      </p:sp>
      <p:sp>
        <p:nvSpPr>
          <p:cNvPr id="5139" name="Line 6">
            <a:extLst>
              <a:ext uri="{FF2B5EF4-FFF2-40B4-BE49-F238E27FC236}">
                <a16:creationId xmlns:a16="http://schemas.microsoft.com/office/drawing/2014/main" id="{068BA767-6EA3-4AA3-BE68-D43D7F802F06}"/>
              </a:ext>
            </a:extLst>
          </p:cNvPr>
          <p:cNvSpPr>
            <a:spLocks noChangeShapeType="1"/>
          </p:cNvSpPr>
          <p:nvPr/>
        </p:nvSpPr>
        <p:spPr bwMode="auto">
          <a:xfrm flipH="1">
            <a:off x="4495800" y="2676749"/>
            <a:ext cx="3352800" cy="0"/>
          </a:xfrm>
          <a:prstGeom prst="line">
            <a:avLst/>
          </a:prstGeom>
          <a:noFill/>
          <a:ln w="28575">
            <a:solidFill>
              <a:schemeClr val="tx1"/>
            </a:solidFill>
            <a:prstDash val="dash"/>
            <a:round/>
            <a:headEnd type="none" w="lg" len="lg"/>
            <a:tailEnd type="stealth" w="lg" len="lg"/>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65FC8A5-2D97-4FD3-90DC-240671370497}"/>
                  </a:ext>
                </a:extLst>
              </p:cNvPr>
              <p:cNvSpPr txBox="1"/>
              <p:nvPr/>
            </p:nvSpPr>
            <p:spPr>
              <a:xfrm>
                <a:off x="6401962" y="2926106"/>
                <a:ext cx="426603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𝐵</m:t>
                          </m:r>
                        </m:sub>
                      </m:sSub>
                      <m:r>
                        <a:rPr lang="en-US" i="1">
                          <a:latin typeface="Cambria Math" panose="02040503050406030204" pitchFamily="18" charset="0"/>
                        </a:rPr>
                        <m:t>=</m:t>
                      </m:r>
                      <m:r>
                        <a:rPr lang="en-US" i="1">
                          <a:latin typeface="Cambria Math" panose="02040503050406030204" pitchFamily="18" charset="0"/>
                        </a:rPr>
                        <m:t>𝑏𝐺</m:t>
                      </m:r>
                      <m:r>
                        <a:rPr lang="en-US" i="1">
                          <a:latin typeface="Cambria Math" panose="02040503050406030204" pitchFamily="18" charset="0"/>
                        </a:rPr>
                        <m:t>,</m:t>
                      </m:r>
                      <m:r>
                        <a:rPr lang="en-US" i="1">
                          <a:solidFill>
                            <a:srgbClr val="FF0000"/>
                          </a:solidFill>
                          <a:latin typeface="Cambria Math" panose="02040503050406030204" pitchFamily="18" charset="0"/>
                        </a:rPr>
                        <m:t>𝑆𝐾</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53" name="TextBox 52">
                <a:extLst>
                  <a:ext uri="{FF2B5EF4-FFF2-40B4-BE49-F238E27FC236}">
                    <a16:creationId xmlns:a16="http://schemas.microsoft.com/office/drawing/2014/main" id="{C65FC8A5-2D97-4FD3-90DC-240671370497}"/>
                  </a:ext>
                </a:extLst>
              </p:cNvPr>
              <p:cNvSpPr txBox="1">
                <a:spLocks noRot="1" noChangeAspect="1" noMove="1" noResize="1" noEditPoints="1" noAdjustHandles="1" noChangeArrowheads="1" noChangeShapeType="1" noTextEdit="1"/>
              </p:cNvSpPr>
              <p:nvPr/>
            </p:nvSpPr>
            <p:spPr>
              <a:xfrm>
                <a:off x="6401962" y="2926106"/>
                <a:ext cx="4266038"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8584631-33FD-46B7-A56B-2D3486FECFAD}"/>
                  </a:ext>
                </a:extLst>
              </p:cNvPr>
              <p:cNvSpPr txBox="1"/>
              <p:nvPr/>
            </p:nvSpPr>
            <p:spPr>
              <a:xfrm>
                <a:off x="1703512" y="3555720"/>
                <a:ext cx="3086935" cy="523220"/>
              </a:xfrm>
              <a:prstGeom prst="rect">
                <a:avLst/>
              </a:prstGeom>
              <a:noFill/>
            </p:spPr>
            <p:txBody>
              <a:bodyPr wrap="none" rtlCol="0">
                <a:spAutoFit/>
              </a:bodyPr>
              <a:lstStyle/>
              <a:p>
                <a:pPr marL="457200"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𝑀</m:t>
                    </m:r>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𝐸</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𝐾</m:t>
                    </m:r>
                  </m:oMath>
                </a14:m>
                <a:endParaRPr lang="en-US" dirty="0"/>
              </a:p>
            </p:txBody>
          </p:sp>
        </mc:Choice>
        <mc:Fallback xmlns="">
          <p:sp>
            <p:nvSpPr>
              <p:cNvPr id="3" name="TextBox 2">
                <a:extLst>
                  <a:ext uri="{FF2B5EF4-FFF2-40B4-BE49-F238E27FC236}">
                    <a16:creationId xmlns:a16="http://schemas.microsoft.com/office/drawing/2014/main" id="{28584631-33FD-46B7-A56B-2D3486FECFAD}"/>
                  </a:ext>
                </a:extLst>
              </p:cNvPr>
              <p:cNvSpPr txBox="1">
                <a:spLocks noRot="1" noChangeAspect="1" noMove="1" noResize="1" noEditPoints="1" noAdjustHandles="1" noChangeArrowheads="1" noChangeShapeType="1" noTextEdit="1"/>
              </p:cNvSpPr>
              <p:nvPr/>
            </p:nvSpPr>
            <p:spPr>
              <a:xfrm>
                <a:off x="1703512" y="3555720"/>
                <a:ext cx="3086935" cy="523220"/>
              </a:xfrm>
              <a:prstGeom prst="rect">
                <a:avLst/>
              </a:prstGeom>
              <a:blipFill>
                <a:blip r:embed="rId6"/>
                <a:stretch>
                  <a:fillRect l="-3550"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2060EC-063C-46CB-8F75-B6A8CE39F4D2}"/>
                  </a:ext>
                </a:extLst>
              </p:cNvPr>
              <p:cNvSpPr txBox="1"/>
              <p:nvPr/>
            </p:nvSpPr>
            <p:spPr>
              <a:xfrm>
                <a:off x="2018211" y="5494356"/>
                <a:ext cx="40697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𝑅</m:t>
                      </m:r>
                      <m:r>
                        <a:rPr lang="en-US" i="1" smtClean="0">
                          <a:latin typeface="Cambria Math" panose="02040503050406030204" pitchFamily="18" charset="0"/>
                        </a:rPr>
                        <m:t>=</m:t>
                      </m:r>
                      <m:r>
                        <a:rPr lang="en-US" i="1" smtClean="0">
                          <a:solidFill>
                            <a:schemeClr val="accent2"/>
                          </a:solidFill>
                          <a:latin typeface="Cambria Math" panose="02040503050406030204" pitchFamily="18" charset="0"/>
                        </a:rPr>
                        <m:t>𝑘𝐺</m:t>
                      </m:r>
                      <m:r>
                        <a:rPr lang="en-US" i="1">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𝐵</m:t>
                          </m:r>
                        </m:sub>
                      </m:sSub>
                    </m:oMath>
                  </m:oMathPara>
                </a14:m>
                <a:endParaRPr lang="en-US" dirty="0"/>
              </a:p>
            </p:txBody>
          </p:sp>
        </mc:Choice>
        <mc:Fallback xmlns="">
          <p:sp>
            <p:nvSpPr>
              <p:cNvPr id="4" name="TextBox 3">
                <a:extLst>
                  <a:ext uri="{FF2B5EF4-FFF2-40B4-BE49-F238E27FC236}">
                    <a16:creationId xmlns:a16="http://schemas.microsoft.com/office/drawing/2014/main" id="{5E2060EC-063C-46CB-8F75-B6A8CE39F4D2}"/>
                  </a:ext>
                </a:extLst>
              </p:cNvPr>
              <p:cNvSpPr txBox="1">
                <a:spLocks noRot="1" noChangeAspect="1" noMove="1" noResize="1" noEditPoints="1" noAdjustHandles="1" noChangeArrowheads="1" noChangeShapeType="1" noTextEdit="1"/>
              </p:cNvSpPr>
              <p:nvPr/>
            </p:nvSpPr>
            <p:spPr>
              <a:xfrm>
                <a:off x="2018211" y="5494356"/>
                <a:ext cx="4069768" cy="523220"/>
              </a:xfrm>
              <a:prstGeom prst="rect">
                <a:avLst/>
              </a:prstGeom>
              <a:blipFill>
                <a:blip r:embed="rId7"/>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4B36757-BB8B-40BA-8B67-ED7E1AD6B96F}"/>
              </a:ext>
            </a:extLst>
          </p:cNvPr>
          <p:cNvCxnSpPr>
            <a:cxnSpLocks/>
          </p:cNvCxnSpPr>
          <p:nvPr/>
        </p:nvCxnSpPr>
        <p:spPr bwMode="auto">
          <a:xfrm>
            <a:off x="5984082" y="5494357"/>
            <a:ext cx="1264047" cy="149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0E0226E-E929-49D4-A9C7-5DE684AD8A65}"/>
                  </a:ext>
                </a:extLst>
              </p:cNvPr>
              <p:cNvSpPr/>
              <p:nvPr/>
            </p:nvSpPr>
            <p:spPr>
              <a:xfrm>
                <a:off x="5927636" y="4986057"/>
                <a:ext cx="117647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oMath>
                  </m:oMathPara>
                </a14:m>
                <a:endParaRPr lang="en-US" dirty="0"/>
              </a:p>
            </p:txBody>
          </p:sp>
        </mc:Choice>
        <mc:Fallback xmlns="">
          <p:sp>
            <p:nvSpPr>
              <p:cNvPr id="7" name="Rectangle 6">
                <a:extLst>
                  <a:ext uri="{FF2B5EF4-FFF2-40B4-BE49-F238E27FC236}">
                    <a16:creationId xmlns:a16="http://schemas.microsoft.com/office/drawing/2014/main" id="{B0E0226E-E929-49D4-A9C7-5DE684AD8A65}"/>
                  </a:ext>
                </a:extLst>
              </p:cNvPr>
              <p:cNvSpPr>
                <a:spLocks noRot="1" noChangeAspect="1" noMove="1" noResize="1" noEditPoints="1" noAdjustHandles="1" noChangeArrowheads="1" noChangeShapeType="1" noTextEdit="1"/>
              </p:cNvSpPr>
              <p:nvPr/>
            </p:nvSpPr>
            <p:spPr>
              <a:xfrm>
                <a:off x="5927636" y="4986057"/>
                <a:ext cx="1176476" cy="523220"/>
              </a:xfrm>
              <a:prstGeom prst="rect">
                <a:avLst/>
              </a:prstGeom>
              <a:blipFill>
                <a:blip r:embed="rId8"/>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BA03461-0160-44A7-AA60-99632B0F48F6}"/>
              </a:ext>
            </a:extLst>
          </p:cNvPr>
          <p:cNvSpPr txBox="1"/>
          <p:nvPr/>
        </p:nvSpPr>
        <p:spPr>
          <a:xfrm>
            <a:off x="7464153" y="4365104"/>
            <a:ext cx="1882247" cy="523220"/>
          </a:xfrm>
          <a:prstGeom prst="rect">
            <a:avLst/>
          </a:prstGeom>
          <a:noFill/>
        </p:spPr>
        <p:txBody>
          <a:bodyPr wrap="none" rtlCol="0">
            <a:spAutoFit/>
          </a:bodyPr>
          <a:lstStyle/>
          <a:p>
            <a:pPr marL="457200" indent="-457200">
              <a:buFont typeface="Arial" panose="020B0604020202020204" pitchFamily="34" charset="0"/>
              <a:buChar char="•"/>
            </a:pPr>
            <a:r>
              <a:rPr lang="en-US" b="1"/>
              <a:t>Decrypt</a:t>
            </a:r>
            <a:endParaRPr lang="en-US" b="1" dirty="0"/>
          </a:p>
        </p:txBody>
      </p:sp>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53E9D78A-CCED-4742-944E-3CAD47CE32F9}"/>
                  </a:ext>
                </a:extLst>
              </p:cNvPr>
              <p:cNvSpPr/>
              <p:nvPr/>
            </p:nvSpPr>
            <p:spPr>
              <a:xfrm>
                <a:off x="7464153" y="4941169"/>
                <a:ext cx="4520533" cy="13849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solidFill>
                            <a:srgbClr val="FF0000"/>
                          </a:solidFill>
                          <a:latin typeface="Cambria Math" panose="02040503050406030204" pitchFamily="18" charset="0"/>
                        </a:rPr>
                        <m:t>𝑏</m:t>
                      </m:r>
                      <m:r>
                        <a:rPr lang="en-US" i="1" dirty="0" smtClean="0">
                          <a:solidFill>
                            <a:srgbClr val="FF0000"/>
                          </a:solidFill>
                          <a:latin typeface="Cambria Math" panose="02040503050406030204" pitchFamily="18" charset="0"/>
                        </a:rPr>
                        <m:t> </m:t>
                      </m:r>
                      <m:r>
                        <a:rPr lang="en-US" i="1" dirty="0" smtClean="0">
                          <a:latin typeface="Cambria Math" panose="02040503050406030204" pitchFamily="18" charset="0"/>
                        </a:rPr>
                        <m:t>𝑅</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r>
                        <a:rPr lang="en-US" i="1" dirty="0">
                          <a:latin typeface="Cambria Math" panose="02040503050406030204" pitchFamily="18" charset="0"/>
                        </a:rPr>
                        <m:t>𝑘𝑏</m:t>
                      </m:r>
                      <m:r>
                        <a:rPr lang="en-US" i="1" dirty="0">
                          <a:latin typeface="Cambria Math" panose="02040503050406030204" pitchFamily="18" charset="0"/>
                        </a:rPr>
                        <m:t> </m:t>
                      </m:r>
                      <m:r>
                        <a:rPr lang="en-US" i="1" dirty="0">
                          <a:latin typeface="Cambria Math" panose="02040503050406030204" pitchFamily="18" charset="0"/>
                        </a:rPr>
                        <m:t>𝐺</m:t>
                      </m:r>
                      <m:r>
                        <a:rPr lang="en-US" i="1" dirty="0">
                          <a:latin typeface="Cambria Math" panose="02040503050406030204" pitchFamily="18" charset="0"/>
                        </a:rPr>
                        <m:t>−</m:t>
                      </m:r>
                      <m:r>
                        <a:rPr lang="en-US" i="1" dirty="0" smtClean="0">
                          <a:solidFill>
                            <a:srgbClr val="FF0000"/>
                          </a:solidFill>
                          <a:latin typeface="Cambria Math" panose="02040503050406030204" pitchFamily="18" charset="0"/>
                        </a:rPr>
                        <m:t>𝑏</m:t>
                      </m:r>
                      <m:r>
                        <a:rPr lang="en-US" b="0" i="1" dirty="0" smtClean="0">
                          <a:latin typeface="Cambria Math" panose="02040503050406030204" pitchFamily="18" charset="0"/>
                        </a:rPr>
                        <m:t> </m:t>
                      </m:r>
                      <m:r>
                        <a:rPr lang="en-US" i="1" dirty="0" smtClean="0">
                          <a:solidFill>
                            <a:schemeClr val="accent2"/>
                          </a:solidFill>
                          <a:latin typeface="Cambria Math" panose="02040503050406030204" pitchFamily="18" charset="0"/>
                        </a:rPr>
                        <m:t>𝑘𝐺</m:t>
                      </m:r>
                    </m:oMath>
                  </m:oMathPara>
                </a14:m>
                <a:endParaRPr lang="en-US" dirty="0">
                  <a:solidFill>
                    <a:schemeClr val="accent2"/>
                  </a:solidFill>
                </a:endParaRPr>
              </a:p>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𝑀</m:t>
                      </m:r>
                    </m:oMath>
                  </m:oMathPara>
                </a14:m>
                <a:endParaRPr lang="en-US" dirty="0"/>
              </a:p>
            </p:txBody>
          </p:sp>
        </mc:Choice>
        <mc:Fallback xmlns="">
          <p:sp>
            <p:nvSpPr>
              <p:cNvPr id="64" name="Rectangle 63">
                <a:extLst>
                  <a:ext uri="{FF2B5EF4-FFF2-40B4-BE49-F238E27FC236}">
                    <a16:creationId xmlns:a16="http://schemas.microsoft.com/office/drawing/2014/main" id="{53E9D78A-CCED-4742-944E-3CAD47CE32F9}"/>
                  </a:ext>
                </a:extLst>
              </p:cNvPr>
              <p:cNvSpPr>
                <a:spLocks noRot="1" noChangeAspect="1" noMove="1" noResize="1" noEditPoints="1" noAdjustHandles="1" noChangeArrowheads="1" noChangeShapeType="1" noTextEdit="1"/>
              </p:cNvSpPr>
              <p:nvPr/>
            </p:nvSpPr>
            <p:spPr>
              <a:xfrm>
                <a:off x="7464153" y="4941169"/>
                <a:ext cx="4520533" cy="1384995"/>
              </a:xfrm>
              <a:prstGeom prst="rect">
                <a:avLst/>
              </a:prstGeom>
              <a:blipFill>
                <a:blip r:embed="rId9"/>
                <a:stretch>
                  <a:fillRect/>
                </a:stretch>
              </a:blipFill>
            </p:spPr>
            <p:txBody>
              <a:bodyPr/>
              <a:lstStyle/>
              <a:p>
                <a:r>
                  <a:rPr lang="en-US">
                    <a:noFill/>
                  </a:rPr>
                  <a:t> </a:t>
                </a:r>
              </a:p>
            </p:txBody>
          </p:sp>
        </mc:Fallback>
      </mc:AlternateContent>
      <p:grpSp>
        <p:nvGrpSpPr>
          <p:cNvPr id="65" name="Group 8">
            <a:extLst>
              <a:ext uri="{FF2B5EF4-FFF2-40B4-BE49-F238E27FC236}">
                <a16:creationId xmlns:a16="http://schemas.microsoft.com/office/drawing/2014/main" id="{24A302AC-311E-4205-9A3B-A1CE91A90165}"/>
              </a:ext>
            </a:extLst>
          </p:cNvPr>
          <p:cNvGrpSpPr>
            <a:grpSpLocks noChangeAspect="1"/>
          </p:cNvGrpSpPr>
          <p:nvPr/>
        </p:nvGrpSpPr>
        <p:grpSpPr bwMode="auto">
          <a:xfrm>
            <a:off x="9086851" y="1497746"/>
            <a:ext cx="657225" cy="322263"/>
            <a:chOff x="1410" y="2496"/>
            <a:chExt cx="414" cy="203"/>
          </a:xfrm>
        </p:grpSpPr>
        <p:sp>
          <p:nvSpPr>
            <p:cNvPr id="66" name="AutoShape 9">
              <a:extLst>
                <a:ext uri="{FF2B5EF4-FFF2-40B4-BE49-F238E27FC236}">
                  <a16:creationId xmlns:a16="http://schemas.microsoft.com/office/drawing/2014/main" id="{96034AC0-F679-4D5A-885E-B179E43BF9C8}"/>
                </a:ext>
              </a:extLst>
            </p:cNvPr>
            <p:cNvSpPr>
              <a:spLocks noChangeAspect="1" noChangeArrowheads="1" noTextEdit="1"/>
            </p:cNvSpPr>
            <p:nvPr/>
          </p:nvSpPr>
          <p:spPr bwMode="auto">
            <a:xfrm>
              <a:off x="1410" y="2496"/>
              <a:ext cx="41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 name="Freeform 10">
              <a:extLst>
                <a:ext uri="{FF2B5EF4-FFF2-40B4-BE49-F238E27FC236}">
                  <a16:creationId xmlns:a16="http://schemas.microsoft.com/office/drawing/2014/main" id="{0E3449CB-0110-442C-A595-6A4AEFE3925B}"/>
                </a:ext>
              </a:extLst>
            </p:cNvPr>
            <p:cNvSpPr>
              <a:spLocks/>
            </p:cNvSpPr>
            <p:nvPr/>
          </p:nvSpPr>
          <p:spPr bwMode="auto">
            <a:xfrm>
              <a:off x="1723" y="2615"/>
              <a:ext cx="72" cy="75"/>
            </a:xfrm>
            <a:custGeom>
              <a:avLst/>
              <a:gdLst>
                <a:gd name="T0" fmla="*/ 0 w 579"/>
                <a:gd name="T1" fmla="*/ 0 h 605"/>
                <a:gd name="T2" fmla="*/ 0 w 579"/>
                <a:gd name="T3" fmla="*/ 0 h 605"/>
                <a:gd name="T4" fmla="*/ 0 w 579"/>
                <a:gd name="T5" fmla="*/ 0 h 605"/>
                <a:gd name="T6" fmla="*/ 0 w 579"/>
                <a:gd name="T7" fmla="*/ 0 h 605"/>
                <a:gd name="T8" fmla="*/ 0 w 579"/>
                <a:gd name="T9" fmla="*/ 0 h 605"/>
                <a:gd name="T10" fmla="*/ 0 w 579"/>
                <a:gd name="T11" fmla="*/ 0 h 605"/>
                <a:gd name="T12" fmla="*/ 0 w 579"/>
                <a:gd name="T13" fmla="*/ 0 h 605"/>
                <a:gd name="T14" fmla="*/ 0 w 579"/>
                <a:gd name="T15" fmla="*/ 0 h 605"/>
                <a:gd name="T16" fmla="*/ 0 60000 65536"/>
                <a:gd name="T17" fmla="*/ 0 60000 65536"/>
                <a:gd name="T18" fmla="*/ 0 60000 65536"/>
                <a:gd name="T19" fmla="*/ 0 60000 65536"/>
                <a:gd name="T20" fmla="*/ 0 60000 65536"/>
                <a:gd name="T21" fmla="*/ 0 60000 65536"/>
                <a:gd name="T22" fmla="*/ 0 60000 65536"/>
                <a:gd name="T23" fmla="*/ 0 60000 65536"/>
                <a:gd name="T24" fmla="*/ 0 w 579"/>
                <a:gd name="T25" fmla="*/ 0 h 605"/>
                <a:gd name="T26" fmla="*/ 579 w 579"/>
                <a:gd name="T27" fmla="*/ 605 h 6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9" h="605">
                  <a:moveTo>
                    <a:pt x="136" y="12"/>
                  </a:moveTo>
                  <a:lnTo>
                    <a:pt x="136" y="309"/>
                  </a:lnTo>
                  <a:lnTo>
                    <a:pt x="0" y="314"/>
                  </a:lnTo>
                  <a:lnTo>
                    <a:pt x="12" y="605"/>
                  </a:lnTo>
                  <a:lnTo>
                    <a:pt x="567" y="599"/>
                  </a:lnTo>
                  <a:lnTo>
                    <a:pt x="579" y="0"/>
                  </a:lnTo>
                  <a:lnTo>
                    <a:pt x="136" y="12"/>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1">
              <a:extLst>
                <a:ext uri="{FF2B5EF4-FFF2-40B4-BE49-F238E27FC236}">
                  <a16:creationId xmlns:a16="http://schemas.microsoft.com/office/drawing/2014/main" id="{572B7D68-B819-4888-B70F-F938341DF61D}"/>
                </a:ext>
              </a:extLst>
            </p:cNvPr>
            <p:cNvSpPr>
              <a:spLocks/>
            </p:cNvSpPr>
            <p:nvPr/>
          </p:nvSpPr>
          <p:spPr bwMode="auto">
            <a:xfrm>
              <a:off x="1739" y="2618"/>
              <a:ext cx="54" cy="30"/>
            </a:xfrm>
            <a:custGeom>
              <a:avLst/>
              <a:gdLst>
                <a:gd name="T0" fmla="*/ 0 w 437"/>
                <a:gd name="T1" fmla="*/ 0 h 243"/>
                <a:gd name="T2" fmla="*/ 0 w 437"/>
                <a:gd name="T3" fmla="*/ 0 h 243"/>
                <a:gd name="T4" fmla="*/ 0 w 437"/>
                <a:gd name="T5" fmla="*/ 0 h 243"/>
                <a:gd name="T6" fmla="*/ 0 w 437"/>
                <a:gd name="T7" fmla="*/ 0 h 243"/>
                <a:gd name="T8" fmla="*/ 0 w 437"/>
                <a:gd name="T9" fmla="*/ 0 h 243"/>
                <a:gd name="T10" fmla="*/ 0 w 437"/>
                <a:gd name="T11" fmla="*/ 0 h 243"/>
                <a:gd name="T12" fmla="*/ 0 60000 65536"/>
                <a:gd name="T13" fmla="*/ 0 60000 65536"/>
                <a:gd name="T14" fmla="*/ 0 60000 65536"/>
                <a:gd name="T15" fmla="*/ 0 60000 65536"/>
                <a:gd name="T16" fmla="*/ 0 60000 65536"/>
                <a:gd name="T17" fmla="*/ 0 60000 65536"/>
                <a:gd name="T18" fmla="*/ 0 w 437"/>
                <a:gd name="T19" fmla="*/ 0 h 243"/>
                <a:gd name="T20" fmla="*/ 437 w 437"/>
                <a:gd name="T21" fmla="*/ 243 h 243"/>
              </a:gdLst>
              <a:ahLst/>
              <a:cxnLst>
                <a:cxn ang="T12">
                  <a:pos x="T0" y="T1"/>
                </a:cxn>
                <a:cxn ang="T13">
                  <a:pos x="T2" y="T3"/>
                </a:cxn>
                <a:cxn ang="T14">
                  <a:pos x="T4" y="T5"/>
                </a:cxn>
                <a:cxn ang="T15">
                  <a:pos x="T6" y="T7"/>
                </a:cxn>
                <a:cxn ang="T16">
                  <a:pos x="T8" y="T9"/>
                </a:cxn>
                <a:cxn ang="T17">
                  <a:pos x="T10" y="T11"/>
                </a:cxn>
              </a:cxnLst>
              <a:rect l="T18" t="T19" r="T20" b="T21"/>
              <a:pathLst>
                <a:path w="437" h="243">
                  <a:moveTo>
                    <a:pt x="0" y="18"/>
                  </a:moveTo>
                  <a:lnTo>
                    <a:pt x="35" y="243"/>
                  </a:lnTo>
                  <a:lnTo>
                    <a:pt x="437" y="243"/>
                  </a:lnTo>
                  <a:lnTo>
                    <a:pt x="396"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2">
              <a:extLst>
                <a:ext uri="{FF2B5EF4-FFF2-40B4-BE49-F238E27FC236}">
                  <a16:creationId xmlns:a16="http://schemas.microsoft.com/office/drawing/2014/main" id="{27EA1401-E756-4E51-9063-2C5C2303811B}"/>
                </a:ext>
              </a:extLst>
            </p:cNvPr>
            <p:cNvSpPr>
              <a:spLocks/>
            </p:cNvSpPr>
            <p:nvPr/>
          </p:nvSpPr>
          <p:spPr bwMode="auto">
            <a:xfrm>
              <a:off x="1724" y="2669"/>
              <a:ext cx="72" cy="17"/>
            </a:xfrm>
            <a:custGeom>
              <a:avLst/>
              <a:gdLst>
                <a:gd name="T0" fmla="*/ 0 w 573"/>
                <a:gd name="T1" fmla="*/ 0 h 136"/>
                <a:gd name="T2" fmla="*/ 0 w 573"/>
                <a:gd name="T3" fmla="*/ 0 h 136"/>
                <a:gd name="T4" fmla="*/ 0 w 573"/>
                <a:gd name="T5" fmla="*/ 0 h 136"/>
                <a:gd name="T6" fmla="*/ 0 w 573"/>
                <a:gd name="T7" fmla="*/ 0 h 136"/>
                <a:gd name="T8" fmla="*/ 0 w 573"/>
                <a:gd name="T9" fmla="*/ 0 h 136"/>
                <a:gd name="T10" fmla="*/ 0 w 573"/>
                <a:gd name="T11" fmla="*/ 0 h 136"/>
                <a:gd name="T12" fmla="*/ 0 60000 65536"/>
                <a:gd name="T13" fmla="*/ 0 60000 65536"/>
                <a:gd name="T14" fmla="*/ 0 60000 65536"/>
                <a:gd name="T15" fmla="*/ 0 60000 65536"/>
                <a:gd name="T16" fmla="*/ 0 60000 65536"/>
                <a:gd name="T17" fmla="*/ 0 60000 65536"/>
                <a:gd name="T18" fmla="*/ 0 w 573"/>
                <a:gd name="T19" fmla="*/ 0 h 136"/>
                <a:gd name="T20" fmla="*/ 573 w 573"/>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73" h="136">
                  <a:moveTo>
                    <a:pt x="24" y="0"/>
                  </a:moveTo>
                  <a:lnTo>
                    <a:pt x="573" y="0"/>
                  </a:lnTo>
                  <a:lnTo>
                    <a:pt x="555" y="136"/>
                  </a:lnTo>
                  <a:lnTo>
                    <a:pt x="0" y="119"/>
                  </a:lnTo>
                  <a:lnTo>
                    <a:pt x="24"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3">
              <a:extLst>
                <a:ext uri="{FF2B5EF4-FFF2-40B4-BE49-F238E27FC236}">
                  <a16:creationId xmlns:a16="http://schemas.microsoft.com/office/drawing/2014/main" id="{753BDEF1-188C-4AC2-BE63-84EE95A33311}"/>
                </a:ext>
              </a:extLst>
            </p:cNvPr>
            <p:cNvSpPr>
              <a:spLocks/>
            </p:cNvSpPr>
            <p:nvPr/>
          </p:nvSpPr>
          <p:spPr bwMode="auto">
            <a:xfrm>
              <a:off x="1446" y="2508"/>
              <a:ext cx="67" cy="40"/>
            </a:xfrm>
            <a:custGeom>
              <a:avLst/>
              <a:gdLst>
                <a:gd name="T0" fmla="*/ 0 w 537"/>
                <a:gd name="T1" fmla="*/ 0 h 326"/>
                <a:gd name="T2" fmla="*/ 0 w 537"/>
                <a:gd name="T3" fmla="*/ 0 h 326"/>
                <a:gd name="T4" fmla="*/ 0 w 537"/>
                <a:gd name="T5" fmla="*/ 0 h 326"/>
                <a:gd name="T6" fmla="*/ 0 w 537"/>
                <a:gd name="T7" fmla="*/ 0 h 326"/>
                <a:gd name="T8" fmla="*/ 0 w 537"/>
                <a:gd name="T9" fmla="*/ 0 h 326"/>
                <a:gd name="T10" fmla="*/ 0 w 537"/>
                <a:gd name="T11" fmla="*/ 0 h 326"/>
                <a:gd name="T12" fmla="*/ 0 60000 65536"/>
                <a:gd name="T13" fmla="*/ 0 60000 65536"/>
                <a:gd name="T14" fmla="*/ 0 60000 65536"/>
                <a:gd name="T15" fmla="*/ 0 60000 65536"/>
                <a:gd name="T16" fmla="*/ 0 60000 65536"/>
                <a:gd name="T17" fmla="*/ 0 60000 65536"/>
                <a:gd name="T18" fmla="*/ 0 w 537"/>
                <a:gd name="T19" fmla="*/ 0 h 326"/>
                <a:gd name="T20" fmla="*/ 537 w 53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537" h="326">
                  <a:moveTo>
                    <a:pt x="0" y="0"/>
                  </a:moveTo>
                  <a:lnTo>
                    <a:pt x="0" y="326"/>
                  </a:lnTo>
                  <a:lnTo>
                    <a:pt x="537" y="296"/>
                  </a:lnTo>
                  <a:lnTo>
                    <a:pt x="501" y="30"/>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4">
              <a:extLst>
                <a:ext uri="{FF2B5EF4-FFF2-40B4-BE49-F238E27FC236}">
                  <a16:creationId xmlns:a16="http://schemas.microsoft.com/office/drawing/2014/main" id="{C5B4230B-628B-4DA4-8AB2-88A52AF5D623}"/>
                </a:ext>
              </a:extLst>
            </p:cNvPr>
            <p:cNvSpPr>
              <a:spLocks/>
            </p:cNvSpPr>
            <p:nvPr/>
          </p:nvSpPr>
          <p:spPr bwMode="auto">
            <a:xfrm>
              <a:off x="1418" y="2505"/>
              <a:ext cx="378" cy="181"/>
            </a:xfrm>
            <a:custGeom>
              <a:avLst/>
              <a:gdLst>
                <a:gd name="T0" fmla="*/ 0 w 3031"/>
                <a:gd name="T1" fmla="*/ 0 h 1448"/>
                <a:gd name="T2" fmla="*/ 0 w 3031"/>
                <a:gd name="T3" fmla="*/ 0 h 1448"/>
                <a:gd name="T4" fmla="*/ 0 w 3031"/>
                <a:gd name="T5" fmla="*/ 0 h 1448"/>
                <a:gd name="T6" fmla="*/ 0 w 3031"/>
                <a:gd name="T7" fmla="*/ 0 h 1448"/>
                <a:gd name="T8" fmla="*/ 0 w 3031"/>
                <a:gd name="T9" fmla="*/ 0 h 1448"/>
                <a:gd name="T10" fmla="*/ 0 w 3031"/>
                <a:gd name="T11" fmla="*/ 0 h 1448"/>
                <a:gd name="T12" fmla="*/ 0 w 3031"/>
                <a:gd name="T13" fmla="*/ 0 h 1448"/>
                <a:gd name="T14" fmla="*/ 0 w 3031"/>
                <a:gd name="T15" fmla="*/ 0 h 1448"/>
                <a:gd name="T16" fmla="*/ 0 w 3031"/>
                <a:gd name="T17" fmla="*/ 0 h 1448"/>
                <a:gd name="T18" fmla="*/ 0 w 3031"/>
                <a:gd name="T19" fmla="*/ 0 h 1448"/>
                <a:gd name="T20" fmla="*/ 0 w 3031"/>
                <a:gd name="T21" fmla="*/ 0 h 1448"/>
                <a:gd name="T22" fmla="*/ 0 w 3031"/>
                <a:gd name="T23" fmla="*/ 0 h 1448"/>
                <a:gd name="T24" fmla="*/ 0 w 3031"/>
                <a:gd name="T25" fmla="*/ 0 h 1448"/>
                <a:gd name="T26" fmla="*/ 0 w 3031"/>
                <a:gd name="T27" fmla="*/ 0 h 1448"/>
                <a:gd name="T28" fmla="*/ 0 w 3031"/>
                <a:gd name="T29" fmla="*/ 0 h 14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1"/>
                <a:gd name="T46" fmla="*/ 0 h 1448"/>
                <a:gd name="T47" fmla="*/ 3031 w 3031"/>
                <a:gd name="T48" fmla="*/ 1448 h 14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1" h="1448">
                  <a:moveTo>
                    <a:pt x="24" y="0"/>
                  </a:moveTo>
                  <a:lnTo>
                    <a:pt x="0" y="1424"/>
                  </a:lnTo>
                  <a:lnTo>
                    <a:pt x="845" y="1448"/>
                  </a:lnTo>
                  <a:lnTo>
                    <a:pt x="868" y="897"/>
                  </a:lnTo>
                  <a:lnTo>
                    <a:pt x="3013" y="873"/>
                  </a:lnTo>
                  <a:lnTo>
                    <a:pt x="3031" y="594"/>
                  </a:lnTo>
                  <a:lnTo>
                    <a:pt x="863" y="582"/>
                  </a:lnTo>
                  <a:lnTo>
                    <a:pt x="851" y="7"/>
                  </a:lnTo>
                  <a:lnTo>
                    <a:pt x="597" y="19"/>
                  </a:lnTo>
                  <a:lnTo>
                    <a:pt x="574" y="1175"/>
                  </a:lnTo>
                  <a:lnTo>
                    <a:pt x="308" y="1170"/>
                  </a:lnTo>
                  <a:lnTo>
                    <a:pt x="296" y="286"/>
                  </a:lnTo>
                  <a:lnTo>
                    <a:pt x="284" y="12"/>
                  </a:lnTo>
                  <a:lnTo>
                    <a:pt x="24" y="0"/>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5">
              <a:extLst>
                <a:ext uri="{FF2B5EF4-FFF2-40B4-BE49-F238E27FC236}">
                  <a16:creationId xmlns:a16="http://schemas.microsoft.com/office/drawing/2014/main" id="{7D348BDD-0E51-4F67-AF35-C457879FF17B}"/>
                </a:ext>
              </a:extLst>
            </p:cNvPr>
            <p:cNvSpPr>
              <a:spLocks/>
            </p:cNvSpPr>
            <p:nvPr/>
          </p:nvSpPr>
          <p:spPr bwMode="auto">
            <a:xfrm>
              <a:off x="1506" y="2510"/>
              <a:ext cx="19" cy="79"/>
            </a:xfrm>
            <a:custGeom>
              <a:avLst/>
              <a:gdLst>
                <a:gd name="T0" fmla="*/ 0 w 154"/>
                <a:gd name="T1" fmla="*/ 0 h 634"/>
                <a:gd name="T2" fmla="*/ 0 w 154"/>
                <a:gd name="T3" fmla="*/ 0 h 634"/>
                <a:gd name="T4" fmla="*/ 0 w 154"/>
                <a:gd name="T5" fmla="*/ 0 h 634"/>
                <a:gd name="T6" fmla="*/ 0 w 154"/>
                <a:gd name="T7" fmla="*/ 0 h 634"/>
                <a:gd name="T8" fmla="*/ 0 w 154"/>
                <a:gd name="T9" fmla="*/ 0 h 634"/>
                <a:gd name="T10" fmla="*/ 0 w 154"/>
                <a:gd name="T11" fmla="*/ 0 h 634"/>
                <a:gd name="T12" fmla="*/ 0 w 154"/>
                <a:gd name="T13" fmla="*/ 0 h 634"/>
                <a:gd name="T14" fmla="*/ 0 60000 65536"/>
                <a:gd name="T15" fmla="*/ 0 60000 65536"/>
                <a:gd name="T16" fmla="*/ 0 60000 65536"/>
                <a:gd name="T17" fmla="*/ 0 60000 65536"/>
                <a:gd name="T18" fmla="*/ 0 60000 65536"/>
                <a:gd name="T19" fmla="*/ 0 60000 65536"/>
                <a:gd name="T20" fmla="*/ 0 60000 65536"/>
                <a:gd name="T21" fmla="*/ 0 w 154"/>
                <a:gd name="T22" fmla="*/ 0 h 634"/>
                <a:gd name="T23" fmla="*/ 154 w 154"/>
                <a:gd name="T24" fmla="*/ 634 h 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 h="634">
                  <a:moveTo>
                    <a:pt x="88" y="47"/>
                  </a:moveTo>
                  <a:lnTo>
                    <a:pt x="0" y="124"/>
                  </a:lnTo>
                  <a:lnTo>
                    <a:pt x="6" y="634"/>
                  </a:lnTo>
                  <a:lnTo>
                    <a:pt x="154" y="623"/>
                  </a:lnTo>
                  <a:lnTo>
                    <a:pt x="148" y="0"/>
                  </a:lnTo>
                  <a:lnTo>
                    <a:pt x="88" y="47"/>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6">
              <a:extLst>
                <a:ext uri="{FF2B5EF4-FFF2-40B4-BE49-F238E27FC236}">
                  <a16:creationId xmlns:a16="http://schemas.microsoft.com/office/drawing/2014/main" id="{426633F9-0C98-46F2-9DCC-C0FE624C98E1}"/>
                </a:ext>
              </a:extLst>
            </p:cNvPr>
            <p:cNvSpPr>
              <a:spLocks/>
            </p:cNvSpPr>
            <p:nvPr/>
          </p:nvSpPr>
          <p:spPr bwMode="auto">
            <a:xfrm>
              <a:off x="1436" y="2526"/>
              <a:ext cx="71" cy="143"/>
            </a:xfrm>
            <a:custGeom>
              <a:avLst/>
              <a:gdLst>
                <a:gd name="T0" fmla="*/ 0 w 567"/>
                <a:gd name="T1" fmla="*/ 0 h 1151"/>
                <a:gd name="T2" fmla="*/ 0 w 567"/>
                <a:gd name="T3" fmla="*/ 0 h 1151"/>
                <a:gd name="T4" fmla="*/ 0 w 567"/>
                <a:gd name="T5" fmla="*/ 0 h 1151"/>
                <a:gd name="T6" fmla="*/ 0 w 567"/>
                <a:gd name="T7" fmla="*/ 0 h 1151"/>
                <a:gd name="T8" fmla="*/ 0 w 567"/>
                <a:gd name="T9" fmla="*/ 0 h 1151"/>
                <a:gd name="T10" fmla="*/ 0 w 567"/>
                <a:gd name="T11" fmla="*/ 0 h 1151"/>
                <a:gd name="T12" fmla="*/ 0 w 567"/>
                <a:gd name="T13" fmla="*/ 0 h 1151"/>
                <a:gd name="T14" fmla="*/ 0 w 567"/>
                <a:gd name="T15" fmla="*/ 0 h 1151"/>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151"/>
                <a:gd name="T26" fmla="*/ 567 w 567"/>
                <a:gd name="T27" fmla="*/ 1151 h 1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151">
                  <a:moveTo>
                    <a:pt x="0" y="18"/>
                  </a:moveTo>
                  <a:lnTo>
                    <a:pt x="0" y="1151"/>
                  </a:lnTo>
                  <a:lnTo>
                    <a:pt x="89" y="1074"/>
                  </a:lnTo>
                  <a:lnTo>
                    <a:pt x="124" y="118"/>
                  </a:lnTo>
                  <a:lnTo>
                    <a:pt x="490" y="101"/>
                  </a:lnTo>
                  <a:lnTo>
                    <a:pt x="567"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7">
              <a:extLst>
                <a:ext uri="{FF2B5EF4-FFF2-40B4-BE49-F238E27FC236}">
                  <a16:creationId xmlns:a16="http://schemas.microsoft.com/office/drawing/2014/main" id="{CD5DD09A-2487-4AB3-BA53-13D08F321E4F}"/>
                </a:ext>
              </a:extLst>
            </p:cNvPr>
            <p:cNvSpPr>
              <a:spLocks/>
            </p:cNvSpPr>
            <p:nvPr/>
          </p:nvSpPr>
          <p:spPr bwMode="auto">
            <a:xfrm>
              <a:off x="1422" y="2598"/>
              <a:ext cx="373" cy="85"/>
            </a:xfrm>
            <a:custGeom>
              <a:avLst/>
              <a:gdLst>
                <a:gd name="T0" fmla="*/ 0 w 2983"/>
                <a:gd name="T1" fmla="*/ 0 h 682"/>
                <a:gd name="T2" fmla="*/ 0 w 2983"/>
                <a:gd name="T3" fmla="*/ 0 h 682"/>
                <a:gd name="T4" fmla="*/ 0 w 2983"/>
                <a:gd name="T5" fmla="*/ 0 h 682"/>
                <a:gd name="T6" fmla="*/ 0 w 2983"/>
                <a:gd name="T7" fmla="*/ 0 h 682"/>
                <a:gd name="T8" fmla="*/ 0 w 2983"/>
                <a:gd name="T9" fmla="*/ 0 h 682"/>
                <a:gd name="T10" fmla="*/ 0 w 2983"/>
                <a:gd name="T11" fmla="*/ 0 h 682"/>
                <a:gd name="T12" fmla="*/ 0 w 2983"/>
                <a:gd name="T13" fmla="*/ 0 h 682"/>
                <a:gd name="T14" fmla="*/ 0 w 2983"/>
                <a:gd name="T15" fmla="*/ 0 h 682"/>
                <a:gd name="T16" fmla="*/ 0 w 2983"/>
                <a:gd name="T17" fmla="*/ 0 h 682"/>
                <a:gd name="T18" fmla="*/ 0 w 2983"/>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83"/>
                <a:gd name="T31" fmla="*/ 0 h 682"/>
                <a:gd name="T32" fmla="*/ 2983 w 2983"/>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83" h="682">
                  <a:moveTo>
                    <a:pt x="690" y="0"/>
                  </a:moveTo>
                  <a:lnTo>
                    <a:pt x="690" y="570"/>
                  </a:lnTo>
                  <a:lnTo>
                    <a:pt x="123" y="564"/>
                  </a:lnTo>
                  <a:lnTo>
                    <a:pt x="0" y="665"/>
                  </a:lnTo>
                  <a:lnTo>
                    <a:pt x="821" y="682"/>
                  </a:lnTo>
                  <a:lnTo>
                    <a:pt x="844" y="137"/>
                  </a:lnTo>
                  <a:lnTo>
                    <a:pt x="2948" y="137"/>
                  </a:lnTo>
                  <a:lnTo>
                    <a:pt x="2983" y="0"/>
                  </a:lnTo>
                  <a:lnTo>
                    <a:pt x="69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18">
              <a:extLst>
                <a:ext uri="{FF2B5EF4-FFF2-40B4-BE49-F238E27FC236}">
                  <a16:creationId xmlns:a16="http://schemas.microsoft.com/office/drawing/2014/main" id="{CAC08C34-FB31-497F-9064-28A9A7424AB3}"/>
                </a:ext>
              </a:extLst>
            </p:cNvPr>
            <p:cNvSpPr>
              <a:spLocks/>
            </p:cNvSpPr>
            <p:nvPr/>
          </p:nvSpPr>
          <p:spPr bwMode="auto">
            <a:xfrm>
              <a:off x="1517" y="2571"/>
              <a:ext cx="304" cy="89"/>
            </a:xfrm>
            <a:custGeom>
              <a:avLst/>
              <a:gdLst>
                <a:gd name="T0" fmla="*/ 0 w 2432"/>
                <a:gd name="T1" fmla="*/ 0 h 719"/>
                <a:gd name="T2" fmla="*/ 0 w 2432"/>
                <a:gd name="T3" fmla="*/ 0 h 719"/>
                <a:gd name="T4" fmla="*/ 0 w 2432"/>
                <a:gd name="T5" fmla="*/ 0 h 719"/>
                <a:gd name="T6" fmla="*/ 0 w 2432"/>
                <a:gd name="T7" fmla="*/ 0 h 719"/>
                <a:gd name="T8" fmla="*/ 0 w 2432"/>
                <a:gd name="T9" fmla="*/ 0 h 719"/>
                <a:gd name="T10" fmla="*/ 0 w 2432"/>
                <a:gd name="T11" fmla="*/ 0 h 719"/>
                <a:gd name="T12" fmla="*/ 0 w 2432"/>
                <a:gd name="T13" fmla="*/ 0 h 719"/>
                <a:gd name="T14" fmla="*/ 0 w 2432"/>
                <a:gd name="T15" fmla="*/ 0 h 719"/>
                <a:gd name="T16" fmla="*/ 0 w 2432"/>
                <a:gd name="T17" fmla="*/ 0 h 719"/>
                <a:gd name="T18" fmla="*/ 0 w 2432"/>
                <a:gd name="T19" fmla="*/ 0 h 719"/>
                <a:gd name="T20" fmla="*/ 0 w 2432"/>
                <a:gd name="T21" fmla="*/ 0 h 719"/>
                <a:gd name="T22" fmla="*/ 0 w 2432"/>
                <a:gd name="T23" fmla="*/ 0 h 719"/>
                <a:gd name="T24" fmla="*/ 0 w 2432"/>
                <a:gd name="T25" fmla="*/ 0 h 719"/>
                <a:gd name="T26" fmla="*/ 0 w 2432"/>
                <a:gd name="T27" fmla="*/ 0 h 719"/>
                <a:gd name="T28" fmla="*/ 0 w 2432"/>
                <a:gd name="T29" fmla="*/ 0 h 719"/>
                <a:gd name="T30" fmla="*/ 0 w 2432"/>
                <a:gd name="T31" fmla="*/ 0 h 7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2"/>
                <a:gd name="T49" fmla="*/ 0 h 719"/>
                <a:gd name="T50" fmla="*/ 2432 w 2432"/>
                <a:gd name="T51" fmla="*/ 719 h 7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2" h="719">
                  <a:moveTo>
                    <a:pt x="0" y="0"/>
                  </a:moveTo>
                  <a:lnTo>
                    <a:pt x="2288" y="0"/>
                  </a:lnTo>
                  <a:lnTo>
                    <a:pt x="2432" y="215"/>
                  </a:lnTo>
                  <a:lnTo>
                    <a:pt x="2288" y="431"/>
                  </a:lnTo>
                  <a:lnTo>
                    <a:pt x="2288" y="719"/>
                  </a:lnTo>
                  <a:lnTo>
                    <a:pt x="1717" y="719"/>
                  </a:lnTo>
                  <a:lnTo>
                    <a:pt x="1717" y="575"/>
                  </a:lnTo>
                  <a:lnTo>
                    <a:pt x="2145" y="575"/>
                  </a:lnTo>
                  <a:lnTo>
                    <a:pt x="2145" y="431"/>
                  </a:lnTo>
                  <a:lnTo>
                    <a:pt x="1860" y="431"/>
                  </a:lnTo>
                  <a:lnTo>
                    <a:pt x="1860" y="288"/>
                  </a:lnTo>
                  <a:lnTo>
                    <a:pt x="2145" y="288"/>
                  </a:lnTo>
                  <a:lnTo>
                    <a:pt x="2145" y="144"/>
                  </a:lnTo>
                  <a:lnTo>
                    <a:pt x="0" y="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19">
              <a:extLst>
                <a:ext uri="{FF2B5EF4-FFF2-40B4-BE49-F238E27FC236}">
                  <a16:creationId xmlns:a16="http://schemas.microsoft.com/office/drawing/2014/main" id="{2DF62653-0679-4DD3-9077-8D64716541B4}"/>
                </a:ext>
              </a:extLst>
            </p:cNvPr>
            <p:cNvSpPr>
              <a:spLocks/>
            </p:cNvSpPr>
            <p:nvPr/>
          </p:nvSpPr>
          <p:spPr bwMode="auto">
            <a:xfrm>
              <a:off x="1517" y="2606"/>
              <a:ext cx="215" cy="18"/>
            </a:xfrm>
            <a:custGeom>
              <a:avLst/>
              <a:gdLst>
                <a:gd name="T0" fmla="*/ 0 w 1717"/>
                <a:gd name="T1" fmla="*/ 0 h 143"/>
                <a:gd name="T2" fmla="*/ 0 w 1717"/>
                <a:gd name="T3" fmla="*/ 0 h 143"/>
                <a:gd name="T4" fmla="*/ 0 w 1717"/>
                <a:gd name="T5" fmla="*/ 0 h 143"/>
                <a:gd name="T6" fmla="*/ 0 w 1717"/>
                <a:gd name="T7" fmla="*/ 0 h 143"/>
                <a:gd name="T8" fmla="*/ 0 w 1717"/>
                <a:gd name="T9" fmla="*/ 0 h 143"/>
                <a:gd name="T10" fmla="*/ 0 w 1717"/>
                <a:gd name="T11" fmla="*/ 0 h 143"/>
                <a:gd name="T12" fmla="*/ 0 w 1717"/>
                <a:gd name="T13" fmla="*/ 0 h 143"/>
                <a:gd name="T14" fmla="*/ 0 60000 65536"/>
                <a:gd name="T15" fmla="*/ 0 60000 65536"/>
                <a:gd name="T16" fmla="*/ 0 60000 65536"/>
                <a:gd name="T17" fmla="*/ 0 60000 65536"/>
                <a:gd name="T18" fmla="*/ 0 60000 65536"/>
                <a:gd name="T19" fmla="*/ 0 60000 65536"/>
                <a:gd name="T20" fmla="*/ 0 60000 65536"/>
                <a:gd name="T21" fmla="*/ 0 w 1717"/>
                <a:gd name="T22" fmla="*/ 0 h 143"/>
                <a:gd name="T23" fmla="*/ 1717 w 1717"/>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7" h="143">
                  <a:moveTo>
                    <a:pt x="143" y="0"/>
                  </a:moveTo>
                  <a:lnTo>
                    <a:pt x="1717" y="0"/>
                  </a:lnTo>
                  <a:lnTo>
                    <a:pt x="1717" y="143"/>
                  </a:lnTo>
                  <a:lnTo>
                    <a:pt x="107" y="143"/>
                  </a:lnTo>
                  <a:lnTo>
                    <a:pt x="0"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0">
              <a:extLst>
                <a:ext uri="{FF2B5EF4-FFF2-40B4-BE49-F238E27FC236}">
                  <a16:creationId xmlns:a16="http://schemas.microsoft.com/office/drawing/2014/main" id="{7D257DF3-69F1-4E6F-A0C6-1049AF6412F3}"/>
                </a:ext>
              </a:extLst>
            </p:cNvPr>
            <p:cNvSpPr>
              <a:spLocks/>
            </p:cNvSpPr>
            <p:nvPr/>
          </p:nvSpPr>
          <p:spPr bwMode="auto">
            <a:xfrm>
              <a:off x="1410" y="2499"/>
              <a:ext cx="125" cy="197"/>
            </a:xfrm>
            <a:custGeom>
              <a:avLst/>
              <a:gdLst>
                <a:gd name="T0" fmla="*/ 0 w 1001"/>
                <a:gd name="T1" fmla="*/ 0 h 1580"/>
                <a:gd name="T2" fmla="*/ 0 w 1001"/>
                <a:gd name="T3" fmla="*/ 0 h 1580"/>
                <a:gd name="T4" fmla="*/ 0 w 1001"/>
                <a:gd name="T5" fmla="*/ 0 h 1580"/>
                <a:gd name="T6" fmla="*/ 0 w 1001"/>
                <a:gd name="T7" fmla="*/ 0 h 1580"/>
                <a:gd name="T8" fmla="*/ 0 w 1001"/>
                <a:gd name="T9" fmla="*/ 0 h 1580"/>
                <a:gd name="T10" fmla="*/ 0 w 1001"/>
                <a:gd name="T11" fmla="*/ 0 h 1580"/>
                <a:gd name="T12" fmla="*/ 0 w 1001"/>
                <a:gd name="T13" fmla="*/ 0 h 1580"/>
                <a:gd name="T14" fmla="*/ 0 w 1001"/>
                <a:gd name="T15" fmla="*/ 0 h 1580"/>
                <a:gd name="T16" fmla="*/ 0 w 1001"/>
                <a:gd name="T17" fmla="*/ 0 h 1580"/>
                <a:gd name="T18" fmla="*/ 0 w 1001"/>
                <a:gd name="T19" fmla="*/ 0 h 1580"/>
                <a:gd name="T20" fmla="*/ 0 w 1001"/>
                <a:gd name="T21" fmla="*/ 0 h 1580"/>
                <a:gd name="T22" fmla="*/ 0 w 1001"/>
                <a:gd name="T23" fmla="*/ 0 h 15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1"/>
                <a:gd name="T37" fmla="*/ 0 h 1580"/>
                <a:gd name="T38" fmla="*/ 1001 w 1001"/>
                <a:gd name="T39" fmla="*/ 1580 h 15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1" h="1580">
                  <a:moveTo>
                    <a:pt x="0" y="0"/>
                  </a:moveTo>
                  <a:lnTo>
                    <a:pt x="0" y="1580"/>
                  </a:lnTo>
                  <a:lnTo>
                    <a:pt x="1001" y="1580"/>
                  </a:lnTo>
                  <a:lnTo>
                    <a:pt x="1001" y="862"/>
                  </a:lnTo>
                  <a:lnTo>
                    <a:pt x="858" y="862"/>
                  </a:lnTo>
                  <a:lnTo>
                    <a:pt x="858" y="1436"/>
                  </a:lnTo>
                  <a:lnTo>
                    <a:pt x="143" y="1436"/>
                  </a:lnTo>
                  <a:lnTo>
                    <a:pt x="143" y="143"/>
                  </a:lnTo>
                  <a:lnTo>
                    <a:pt x="1001" y="143"/>
                  </a:lnTo>
                  <a:lnTo>
                    <a:pt x="100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1">
              <a:extLst>
                <a:ext uri="{FF2B5EF4-FFF2-40B4-BE49-F238E27FC236}">
                  <a16:creationId xmlns:a16="http://schemas.microsoft.com/office/drawing/2014/main" id="{DEB470D3-3407-491C-A3B7-3CF42176BA73}"/>
                </a:ext>
              </a:extLst>
            </p:cNvPr>
            <p:cNvSpPr>
              <a:spLocks/>
            </p:cNvSpPr>
            <p:nvPr/>
          </p:nvSpPr>
          <p:spPr bwMode="auto">
            <a:xfrm>
              <a:off x="1446" y="2535"/>
              <a:ext cx="53" cy="125"/>
            </a:xfrm>
            <a:custGeom>
              <a:avLst/>
              <a:gdLst>
                <a:gd name="T0" fmla="*/ 0 w 428"/>
                <a:gd name="T1" fmla="*/ 0 h 1007"/>
                <a:gd name="T2" fmla="*/ 0 w 428"/>
                <a:gd name="T3" fmla="*/ 0 h 1007"/>
                <a:gd name="T4" fmla="*/ 0 w 428"/>
                <a:gd name="T5" fmla="*/ 0 h 1007"/>
                <a:gd name="T6" fmla="*/ 0 w 428"/>
                <a:gd name="T7" fmla="*/ 0 h 1007"/>
                <a:gd name="T8" fmla="*/ 0 w 428"/>
                <a:gd name="T9" fmla="*/ 0 h 1007"/>
                <a:gd name="T10" fmla="*/ 0 w 428"/>
                <a:gd name="T11" fmla="*/ 0 h 1007"/>
                <a:gd name="T12" fmla="*/ 0 w 428"/>
                <a:gd name="T13" fmla="*/ 0 h 1007"/>
                <a:gd name="T14" fmla="*/ 0 w 428"/>
                <a:gd name="T15" fmla="*/ 0 h 1007"/>
                <a:gd name="T16" fmla="*/ 0 w 428"/>
                <a:gd name="T17" fmla="*/ 0 h 1007"/>
                <a:gd name="T18" fmla="*/ 0 w 428"/>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8"/>
                <a:gd name="T31" fmla="*/ 0 h 1007"/>
                <a:gd name="T32" fmla="*/ 428 w 428"/>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8" h="1007">
                  <a:moveTo>
                    <a:pt x="0" y="0"/>
                  </a:moveTo>
                  <a:lnTo>
                    <a:pt x="0" y="1007"/>
                  </a:lnTo>
                  <a:lnTo>
                    <a:pt x="428" y="1007"/>
                  </a:lnTo>
                  <a:lnTo>
                    <a:pt x="428" y="0"/>
                  </a:lnTo>
                  <a:lnTo>
                    <a:pt x="285" y="0"/>
                  </a:lnTo>
                  <a:lnTo>
                    <a:pt x="285" y="863"/>
                  </a:lnTo>
                  <a:lnTo>
                    <a:pt x="143" y="863"/>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2">
              <a:extLst>
                <a:ext uri="{FF2B5EF4-FFF2-40B4-BE49-F238E27FC236}">
                  <a16:creationId xmlns:a16="http://schemas.microsoft.com/office/drawing/2014/main" id="{E89A7C24-265A-4285-ABA1-306E5E096EF1}"/>
                </a:ext>
              </a:extLst>
            </p:cNvPr>
            <p:cNvSpPr>
              <a:spLocks/>
            </p:cNvSpPr>
            <p:nvPr/>
          </p:nvSpPr>
          <p:spPr bwMode="auto">
            <a:xfrm>
              <a:off x="1446" y="2535"/>
              <a:ext cx="53" cy="18"/>
            </a:xfrm>
            <a:custGeom>
              <a:avLst/>
              <a:gdLst>
                <a:gd name="T0" fmla="*/ 0 w 428"/>
                <a:gd name="T1" fmla="*/ 0 h 145"/>
                <a:gd name="T2" fmla="*/ 0 w 428"/>
                <a:gd name="T3" fmla="*/ 0 h 145"/>
                <a:gd name="T4" fmla="*/ 0 w 428"/>
                <a:gd name="T5" fmla="*/ 0 h 145"/>
                <a:gd name="T6" fmla="*/ 0 w 428"/>
                <a:gd name="T7" fmla="*/ 0 h 145"/>
                <a:gd name="T8" fmla="*/ 0 w 428"/>
                <a:gd name="T9" fmla="*/ 0 h 145"/>
                <a:gd name="T10" fmla="*/ 0 w 428"/>
                <a:gd name="T11" fmla="*/ 0 h 145"/>
                <a:gd name="T12" fmla="*/ 0 60000 65536"/>
                <a:gd name="T13" fmla="*/ 0 60000 65536"/>
                <a:gd name="T14" fmla="*/ 0 60000 65536"/>
                <a:gd name="T15" fmla="*/ 0 60000 65536"/>
                <a:gd name="T16" fmla="*/ 0 60000 65536"/>
                <a:gd name="T17" fmla="*/ 0 60000 65536"/>
                <a:gd name="T18" fmla="*/ 0 w 428"/>
                <a:gd name="T19" fmla="*/ 0 h 145"/>
                <a:gd name="T20" fmla="*/ 428 w 428"/>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428" h="145">
                  <a:moveTo>
                    <a:pt x="0" y="145"/>
                  </a:moveTo>
                  <a:lnTo>
                    <a:pt x="428" y="145"/>
                  </a:lnTo>
                  <a:lnTo>
                    <a:pt x="428" y="0"/>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3">
              <a:extLst>
                <a:ext uri="{FF2B5EF4-FFF2-40B4-BE49-F238E27FC236}">
                  <a16:creationId xmlns:a16="http://schemas.microsoft.com/office/drawing/2014/main" id="{FC62062E-7E7A-4FED-BD45-8D4EC4C0A0A2}"/>
                </a:ext>
              </a:extLst>
            </p:cNvPr>
            <p:cNvSpPr>
              <a:spLocks/>
            </p:cNvSpPr>
            <p:nvPr/>
          </p:nvSpPr>
          <p:spPr bwMode="auto">
            <a:xfrm>
              <a:off x="1517" y="2499"/>
              <a:ext cx="18" cy="90"/>
            </a:xfrm>
            <a:custGeom>
              <a:avLst/>
              <a:gdLst>
                <a:gd name="T0" fmla="*/ 0 w 143"/>
                <a:gd name="T1" fmla="*/ 0 h 718"/>
                <a:gd name="T2" fmla="*/ 0 w 143"/>
                <a:gd name="T3" fmla="*/ 0 h 718"/>
                <a:gd name="T4" fmla="*/ 0 w 143"/>
                <a:gd name="T5" fmla="*/ 0 h 718"/>
                <a:gd name="T6" fmla="*/ 0 w 143"/>
                <a:gd name="T7" fmla="*/ 0 h 718"/>
                <a:gd name="T8" fmla="*/ 0 w 143"/>
                <a:gd name="T9" fmla="*/ 0 h 718"/>
                <a:gd name="T10" fmla="*/ 0 w 143"/>
                <a:gd name="T11" fmla="*/ 0 h 718"/>
                <a:gd name="T12" fmla="*/ 0 60000 65536"/>
                <a:gd name="T13" fmla="*/ 0 60000 65536"/>
                <a:gd name="T14" fmla="*/ 0 60000 65536"/>
                <a:gd name="T15" fmla="*/ 0 60000 65536"/>
                <a:gd name="T16" fmla="*/ 0 60000 65536"/>
                <a:gd name="T17" fmla="*/ 0 60000 65536"/>
                <a:gd name="T18" fmla="*/ 0 w 143"/>
                <a:gd name="T19" fmla="*/ 0 h 718"/>
                <a:gd name="T20" fmla="*/ 143 w 143"/>
                <a:gd name="T21" fmla="*/ 718 h 718"/>
              </a:gdLst>
              <a:ahLst/>
              <a:cxnLst>
                <a:cxn ang="T12">
                  <a:pos x="T0" y="T1"/>
                </a:cxn>
                <a:cxn ang="T13">
                  <a:pos x="T2" y="T3"/>
                </a:cxn>
                <a:cxn ang="T14">
                  <a:pos x="T4" y="T5"/>
                </a:cxn>
                <a:cxn ang="T15">
                  <a:pos x="T6" y="T7"/>
                </a:cxn>
                <a:cxn ang="T16">
                  <a:pos x="T8" y="T9"/>
                </a:cxn>
                <a:cxn ang="T17">
                  <a:pos x="T10" y="T11"/>
                </a:cxn>
              </a:cxnLst>
              <a:rect l="T18" t="T19" r="T20" b="T21"/>
              <a:pathLst>
                <a:path w="143" h="718">
                  <a:moveTo>
                    <a:pt x="0" y="0"/>
                  </a:moveTo>
                  <a:lnTo>
                    <a:pt x="0" y="718"/>
                  </a:lnTo>
                  <a:lnTo>
                    <a:pt x="143" y="718"/>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4">
              <a:extLst>
                <a:ext uri="{FF2B5EF4-FFF2-40B4-BE49-F238E27FC236}">
                  <a16:creationId xmlns:a16="http://schemas.microsoft.com/office/drawing/2014/main" id="{B230D5AA-5345-4D74-878B-68F0A480B5FD}"/>
                </a:ext>
              </a:extLst>
            </p:cNvPr>
            <p:cNvSpPr>
              <a:spLocks/>
            </p:cNvSpPr>
            <p:nvPr/>
          </p:nvSpPr>
          <p:spPr bwMode="auto">
            <a:xfrm>
              <a:off x="1714" y="2606"/>
              <a:ext cx="89" cy="90"/>
            </a:xfrm>
            <a:custGeom>
              <a:avLst/>
              <a:gdLst>
                <a:gd name="T0" fmla="*/ 0 w 714"/>
                <a:gd name="T1" fmla="*/ 0 h 718"/>
                <a:gd name="T2" fmla="*/ 0 w 714"/>
                <a:gd name="T3" fmla="*/ 0 h 718"/>
                <a:gd name="T4" fmla="*/ 0 w 714"/>
                <a:gd name="T5" fmla="*/ 0 h 718"/>
                <a:gd name="T6" fmla="*/ 0 w 714"/>
                <a:gd name="T7" fmla="*/ 0 h 718"/>
                <a:gd name="T8" fmla="*/ 0 w 714"/>
                <a:gd name="T9" fmla="*/ 0 h 718"/>
                <a:gd name="T10" fmla="*/ 0 w 714"/>
                <a:gd name="T11" fmla="*/ 0 h 718"/>
                <a:gd name="T12" fmla="*/ 0 w 714"/>
                <a:gd name="T13" fmla="*/ 0 h 718"/>
                <a:gd name="T14" fmla="*/ 0 w 714"/>
                <a:gd name="T15" fmla="*/ 0 h 718"/>
                <a:gd name="T16" fmla="*/ 0 w 714"/>
                <a:gd name="T17" fmla="*/ 0 h 718"/>
                <a:gd name="T18" fmla="*/ 0 w 714"/>
                <a:gd name="T19" fmla="*/ 0 h 718"/>
                <a:gd name="T20" fmla="*/ 0 w 714"/>
                <a:gd name="T21" fmla="*/ 0 h 718"/>
                <a:gd name="T22" fmla="*/ 0 w 714"/>
                <a:gd name="T23" fmla="*/ 0 h 718"/>
                <a:gd name="T24" fmla="*/ 0 w 714"/>
                <a:gd name="T25" fmla="*/ 0 h 718"/>
                <a:gd name="T26" fmla="*/ 0 w 714"/>
                <a:gd name="T27" fmla="*/ 0 h 7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4"/>
                <a:gd name="T43" fmla="*/ 0 h 718"/>
                <a:gd name="T44" fmla="*/ 714 w 714"/>
                <a:gd name="T45" fmla="*/ 718 h 7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4" h="718">
                  <a:moveTo>
                    <a:pt x="0" y="287"/>
                  </a:moveTo>
                  <a:lnTo>
                    <a:pt x="0" y="718"/>
                  </a:lnTo>
                  <a:lnTo>
                    <a:pt x="714" y="718"/>
                  </a:lnTo>
                  <a:lnTo>
                    <a:pt x="714" y="287"/>
                  </a:lnTo>
                  <a:lnTo>
                    <a:pt x="571" y="287"/>
                  </a:lnTo>
                  <a:lnTo>
                    <a:pt x="571" y="574"/>
                  </a:lnTo>
                  <a:lnTo>
                    <a:pt x="143" y="574"/>
                  </a:lnTo>
                  <a:lnTo>
                    <a:pt x="143" y="431"/>
                  </a:lnTo>
                  <a:lnTo>
                    <a:pt x="286" y="431"/>
                  </a:lnTo>
                  <a:lnTo>
                    <a:pt x="286" y="0"/>
                  </a:lnTo>
                  <a:lnTo>
                    <a:pt x="143" y="0"/>
                  </a:lnTo>
                  <a:lnTo>
                    <a:pt x="143" y="287"/>
                  </a:lnTo>
                  <a:lnTo>
                    <a:pt x="0" y="2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2" name="AutoShape 47">
            <a:extLst>
              <a:ext uri="{FF2B5EF4-FFF2-40B4-BE49-F238E27FC236}">
                <a16:creationId xmlns:a16="http://schemas.microsoft.com/office/drawing/2014/main" id="{E504F50E-664C-4B16-A15B-A2D578D29CFB}"/>
              </a:ext>
            </a:extLst>
          </p:cNvPr>
          <p:cNvSpPr>
            <a:spLocks noChangeArrowheads="1"/>
          </p:cNvSpPr>
          <p:nvPr/>
        </p:nvSpPr>
        <p:spPr bwMode="auto">
          <a:xfrm>
            <a:off x="2408238" y="1945180"/>
            <a:ext cx="1143000" cy="396688"/>
          </a:xfrm>
          <a:prstGeom prst="wedgeRectCallout">
            <a:avLst>
              <a:gd name="adj1" fmla="val 58472"/>
              <a:gd name="adj2" fmla="val 95454"/>
            </a:avLst>
          </a:prstGeom>
          <a:noFill/>
          <a:ln w="190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nSpc>
                <a:spcPct val="90000"/>
              </a:lnSpc>
              <a:buFontTx/>
              <a:buNone/>
            </a:pPr>
            <a:r>
              <a:rPr lang="en-US" altLang="en-US" sz="1600" dirty="0">
                <a:solidFill>
                  <a:srgbClr val="FFCC00"/>
                </a:solidFill>
              </a:rPr>
              <a:t>public key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151D183-F6EF-407A-9B49-5489CEB3482A}"/>
                  </a:ext>
                </a:extLst>
              </p:cNvPr>
              <p:cNvSpPr/>
              <p:nvPr/>
            </p:nvSpPr>
            <p:spPr>
              <a:xfrm>
                <a:off x="1266581" y="4183562"/>
                <a:ext cx="5100211" cy="892552"/>
              </a:xfrm>
              <a:prstGeom prst="rect">
                <a:avLst/>
              </a:prstGeom>
            </p:spPr>
            <p:txBody>
              <a:bodyPr wrap="square">
                <a:spAutoFit/>
              </a:bodyPr>
              <a:lstStyle/>
              <a:p>
                <a:pPr marL="914400" lvl="1" indent="-457200">
                  <a:buFont typeface="Arial" panose="020B0604020202020204" pitchFamily="34" charset="0"/>
                  <a:buChar char="•"/>
                </a:pPr>
                <a:r>
                  <a:rPr lang="en-US" altLang="en-US" sz="2600" dirty="0">
                    <a:latin typeface="Tahoma" panose="020B0604030504040204" pitchFamily="34" charset="0"/>
                    <a:ea typeface="Tahoma" panose="020B0604030504040204" pitchFamily="34" charset="0"/>
                    <a:cs typeface="Tahoma" panose="020B0604030504040204" pitchFamily="34" charset="0"/>
                  </a:rPr>
                  <a:t>Select a </a:t>
                </a:r>
                <a:r>
                  <a:rPr lang="en-US" altLang="en-US" sz="2600">
                    <a:latin typeface="Tahoma" panose="020B0604030504040204" pitchFamily="34" charset="0"/>
                    <a:ea typeface="Tahoma" panose="020B0604030504040204" pitchFamily="34" charset="0"/>
                    <a:cs typeface="Tahoma" panose="020B0604030504040204" pitchFamily="34" charset="0"/>
                  </a:rPr>
                  <a:t>random integer</a:t>
                </a:r>
              </a:p>
              <a:p>
                <a:pPr lvl="1"/>
                <a14:m>
                  <m:oMath xmlns:m="http://schemas.openxmlformats.org/officeDocument/2006/math">
                    <m:r>
                      <a:rPr lang="en-US" altLang="en-US" sz="2600" i="1">
                        <a:latin typeface="Cambria Math" panose="02040503050406030204" pitchFamily="18" charset="0"/>
                        <a:ea typeface="Tahoma" panose="020B0604030504040204" pitchFamily="34" charset="0"/>
                        <a:cs typeface="Tahoma" panose="020B0604030504040204" pitchFamily="34" charset="0"/>
                      </a:rPr>
                      <m:t> </m:t>
                    </m:r>
                    <m:r>
                      <a:rPr lang="en-US" altLang="en-US" sz="2600" i="1">
                        <a:latin typeface="Cambria Math" panose="02040503050406030204" pitchFamily="18" charset="0"/>
                        <a:ea typeface="Tahoma" panose="020B0604030504040204" pitchFamily="34" charset="0"/>
                        <a:cs typeface="Tahoma" panose="020B0604030504040204" pitchFamily="34" charset="0"/>
                      </a:rPr>
                      <m:t>𝑘</m:t>
                    </m:r>
                    <m:r>
                      <a:rPr lang="en-US" altLang="en-US" sz="2600" i="1">
                        <a:latin typeface="Cambria Math" panose="02040503050406030204" pitchFamily="18" charset="0"/>
                        <a:ea typeface="Tahoma" panose="020B0604030504040204" pitchFamily="34" charset="0"/>
                        <a:cs typeface="Tahoma" panose="020B0604030504040204" pitchFamily="34" charset="0"/>
                      </a:rPr>
                      <m:t>∈[1, </m:t>
                    </m:r>
                    <m:r>
                      <a:rPr lang="en-US" altLang="en-US" sz="2600" i="1">
                        <a:latin typeface="Cambria Math" panose="02040503050406030204" pitchFamily="18" charset="0"/>
                        <a:ea typeface="Tahoma" panose="020B0604030504040204" pitchFamily="34" charset="0"/>
                        <a:cs typeface="Tahoma" panose="020B0604030504040204" pitchFamily="34" charset="0"/>
                      </a:rPr>
                      <m:t>𝑝</m:t>
                    </m:r>
                    <m:r>
                      <a:rPr lang="en-US" altLang="en-US" sz="2600" i="1">
                        <a:latin typeface="Cambria Math" panose="02040503050406030204" pitchFamily="18" charset="0"/>
                        <a:ea typeface="Tahoma" panose="020B0604030504040204" pitchFamily="34" charset="0"/>
                        <a:cs typeface="Tahoma" panose="020B0604030504040204" pitchFamily="34" charset="0"/>
                      </a:rPr>
                      <m:t>−1]</m:t>
                    </m:r>
                  </m:oMath>
                </a14:m>
                <a:r>
                  <a:rPr lang="en-US" altLang="en-US" sz="2600" dirty="0">
                    <a:latin typeface="Tahoma" panose="020B0604030504040204" pitchFamily="34" charset="0"/>
                    <a:ea typeface="Tahoma" panose="020B0604030504040204" pitchFamily="34" charset="0"/>
                    <a:cs typeface="Tahoma" panose="020B0604030504040204" pitchFamily="34" charset="0"/>
                  </a:rPr>
                  <a:t>, </a:t>
                </a:r>
                <a:r>
                  <a:rPr lang="en-US" altLang="en-US" sz="2600">
                    <a:latin typeface="Tahoma" panose="020B0604030504040204" pitchFamily="34" charset="0"/>
                    <a:ea typeface="Tahoma" panose="020B0604030504040204" pitchFamily="34" charset="0"/>
                    <a:cs typeface="Tahoma" panose="020B0604030504040204" pitchFamily="34" charset="0"/>
                  </a:rPr>
                  <a:t>compute </a:t>
                </a:r>
                <a:endParaRPr lang="en-US" altLang="en-US" sz="26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 name="Rectangle 1">
                <a:extLst>
                  <a:ext uri="{FF2B5EF4-FFF2-40B4-BE49-F238E27FC236}">
                    <a16:creationId xmlns:a16="http://schemas.microsoft.com/office/drawing/2014/main" id="{3151D183-F6EF-407A-9B49-5489CEB3482A}"/>
                  </a:ext>
                </a:extLst>
              </p:cNvPr>
              <p:cNvSpPr>
                <a:spLocks noRot="1" noChangeAspect="1" noMove="1" noResize="1" noEditPoints="1" noAdjustHandles="1" noChangeArrowheads="1" noChangeShapeType="1" noTextEdit="1"/>
              </p:cNvSpPr>
              <p:nvPr/>
            </p:nvSpPr>
            <p:spPr>
              <a:xfrm>
                <a:off x="1266581" y="4183562"/>
                <a:ext cx="5100211" cy="892552"/>
              </a:xfrm>
              <a:prstGeom prst="rect">
                <a:avLst/>
              </a:prstGeom>
              <a:blipFill>
                <a:blip r:embed="rId10"/>
                <a:stretch>
                  <a:fillRect t="-6122" b="-15646"/>
                </a:stretch>
              </a:blipFill>
            </p:spPr>
            <p:txBody>
              <a:bodyPr/>
              <a:lstStyle/>
              <a:p>
                <a:r>
                  <a:rPr lang="en-US">
                    <a:noFill/>
                  </a:rPr>
                  <a:t> </a:t>
                </a:r>
              </a:p>
            </p:txBody>
          </p:sp>
        </mc:Fallback>
      </mc:AlternateContent>
      <p:sp>
        <p:nvSpPr>
          <p:cNvPr id="83" name="Rectangle 82">
            <a:extLst>
              <a:ext uri="{FF2B5EF4-FFF2-40B4-BE49-F238E27FC236}">
                <a16:creationId xmlns:a16="http://schemas.microsoft.com/office/drawing/2014/main" id="{22E3DB36-207E-4EF0-BA55-C1A14C0C983B}"/>
              </a:ext>
            </a:extLst>
          </p:cNvPr>
          <p:cNvSpPr/>
          <p:nvPr/>
        </p:nvSpPr>
        <p:spPr>
          <a:xfrm>
            <a:off x="1266115" y="5028885"/>
            <a:ext cx="5100211" cy="492443"/>
          </a:xfrm>
          <a:prstGeom prst="rect">
            <a:avLst/>
          </a:prstGeom>
        </p:spPr>
        <p:txBody>
          <a:bodyPr wrap="square">
            <a:spAutoFit/>
          </a:bodyPr>
          <a:lstStyle/>
          <a:p>
            <a:pPr marL="914400" lvl="1" indent="-457200">
              <a:buFont typeface="Arial" panose="020B0604020202020204" pitchFamily="34" charset="0"/>
              <a:buChar char="•"/>
            </a:pPr>
            <a:r>
              <a:rPr lang="en-US" altLang="en-US" sz="2600" b="1">
                <a:latin typeface="Tahoma" panose="020B0604030504040204" pitchFamily="34" charset="0"/>
                <a:ea typeface="Tahoma" panose="020B0604030504040204" pitchFamily="34" charset="0"/>
                <a:cs typeface="Tahoma" panose="020B0604030504040204" pitchFamily="34" charset="0"/>
              </a:rPr>
              <a:t>Encrypt</a:t>
            </a:r>
            <a:endParaRPr lang="en-US" altLang="en-US" sz="2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763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a:extLst>
              <a:ext uri="{FF2B5EF4-FFF2-40B4-BE49-F238E27FC236}">
                <a16:creationId xmlns:a16="http://schemas.microsoft.com/office/drawing/2014/main" id="{0CB055B0-7401-4E77-8E32-D4679EE0EE3E}"/>
              </a:ext>
            </a:extLst>
          </p:cNvPr>
          <p:cNvSpPr>
            <a:spLocks noGrp="1" noChangeArrowheads="1"/>
          </p:cNvSpPr>
          <p:nvPr>
            <p:ph type="title"/>
          </p:nvPr>
        </p:nvSpPr>
        <p:spPr>
          <a:xfrm>
            <a:off x="1271464" y="24130"/>
            <a:ext cx="7344816" cy="792163"/>
          </a:xfrm>
        </p:spPr>
        <p:txBody>
          <a:bodyPr/>
          <a:lstStyle/>
          <a:p>
            <a:pPr eaLnBrk="1" hangingPunct="1"/>
            <a:r>
              <a:rPr lang="en-US" altLang="en-US" sz="3600" dirty="0"/>
              <a:t>AES-128</a:t>
            </a:r>
          </a:p>
        </p:txBody>
      </p:sp>
      <p:pic>
        <p:nvPicPr>
          <p:cNvPr id="36868" name="Picture 10" descr="AES">
            <a:extLst>
              <a:ext uri="{FF2B5EF4-FFF2-40B4-BE49-F238E27FC236}">
                <a16:creationId xmlns:a16="http://schemas.microsoft.com/office/drawing/2014/main" id="{D8257E4D-02D8-47B0-8423-B0C839DA2C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1364" y="1052736"/>
            <a:ext cx="8748972" cy="54265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8039BE3E-0153-44D1-BE1A-535874CF59D7}"/>
              </a:ext>
            </a:extLst>
          </p:cNvPr>
          <p:cNvSpPr/>
          <p:nvPr/>
        </p:nvSpPr>
        <p:spPr>
          <a:xfrm>
            <a:off x="9252543" y="1268760"/>
            <a:ext cx="2925801" cy="1292662"/>
          </a:xfrm>
          <a:prstGeom prst="rect">
            <a:avLst/>
          </a:prstGeom>
        </p:spPr>
        <p:txBody>
          <a:bodyPr wrap="none">
            <a:spAutoFit/>
          </a:bodyPr>
          <a:lstStyle/>
          <a:p>
            <a:r>
              <a:rPr lang="en-US" altLang="zh-CN" sz="2600">
                <a:ea typeface="宋体" panose="02010600030101010101" pitchFamily="2" charset="-122"/>
              </a:rPr>
              <a:t>AES-128: 10 rounds</a:t>
            </a:r>
          </a:p>
          <a:p>
            <a:r>
              <a:rPr lang="en-US" altLang="zh-CN" sz="2600">
                <a:ea typeface="宋体" panose="02010600030101010101" pitchFamily="2" charset="-122"/>
              </a:rPr>
              <a:t>AES-192: 12 rounds</a:t>
            </a:r>
          </a:p>
          <a:p>
            <a:r>
              <a:rPr lang="en-US" altLang="zh-CN" sz="2600">
                <a:ea typeface="宋体" panose="02010600030101010101" pitchFamily="2" charset="-122"/>
              </a:rPr>
              <a:t> AES-256:14 round</a:t>
            </a:r>
            <a:endParaRPr lang="en-US" sz="2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7AB79D5E-71B4-49C0-AA15-77B5FF9C1E67}"/>
              </a:ext>
            </a:extLst>
          </p:cNvPr>
          <p:cNvSpPr>
            <a:spLocks noGrp="1" noChangeArrowheads="1"/>
          </p:cNvSpPr>
          <p:nvPr>
            <p:ph type="title"/>
          </p:nvPr>
        </p:nvSpPr>
        <p:spPr>
          <a:xfrm>
            <a:off x="1227776" y="-204699"/>
            <a:ext cx="7772400" cy="1143000"/>
          </a:xfrm>
        </p:spPr>
        <p:txBody>
          <a:bodyPr/>
          <a:lstStyle/>
          <a:p>
            <a:r>
              <a:rPr lang="en-US" altLang="en-US" b="1" dirty="0">
                <a:solidFill>
                  <a:schemeClr val="tx1"/>
                </a:solidFill>
              </a:rPr>
              <a:t>ECC Diffie-Hellman (ECDHE)</a:t>
            </a:r>
          </a:p>
        </p:txBody>
      </p:sp>
      <mc:AlternateContent xmlns:mc="http://schemas.openxmlformats.org/markup-compatibility/2006" xmlns:a14="http://schemas.microsoft.com/office/drawing/2010/main">
        <mc:Choice Requires="a14">
          <p:sp>
            <p:nvSpPr>
              <p:cNvPr id="198659" name="Rectangle 3">
                <a:extLst>
                  <a:ext uri="{FF2B5EF4-FFF2-40B4-BE49-F238E27FC236}">
                    <a16:creationId xmlns:a16="http://schemas.microsoft.com/office/drawing/2014/main" id="{5F1EB3EE-59F9-4B25-80C0-E0EC157BFC6B}"/>
                  </a:ext>
                </a:extLst>
              </p:cNvPr>
              <p:cNvSpPr>
                <a:spLocks noGrp="1" noChangeArrowheads="1"/>
              </p:cNvSpPr>
              <p:nvPr>
                <p:ph idx="1"/>
              </p:nvPr>
            </p:nvSpPr>
            <p:spPr>
              <a:xfrm>
                <a:off x="1046145" y="1052736"/>
                <a:ext cx="7924800" cy="914400"/>
              </a:xfrm>
            </p:spPr>
            <p:txBody>
              <a:bodyPr/>
              <a:lstStyle/>
              <a:p>
                <a:pPr>
                  <a:lnSpc>
                    <a:spcPct val="90000"/>
                  </a:lnSpc>
                </a:pPr>
                <a:r>
                  <a:rPr lang="en-US" altLang="en-US" sz="2400" b="1" dirty="0"/>
                  <a:t>Public:</a:t>
                </a:r>
                <a:r>
                  <a:rPr lang="en-US" altLang="en-US" sz="2400" dirty="0"/>
                  <a:t> Elliptic curve </a:t>
                </a:r>
                <a:r>
                  <a:rPr lang="en-US" altLang="en-US" sz="2400"/>
                  <a:t>and a point </a:t>
                </a:r>
                <a14:m>
                  <m:oMath xmlns:m="http://schemas.openxmlformats.org/officeDocument/2006/math">
                    <m:r>
                      <a:rPr lang="en-US" altLang="en-US" sz="2400" b="1" i="1" dirty="0">
                        <a:latin typeface="Cambria Math" panose="02040503050406030204" pitchFamily="18" charset="0"/>
                      </a:rPr>
                      <m:t>𝑮</m:t>
                    </m:r>
                    <m:r>
                      <a:rPr lang="en-US" altLang="en-US" sz="2400" b="1" i="1" dirty="0">
                        <a:latin typeface="Cambria Math" panose="02040503050406030204" pitchFamily="18" charset="0"/>
                      </a:rPr>
                      <m:t> </m:t>
                    </m:r>
                  </m:oMath>
                </a14:m>
                <a:r>
                  <a:rPr lang="en-US" altLang="en-US" sz="2400"/>
                  <a:t>=</a:t>
                </a:r>
                <a:r>
                  <a:rPr lang="en-US" altLang="en-US" sz="2400">
                    <a:latin typeface="Times-Roman" charset="0"/>
                  </a:rPr>
                  <a:t>(</a:t>
                </a:r>
                <a:r>
                  <a:rPr lang="en-US" altLang="en-US" sz="2400" dirty="0" err="1">
                    <a:latin typeface="Times-Roman" charset="0"/>
                  </a:rPr>
                  <a:t>x,y</a:t>
                </a:r>
                <a:r>
                  <a:rPr lang="en-US" altLang="en-US" sz="2400" dirty="0">
                    <a:latin typeface="Times-Roman" charset="0"/>
                  </a:rPr>
                  <a:t>)</a:t>
                </a:r>
                <a:r>
                  <a:rPr lang="en-US" altLang="en-US" sz="2400" dirty="0"/>
                  <a:t> on curve</a:t>
                </a:r>
              </a:p>
              <a:p>
                <a:pPr>
                  <a:lnSpc>
                    <a:spcPct val="90000"/>
                  </a:lnSpc>
                </a:pPr>
                <a:r>
                  <a:rPr lang="en-US" altLang="en-US" sz="2400" b="1" dirty="0"/>
                  <a:t>Secret:</a:t>
                </a:r>
                <a:r>
                  <a:rPr lang="en-US" altLang="en-US" sz="2400" dirty="0"/>
                  <a:t> Alice’s </a:t>
                </a:r>
                <a:r>
                  <a:rPr lang="en-US" altLang="en-US" sz="2800" dirty="0">
                    <a:solidFill>
                      <a:srgbClr val="FF0000"/>
                    </a:solidFill>
                    <a:latin typeface="Times-Roman" charset="0"/>
                  </a:rPr>
                  <a:t>a</a:t>
                </a:r>
                <a:r>
                  <a:rPr lang="en-US" altLang="en-US" sz="2400" dirty="0"/>
                  <a:t> and Bob’s </a:t>
                </a:r>
                <a:r>
                  <a:rPr lang="en-US" altLang="en-US" sz="2800" dirty="0">
                    <a:solidFill>
                      <a:srgbClr val="FF0000"/>
                    </a:solidFill>
                    <a:latin typeface="Times-Roman" charset="0"/>
                  </a:rPr>
                  <a:t>b</a:t>
                </a:r>
                <a:endParaRPr lang="en-US" altLang="en-US" sz="2800" dirty="0">
                  <a:solidFill>
                    <a:srgbClr val="FF0000"/>
                  </a:solidFill>
                </a:endParaRPr>
              </a:p>
            </p:txBody>
          </p:sp>
        </mc:Choice>
        <mc:Fallback xmlns="">
          <p:sp>
            <p:nvSpPr>
              <p:cNvPr id="198659" name="Rectangle 3">
                <a:extLst>
                  <a:ext uri="{FF2B5EF4-FFF2-40B4-BE49-F238E27FC236}">
                    <a16:creationId xmlns:a16="http://schemas.microsoft.com/office/drawing/2014/main" id="{5F1EB3EE-59F9-4B25-80C0-E0EC157BFC6B}"/>
                  </a:ext>
                </a:extLst>
              </p:cNvPr>
              <p:cNvSpPr>
                <a:spLocks noGrp="1" noRot="1" noChangeAspect="1" noMove="1" noResize="1" noEditPoints="1" noAdjustHandles="1" noChangeArrowheads="1" noChangeShapeType="1" noTextEdit="1"/>
              </p:cNvSpPr>
              <p:nvPr>
                <p:ph type="body" idx="1"/>
              </p:nvPr>
            </p:nvSpPr>
            <p:spPr>
              <a:xfrm>
                <a:off x="1046145" y="1052736"/>
                <a:ext cx="7924800" cy="914400"/>
              </a:xfrm>
              <a:blipFill>
                <a:blip r:embed="rId4"/>
                <a:stretch>
                  <a:fillRect l="-1615" t="-17333" b="-16000"/>
                </a:stretch>
              </a:blipFill>
            </p:spPr>
            <p:txBody>
              <a:bodyPr/>
              <a:lstStyle/>
              <a:p>
                <a:r>
                  <a:rPr lang="en-US">
                    <a:noFill/>
                  </a:rPr>
                  <a:t> </a:t>
                </a:r>
              </a:p>
            </p:txBody>
          </p:sp>
        </mc:Fallback>
      </mc:AlternateContent>
      <p:sp>
        <p:nvSpPr>
          <p:cNvPr id="198660" name="Line 4">
            <a:extLst>
              <a:ext uri="{FF2B5EF4-FFF2-40B4-BE49-F238E27FC236}">
                <a16:creationId xmlns:a16="http://schemas.microsoft.com/office/drawing/2014/main" id="{D324B89B-A3E2-4FBA-8CA4-F87F524CBBC9}"/>
              </a:ext>
            </a:extLst>
          </p:cNvPr>
          <p:cNvSpPr>
            <a:spLocks noChangeShapeType="1"/>
          </p:cNvSpPr>
          <p:nvPr/>
        </p:nvSpPr>
        <p:spPr bwMode="auto">
          <a:xfrm flipV="1">
            <a:off x="2265345" y="2983134"/>
            <a:ext cx="46482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1" name="Line 5">
            <a:extLst>
              <a:ext uri="{FF2B5EF4-FFF2-40B4-BE49-F238E27FC236}">
                <a16:creationId xmlns:a16="http://schemas.microsoft.com/office/drawing/2014/main" id="{9E95DE4B-F952-4855-8DA0-BD8FD9312BED}"/>
              </a:ext>
            </a:extLst>
          </p:cNvPr>
          <p:cNvSpPr>
            <a:spLocks noChangeShapeType="1"/>
          </p:cNvSpPr>
          <p:nvPr/>
        </p:nvSpPr>
        <p:spPr bwMode="auto">
          <a:xfrm flipH="1" flipV="1">
            <a:off x="2189145" y="3540347"/>
            <a:ext cx="47244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2" name="Rectangle 6">
            <a:extLst>
              <a:ext uri="{FF2B5EF4-FFF2-40B4-BE49-F238E27FC236}">
                <a16:creationId xmlns:a16="http://schemas.microsoft.com/office/drawing/2014/main" id="{86B952B2-B990-4A9D-B75E-A790A50BF63A}"/>
              </a:ext>
            </a:extLst>
          </p:cNvPr>
          <p:cNvSpPr>
            <a:spLocks noChangeArrowheads="1"/>
          </p:cNvSpPr>
          <p:nvPr/>
        </p:nvSpPr>
        <p:spPr bwMode="auto">
          <a:xfrm>
            <a:off x="969945" y="4064123"/>
            <a:ext cx="1268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anose="030F0702030302020204" pitchFamily="66" charset="0"/>
              </a:rPr>
              <a:t>Alice, </a:t>
            </a:r>
            <a:r>
              <a:rPr lang="en-US" altLang="en-US" sz="2400">
                <a:latin typeface="Courier" pitchFamily="49" charset="0"/>
              </a:rPr>
              <a:t>A</a:t>
            </a:r>
            <a:endParaRPr lang="en-US" altLang="en-US" sz="2400">
              <a:latin typeface="Comic Sans MS" panose="030F0702030302020204" pitchFamily="66" charset="0"/>
            </a:endParaRPr>
          </a:p>
        </p:txBody>
      </p:sp>
      <p:sp>
        <p:nvSpPr>
          <p:cNvPr id="198663" name="Rectangle 7">
            <a:extLst>
              <a:ext uri="{FF2B5EF4-FFF2-40B4-BE49-F238E27FC236}">
                <a16:creationId xmlns:a16="http://schemas.microsoft.com/office/drawing/2014/main" id="{845D27CA-A296-4D87-93F5-F87741335198}"/>
              </a:ext>
            </a:extLst>
          </p:cNvPr>
          <p:cNvSpPr>
            <a:spLocks noChangeArrowheads="1"/>
          </p:cNvSpPr>
          <p:nvPr/>
        </p:nvSpPr>
        <p:spPr bwMode="auto">
          <a:xfrm>
            <a:off x="7218346" y="41361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anose="030F0702030302020204" pitchFamily="66" charset="0"/>
              </a:rPr>
              <a:t>Bob, </a:t>
            </a:r>
            <a:r>
              <a:rPr lang="en-US" altLang="en-US" sz="2400">
                <a:latin typeface="Courier" pitchFamily="49" charset="0"/>
              </a:rPr>
              <a:t>B</a:t>
            </a:r>
            <a:endParaRPr lang="en-US" altLang="en-US" sz="240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98664" name="Rectangle 8">
                <a:extLst>
                  <a:ext uri="{FF2B5EF4-FFF2-40B4-BE49-F238E27FC236}">
                    <a16:creationId xmlns:a16="http://schemas.microsoft.com/office/drawing/2014/main" id="{232BB691-8A84-40B0-B336-D93A67695E49}"/>
                  </a:ext>
                </a:extLst>
              </p:cNvPr>
              <p:cNvSpPr>
                <a:spLocks noChangeArrowheads="1"/>
              </p:cNvSpPr>
              <p:nvPr/>
            </p:nvSpPr>
            <p:spPr bwMode="auto">
              <a:xfrm>
                <a:off x="3689333" y="2486248"/>
                <a:ext cx="1710212"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eaLnBrk="1" hangingPunct="1"/>
                <a14:m>
                  <m:oMathPara xmlns:m="http://schemas.openxmlformats.org/officeDocument/2006/math">
                    <m:oMathParaPr>
                      <m:jc m:val="centerGroup"/>
                    </m:oMathParaPr>
                    <m:oMath xmlns:m="http://schemas.openxmlformats.org/officeDocument/2006/math">
                      <m:sSub>
                        <m:sSubPr>
                          <m:ctrlPr>
                            <a:rPr lang="en-US" altLang="en-US" sz="2400" i="1" dirty="0" smtClean="0">
                              <a:latin typeface="Cambria Math" panose="02040503050406030204" pitchFamily="18" charset="0"/>
                              <a:sym typeface="Symbol" panose="05050102010706020507" pitchFamily="18" charset="2"/>
                            </a:rPr>
                          </m:ctrlPr>
                        </m:sSubPr>
                        <m:e>
                          <m:r>
                            <a:rPr lang="en-US" altLang="en-US" sz="2400" i="1" dirty="0">
                              <a:latin typeface="Cambria Math" panose="02040503050406030204" pitchFamily="18" charset="0"/>
                              <a:sym typeface="Symbol" panose="05050102010706020507" pitchFamily="18" charset="2"/>
                            </a:rPr>
                            <m:t>𝑄</m:t>
                          </m:r>
                        </m:e>
                        <m:sub>
                          <m:r>
                            <a:rPr lang="en-US" altLang="en-US" sz="2400" i="1" dirty="0">
                              <a:latin typeface="Cambria Math" panose="02040503050406030204" pitchFamily="18" charset="0"/>
                              <a:sym typeface="Symbol" panose="05050102010706020507" pitchFamily="18" charset="2"/>
                            </a:rPr>
                            <m:t>𝐴</m:t>
                          </m:r>
                        </m:sub>
                      </m:sSub>
                      <m:r>
                        <a:rPr lang="en-US" altLang="en-US" sz="2400" b="0" i="1" dirty="0" smtClean="0">
                          <a:latin typeface="Cambria Math" panose="02040503050406030204" pitchFamily="18" charset="0"/>
                          <a:sym typeface="Symbol" panose="05050102010706020507" pitchFamily="18" charset="2"/>
                        </a:rPr>
                        <m:t>(</m:t>
                      </m:r>
                      <m:r>
                        <a:rPr lang="en-US" altLang="en-US" sz="2400" i="1" dirty="0">
                          <a:latin typeface="Cambria Math" panose="02040503050406030204" pitchFamily="18" charset="0"/>
                          <a:sym typeface="Symbol" panose="05050102010706020507" pitchFamily="18" charset="2"/>
                        </a:rPr>
                        <m:t>=</m:t>
                      </m:r>
                      <m:r>
                        <a:rPr lang="en-US" altLang="en-US" sz="2400" i="1" dirty="0" err="1">
                          <a:latin typeface="Cambria Math" panose="02040503050406030204" pitchFamily="18" charset="0"/>
                          <a:sym typeface="Symbol" panose="05050102010706020507" pitchFamily="18" charset="2"/>
                        </a:rPr>
                        <m:t>𝑎</m:t>
                      </m:r>
                      <m:r>
                        <a:rPr lang="en-US" altLang="en-US" sz="2400" i="1" dirty="0" err="1">
                          <a:latin typeface="Cambria Math" panose="02040503050406030204" pitchFamily="18" charset="0"/>
                          <a:sym typeface="Symbol" panose="05050102010706020507" pitchFamily="18" charset="2"/>
                        </a:rPr>
                        <m:t>.</m:t>
                      </m:r>
                      <m:r>
                        <a:rPr lang="en-US" sz="2400" i="1">
                          <a:latin typeface="Cambria Math" panose="02040503050406030204" pitchFamily="18" charset="0"/>
                        </a:rPr>
                        <m:t>𝐺</m:t>
                      </m:r>
                      <m:r>
                        <a:rPr lang="en-US" sz="2400" b="0" i="1" smtClean="0">
                          <a:latin typeface="Cambria Math" panose="02040503050406030204" pitchFamily="18" charset="0"/>
                        </a:rPr>
                        <m:t>)</m:t>
                      </m:r>
                    </m:oMath>
                  </m:oMathPara>
                </a14:m>
                <a:endParaRPr lang="en-US" altLang="en-US" sz="2400" dirty="0">
                  <a:latin typeface="Comic Sans MS" panose="030F0702030302020204" pitchFamily="66" charset="0"/>
                </a:endParaRPr>
              </a:p>
            </p:txBody>
          </p:sp>
        </mc:Choice>
        <mc:Fallback xmlns="">
          <p:sp>
            <p:nvSpPr>
              <p:cNvPr id="198664" name="Rectangle 8">
                <a:extLst>
                  <a:ext uri="{FF2B5EF4-FFF2-40B4-BE49-F238E27FC236}">
                    <a16:creationId xmlns:a16="http://schemas.microsoft.com/office/drawing/2014/main" id="{232BB691-8A84-40B0-B336-D93A67695E49}"/>
                  </a:ext>
                </a:extLst>
              </p:cNvPr>
              <p:cNvSpPr>
                <a:spLocks noRot="1" noChangeAspect="1" noMove="1" noResize="1" noEditPoints="1" noAdjustHandles="1" noChangeArrowheads="1" noChangeShapeType="1" noTextEdit="1"/>
              </p:cNvSpPr>
              <p:nvPr/>
            </p:nvSpPr>
            <p:spPr bwMode="auto">
              <a:xfrm>
                <a:off x="3689333" y="2486248"/>
                <a:ext cx="1710212" cy="461665"/>
              </a:xfrm>
              <a:prstGeom prst="rect">
                <a:avLst/>
              </a:prstGeom>
              <a:blipFill>
                <a:blip r:embed="rId5"/>
                <a:stretch>
                  <a:fillRect b="-171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665" name="Rectangle 9">
                <a:extLst>
                  <a:ext uri="{FF2B5EF4-FFF2-40B4-BE49-F238E27FC236}">
                    <a16:creationId xmlns:a16="http://schemas.microsoft.com/office/drawing/2014/main" id="{636BF5F1-747B-44DC-BC29-4601CACF5181}"/>
                  </a:ext>
                </a:extLst>
              </p:cNvPr>
              <p:cNvSpPr>
                <a:spLocks noChangeArrowheads="1"/>
              </p:cNvSpPr>
              <p:nvPr/>
            </p:nvSpPr>
            <p:spPr bwMode="auto">
              <a:xfrm>
                <a:off x="3713145" y="3068860"/>
                <a:ext cx="160428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eaLnBrk="1" hangingPunct="1"/>
                <a14:m>
                  <m:oMath xmlns:m="http://schemas.openxmlformats.org/officeDocument/2006/math">
                    <m:sSub>
                      <m:sSubPr>
                        <m:ctrlPr>
                          <a:rPr lang="en-US" altLang="en-US" sz="2400" i="1" dirty="0" smtClean="0">
                            <a:latin typeface="Cambria Math" panose="02040503050406030204" pitchFamily="18" charset="0"/>
                          </a:rPr>
                        </m:ctrlPr>
                      </m:sSubPr>
                      <m:e>
                        <m:r>
                          <a:rPr lang="en-US" altLang="en-US" sz="2400" i="1" dirty="0">
                            <a:latin typeface="Cambria Math" panose="02040503050406030204" pitchFamily="18" charset="0"/>
                          </a:rPr>
                          <m:t>𝑄</m:t>
                        </m:r>
                      </m:e>
                      <m:sub>
                        <m:r>
                          <a:rPr lang="en-US" altLang="en-US" sz="2400" i="1" dirty="0">
                            <a:latin typeface="Cambria Math" panose="02040503050406030204" pitchFamily="18" charset="0"/>
                          </a:rPr>
                          <m:t>𝐵</m:t>
                        </m:r>
                      </m:sub>
                    </m:sSub>
                    <m:r>
                      <a:rPr lang="en-US" altLang="en-US" sz="2400" b="0" i="1" dirty="0" smtClean="0">
                        <a:latin typeface="Cambria Math" panose="02040503050406030204" pitchFamily="18" charset="0"/>
                      </a:rPr>
                      <m:t>(</m:t>
                    </m:r>
                    <m:r>
                      <a:rPr lang="en-US" altLang="en-US" sz="2400" i="1" dirty="0">
                        <a:latin typeface="Cambria Math" panose="02040503050406030204" pitchFamily="18" charset="0"/>
                      </a:rPr>
                      <m:t>=</m:t>
                    </m:r>
                    <m:r>
                      <a:rPr lang="en-US" altLang="en-US" sz="2400" i="1" dirty="0">
                        <a:latin typeface="Cambria Math" panose="02040503050406030204" pitchFamily="18" charset="0"/>
                      </a:rPr>
                      <m:t>𝑏</m:t>
                    </m:r>
                    <m:r>
                      <a:rPr lang="en-US" altLang="en-US" sz="2400" i="1" dirty="0">
                        <a:latin typeface="Cambria Math" panose="02040503050406030204" pitchFamily="18" charset="0"/>
                      </a:rPr>
                      <m:t>.</m:t>
                    </m:r>
                    <m:r>
                      <a:rPr lang="en-US" sz="2400" i="1">
                        <a:latin typeface="Cambria Math" panose="02040503050406030204" pitchFamily="18" charset="0"/>
                      </a:rPr>
                      <m:t>𝐺</m:t>
                    </m:r>
                  </m:oMath>
                </a14:m>
                <a:r>
                  <a:rPr lang="en-US" altLang="en-US" sz="2400" dirty="0">
                    <a:latin typeface="Comic Sans MS" panose="030F0702030302020204" pitchFamily="66" charset="0"/>
                  </a:rPr>
                  <a:t>)</a:t>
                </a:r>
              </a:p>
            </p:txBody>
          </p:sp>
        </mc:Choice>
        <mc:Fallback xmlns="">
          <p:sp>
            <p:nvSpPr>
              <p:cNvPr id="198665" name="Rectangle 9">
                <a:extLst>
                  <a:ext uri="{FF2B5EF4-FFF2-40B4-BE49-F238E27FC236}">
                    <a16:creationId xmlns:a16="http://schemas.microsoft.com/office/drawing/2014/main" id="{636BF5F1-747B-44DC-BC29-4601CACF5181}"/>
                  </a:ext>
                </a:extLst>
              </p:cNvPr>
              <p:cNvSpPr>
                <a:spLocks noRot="1" noChangeAspect="1" noMove="1" noResize="1" noEditPoints="1" noAdjustHandles="1" noChangeArrowheads="1" noChangeShapeType="1" noTextEdit="1"/>
              </p:cNvSpPr>
              <p:nvPr/>
            </p:nvSpPr>
            <p:spPr bwMode="auto">
              <a:xfrm>
                <a:off x="3713145" y="3068860"/>
                <a:ext cx="1604285" cy="461665"/>
              </a:xfrm>
              <a:prstGeom prst="rect">
                <a:avLst/>
              </a:prstGeom>
              <a:blipFill>
                <a:blip r:embed="rId6"/>
                <a:stretch>
                  <a:fillRect l="-2662" t="-10526" r="-4943" b="-2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666" name="Rectangle 10">
                <a:extLst>
                  <a:ext uri="{FF2B5EF4-FFF2-40B4-BE49-F238E27FC236}">
                    <a16:creationId xmlns:a16="http://schemas.microsoft.com/office/drawing/2014/main" id="{C173AFFE-162F-46CD-97C7-09B86324115B}"/>
                  </a:ext>
                </a:extLst>
              </p:cNvPr>
              <p:cNvSpPr>
                <a:spLocks noChangeArrowheads="1"/>
              </p:cNvSpPr>
              <p:nvPr/>
            </p:nvSpPr>
            <p:spPr bwMode="auto">
              <a:xfrm>
                <a:off x="969945" y="4516659"/>
                <a:ext cx="7848600" cy="1524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dirty="0"/>
                  <a:t>Alice computes </a:t>
                </a:r>
                <a14:m>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𝐾</m:t>
                        </m:r>
                      </m:e>
                      <m:sub>
                        <m:r>
                          <a:rPr lang="en-US" altLang="en-US" sz="2800" i="1">
                            <a:latin typeface="Cambria Math" panose="02040503050406030204" pitchFamily="18" charset="0"/>
                          </a:rPr>
                          <m:t>𝐴</m:t>
                        </m:r>
                      </m:sub>
                    </m:sSub>
                    <m:r>
                      <a:rPr lang="en-US" altLang="en-US" sz="2800" i="1">
                        <a:latin typeface="Cambria Math" panose="02040503050406030204" pitchFamily="18" charset="0"/>
                      </a:rPr>
                      <m:t>=</m:t>
                    </m:r>
                    <m:r>
                      <a:rPr lang="en-US" altLang="en-US" sz="2800" i="1">
                        <a:latin typeface="Cambria Math" panose="02040503050406030204" pitchFamily="18" charset="0"/>
                      </a:rPr>
                      <m:t>𝑎</m:t>
                    </m:r>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𝑄</m:t>
                        </m:r>
                      </m:e>
                      <m:sub>
                        <m:r>
                          <a:rPr lang="en-US" altLang="en-US" sz="2800" i="1">
                            <a:latin typeface="Cambria Math" panose="02040503050406030204" pitchFamily="18" charset="0"/>
                          </a:rPr>
                          <m:t>𝐵</m:t>
                        </m:r>
                      </m:sub>
                    </m:sSub>
                    <m:r>
                      <a:rPr lang="en-US" altLang="en-US" sz="2800" i="1">
                        <a:latin typeface="Cambria Math" panose="02040503050406030204" pitchFamily="18" charset="0"/>
                      </a:rPr>
                      <m:t>=</m:t>
                    </m:r>
                    <m:r>
                      <a:rPr lang="en-US" altLang="en-US" sz="2800" i="1">
                        <a:latin typeface="Cambria Math" panose="02040503050406030204" pitchFamily="18" charset="0"/>
                      </a:rPr>
                      <m:t>𝑎𝑏</m:t>
                    </m:r>
                    <m:r>
                      <a:rPr lang="en-US" altLang="en-US" sz="2800" i="1">
                        <a:latin typeface="Cambria Math" panose="02040503050406030204" pitchFamily="18" charset="0"/>
                      </a:rPr>
                      <m:t>.</m:t>
                    </m:r>
                    <m:r>
                      <a:rPr lang="en-US" altLang="en-US" sz="2800" i="1">
                        <a:latin typeface="Cambria Math" panose="02040503050406030204" pitchFamily="18" charset="0"/>
                      </a:rPr>
                      <m:t>𝐺</m:t>
                    </m:r>
                  </m:oMath>
                </a14:m>
                <a:endParaRPr lang="en-US" altLang="en-US" sz="2800" dirty="0"/>
              </a:p>
              <a:p>
                <a:pPr eaLnBrk="1" hangingPunct="1"/>
                <a:r>
                  <a:rPr lang="en-US" altLang="en-US" sz="2800" dirty="0"/>
                  <a:t>Bob computes </a:t>
                </a:r>
                <a:r>
                  <a:rPr lang="en-US" altLang="en-US" sz="2800" dirty="0">
                    <a:latin typeface="Times-Roman" charset="0"/>
                  </a:rPr>
                  <a:t> </a:t>
                </a:r>
                <a14:m>
                  <m:oMath xmlns:m="http://schemas.openxmlformats.org/officeDocument/2006/math">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𝐾</m:t>
                        </m:r>
                      </m:e>
                      <m:sub>
                        <m:r>
                          <a:rPr lang="en-US" altLang="en-US" sz="2800" i="1">
                            <a:latin typeface="Cambria Math" panose="02040503050406030204" pitchFamily="18" charset="0"/>
                          </a:rPr>
                          <m:t>𝐵</m:t>
                        </m:r>
                      </m:sub>
                    </m:sSub>
                    <m:r>
                      <a:rPr lang="en-US" altLang="en-US" sz="2800" i="1">
                        <a:latin typeface="Cambria Math" panose="02040503050406030204" pitchFamily="18" charset="0"/>
                      </a:rPr>
                      <m:t>=</m:t>
                    </m:r>
                    <m:r>
                      <a:rPr lang="en-US" altLang="en-US" sz="2800" i="1">
                        <a:latin typeface="Cambria Math" panose="02040503050406030204" pitchFamily="18" charset="0"/>
                      </a:rPr>
                      <m:t>𝑏</m:t>
                    </m:r>
                    <m:r>
                      <a:rPr lang="en-US" altLang="en-US" sz="28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𝑄</m:t>
                        </m:r>
                      </m:e>
                      <m:sub>
                        <m:r>
                          <a:rPr lang="en-US" altLang="en-US" sz="2800" i="1">
                            <a:latin typeface="Cambria Math" panose="02040503050406030204" pitchFamily="18" charset="0"/>
                          </a:rPr>
                          <m:t>𝐴</m:t>
                        </m:r>
                      </m:sub>
                    </m:sSub>
                    <m:r>
                      <a:rPr lang="en-US" altLang="en-US" sz="2800" i="1">
                        <a:latin typeface="Cambria Math" panose="02040503050406030204" pitchFamily="18" charset="0"/>
                      </a:rPr>
                      <m:t>=</m:t>
                    </m:r>
                    <m:r>
                      <a:rPr lang="en-US" altLang="en-US" sz="2800" i="1">
                        <a:latin typeface="Cambria Math" panose="02040503050406030204" pitchFamily="18" charset="0"/>
                      </a:rPr>
                      <m:t>𝑏𝑎</m:t>
                    </m:r>
                    <m:r>
                      <a:rPr lang="en-US" altLang="en-US" sz="2800" i="1">
                        <a:latin typeface="Cambria Math" panose="02040503050406030204" pitchFamily="18" charset="0"/>
                      </a:rPr>
                      <m:t>.</m:t>
                    </m:r>
                    <m:r>
                      <a:rPr lang="en-US" altLang="en-US" sz="2800" i="1">
                        <a:latin typeface="Cambria Math" panose="02040503050406030204" pitchFamily="18" charset="0"/>
                      </a:rPr>
                      <m:t>𝐺</m:t>
                    </m:r>
                  </m:oMath>
                </a14:m>
                <a:endParaRPr lang="en-US" altLang="en-US" sz="2800" dirty="0">
                  <a:latin typeface="Times-Roman" charset="0"/>
                </a:endParaRPr>
              </a:p>
              <a:p>
                <a:pPr eaLnBrk="1" hangingPunct="1"/>
                <a:r>
                  <a:rPr lang="en-US" altLang="en-US" sz="2800" dirty="0"/>
                  <a:t>These are the same since </a:t>
                </a:r>
                <a14:m>
                  <m:oMath xmlns:m="http://schemas.openxmlformats.org/officeDocument/2006/math">
                    <m:sSub>
                      <m:sSubPr>
                        <m:ctrlPr>
                          <a:rPr lang="en-US" altLang="en-US" sz="2800" i="1" dirty="0">
                            <a:latin typeface="Cambria Math" panose="02040503050406030204" pitchFamily="18" charset="0"/>
                          </a:rPr>
                        </m:ctrlPr>
                      </m:sSubPr>
                      <m:e>
                        <m:r>
                          <a:rPr lang="en-US" altLang="en-US" sz="2800" i="1" dirty="0">
                            <a:latin typeface="Cambria Math" panose="02040503050406030204" pitchFamily="18" charset="0"/>
                          </a:rPr>
                          <m:t>𝐾</m:t>
                        </m:r>
                      </m:e>
                      <m:sub>
                        <m:r>
                          <a:rPr lang="en-US" altLang="en-US" sz="2800" i="1" dirty="0">
                            <a:latin typeface="Cambria Math" panose="02040503050406030204" pitchFamily="18" charset="0"/>
                          </a:rPr>
                          <m:t>𝐴</m:t>
                        </m:r>
                      </m:sub>
                    </m:sSub>
                    <m:r>
                      <a:rPr lang="en-US" altLang="en-US" sz="2800" i="1" dirty="0">
                        <a:latin typeface="Cambria Math" panose="02040503050406030204" pitchFamily="18" charset="0"/>
                      </a:rPr>
                      <m:t>=</m:t>
                    </m:r>
                    <m:sSub>
                      <m:sSubPr>
                        <m:ctrlPr>
                          <a:rPr lang="en-US" altLang="en-US" sz="2800" i="1" dirty="0">
                            <a:latin typeface="Cambria Math" panose="02040503050406030204" pitchFamily="18" charset="0"/>
                          </a:rPr>
                        </m:ctrlPr>
                      </m:sSubPr>
                      <m:e>
                        <m:r>
                          <a:rPr lang="en-US" altLang="en-US" sz="2800" i="1" dirty="0">
                            <a:latin typeface="Cambria Math" panose="02040503050406030204" pitchFamily="18" charset="0"/>
                          </a:rPr>
                          <m:t>𝐾</m:t>
                        </m:r>
                      </m:e>
                      <m:sub>
                        <m:r>
                          <a:rPr lang="en-US" altLang="en-US" sz="2800" i="1" dirty="0">
                            <a:latin typeface="Cambria Math" panose="02040503050406030204" pitchFamily="18" charset="0"/>
                          </a:rPr>
                          <m:t>𝐵</m:t>
                        </m:r>
                      </m:sub>
                    </m:sSub>
                    <m:r>
                      <a:rPr lang="en-US" altLang="en-US" sz="2800" i="1" dirty="0">
                        <a:latin typeface="Cambria Math" panose="02040503050406030204" pitchFamily="18" charset="0"/>
                      </a:rPr>
                      <m:t>=</m:t>
                    </m:r>
                    <m:r>
                      <a:rPr lang="en-US" altLang="en-US" sz="2800" i="1" dirty="0">
                        <a:latin typeface="Cambria Math" panose="02040503050406030204" pitchFamily="18" charset="0"/>
                      </a:rPr>
                      <m:t>𝑎𝑏</m:t>
                    </m:r>
                    <m:r>
                      <a:rPr lang="en-US" altLang="en-US" sz="2800" i="1" dirty="0">
                        <a:latin typeface="Cambria Math" panose="02040503050406030204" pitchFamily="18" charset="0"/>
                      </a:rPr>
                      <m:t> </m:t>
                    </m:r>
                    <m:r>
                      <a:rPr lang="en-US" altLang="en-US" sz="2800" i="1" dirty="0">
                        <a:latin typeface="Cambria Math" panose="02040503050406030204" pitchFamily="18" charset="0"/>
                      </a:rPr>
                      <m:t>𝐺</m:t>
                    </m:r>
                  </m:oMath>
                </a14:m>
                <a:endParaRPr lang="en-US" altLang="en-US" sz="2800" dirty="0">
                  <a:latin typeface="Times-Roman" charset="0"/>
                </a:endParaRPr>
              </a:p>
            </p:txBody>
          </p:sp>
        </mc:Choice>
        <mc:Fallback xmlns="">
          <p:sp>
            <p:nvSpPr>
              <p:cNvPr id="198666" name="Rectangle 10">
                <a:extLst>
                  <a:ext uri="{FF2B5EF4-FFF2-40B4-BE49-F238E27FC236}">
                    <a16:creationId xmlns:a16="http://schemas.microsoft.com/office/drawing/2014/main" id="{C173AFFE-162F-46CD-97C7-09B86324115B}"/>
                  </a:ext>
                </a:extLst>
              </p:cNvPr>
              <p:cNvSpPr>
                <a:spLocks noRot="1" noChangeAspect="1" noMove="1" noResize="1" noEditPoints="1" noAdjustHandles="1" noChangeArrowheads="1" noChangeShapeType="1" noTextEdit="1"/>
              </p:cNvSpPr>
              <p:nvPr/>
            </p:nvSpPr>
            <p:spPr bwMode="auto">
              <a:xfrm>
                <a:off x="969945" y="4516659"/>
                <a:ext cx="7848600" cy="1524000"/>
              </a:xfrm>
              <a:prstGeom prst="rect">
                <a:avLst/>
              </a:prstGeom>
              <a:blipFill>
                <a:blip r:embed="rId7"/>
                <a:stretch>
                  <a:fillRect l="-1398" t="-4400" b="-1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198667" name="Picture 11">
            <a:extLst>
              <a:ext uri="{FF2B5EF4-FFF2-40B4-BE49-F238E27FC236}">
                <a16:creationId xmlns:a16="http://schemas.microsoft.com/office/drawing/2014/main" id="{A04A098E-265B-4C68-A7E7-32BB67F881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6145" y="2541735"/>
            <a:ext cx="946150" cy="1624012"/>
          </a:xfrm>
          <a:prstGeom prst="rect">
            <a:avLst/>
          </a:prstGeom>
          <a:noFill/>
          <a:extLst>
            <a:ext uri="{909E8E84-426E-40DD-AFC4-6F175D3DCCD1}">
              <a14:hiddenFill xmlns:a14="http://schemas.microsoft.com/office/drawing/2010/main">
                <a:solidFill>
                  <a:srgbClr val="FFFFFF"/>
                </a:solidFill>
              </a14:hiddenFill>
            </a:ext>
          </a:extLst>
        </p:spPr>
      </p:pic>
      <p:pic>
        <p:nvPicPr>
          <p:cNvPr id="198668" name="Picture 12">
            <a:extLst>
              <a:ext uri="{FF2B5EF4-FFF2-40B4-BE49-F238E27FC236}">
                <a16:creationId xmlns:a16="http://schemas.microsoft.com/office/drawing/2014/main" id="{FAE1F2F4-B697-436E-BDF7-D3E7A3A264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8821" y="2500459"/>
            <a:ext cx="1076325" cy="16652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9D45F06-4FEF-44D3-BCAF-A3F302D1010E}"/>
                  </a:ext>
                </a:extLst>
              </p:cNvPr>
              <p:cNvSpPr txBox="1"/>
              <p:nvPr/>
            </p:nvSpPr>
            <p:spPr>
              <a:xfrm>
                <a:off x="993769" y="2058351"/>
                <a:ext cx="1486112" cy="523220"/>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m:t>
                    </m:r>
                    <m:r>
                      <a:rPr lang="en-US" i="1">
                        <a:solidFill>
                          <a:srgbClr val="FF0000"/>
                        </a:solidFill>
                        <a:latin typeface="Cambria Math" panose="02040503050406030204" pitchFamily="18" charset="0"/>
                      </a:rPr>
                      <m:t>𝑎</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𝑄</m:t>
                        </m:r>
                      </m:e>
                      <m:sub>
                        <m:r>
                          <a:rPr lang="en-US" i="1">
                            <a:latin typeface="Cambria Math" panose="02040503050406030204" pitchFamily="18" charset="0"/>
                          </a:rPr>
                          <m:t>𝐴</m:t>
                        </m:r>
                      </m:sub>
                    </m:sSub>
                    <m:r>
                      <a:rPr lang="en-US" i="1">
                        <a:latin typeface="Cambria Math" panose="02040503050406030204" pitchFamily="18" charset="0"/>
                      </a:rPr>
                      <m:t>)</m:t>
                    </m:r>
                  </m:oMath>
                </a14:m>
                <a:r>
                  <a:rPr lang="en-US"/>
                  <a:t>  </a:t>
                </a:r>
              </a:p>
            </p:txBody>
          </p:sp>
        </mc:Choice>
        <mc:Fallback xmlns="">
          <p:sp>
            <p:nvSpPr>
              <p:cNvPr id="2" name="TextBox 1">
                <a:extLst>
                  <a:ext uri="{FF2B5EF4-FFF2-40B4-BE49-F238E27FC236}">
                    <a16:creationId xmlns:a16="http://schemas.microsoft.com/office/drawing/2014/main" id="{69D45F06-4FEF-44D3-BCAF-A3F302D1010E}"/>
                  </a:ext>
                </a:extLst>
              </p:cNvPr>
              <p:cNvSpPr txBox="1">
                <a:spLocks noRot="1" noChangeAspect="1" noMove="1" noResize="1" noEditPoints="1" noAdjustHandles="1" noChangeArrowheads="1" noChangeShapeType="1" noTextEdit="1"/>
              </p:cNvSpPr>
              <p:nvPr/>
            </p:nvSpPr>
            <p:spPr>
              <a:xfrm>
                <a:off x="993769" y="2058351"/>
                <a:ext cx="1486112"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88550F-BA5C-48C4-9C22-4B180ED40F31}"/>
                  </a:ext>
                </a:extLst>
              </p:cNvPr>
              <p:cNvSpPr txBox="1"/>
              <p:nvPr/>
            </p:nvSpPr>
            <p:spPr>
              <a:xfrm>
                <a:off x="7088393" y="2058351"/>
                <a:ext cx="1488100" cy="523220"/>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m:t>
                    </m:r>
                    <m:r>
                      <a:rPr lang="en-US" i="1">
                        <a:solidFill>
                          <a:srgbClr val="FF0000"/>
                        </a:solidFill>
                        <a:latin typeface="Cambria Math" panose="02040503050406030204" pitchFamily="18" charset="0"/>
                      </a:rPr>
                      <m:t>𝑏</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𝑄</m:t>
                        </m:r>
                      </m:e>
                      <m:sub>
                        <m:r>
                          <a:rPr lang="en-US" i="1">
                            <a:latin typeface="Cambria Math" panose="02040503050406030204" pitchFamily="18" charset="0"/>
                          </a:rPr>
                          <m:t>𝐵</m:t>
                        </m:r>
                      </m:sub>
                    </m:sSub>
                    <m:r>
                      <a:rPr lang="en-US" i="1">
                        <a:latin typeface="Cambria Math" panose="02040503050406030204" pitchFamily="18" charset="0"/>
                      </a:rPr>
                      <m:t>)</m:t>
                    </m:r>
                  </m:oMath>
                </a14:m>
                <a:r>
                  <a:rPr lang="en-US"/>
                  <a:t>  </a:t>
                </a:r>
              </a:p>
            </p:txBody>
          </p:sp>
        </mc:Choice>
        <mc:Fallback xmlns="">
          <p:sp>
            <p:nvSpPr>
              <p:cNvPr id="14" name="TextBox 13">
                <a:extLst>
                  <a:ext uri="{FF2B5EF4-FFF2-40B4-BE49-F238E27FC236}">
                    <a16:creationId xmlns:a16="http://schemas.microsoft.com/office/drawing/2014/main" id="{1F88550F-BA5C-48C4-9C22-4B180ED40F31}"/>
                  </a:ext>
                </a:extLst>
              </p:cNvPr>
              <p:cNvSpPr txBox="1">
                <a:spLocks noRot="1" noChangeAspect="1" noMove="1" noResize="1" noEditPoints="1" noAdjustHandles="1" noChangeArrowheads="1" noChangeShapeType="1" noTextEdit="1"/>
              </p:cNvSpPr>
              <p:nvPr/>
            </p:nvSpPr>
            <p:spPr>
              <a:xfrm>
                <a:off x="7088393" y="2058351"/>
                <a:ext cx="1488100" cy="523220"/>
              </a:xfrm>
              <a:prstGeom prst="rect">
                <a:avLst/>
              </a:prstGeom>
              <a:blipFill>
                <a:blip r:embed="rId11"/>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0-#ppt_w/2"/>
                                          </p:val>
                                        </p:tav>
                                        <p:tav tm="100000">
                                          <p:val>
                                            <p:strVal val="#ppt_x"/>
                                          </p:val>
                                        </p:tav>
                                      </p:tavLst>
                                    </p:anim>
                                    <p:anim calcmode="lin" valueType="num">
                                      <p:cBhvr additive="base">
                                        <p:cTn id="8" dur="500" fill="hold"/>
                                        <p:tgtEl>
                                          <p:spTgt spid="19866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9866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entr" presetSubtype="274155972" fill="hold" nodeType="clickEffect">
                                  <p:stCondLst>
                                    <p:cond delay="0"/>
                                  </p:stCondLst>
                                  <p:childTnLst>
                                    <p:set>
                                      <p:cBhvr>
                                        <p:cTn id="15" dur="1" fill="hold">
                                          <p:stCondLst>
                                            <p:cond delay="499"/>
                                          </p:stCondLst>
                                        </p:cTn>
                                        <p:tgtEl>
                                          <p:spTgt spid="198661"/>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986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98666"/>
                                        </p:tgtEl>
                                        <p:attrNameLst>
                                          <p:attrName>style.visibility</p:attrName>
                                        </p:attrNameLst>
                                      </p:cBhvr>
                                      <p:to>
                                        <p:strVal val="visible"/>
                                      </p:to>
                                    </p:set>
                                    <p:animEffect transition="in" filter="wipe(up)">
                                      <p:cBhvr>
                                        <p:cTn id="23" dur="500"/>
                                        <p:tgtEl>
                                          <p:spTgt spid="198666"/>
                                        </p:tgtEl>
                                      </p:cBhvr>
                                    </p:animEffect>
                                  </p:childTnLst>
                                  <p:subTnLst>
                                    <p:audio>
                                      <p:cMediaNode>
                                        <p:cTn display="0" masterRel="sameClick">
                                          <p:stCondLst>
                                            <p:cond evt="begin" delay="0">
                                              <p:tn val="21"/>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4" grpId="0" autoUpdateAnimBg="0"/>
      <p:bldP spid="198665" grpId="0" autoUpdateAnimBg="0"/>
      <p:bldP spid="19866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1003" y="216238"/>
            <a:ext cx="7836520" cy="552657"/>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sz="3530" spc="-74" dirty="0"/>
              <a:t>Diffie-Hellman </a:t>
            </a:r>
            <a:r>
              <a:rPr sz="3530" spc="-55" dirty="0"/>
              <a:t>key </a:t>
            </a:r>
            <a:r>
              <a:rPr sz="3530" spc="-70"/>
              <a:t>exchange </a:t>
            </a:r>
            <a:r>
              <a:rPr lang="en-US" sz="3530" spc="-81"/>
              <a:t>attack</a:t>
            </a:r>
            <a:endParaRPr sz="3530" dirty="0"/>
          </a:p>
        </p:txBody>
      </p:sp>
      <p:sp>
        <p:nvSpPr>
          <p:cNvPr id="4" name="object 4"/>
          <p:cNvSpPr/>
          <p:nvPr/>
        </p:nvSpPr>
        <p:spPr>
          <a:xfrm>
            <a:off x="8939538" y="1079305"/>
            <a:ext cx="1349464" cy="1531036"/>
          </a:xfrm>
          <a:prstGeom prst="rect">
            <a:avLst/>
          </a:prstGeom>
          <a:blipFill>
            <a:blip r:embed="rId3" cstate="print"/>
            <a:stretch>
              <a:fillRect/>
            </a:stretch>
          </a:blipFill>
        </p:spPr>
        <p:txBody>
          <a:bodyPr wrap="square" lIns="0" tIns="0" rIns="0" bIns="0" rtlCol="0"/>
          <a:lstStyle/>
          <a:p>
            <a:endParaRPr sz="2059"/>
          </a:p>
        </p:txBody>
      </p:sp>
      <p:sp>
        <p:nvSpPr>
          <p:cNvPr id="5" name="object 5"/>
          <p:cNvSpPr/>
          <p:nvPr/>
        </p:nvSpPr>
        <p:spPr>
          <a:xfrm>
            <a:off x="1657588" y="1248987"/>
            <a:ext cx="1249711" cy="1513103"/>
          </a:xfrm>
          <a:prstGeom prst="rect">
            <a:avLst/>
          </a:prstGeom>
          <a:blipFill>
            <a:blip r:embed="rId4" cstate="print"/>
            <a:stretch>
              <a:fillRect/>
            </a:stretch>
          </a:blipFill>
        </p:spPr>
        <p:txBody>
          <a:bodyPr wrap="square" lIns="0" tIns="0" rIns="0" bIns="0" rtlCol="0"/>
          <a:lstStyle/>
          <a:p>
            <a:endParaRPr sz="2059"/>
          </a:p>
        </p:txBody>
      </p:sp>
      <p:pic>
        <p:nvPicPr>
          <p:cNvPr id="14" name="Picture 13">
            <a:extLst>
              <a:ext uri="{FF2B5EF4-FFF2-40B4-BE49-F238E27FC236}">
                <a16:creationId xmlns:a16="http://schemas.microsoft.com/office/drawing/2014/main" id="{055CCA19-6A84-406A-9963-716A34F40CFF}"/>
              </a:ext>
            </a:extLst>
          </p:cNvPr>
          <p:cNvPicPr>
            <a:picLocks noChangeAspect="1"/>
          </p:cNvPicPr>
          <p:nvPr/>
        </p:nvPicPr>
        <p:blipFill>
          <a:blip r:embed="rId5"/>
          <a:stretch>
            <a:fillRect/>
          </a:stretch>
        </p:blipFill>
        <p:spPr>
          <a:xfrm>
            <a:off x="5382929" y="4309697"/>
            <a:ext cx="1343025" cy="1228725"/>
          </a:xfrm>
          <a:prstGeom prst="rect">
            <a:avLst/>
          </a:prstGeom>
        </p:spPr>
      </p:pic>
      <p:sp>
        <p:nvSpPr>
          <p:cNvPr id="3" name="TextBox 2">
            <a:extLst>
              <a:ext uri="{FF2B5EF4-FFF2-40B4-BE49-F238E27FC236}">
                <a16:creationId xmlns:a16="http://schemas.microsoft.com/office/drawing/2014/main" id="{5114B106-4650-4ED1-9D41-98BBC9E8516E}"/>
              </a:ext>
            </a:extLst>
          </p:cNvPr>
          <p:cNvSpPr txBox="1"/>
          <p:nvPr/>
        </p:nvSpPr>
        <p:spPr>
          <a:xfrm>
            <a:off x="3905725" y="3536248"/>
            <a:ext cx="4230645" cy="523220"/>
          </a:xfrm>
          <a:prstGeom prst="rect">
            <a:avLst/>
          </a:prstGeom>
          <a:noFill/>
        </p:spPr>
        <p:txBody>
          <a:bodyPr wrap="none" rtlCol="0">
            <a:spAutoFit/>
          </a:bodyPr>
          <a:lstStyle/>
          <a:p>
            <a:r>
              <a:rPr lang="en-US" b="1"/>
              <a:t>man-in-the-middle attack!</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65530A-2CF8-4BAB-ACD0-D942F84FC2A8}"/>
                  </a:ext>
                </a:extLst>
              </p:cNvPr>
              <p:cNvSpPr txBox="1"/>
              <p:nvPr/>
            </p:nvSpPr>
            <p:spPr>
              <a:xfrm>
                <a:off x="2761003" y="1894755"/>
                <a:ext cx="13258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sup>
                      </m:sSup>
                      <m:r>
                        <a:rPr lang="en-US" i="1">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7665530A-2CF8-4BAB-ACD0-D942F84FC2A8}"/>
                  </a:ext>
                </a:extLst>
              </p:cNvPr>
              <p:cNvSpPr txBox="1">
                <a:spLocks noRot="1" noChangeAspect="1" noMove="1" noResize="1" noEditPoints="1" noAdjustHandles="1" noChangeArrowheads="1" noChangeShapeType="1" noTextEdit="1"/>
              </p:cNvSpPr>
              <p:nvPr/>
            </p:nvSpPr>
            <p:spPr>
              <a:xfrm>
                <a:off x="2761003" y="1894755"/>
                <a:ext cx="1325876"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2B11B4-F84F-4588-A58B-B79A8002963C}"/>
                  </a:ext>
                </a:extLst>
              </p:cNvPr>
              <p:cNvSpPr txBox="1"/>
              <p:nvPr/>
            </p:nvSpPr>
            <p:spPr>
              <a:xfrm>
                <a:off x="7489895" y="1769284"/>
                <a:ext cx="1312795"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sup>
                      </m:sSup>
                      <m:r>
                        <a:rPr lang="en-US" i="1">
                          <a:latin typeface="Cambria Math" panose="02040503050406030204" pitchFamily="18" charset="0"/>
                        </a:rPr>
                        <m:t>)</m:t>
                      </m:r>
                    </m:oMath>
                  </m:oMathPara>
                </a14:m>
                <a:endParaRPr lang="en-US"/>
              </a:p>
            </p:txBody>
          </p:sp>
        </mc:Choice>
        <mc:Fallback xmlns="">
          <p:sp>
            <p:nvSpPr>
              <p:cNvPr id="9" name="TextBox 8">
                <a:extLst>
                  <a:ext uri="{FF2B5EF4-FFF2-40B4-BE49-F238E27FC236}">
                    <a16:creationId xmlns:a16="http://schemas.microsoft.com/office/drawing/2014/main" id="{C42B11B4-F84F-4588-A58B-B79A8002963C}"/>
                  </a:ext>
                </a:extLst>
              </p:cNvPr>
              <p:cNvSpPr txBox="1">
                <a:spLocks noRot="1" noChangeAspect="1" noMove="1" noResize="1" noEditPoints="1" noAdjustHandles="1" noChangeArrowheads="1" noChangeShapeType="1" noTextEdit="1"/>
              </p:cNvSpPr>
              <p:nvPr/>
            </p:nvSpPr>
            <p:spPr>
              <a:xfrm>
                <a:off x="7489895" y="1769284"/>
                <a:ext cx="1312795" cy="530915"/>
              </a:xfrm>
              <a:prstGeom prst="rect">
                <a:avLst/>
              </a:prstGeom>
              <a:blipFill>
                <a:blip r:embed="rId7"/>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3B12014-F924-4ED8-B959-63405E0F2B6D}"/>
              </a:ext>
            </a:extLst>
          </p:cNvPr>
          <p:cNvCxnSpPr>
            <a:cxnSpLocks/>
          </p:cNvCxnSpPr>
          <p:nvPr/>
        </p:nvCxnSpPr>
        <p:spPr bwMode="auto">
          <a:xfrm>
            <a:off x="2761003" y="4854078"/>
            <a:ext cx="2472992"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2" name="Text Box 13">
                <a:extLst>
                  <a:ext uri="{FF2B5EF4-FFF2-40B4-BE49-F238E27FC236}">
                    <a16:creationId xmlns:a16="http://schemas.microsoft.com/office/drawing/2014/main" id="{5E64FAB2-A57B-4E55-82AB-47BBB11F7276}"/>
                  </a:ext>
                </a:extLst>
              </p:cNvPr>
              <p:cNvSpPr txBox="1">
                <a:spLocks noChangeArrowheads="1"/>
              </p:cNvSpPr>
              <p:nvPr/>
            </p:nvSpPr>
            <p:spPr bwMode="auto">
              <a:xfrm>
                <a:off x="3457877" y="4310128"/>
                <a:ext cx="1217128"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𝑎</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12" name="Text Box 13">
                <a:extLst>
                  <a:ext uri="{FF2B5EF4-FFF2-40B4-BE49-F238E27FC236}">
                    <a16:creationId xmlns:a16="http://schemas.microsoft.com/office/drawing/2014/main" id="{5E64FAB2-A57B-4E55-82AB-47BBB11F7276}"/>
                  </a:ext>
                </a:extLst>
              </p:cNvPr>
              <p:cNvSpPr txBox="1">
                <a:spLocks noRot="1" noChangeAspect="1" noMove="1" noResize="1" noEditPoints="1" noAdjustHandles="1" noChangeArrowheads="1" noChangeShapeType="1" noTextEdit="1"/>
              </p:cNvSpPr>
              <p:nvPr/>
            </p:nvSpPr>
            <p:spPr bwMode="auto">
              <a:xfrm>
                <a:off x="3457877" y="4310128"/>
                <a:ext cx="1217128" cy="453137"/>
              </a:xfrm>
              <a:prstGeom prst="rect">
                <a:avLst/>
              </a:prstGeom>
              <a:blipFill>
                <a:blip r:embed="rId8"/>
                <a:stretch>
                  <a:fillRect b="-14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F22EF3A-AB8B-42DD-8833-AF3B6C5CA95B}"/>
              </a:ext>
            </a:extLst>
          </p:cNvPr>
          <p:cNvCxnSpPr>
            <a:cxnSpLocks/>
          </p:cNvCxnSpPr>
          <p:nvPr/>
        </p:nvCxnSpPr>
        <p:spPr bwMode="auto">
          <a:xfrm flipV="1">
            <a:off x="4286032" y="2479382"/>
            <a:ext cx="3250365" cy="13893"/>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5" name="Text Box 13">
                <a:extLst>
                  <a:ext uri="{FF2B5EF4-FFF2-40B4-BE49-F238E27FC236}">
                    <a16:creationId xmlns:a16="http://schemas.microsoft.com/office/drawing/2014/main" id="{CE9560BF-1C86-4A9D-966F-798CC7C9B5FE}"/>
                  </a:ext>
                </a:extLst>
              </p:cNvPr>
              <p:cNvSpPr txBox="1">
                <a:spLocks noChangeArrowheads="1"/>
              </p:cNvSpPr>
              <p:nvPr/>
            </p:nvSpPr>
            <p:spPr bwMode="auto">
              <a:xfrm>
                <a:off x="5527181" y="2011177"/>
                <a:ext cx="1211293" cy="46820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𝑏</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15" name="Text Box 13">
                <a:extLst>
                  <a:ext uri="{FF2B5EF4-FFF2-40B4-BE49-F238E27FC236}">
                    <a16:creationId xmlns:a16="http://schemas.microsoft.com/office/drawing/2014/main" id="{CE9560BF-1C86-4A9D-966F-798CC7C9B5FE}"/>
                  </a:ext>
                </a:extLst>
              </p:cNvPr>
              <p:cNvSpPr txBox="1">
                <a:spLocks noRot="1" noChangeAspect="1" noMove="1" noResize="1" noEditPoints="1" noAdjustHandles="1" noChangeArrowheads="1" noChangeShapeType="1" noTextEdit="1"/>
              </p:cNvSpPr>
              <p:nvPr/>
            </p:nvSpPr>
            <p:spPr bwMode="auto">
              <a:xfrm>
                <a:off x="5527181" y="2011177"/>
                <a:ext cx="1211293" cy="468205"/>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499896-3B58-4269-8CCA-3B0B7C28F10F}"/>
                  </a:ext>
                </a:extLst>
              </p:cNvPr>
              <p:cNvSpPr txBox="1"/>
              <p:nvPr/>
            </p:nvSpPr>
            <p:spPr>
              <a:xfrm>
                <a:off x="3359664" y="2825504"/>
                <a:ext cx="5389552"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𝑠𝑘</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𝑏</m:t>
                              </m:r>
                            </m:sup>
                          </m:sSup>
                          <m:r>
                            <a:rPr lang="en-US" i="1">
                              <a:latin typeface="Cambria Math" panose="02040503050406030204" pitchFamily="18" charset="0"/>
                            </a:rPr>
                            <m:t>)</m:t>
                          </m:r>
                        </m:e>
                        <m:sup>
                          <m:r>
                            <a:rPr lang="en-US" i="1">
                              <a:latin typeface="Cambria Math" panose="02040503050406030204" pitchFamily="18" charset="0"/>
                            </a:rPr>
                            <m:t>𝑎</m:t>
                          </m:r>
                        </m:sup>
                      </m:sSup>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𝑎</m:t>
                              </m:r>
                            </m:sup>
                          </m:sSup>
                          <m:r>
                            <a:rPr lang="en-US" i="1">
                              <a:latin typeface="Cambria Math" panose="02040503050406030204" pitchFamily="18" charset="0"/>
                            </a:rPr>
                            <m:t>)</m:t>
                          </m:r>
                        </m:e>
                        <m:sup>
                          <m:r>
                            <a:rPr lang="en-US" i="1">
                              <a:latin typeface="Cambria Math" panose="02040503050406030204" pitchFamily="18" charset="0"/>
                            </a:rPr>
                            <m:t>𝑏</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a:p>
            </p:txBody>
          </p:sp>
        </mc:Choice>
        <mc:Fallback xmlns="">
          <p:sp>
            <p:nvSpPr>
              <p:cNvPr id="11" name="TextBox 10">
                <a:extLst>
                  <a:ext uri="{FF2B5EF4-FFF2-40B4-BE49-F238E27FC236}">
                    <a16:creationId xmlns:a16="http://schemas.microsoft.com/office/drawing/2014/main" id="{7F499896-3B58-4269-8CCA-3B0B7C28F10F}"/>
                  </a:ext>
                </a:extLst>
              </p:cNvPr>
              <p:cNvSpPr txBox="1">
                <a:spLocks noRot="1" noChangeAspect="1" noMove="1" noResize="1" noEditPoints="1" noAdjustHandles="1" noChangeArrowheads="1" noChangeShapeType="1" noTextEdit="1"/>
              </p:cNvSpPr>
              <p:nvPr/>
            </p:nvSpPr>
            <p:spPr>
              <a:xfrm>
                <a:off x="3359664" y="2825504"/>
                <a:ext cx="5389552" cy="530915"/>
              </a:xfrm>
              <a:prstGeom prst="rect">
                <a:avLst/>
              </a:prstGeom>
              <a:blipFill>
                <a:blip r:embed="rId10"/>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0718E43-B302-4494-BE1C-F71FBBB134B6}"/>
              </a:ext>
            </a:extLst>
          </p:cNvPr>
          <p:cNvCxnSpPr>
            <a:cxnSpLocks/>
          </p:cNvCxnSpPr>
          <p:nvPr/>
        </p:nvCxnSpPr>
        <p:spPr bwMode="auto">
          <a:xfrm>
            <a:off x="4310440" y="1649286"/>
            <a:ext cx="3225956"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3" name="Text Box 13">
                <a:extLst>
                  <a:ext uri="{FF2B5EF4-FFF2-40B4-BE49-F238E27FC236}">
                    <a16:creationId xmlns:a16="http://schemas.microsoft.com/office/drawing/2014/main" id="{DC89C470-FD3F-48F6-94A6-EBACA3294197}"/>
                  </a:ext>
                </a:extLst>
              </p:cNvPr>
              <p:cNvSpPr txBox="1">
                <a:spLocks noChangeArrowheads="1"/>
              </p:cNvSpPr>
              <p:nvPr/>
            </p:nvSpPr>
            <p:spPr bwMode="auto">
              <a:xfrm>
                <a:off x="5196698" y="1165357"/>
                <a:ext cx="1217128"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𝑎</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23" name="Text Box 13">
                <a:extLst>
                  <a:ext uri="{FF2B5EF4-FFF2-40B4-BE49-F238E27FC236}">
                    <a16:creationId xmlns:a16="http://schemas.microsoft.com/office/drawing/2014/main" id="{DC89C470-FD3F-48F6-94A6-EBACA3294197}"/>
                  </a:ext>
                </a:extLst>
              </p:cNvPr>
              <p:cNvSpPr txBox="1">
                <a:spLocks noRot="1" noChangeAspect="1" noMove="1" noResize="1" noEditPoints="1" noAdjustHandles="1" noChangeArrowheads="1" noChangeShapeType="1" noTextEdit="1"/>
              </p:cNvSpPr>
              <p:nvPr/>
            </p:nvSpPr>
            <p:spPr bwMode="auto">
              <a:xfrm>
                <a:off x="5196698" y="1165357"/>
                <a:ext cx="1217128" cy="453137"/>
              </a:xfrm>
              <a:prstGeom prst="rect">
                <a:avLst/>
              </a:prstGeom>
              <a:blipFill>
                <a:blip r:embed="rId11"/>
                <a:stretch>
                  <a:fillRect b="-1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9947ED71-47FB-4F8F-B37C-B1A38A499777}"/>
              </a:ext>
            </a:extLst>
          </p:cNvPr>
          <p:cNvCxnSpPr>
            <a:cxnSpLocks/>
          </p:cNvCxnSpPr>
          <p:nvPr/>
        </p:nvCxnSpPr>
        <p:spPr bwMode="auto">
          <a:xfrm>
            <a:off x="2798301" y="5499980"/>
            <a:ext cx="2435695" cy="1"/>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8" name="Text Box 13">
                <a:extLst>
                  <a:ext uri="{FF2B5EF4-FFF2-40B4-BE49-F238E27FC236}">
                    <a16:creationId xmlns:a16="http://schemas.microsoft.com/office/drawing/2014/main" id="{20FE7265-438B-4B6C-875A-1B1AAD1F9358}"/>
                  </a:ext>
                </a:extLst>
              </p:cNvPr>
              <p:cNvSpPr txBox="1">
                <a:spLocks noChangeArrowheads="1"/>
              </p:cNvSpPr>
              <p:nvPr/>
            </p:nvSpPr>
            <p:spPr bwMode="auto">
              <a:xfrm>
                <a:off x="3187483" y="4942617"/>
                <a:ext cx="1211293"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𝑚</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28" name="Text Box 13">
                <a:extLst>
                  <a:ext uri="{FF2B5EF4-FFF2-40B4-BE49-F238E27FC236}">
                    <a16:creationId xmlns:a16="http://schemas.microsoft.com/office/drawing/2014/main" id="{20FE7265-438B-4B6C-875A-1B1AAD1F9358}"/>
                  </a:ext>
                </a:extLst>
              </p:cNvPr>
              <p:cNvSpPr txBox="1">
                <a:spLocks noRot="1" noChangeAspect="1" noMove="1" noResize="1" noEditPoints="1" noAdjustHandles="1" noChangeArrowheads="1" noChangeShapeType="1" noTextEdit="1"/>
              </p:cNvSpPr>
              <p:nvPr/>
            </p:nvSpPr>
            <p:spPr bwMode="auto">
              <a:xfrm>
                <a:off x="3187483" y="4942617"/>
                <a:ext cx="1211293" cy="453137"/>
              </a:xfrm>
              <a:prstGeom prst="rect">
                <a:avLst/>
              </a:prstGeom>
              <a:blipFill>
                <a:blip r:embed="rId12"/>
                <a:stretch>
                  <a:fillRect l="-1508" b="-13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445372F-7C99-4DAA-AD99-95684C101D46}"/>
                  </a:ext>
                </a:extLst>
              </p:cNvPr>
              <p:cNvSpPr txBox="1"/>
              <p:nvPr/>
            </p:nvSpPr>
            <p:spPr>
              <a:xfrm>
                <a:off x="2332664" y="5828519"/>
                <a:ext cx="29209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𝑎𝑚</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a:p>
            </p:txBody>
          </p:sp>
        </mc:Choice>
        <mc:Fallback xmlns="">
          <p:sp>
            <p:nvSpPr>
              <p:cNvPr id="30" name="TextBox 29">
                <a:extLst>
                  <a:ext uri="{FF2B5EF4-FFF2-40B4-BE49-F238E27FC236}">
                    <a16:creationId xmlns:a16="http://schemas.microsoft.com/office/drawing/2014/main" id="{7445372F-7C99-4DAA-AD99-95684C101D46}"/>
                  </a:ext>
                </a:extLst>
              </p:cNvPr>
              <p:cNvSpPr txBox="1">
                <a:spLocks noRot="1" noChangeAspect="1" noMove="1" noResize="1" noEditPoints="1" noAdjustHandles="1" noChangeArrowheads="1" noChangeShapeType="1" noTextEdit="1"/>
              </p:cNvSpPr>
              <p:nvPr/>
            </p:nvSpPr>
            <p:spPr>
              <a:xfrm>
                <a:off x="2332664" y="5828519"/>
                <a:ext cx="2920928" cy="523220"/>
              </a:xfrm>
              <a:prstGeom prst="rect">
                <a:avLst/>
              </a:prstGeom>
              <a:blipFill>
                <a:blip r:embed="rId13"/>
                <a:stretch>
                  <a:fillRect/>
                </a:stretch>
              </a:blipFill>
            </p:spPr>
            <p:txBody>
              <a:bodyPr/>
              <a:lstStyle/>
              <a:p>
                <a:r>
                  <a:rPr lang="en-US">
                    <a:noFill/>
                  </a:rPr>
                  <a:t> </a:t>
                </a:r>
              </a:p>
            </p:txBody>
          </p:sp>
        </mc:Fallback>
      </mc:AlternateContent>
      <p:sp>
        <p:nvSpPr>
          <p:cNvPr id="31" name="object 5">
            <a:extLst>
              <a:ext uri="{FF2B5EF4-FFF2-40B4-BE49-F238E27FC236}">
                <a16:creationId xmlns:a16="http://schemas.microsoft.com/office/drawing/2014/main" id="{D64680B4-4C56-47C4-96B0-4D30D9447EC3}"/>
              </a:ext>
            </a:extLst>
          </p:cNvPr>
          <p:cNvSpPr/>
          <p:nvPr/>
        </p:nvSpPr>
        <p:spPr>
          <a:xfrm>
            <a:off x="1557582" y="4445728"/>
            <a:ext cx="1120302" cy="977995"/>
          </a:xfrm>
          <a:prstGeom prst="rect">
            <a:avLst/>
          </a:prstGeom>
          <a:blipFill>
            <a:blip r:embed="rId4" cstate="print"/>
            <a:stretch>
              <a:fillRect/>
            </a:stretch>
          </a:blipFill>
        </p:spPr>
        <p:txBody>
          <a:bodyPr wrap="square" lIns="0" tIns="0" rIns="0" bIns="0" rtlCol="0"/>
          <a:lstStyle/>
          <a:p>
            <a:endParaRPr sz="2059"/>
          </a:p>
        </p:txBody>
      </p:sp>
      <p:cxnSp>
        <p:nvCxnSpPr>
          <p:cNvPr id="32" name="Straight Arrow Connector 31">
            <a:extLst>
              <a:ext uri="{FF2B5EF4-FFF2-40B4-BE49-F238E27FC236}">
                <a16:creationId xmlns:a16="http://schemas.microsoft.com/office/drawing/2014/main" id="{9B5475EB-9DD7-4A67-926B-4C291F5519DC}"/>
              </a:ext>
            </a:extLst>
          </p:cNvPr>
          <p:cNvCxnSpPr>
            <a:cxnSpLocks/>
          </p:cNvCxnSpPr>
          <p:nvPr/>
        </p:nvCxnSpPr>
        <p:spPr bwMode="auto">
          <a:xfrm>
            <a:off x="6841060" y="4716680"/>
            <a:ext cx="2098479"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3" name="Text Box 13">
                <a:extLst>
                  <a:ext uri="{FF2B5EF4-FFF2-40B4-BE49-F238E27FC236}">
                    <a16:creationId xmlns:a16="http://schemas.microsoft.com/office/drawing/2014/main" id="{428D58A7-795B-4496-960D-FB1D551EE725}"/>
                  </a:ext>
                </a:extLst>
              </p:cNvPr>
              <p:cNvSpPr txBox="1">
                <a:spLocks noChangeArrowheads="1"/>
              </p:cNvSpPr>
              <p:nvPr/>
            </p:nvSpPr>
            <p:spPr bwMode="auto">
              <a:xfrm>
                <a:off x="7243554" y="4100019"/>
                <a:ext cx="1217128" cy="45313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𝑚</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33" name="Text Box 13">
                <a:extLst>
                  <a:ext uri="{FF2B5EF4-FFF2-40B4-BE49-F238E27FC236}">
                    <a16:creationId xmlns:a16="http://schemas.microsoft.com/office/drawing/2014/main" id="{428D58A7-795B-4496-960D-FB1D551EE725}"/>
                  </a:ext>
                </a:extLst>
              </p:cNvPr>
              <p:cNvSpPr txBox="1">
                <a:spLocks noRot="1" noChangeAspect="1" noMove="1" noResize="1" noEditPoints="1" noAdjustHandles="1" noChangeArrowheads="1" noChangeShapeType="1" noTextEdit="1"/>
              </p:cNvSpPr>
              <p:nvPr/>
            </p:nvSpPr>
            <p:spPr bwMode="auto">
              <a:xfrm>
                <a:off x="7243554" y="4100019"/>
                <a:ext cx="1217128" cy="453137"/>
              </a:xfrm>
              <a:prstGeom prst="rect">
                <a:avLst/>
              </a:prstGeom>
              <a:blipFill>
                <a:blip r:embed="rId14"/>
                <a:stretch>
                  <a:fillRect l="-1000" b="-13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sp>
        <p:nvSpPr>
          <p:cNvPr id="35" name="object 4">
            <a:extLst>
              <a:ext uri="{FF2B5EF4-FFF2-40B4-BE49-F238E27FC236}">
                <a16:creationId xmlns:a16="http://schemas.microsoft.com/office/drawing/2014/main" id="{FC4C3461-5F7C-4853-A21B-68DC7774D7C9}"/>
              </a:ext>
            </a:extLst>
          </p:cNvPr>
          <p:cNvSpPr/>
          <p:nvPr/>
        </p:nvSpPr>
        <p:spPr>
          <a:xfrm>
            <a:off x="9430998" y="4167029"/>
            <a:ext cx="858005" cy="1228725"/>
          </a:xfrm>
          <a:prstGeom prst="rect">
            <a:avLst/>
          </a:prstGeom>
          <a:blipFill>
            <a:blip r:embed="rId3" cstate="print"/>
            <a:stretch>
              <a:fillRect/>
            </a:stretch>
          </a:blipFill>
        </p:spPr>
        <p:txBody>
          <a:bodyPr wrap="square" lIns="0" tIns="0" rIns="0" bIns="0" rtlCol="0"/>
          <a:lstStyle/>
          <a:p>
            <a:endParaRPr sz="2059"/>
          </a:p>
        </p:txBody>
      </p:sp>
      <p:sp>
        <p:nvSpPr>
          <p:cNvPr id="36" name="TextBox 35">
            <a:extLst>
              <a:ext uri="{FF2B5EF4-FFF2-40B4-BE49-F238E27FC236}">
                <a16:creationId xmlns:a16="http://schemas.microsoft.com/office/drawing/2014/main" id="{E14F03A2-B8D2-4EFC-A424-7A19D345607D}"/>
              </a:ext>
            </a:extLst>
          </p:cNvPr>
          <p:cNvSpPr txBox="1"/>
          <p:nvPr/>
        </p:nvSpPr>
        <p:spPr>
          <a:xfrm>
            <a:off x="1641380" y="2948067"/>
            <a:ext cx="960519" cy="523220"/>
          </a:xfrm>
          <a:prstGeom prst="rect">
            <a:avLst/>
          </a:prstGeom>
          <a:noFill/>
        </p:spPr>
        <p:txBody>
          <a:bodyPr wrap="none" rtlCol="0">
            <a:spAutoFit/>
          </a:bodyPr>
          <a:lstStyle/>
          <a:p>
            <a:r>
              <a:rPr lang="en-US" b="1"/>
              <a:t>Alice</a:t>
            </a:r>
          </a:p>
        </p:txBody>
      </p:sp>
      <p:sp>
        <p:nvSpPr>
          <p:cNvPr id="37" name="TextBox 36">
            <a:extLst>
              <a:ext uri="{FF2B5EF4-FFF2-40B4-BE49-F238E27FC236}">
                <a16:creationId xmlns:a16="http://schemas.microsoft.com/office/drawing/2014/main" id="{77DCE825-DB79-49AB-94CF-92E89A903937}"/>
              </a:ext>
            </a:extLst>
          </p:cNvPr>
          <p:cNvSpPr txBox="1"/>
          <p:nvPr/>
        </p:nvSpPr>
        <p:spPr>
          <a:xfrm>
            <a:off x="9370495" y="2690972"/>
            <a:ext cx="803425" cy="523220"/>
          </a:xfrm>
          <a:prstGeom prst="rect">
            <a:avLst/>
          </a:prstGeom>
          <a:noFill/>
        </p:spPr>
        <p:txBody>
          <a:bodyPr wrap="none" rtlCol="0">
            <a:spAutoFit/>
          </a:bodyPr>
          <a:lstStyle/>
          <a:p>
            <a:r>
              <a:rPr lang="en-US" b="1"/>
              <a:t>Bob</a:t>
            </a:r>
          </a:p>
        </p:txBody>
      </p:sp>
      <p:cxnSp>
        <p:nvCxnSpPr>
          <p:cNvPr id="38" name="Straight Arrow Connector 37">
            <a:extLst>
              <a:ext uri="{FF2B5EF4-FFF2-40B4-BE49-F238E27FC236}">
                <a16:creationId xmlns:a16="http://schemas.microsoft.com/office/drawing/2014/main" id="{73D826B9-0AD2-4B7E-AC17-941F085F61D7}"/>
              </a:ext>
            </a:extLst>
          </p:cNvPr>
          <p:cNvCxnSpPr>
            <a:cxnSpLocks/>
          </p:cNvCxnSpPr>
          <p:nvPr/>
        </p:nvCxnSpPr>
        <p:spPr bwMode="auto">
          <a:xfrm>
            <a:off x="6753387" y="5444066"/>
            <a:ext cx="2435695" cy="1"/>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9" name="Text Box 13">
                <a:extLst>
                  <a:ext uri="{FF2B5EF4-FFF2-40B4-BE49-F238E27FC236}">
                    <a16:creationId xmlns:a16="http://schemas.microsoft.com/office/drawing/2014/main" id="{4265C877-A59C-492B-9832-1382AD5B5593}"/>
                  </a:ext>
                </a:extLst>
              </p:cNvPr>
              <p:cNvSpPr txBox="1">
                <a:spLocks noChangeArrowheads="1"/>
              </p:cNvSpPr>
              <p:nvPr/>
            </p:nvSpPr>
            <p:spPr bwMode="auto">
              <a:xfrm>
                <a:off x="7142569" y="4886703"/>
                <a:ext cx="1211293" cy="46820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p>
                        <m:sSupPr>
                          <m:ctrlPr>
                            <a:rPr lang="en-US" altLang="en-US" i="1">
                              <a:solidFill>
                                <a:schemeClr val="tx1"/>
                              </a:solidFill>
                              <a:latin typeface="Cambria Math" panose="02040503050406030204" pitchFamily="18" charset="0"/>
                            </a:rPr>
                          </m:ctrlPr>
                        </m:sSupPr>
                        <m:e>
                          <m:r>
                            <a:rPr lang="en-US" altLang="en-US" i="1">
                              <a:solidFill>
                                <a:schemeClr val="tx1"/>
                              </a:solidFill>
                              <a:latin typeface="Cambria Math" panose="02040503050406030204" pitchFamily="18" charset="0"/>
                            </a:rPr>
                            <m:t>𝑔</m:t>
                          </m:r>
                        </m:e>
                        <m:sup>
                          <m:r>
                            <a:rPr lang="en-US" altLang="en-US" i="1">
                              <a:solidFill>
                                <a:schemeClr val="tx1"/>
                              </a:solidFill>
                              <a:latin typeface="Cambria Math" panose="02040503050406030204" pitchFamily="18" charset="0"/>
                            </a:rPr>
                            <m:t>𝑏</m:t>
                          </m:r>
                        </m:sup>
                      </m:sSup>
                      <m:r>
                        <a:rPr lang="en-US" altLang="en-US" i="1" baseline="30000">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𝑚𝑜𝑑</m:t>
                      </m:r>
                      <m:r>
                        <a:rPr lang="en-US" altLang="en-US" sz="1600" i="1">
                          <a:solidFill>
                            <a:schemeClr val="tx1"/>
                          </a:solidFill>
                          <a:latin typeface="Cambria Math" panose="02040503050406030204" pitchFamily="18" charset="0"/>
                        </a:rPr>
                        <m:t> </m:t>
                      </m:r>
                      <m:r>
                        <a:rPr lang="en-US" altLang="en-US" sz="1600" i="1">
                          <a:solidFill>
                            <a:schemeClr val="tx1"/>
                          </a:solidFill>
                          <a:latin typeface="Cambria Math" panose="02040503050406030204" pitchFamily="18" charset="0"/>
                        </a:rPr>
                        <m:t>𝑝</m:t>
                      </m:r>
                    </m:oMath>
                  </m:oMathPara>
                </a14:m>
                <a:endParaRPr lang="en-US" altLang="en-US" sz="1600"/>
              </a:p>
            </p:txBody>
          </p:sp>
        </mc:Choice>
        <mc:Fallback xmlns="">
          <p:sp>
            <p:nvSpPr>
              <p:cNvPr id="39" name="Text Box 13">
                <a:extLst>
                  <a:ext uri="{FF2B5EF4-FFF2-40B4-BE49-F238E27FC236}">
                    <a16:creationId xmlns:a16="http://schemas.microsoft.com/office/drawing/2014/main" id="{4265C877-A59C-492B-9832-1382AD5B5593}"/>
                  </a:ext>
                </a:extLst>
              </p:cNvPr>
              <p:cNvSpPr txBox="1">
                <a:spLocks noRot="1" noChangeAspect="1" noMove="1" noResize="1" noEditPoints="1" noAdjustHandles="1" noChangeArrowheads="1" noChangeShapeType="1" noTextEdit="1"/>
              </p:cNvSpPr>
              <p:nvPr/>
            </p:nvSpPr>
            <p:spPr bwMode="auto">
              <a:xfrm>
                <a:off x="7142569" y="4886703"/>
                <a:ext cx="1211293" cy="468205"/>
              </a:xfrm>
              <a:prstGeom prst="rect">
                <a:avLst/>
              </a:prstGeom>
              <a:blipFill>
                <a:blip r:embed="rId1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DC55481-0738-4C5E-95EB-DD6F438C9E6A}"/>
                  </a:ext>
                </a:extLst>
              </p:cNvPr>
              <p:cNvSpPr txBox="1"/>
              <p:nvPr/>
            </p:nvSpPr>
            <p:spPr>
              <a:xfrm>
                <a:off x="6851278" y="5743040"/>
                <a:ext cx="2922788"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𝑏𝑚</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𝑝</m:t>
                      </m:r>
                    </m:oMath>
                  </m:oMathPara>
                </a14:m>
                <a:endParaRPr lang="en-US"/>
              </a:p>
            </p:txBody>
          </p:sp>
        </mc:Choice>
        <mc:Fallback xmlns="">
          <p:sp>
            <p:nvSpPr>
              <p:cNvPr id="40" name="TextBox 39">
                <a:extLst>
                  <a:ext uri="{FF2B5EF4-FFF2-40B4-BE49-F238E27FC236}">
                    <a16:creationId xmlns:a16="http://schemas.microsoft.com/office/drawing/2014/main" id="{CDC55481-0738-4C5E-95EB-DD6F438C9E6A}"/>
                  </a:ext>
                </a:extLst>
              </p:cNvPr>
              <p:cNvSpPr txBox="1">
                <a:spLocks noRot="1" noChangeAspect="1" noMove="1" noResize="1" noEditPoints="1" noAdjustHandles="1" noChangeArrowheads="1" noChangeShapeType="1" noTextEdit="1"/>
              </p:cNvSpPr>
              <p:nvPr/>
            </p:nvSpPr>
            <p:spPr>
              <a:xfrm>
                <a:off x="6851278" y="5743040"/>
                <a:ext cx="2922788" cy="530915"/>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51805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6181" y="195341"/>
            <a:ext cx="7836520" cy="552657"/>
          </a:xfrm>
          <a:prstGeom prst="rect">
            <a:avLst/>
          </a:prstGeom>
        </p:spPr>
        <p:txBody>
          <a:bodyPr vert="horz" wrap="square" lIns="0" tIns="9340" rIns="0" bIns="0" numCol="1" rtlCol="0" anchor="ctr" anchorCtr="0" compatLnSpc="1">
            <a:prstTxWarp prst="textNoShape">
              <a:avLst/>
            </a:prstTxWarp>
            <a:spAutoFit/>
          </a:bodyPr>
          <a:lstStyle/>
          <a:p>
            <a:pPr marL="9340">
              <a:spcBef>
                <a:spcPts val="74"/>
              </a:spcBef>
            </a:pPr>
            <a:r>
              <a:rPr sz="3530" spc="-74" dirty="0"/>
              <a:t>Diffie-Hellman </a:t>
            </a:r>
            <a:r>
              <a:rPr sz="3530" spc="-55" dirty="0"/>
              <a:t>key </a:t>
            </a:r>
            <a:r>
              <a:rPr sz="3530" spc="-70"/>
              <a:t>exchange </a:t>
            </a:r>
            <a:r>
              <a:rPr lang="en-US" sz="3530" spc="-81"/>
              <a:t>attack</a:t>
            </a:r>
            <a:endParaRPr sz="3530" dirty="0"/>
          </a:p>
        </p:txBody>
      </p:sp>
      <p:sp>
        <p:nvSpPr>
          <p:cNvPr id="4" name="object 4"/>
          <p:cNvSpPr/>
          <p:nvPr/>
        </p:nvSpPr>
        <p:spPr>
          <a:xfrm>
            <a:off x="9687030" y="993806"/>
            <a:ext cx="1349464" cy="1531036"/>
          </a:xfrm>
          <a:prstGeom prst="rect">
            <a:avLst/>
          </a:prstGeom>
          <a:blipFill>
            <a:blip r:embed="rId3" cstate="print"/>
            <a:stretch>
              <a:fillRect/>
            </a:stretch>
          </a:blipFill>
        </p:spPr>
        <p:txBody>
          <a:bodyPr wrap="square" lIns="0" tIns="0" rIns="0" bIns="0" rtlCol="0"/>
          <a:lstStyle/>
          <a:p>
            <a:endParaRPr sz="2059"/>
          </a:p>
        </p:txBody>
      </p:sp>
      <p:sp>
        <p:nvSpPr>
          <p:cNvPr id="5" name="object 5"/>
          <p:cNvSpPr/>
          <p:nvPr/>
        </p:nvSpPr>
        <p:spPr>
          <a:xfrm>
            <a:off x="768369" y="1189367"/>
            <a:ext cx="1249711" cy="1513103"/>
          </a:xfrm>
          <a:prstGeom prst="rect">
            <a:avLst/>
          </a:prstGeom>
          <a:blipFill>
            <a:blip r:embed="rId4" cstate="print"/>
            <a:stretch>
              <a:fillRect/>
            </a:stretch>
          </a:blipFill>
        </p:spPr>
        <p:txBody>
          <a:bodyPr wrap="square" lIns="0" tIns="0" rIns="0" bIns="0" rtlCol="0"/>
          <a:lstStyle/>
          <a:p>
            <a:endParaRPr sz="2059"/>
          </a:p>
        </p:txBody>
      </p:sp>
      <p:pic>
        <p:nvPicPr>
          <p:cNvPr id="14" name="Picture 13">
            <a:extLst>
              <a:ext uri="{FF2B5EF4-FFF2-40B4-BE49-F238E27FC236}">
                <a16:creationId xmlns:a16="http://schemas.microsoft.com/office/drawing/2014/main" id="{055CCA19-6A84-406A-9963-716A34F40CFF}"/>
              </a:ext>
            </a:extLst>
          </p:cNvPr>
          <p:cNvPicPr>
            <a:picLocks noChangeAspect="1"/>
          </p:cNvPicPr>
          <p:nvPr/>
        </p:nvPicPr>
        <p:blipFill>
          <a:blip r:embed="rId5"/>
          <a:stretch>
            <a:fillRect/>
          </a:stretch>
        </p:blipFill>
        <p:spPr>
          <a:xfrm>
            <a:off x="5382929" y="4309697"/>
            <a:ext cx="1343025" cy="1228725"/>
          </a:xfrm>
          <a:prstGeom prst="rect">
            <a:avLst/>
          </a:prstGeom>
        </p:spPr>
      </p:pic>
      <p:sp>
        <p:nvSpPr>
          <p:cNvPr id="3" name="TextBox 2">
            <a:extLst>
              <a:ext uri="{FF2B5EF4-FFF2-40B4-BE49-F238E27FC236}">
                <a16:creationId xmlns:a16="http://schemas.microsoft.com/office/drawing/2014/main" id="{5114B106-4650-4ED1-9D41-98BBC9E8516E}"/>
              </a:ext>
            </a:extLst>
          </p:cNvPr>
          <p:cNvSpPr txBox="1"/>
          <p:nvPr/>
        </p:nvSpPr>
        <p:spPr>
          <a:xfrm>
            <a:off x="3905725" y="3536248"/>
            <a:ext cx="4230645" cy="523220"/>
          </a:xfrm>
          <a:prstGeom prst="rect">
            <a:avLst/>
          </a:prstGeom>
          <a:noFill/>
        </p:spPr>
        <p:txBody>
          <a:bodyPr wrap="none" rtlCol="0">
            <a:spAutoFit/>
          </a:bodyPr>
          <a:lstStyle/>
          <a:p>
            <a:r>
              <a:rPr lang="en-US" b="1"/>
              <a:t>man-in-the-middle attack!</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65530A-2CF8-4BAB-ACD0-D942F84FC2A8}"/>
                  </a:ext>
                </a:extLst>
              </p:cNvPr>
              <p:cNvSpPr txBox="1"/>
              <p:nvPr/>
            </p:nvSpPr>
            <p:spPr>
              <a:xfrm>
                <a:off x="2352203" y="1913630"/>
                <a:ext cx="22459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𝑎</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𝑎𝐺</m:t>
                      </m:r>
                      <m:r>
                        <a:rPr lang="en-US" i="1">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7665530A-2CF8-4BAB-ACD0-D942F84FC2A8}"/>
                  </a:ext>
                </a:extLst>
              </p:cNvPr>
              <p:cNvSpPr txBox="1">
                <a:spLocks noRot="1" noChangeAspect="1" noMove="1" noResize="1" noEditPoints="1" noAdjustHandles="1" noChangeArrowheads="1" noChangeShapeType="1" noTextEdit="1"/>
              </p:cNvSpPr>
              <p:nvPr/>
            </p:nvSpPr>
            <p:spPr>
              <a:xfrm>
                <a:off x="2352203" y="1913630"/>
                <a:ext cx="2245936"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2B11B4-F84F-4588-A58B-B79A8002963C}"/>
                  </a:ext>
                </a:extLst>
              </p:cNvPr>
              <p:cNvSpPr txBox="1"/>
              <p:nvPr/>
            </p:nvSpPr>
            <p:spPr>
              <a:xfrm>
                <a:off x="7382198" y="1790207"/>
                <a:ext cx="22415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𝑏</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𝑏𝐺</m:t>
                      </m:r>
                      <m:r>
                        <a:rPr lang="en-US" i="1">
                          <a:latin typeface="Cambria Math" panose="02040503050406030204" pitchFamily="18" charset="0"/>
                        </a:rPr>
                        <m:t>)</m:t>
                      </m:r>
                    </m:oMath>
                  </m:oMathPara>
                </a14:m>
                <a:endParaRPr lang="en-US"/>
              </a:p>
            </p:txBody>
          </p:sp>
        </mc:Choice>
        <mc:Fallback xmlns="">
          <p:sp>
            <p:nvSpPr>
              <p:cNvPr id="9" name="TextBox 8">
                <a:extLst>
                  <a:ext uri="{FF2B5EF4-FFF2-40B4-BE49-F238E27FC236}">
                    <a16:creationId xmlns:a16="http://schemas.microsoft.com/office/drawing/2014/main" id="{C42B11B4-F84F-4588-A58B-B79A8002963C}"/>
                  </a:ext>
                </a:extLst>
              </p:cNvPr>
              <p:cNvSpPr txBox="1">
                <a:spLocks noRot="1" noChangeAspect="1" noMove="1" noResize="1" noEditPoints="1" noAdjustHandles="1" noChangeArrowheads="1" noChangeShapeType="1" noTextEdit="1"/>
              </p:cNvSpPr>
              <p:nvPr/>
            </p:nvSpPr>
            <p:spPr>
              <a:xfrm>
                <a:off x="7382198" y="1790207"/>
                <a:ext cx="2241511" cy="523220"/>
              </a:xfrm>
              <a:prstGeom prst="rect">
                <a:avLst/>
              </a:prstGeom>
              <a:blipFill>
                <a:blip r:embed="rId7"/>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3B12014-F924-4ED8-B959-63405E0F2B6D}"/>
              </a:ext>
            </a:extLst>
          </p:cNvPr>
          <p:cNvCxnSpPr>
            <a:cxnSpLocks/>
          </p:cNvCxnSpPr>
          <p:nvPr/>
        </p:nvCxnSpPr>
        <p:spPr bwMode="auto">
          <a:xfrm>
            <a:off x="2761003" y="4854078"/>
            <a:ext cx="2472992"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2" name="Text Box 13">
                <a:extLst>
                  <a:ext uri="{FF2B5EF4-FFF2-40B4-BE49-F238E27FC236}">
                    <a16:creationId xmlns:a16="http://schemas.microsoft.com/office/drawing/2014/main" id="{5E64FAB2-A57B-4E55-82AB-47BBB11F7276}"/>
                  </a:ext>
                </a:extLst>
              </p:cNvPr>
              <p:cNvSpPr txBox="1">
                <a:spLocks noChangeArrowheads="1"/>
              </p:cNvSpPr>
              <p:nvPr/>
            </p:nvSpPr>
            <p:spPr bwMode="auto">
              <a:xfrm>
                <a:off x="3457877" y="4310128"/>
                <a:ext cx="659861" cy="46166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r>
                        <a:rPr lang="en-US" altLang="en-US" b="0" i="1" smtClean="0">
                          <a:solidFill>
                            <a:schemeClr val="tx1"/>
                          </a:solidFill>
                          <a:latin typeface="Cambria Math" panose="02040503050406030204" pitchFamily="18" charset="0"/>
                        </a:rPr>
                        <m:t>𝑎𝐺</m:t>
                      </m:r>
                    </m:oMath>
                  </m:oMathPara>
                </a14:m>
                <a:endParaRPr lang="en-US" altLang="en-US" sz="1600"/>
              </a:p>
            </p:txBody>
          </p:sp>
        </mc:Choice>
        <mc:Fallback xmlns="">
          <p:sp>
            <p:nvSpPr>
              <p:cNvPr id="12" name="Text Box 13">
                <a:extLst>
                  <a:ext uri="{FF2B5EF4-FFF2-40B4-BE49-F238E27FC236}">
                    <a16:creationId xmlns:a16="http://schemas.microsoft.com/office/drawing/2014/main" id="{5E64FAB2-A57B-4E55-82AB-47BBB11F7276}"/>
                  </a:ext>
                </a:extLst>
              </p:cNvPr>
              <p:cNvSpPr txBox="1">
                <a:spLocks noRot="1" noChangeAspect="1" noMove="1" noResize="1" noEditPoints="1" noAdjustHandles="1" noChangeArrowheads="1" noChangeShapeType="1" noTextEdit="1"/>
              </p:cNvSpPr>
              <p:nvPr/>
            </p:nvSpPr>
            <p:spPr bwMode="auto">
              <a:xfrm>
                <a:off x="3457877" y="4310128"/>
                <a:ext cx="659861" cy="461665"/>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F22EF3A-AB8B-42DD-8833-AF3B6C5CA95B}"/>
              </a:ext>
            </a:extLst>
          </p:cNvPr>
          <p:cNvCxnSpPr>
            <a:cxnSpLocks/>
          </p:cNvCxnSpPr>
          <p:nvPr/>
        </p:nvCxnSpPr>
        <p:spPr bwMode="auto">
          <a:xfrm flipV="1">
            <a:off x="4286032" y="2479382"/>
            <a:ext cx="3250365" cy="13893"/>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499896-3B58-4269-8CCA-3B0B7C28F10F}"/>
                  </a:ext>
                </a:extLst>
              </p:cNvPr>
              <p:cNvSpPr txBox="1"/>
              <p:nvPr/>
            </p:nvSpPr>
            <p:spPr>
              <a:xfrm>
                <a:off x="4171993" y="2805042"/>
                <a:ext cx="39494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𝑠𝑘</m:t>
                      </m:r>
                      <m:r>
                        <a:rPr lang="en-US" i="1" smtClean="0">
                          <a:latin typeface="Cambria Math" panose="02040503050406030204" pitchFamily="18" charset="0"/>
                        </a:rPr>
                        <m:t>=</m:t>
                      </m:r>
                      <m:r>
                        <a:rPr lang="en-US" b="0" i="1" smtClean="0">
                          <a:latin typeface="Cambria Math" panose="02040503050406030204" pitchFamily="18" charset="0"/>
                        </a:rPr>
                        <m:t>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𝑎𝑏𝐺</m:t>
                      </m:r>
                    </m:oMath>
                  </m:oMathPara>
                </a14:m>
                <a:endParaRPr lang="en-US"/>
              </a:p>
            </p:txBody>
          </p:sp>
        </mc:Choice>
        <mc:Fallback xmlns="">
          <p:sp>
            <p:nvSpPr>
              <p:cNvPr id="11" name="TextBox 10">
                <a:extLst>
                  <a:ext uri="{FF2B5EF4-FFF2-40B4-BE49-F238E27FC236}">
                    <a16:creationId xmlns:a16="http://schemas.microsoft.com/office/drawing/2014/main" id="{7F499896-3B58-4269-8CCA-3B0B7C28F10F}"/>
                  </a:ext>
                </a:extLst>
              </p:cNvPr>
              <p:cNvSpPr txBox="1">
                <a:spLocks noRot="1" noChangeAspect="1" noMove="1" noResize="1" noEditPoints="1" noAdjustHandles="1" noChangeArrowheads="1" noChangeShapeType="1" noTextEdit="1"/>
              </p:cNvSpPr>
              <p:nvPr/>
            </p:nvSpPr>
            <p:spPr>
              <a:xfrm>
                <a:off x="4171993" y="2805042"/>
                <a:ext cx="3949414" cy="523220"/>
              </a:xfrm>
              <a:prstGeom prst="rect">
                <a:avLst/>
              </a:prstGeom>
              <a:blipFill>
                <a:blip r:embed="rId9"/>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0718E43-B302-4494-BE1C-F71FBBB134B6}"/>
              </a:ext>
            </a:extLst>
          </p:cNvPr>
          <p:cNvCxnSpPr>
            <a:cxnSpLocks/>
          </p:cNvCxnSpPr>
          <p:nvPr/>
        </p:nvCxnSpPr>
        <p:spPr bwMode="auto">
          <a:xfrm>
            <a:off x="4310440" y="1649286"/>
            <a:ext cx="3225956"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3" name="Text Box 13">
                <a:extLst>
                  <a:ext uri="{FF2B5EF4-FFF2-40B4-BE49-F238E27FC236}">
                    <a16:creationId xmlns:a16="http://schemas.microsoft.com/office/drawing/2014/main" id="{DC89C470-FD3F-48F6-94A6-EBACA3294197}"/>
                  </a:ext>
                </a:extLst>
              </p:cNvPr>
              <p:cNvSpPr txBox="1">
                <a:spLocks noChangeArrowheads="1"/>
              </p:cNvSpPr>
              <p:nvPr/>
            </p:nvSpPr>
            <p:spPr bwMode="auto">
              <a:xfrm>
                <a:off x="5235562" y="1085144"/>
                <a:ext cx="1217128" cy="523220"/>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b>
                        <m:sSubPr>
                          <m:ctrlPr>
                            <a:rPr lang="en-US" altLang="en-US" sz="2800" b="1" i="1" smtClean="0">
                              <a:solidFill>
                                <a:schemeClr val="tx1"/>
                              </a:solidFill>
                              <a:latin typeface="Cambria Math" panose="02040503050406030204" pitchFamily="18" charset="0"/>
                            </a:rPr>
                          </m:ctrlPr>
                        </m:sSubPr>
                        <m:e>
                          <m:r>
                            <a:rPr lang="en-US" altLang="en-US" sz="2800" b="1" i="1" smtClean="0">
                              <a:solidFill>
                                <a:schemeClr val="tx1"/>
                              </a:solidFill>
                              <a:latin typeface="Cambria Math" panose="02040503050406030204" pitchFamily="18" charset="0"/>
                            </a:rPr>
                            <m:t>𝑸</m:t>
                          </m:r>
                        </m:e>
                        <m:sub>
                          <m:r>
                            <a:rPr lang="en-US" altLang="en-US" sz="2800" b="1" i="1" smtClean="0">
                              <a:solidFill>
                                <a:schemeClr val="tx1"/>
                              </a:solidFill>
                              <a:latin typeface="Cambria Math" panose="02040503050406030204" pitchFamily="18" charset="0"/>
                            </a:rPr>
                            <m:t>𝑨</m:t>
                          </m:r>
                        </m:sub>
                      </m:sSub>
                    </m:oMath>
                  </m:oMathPara>
                </a14:m>
                <a:endParaRPr lang="en-US" altLang="en-US" sz="1600" b="1"/>
              </a:p>
            </p:txBody>
          </p:sp>
        </mc:Choice>
        <mc:Fallback xmlns="">
          <p:sp>
            <p:nvSpPr>
              <p:cNvPr id="23" name="Text Box 13">
                <a:extLst>
                  <a:ext uri="{FF2B5EF4-FFF2-40B4-BE49-F238E27FC236}">
                    <a16:creationId xmlns:a16="http://schemas.microsoft.com/office/drawing/2014/main" id="{DC89C470-FD3F-48F6-94A6-EBACA3294197}"/>
                  </a:ext>
                </a:extLst>
              </p:cNvPr>
              <p:cNvSpPr txBox="1">
                <a:spLocks noRot="1" noChangeAspect="1" noMove="1" noResize="1" noEditPoints="1" noAdjustHandles="1" noChangeArrowheads="1" noChangeShapeType="1" noTextEdit="1"/>
              </p:cNvSpPr>
              <p:nvPr/>
            </p:nvSpPr>
            <p:spPr bwMode="auto">
              <a:xfrm>
                <a:off x="5235562" y="1085144"/>
                <a:ext cx="1217128" cy="523220"/>
              </a:xfrm>
              <a:prstGeom prst="rect">
                <a:avLst/>
              </a:prstGeom>
              <a:blipFill>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9947ED71-47FB-4F8F-B37C-B1A38A499777}"/>
              </a:ext>
            </a:extLst>
          </p:cNvPr>
          <p:cNvCxnSpPr>
            <a:cxnSpLocks/>
          </p:cNvCxnSpPr>
          <p:nvPr/>
        </p:nvCxnSpPr>
        <p:spPr bwMode="auto">
          <a:xfrm>
            <a:off x="2798301" y="5499980"/>
            <a:ext cx="2435695" cy="1"/>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8" name="Text Box 13">
                <a:extLst>
                  <a:ext uri="{FF2B5EF4-FFF2-40B4-BE49-F238E27FC236}">
                    <a16:creationId xmlns:a16="http://schemas.microsoft.com/office/drawing/2014/main" id="{20FE7265-438B-4B6C-875A-1B1AAD1F9358}"/>
                  </a:ext>
                </a:extLst>
              </p:cNvPr>
              <p:cNvSpPr txBox="1">
                <a:spLocks noChangeArrowheads="1"/>
              </p:cNvSpPr>
              <p:nvPr/>
            </p:nvSpPr>
            <p:spPr bwMode="auto">
              <a:xfrm>
                <a:off x="3187483" y="4942617"/>
                <a:ext cx="1211293" cy="46166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r>
                        <a:rPr lang="en-US" altLang="en-US" b="0" i="1" smtClean="0">
                          <a:solidFill>
                            <a:schemeClr val="tx1"/>
                          </a:solidFill>
                          <a:latin typeface="Cambria Math" panose="02040503050406030204" pitchFamily="18" charset="0"/>
                        </a:rPr>
                        <m:t>𝑚𝐺</m:t>
                      </m:r>
                    </m:oMath>
                  </m:oMathPara>
                </a14:m>
                <a:endParaRPr lang="en-US" altLang="en-US" sz="1600"/>
              </a:p>
            </p:txBody>
          </p:sp>
        </mc:Choice>
        <mc:Fallback xmlns="">
          <p:sp>
            <p:nvSpPr>
              <p:cNvPr id="28" name="Text Box 13">
                <a:extLst>
                  <a:ext uri="{FF2B5EF4-FFF2-40B4-BE49-F238E27FC236}">
                    <a16:creationId xmlns:a16="http://schemas.microsoft.com/office/drawing/2014/main" id="{20FE7265-438B-4B6C-875A-1B1AAD1F9358}"/>
                  </a:ext>
                </a:extLst>
              </p:cNvPr>
              <p:cNvSpPr txBox="1">
                <a:spLocks noRot="1" noChangeAspect="1" noMove="1" noResize="1" noEditPoints="1" noAdjustHandles="1" noChangeArrowheads="1" noChangeShapeType="1" noTextEdit="1"/>
              </p:cNvSpPr>
              <p:nvPr/>
            </p:nvSpPr>
            <p:spPr bwMode="auto">
              <a:xfrm>
                <a:off x="3187483" y="4942617"/>
                <a:ext cx="1211293" cy="461665"/>
              </a:xfrm>
              <a:prstGeom prst="rect">
                <a:avLst/>
              </a:prstGeom>
              <a:blipFill>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445372F-7C99-4DAA-AD99-95684C101D46}"/>
                  </a:ext>
                </a:extLst>
              </p:cNvPr>
              <p:cNvSpPr txBox="1"/>
              <p:nvPr/>
            </p:nvSpPr>
            <p:spPr>
              <a:xfrm>
                <a:off x="2332664" y="5828519"/>
                <a:ext cx="20153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𝑎𝑚𝐺</m:t>
                      </m:r>
                    </m:oMath>
                  </m:oMathPara>
                </a14:m>
                <a:endParaRPr lang="en-US"/>
              </a:p>
            </p:txBody>
          </p:sp>
        </mc:Choice>
        <mc:Fallback xmlns="">
          <p:sp>
            <p:nvSpPr>
              <p:cNvPr id="30" name="TextBox 29">
                <a:extLst>
                  <a:ext uri="{FF2B5EF4-FFF2-40B4-BE49-F238E27FC236}">
                    <a16:creationId xmlns:a16="http://schemas.microsoft.com/office/drawing/2014/main" id="{7445372F-7C99-4DAA-AD99-95684C101D46}"/>
                  </a:ext>
                </a:extLst>
              </p:cNvPr>
              <p:cNvSpPr txBox="1">
                <a:spLocks noRot="1" noChangeAspect="1" noMove="1" noResize="1" noEditPoints="1" noAdjustHandles="1" noChangeArrowheads="1" noChangeShapeType="1" noTextEdit="1"/>
              </p:cNvSpPr>
              <p:nvPr/>
            </p:nvSpPr>
            <p:spPr>
              <a:xfrm>
                <a:off x="2332664" y="5828519"/>
                <a:ext cx="2015359" cy="523220"/>
              </a:xfrm>
              <a:prstGeom prst="rect">
                <a:avLst/>
              </a:prstGeom>
              <a:blipFill>
                <a:blip r:embed="rId12"/>
                <a:stretch>
                  <a:fillRect/>
                </a:stretch>
              </a:blipFill>
            </p:spPr>
            <p:txBody>
              <a:bodyPr/>
              <a:lstStyle/>
              <a:p>
                <a:r>
                  <a:rPr lang="en-US">
                    <a:noFill/>
                  </a:rPr>
                  <a:t> </a:t>
                </a:r>
              </a:p>
            </p:txBody>
          </p:sp>
        </mc:Fallback>
      </mc:AlternateContent>
      <p:sp>
        <p:nvSpPr>
          <p:cNvPr id="31" name="object 5">
            <a:extLst>
              <a:ext uri="{FF2B5EF4-FFF2-40B4-BE49-F238E27FC236}">
                <a16:creationId xmlns:a16="http://schemas.microsoft.com/office/drawing/2014/main" id="{D64680B4-4C56-47C4-96B0-4D30D9447EC3}"/>
              </a:ext>
            </a:extLst>
          </p:cNvPr>
          <p:cNvSpPr/>
          <p:nvPr/>
        </p:nvSpPr>
        <p:spPr>
          <a:xfrm>
            <a:off x="1557582" y="4445728"/>
            <a:ext cx="1120302" cy="977995"/>
          </a:xfrm>
          <a:prstGeom prst="rect">
            <a:avLst/>
          </a:prstGeom>
          <a:blipFill>
            <a:blip r:embed="rId4" cstate="print"/>
            <a:stretch>
              <a:fillRect/>
            </a:stretch>
          </a:blipFill>
        </p:spPr>
        <p:txBody>
          <a:bodyPr wrap="square" lIns="0" tIns="0" rIns="0" bIns="0" rtlCol="0"/>
          <a:lstStyle/>
          <a:p>
            <a:endParaRPr sz="2059"/>
          </a:p>
        </p:txBody>
      </p:sp>
      <p:cxnSp>
        <p:nvCxnSpPr>
          <p:cNvPr id="32" name="Straight Arrow Connector 31">
            <a:extLst>
              <a:ext uri="{FF2B5EF4-FFF2-40B4-BE49-F238E27FC236}">
                <a16:creationId xmlns:a16="http://schemas.microsoft.com/office/drawing/2014/main" id="{9B5475EB-9DD7-4A67-926B-4C291F5519DC}"/>
              </a:ext>
            </a:extLst>
          </p:cNvPr>
          <p:cNvCxnSpPr>
            <a:cxnSpLocks/>
          </p:cNvCxnSpPr>
          <p:nvPr/>
        </p:nvCxnSpPr>
        <p:spPr bwMode="auto">
          <a:xfrm>
            <a:off x="6841060" y="4716680"/>
            <a:ext cx="2098479"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3" name="Text Box 13">
                <a:extLst>
                  <a:ext uri="{FF2B5EF4-FFF2-40B4-BE49-F238E27FC236}">
                    <a16:creationId xmlns:a16="http://schemas.microsoft.com/office/drawing/2014/main" id="{428D58A7-795B-4496-960D-FB1D551EE725}"/>
                  </a:ext>
                </a:extLst>
              </p:cNvPr>
              <p:cNvSpPr txBox="1">
                <a:spLocks noChangeArrowheads="1"/>
              </p:cNvSpPr>
              <p:nvPr/>
            </p:nvSpPr>
            <p:spPr bwMode="auto">
              <a:xfrm>
                <a:off x="7243554" y="4100019"/>
                <a:ext cx="1217128" cy="46166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r>
                        <a:rPr lang="en-US" altLang="en-US" b="0" i="1" smtClean="0">
                          <a:solidFill>
                            <a:schemeClr val="tx1"/>
                          </a:solidFill>
                          <a:latin typeface="Cambria Math" panose="02040503050406030204" pitchFamily="18" charset="0"/>
                        </a:rPr>
                        <m:t>𝑚𝐺</m:t>
                      </m:r>
                    </m:oMath>
                  </m:oMathPara>
                </a14:m>
                <a:endParaRPr lang="en-US" altLang="en-US" sz="1600"/>
              </a:p>
            </p:txBody>
          </p:sp>
        </mc:Choice>
        <mc:Fallback xmlns="">
          <p:sp>
            <p:nvSpPr>
              <p:cNvPr id="33" name="Text Box 13">
                <a:extLst>
                  <a:ext uri="{FF2B5EF4-FFF2-40B4-BE49-F238E27FC236}">
                    <a16:creationId xmlns:a16="http://schemas.microsoft.com/office/drawing/2014/main" id="{428D58A7-795B-4496-960D-FB1D551EE725}"/>
                  </a:ext>
                </a:extLst>
              </p:cNvPr>
              <p:cNvSpPr txBox="1">
                <a:spLocks noRot="1" noChangeAspect="1" noMove="1" noResize="1" noEditPoints="1" noAdjustHandles="1" noChangeArrowheads="1" noChangeShapeType="1" noTextEdit="1"/>
              </p:cNvSpPr>
              <p:nvPr/>
            </p:nvSpPr>
            <p:spPr bwMode="auto">
              <a:xfrm>
                <a:off x="7243554" y="4100019"/>
                <a:ext cx="1217128" cy="461665"/>
              </a:xfrm>
              <a:prstGeom prst="rect">
                <a:avLst/>
              </a:prstGeom>
              <a:blipFill>
                <a:blip r:embed="rId1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sp>
        <p:nvSpPr>
          <p:cNvPr id="35" name="object 4">
            <a:extLst>
              <a:ext uri="{FF2B5EF4-FFF2-40B4-BE49-F238E27FC236}">
                <a16:creationId xmlns:a16="http://schemas.microsoft.com/office/drawing/2014/main" id="{FC4C3461-5F7C-4853-A21B-68DC7774D7C9}"/>
              </a:ext>
            </a:extLst>
          </p:cNvPr>
          <p:cNvSpPr/>
          <p:nvPr/>
        </p:nvSpPr>
        <p:spPr>
          <a:xfrm>
            <a:off x="9430998" y="4167029"/>
            <a:ext cx="858005" cy="1228725"/>
          </a:xfrm>
          <a:prstGeom prst="rect">
            <a:avLst/>
          </a:prstGeom>
          <a:blipFill>
            <a:blip r:embed="rId3" cstate="print"/>
            <a:stretch>
              <a:fillRect/>
            </a:stretch>
          </a:blipFill>
        </p:spPr>
        <p:txBody>
          <a:bodyPr wrap="square" lIns="0" tIns="0" rIns="0" bIns="0" rtlCol="0"/>
          <a:lstStyle/>
          <a:p>
            <a:endParaRPr sz="2059"/>
          </a:p>
        </p:txBody>
      </p:sp>
      <p:sp>
        <p:nvSpPr>
          <p:cNvPr id="36" name="TextBox 35">
            <a:extLst>
              <a:ext uri="{FF2B5EF4-FFF2-40B4-BE49-F238E27FC236}">
                <a16:creationId xmlns:a16="http://schemas.microsoft.com/office/drawing/2014/main" id="{E14F03A2-B8D2-4EFC-A424-7A19D345607D}"/>
              </a:ext>
            </a:extLst>
          </p:cNvPr>
          <p:cNvSpPr txBox="1"/>
          <p:nvPr/>
        </p:nvSpPr>
        <p:spPr>
          <a:xfrm>
            <a:off x="1641380" y="2948067"/>
            <a:ext cx="960519" cy="523220"/>
          </a:xfrm>
          <a:prstGeom prst="rect">
            <a:avLst/>
          </a:prstGeom>
          <a:noFill/>
        </p:spPr>
        <p:txBody>
          <a:bodyPr wrap="none" rtlCol="0">
            <a:spAutoFit/>
          </a:bodyPr>
          <a:lstStyle/>
          <a:p>
            <a:r>
              <a:rPr lang="en-US" b="1"/>
              <a:t>Alice</a:t>
            </a:r>
          </a:p>
        </p:txBody>
      </p:sp>
      <p:sp>
        <p:nvSpPr>
          <p:cNvPr id="37" name="TextBox 36">
            <a:extLst>
              <a:ext uri="{FF2B5EF4-FFF2-40B4-BE49-F238E27FC236}">
                <a16:creationId xmlns:a16="http://schemas.microsoft.com/office/drawing/2014/main" id="{77DCE825-DB79-49AB-94CF-92E89A903937}"/>
              </a:ext>
            </a:extLst>
          </p:cNvPr>
          <p:cNvSpPr txBox="1"/>
          <p:nvPr/>
        </p:nvSpPr>
        <p:spPr>
          <a:xfrm>
            <a:off x="9370495" y="2690972"/>
            <a:ext cx="803425" cy="523220"/>
          </a:xfrm>
          <a:prstGeom prst="rect">
            <a:avLst/>
          </a:prstGeom>
          <a:noFill/>
        </p:spPr>
        <p:txBody>
          <a:bodyPr wrap="none" rtlCol="0">
            <a:spAutoFit/>
          </a:bodyPr>
          <a:lstStyle/>
          <a:p>
            <a:r>
              <a:rPr lang="en-US" b="1"/>
              <a:t>Bob</a:t>
            </a:r>
          </a:p>
        </p:txBody>
      </p:sp>
      <p:cxnSp>
        <p:nvCxnSpPr>
          <p:cNvPr id="38" name="Straight Arrow Connector 37">
            <a:extLst>
              <a:ext uri="{FF2B5EF4-FFF2-40B4-BE49-F238E27FC236}">
                <a16:creationId xmlns:a16="http://schemas.microsoft.com/office/drawing/2014/main" id="{73D826B9-0AD2-4B7E-AC17-941F085F61D7}"/>
              </a:ext>
            </a:extLst>
          </p:cNvPr>
          <p:cNvCxnSpPr>
            <a:cxnSpLocks/>
          </p:cNvCxnSpPr>
          <p:nvPr/>
        </p:nvCxnSpPr>
        <p:spPr bwMode="auto">
          <a:xfrm>
            <a:off x="6753387" y="5444066"/>
            <a:ext cx="2435695" cy="1"/>
          </a:xfrm>
          <a:prstGeom prst="straightConnector1">
            <a:avLst/>
          </a:prstGeom>
          <a:ln>
            <a:headEnd type="arrow"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9" name="Text Box 13">
                <a:extLst>
                  <a:ext uri="{FF2B5EF4-FFF2-40B4-BE49-F238E27FC236}">
                    <a16:creationId xmlns:a16="http://schemas.microsoft.com/office/drawing/2014/main" id="{4265C877-A59C-492B-9832-1382AD5B5593}"/>
                  </a:ext>
                </a:extLst>
              </p:cNvPr>
              <p:cNvSpPr txBox="1">
                <a:spLocks noChangeArrowheads="1"/>
              </p:cNvSpPr>
              <p:nvPr/>
            </p:nvSpPr>
            <p:spPr bwMode="auto">
              <a:xfrm>
                <a:off x="7142569" y="4886703"/>
                <a:ext cx="1211293" cy="523220"/>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r>
                        <a:rPr lang="en-US" altLang="en-US" sz="2800" i="1" smtClean="0">
                          <a:solidFill>
                            <a:schemeClr val="tx1"/>
                          </a:solidFill>
                          <a:latin typeface="Cambria Math" panose="02040503050406030204" pitchFamily="18" charset="0"/>
                        </a:rPr>
                        <m:t>𝑏𝐺</m:t>
                      </m:r>
                    </m:oMath>
                  </m:oMathPara>
                </a14:m>
                <a:endParaRPr lang="en-US" altLang="en-US" sz="1600">
                  <a:solidFill>
                    <a:schemeClr val="tx1"/>
                  </a:solidFill>
                </a:endParaRPr>
              </a:p>
            </p:txBody>
          </p:sp>
        </mc:Choice>
        <mc:Fallback xmlns="">
          <p:sp>
            <p:nvSpPr>
              <p:cNvPr id="39" name="Text Box 13">
                <a:extLst>
                  <a:ext uri="{FF2B5EF4-FFF2-40B4-BE49-F238E27FC236}">
                    <a16:creationId xmlns:a16="http://schemas.microsoft.com/office/drawing/2014/main" id="{4265C877-A59C-492B-9832-1382AD5B5593}"/>
                  </a:ext>
                </a:extLst>
              </p:cNvPr>
              <p:cNvSpPr txBox="1">
                <a:spLocks noRot="1" noChangeAspect="1" noMove="1" noResize="1" noEditPoints="1" noAdjustHandles="1" noChangeArrowheads="1" noChangeShapeType="1" noTextEdit="1"/>
              </p:cNvSpPr>
              <p:nvPr/>
            </p:nvSpPr>
            <p:spPr bwMode="auto">
              <a:xfrm>
                <a:off x="7142569" y="4886703"/>
                <a:ext cx="1211293" cy="523220"/>
              </a:xfrm>
              <a:prstGeom prst="rect">
                <a:avLst/>
              </a:prstGeom>
              <a:blipFill>
                <a:blip r:embed="rId1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DC55481-0738-4C5E-95EB-DD6F438C9E6A}"/>
                  </a:ext>
                </a:extLst>
              </p:cNvPr>
              <p:cNvSpPr txBox="1"/>
              <p:nvPr/>
            </p:nvSpPr>
            <p:spPr>
              <a:xfrm>
                <a:off x="7441788" y="5791356"/>
                <a:ext cx="20172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𝑏𝑚𝐺</m:t>
                      </m:r>
                    </m:oMath>
                  </m:oMathPara>
                </a14:m>
                <a:endParaRPr lang="en-US"/>
              </a:p>
            </p:txBody>
          </p:sp>
        </mc:Choice>
        <mc:Fallback xmlns="">
          <p:sp>
            <p:nvSpPr>
              <p:cNvPr id="40" name="TextBox 39">
                <a:extLst>
                  <a:ext uri="{FF2B5EF4-FFF2-40B4-BE49-F238E27FC236}">
                    <a16:creationId xmlns:a16="http://schemas.microsoft.com/office/drawing/2014/main" id="{CDC55481-0738-4C5E-95EB-DD6F438C9E6A}"/>
                  </a:ext>
                </a:extLst>
              </p:cNvPr>
              <p:cNvSpPr txBox="1">
                <a:spLocks noRot="1" noChangeAspect="1" noMove="1" noResize="1" noEditPoints="1" noAdjustHandles="1" noChangeArrowheads="1" noChangeShapeType="1" noTextEdit="1"/>
              </p:cNvSpPr>
              <p:nvPr/>
            </p:nvSpPr>
            <p:spPr>
              <a:xfrm>
                <a:off x="7441788" y="5791356"/>
                <a:ext cx="2017219" cy="52322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 Box 13">
                <a:extLst>
                  <a:ext uri="{FF2B5EF4-FFF2-40B4-BE49-F238E27FC236}">
                    <a16:creationId xmlns:a16="http://schemas.microsoft.com/office/drawing/2014/main" id="{FC024DC7-F900-4737-AB1A-3D75B7D658CA}"/>
                  </a:ext>
                </a:extLst>
              </p:cNvPr>
              <p:cNvSpPr txBox="1">
                <a:spLocks noChangeArrowheads="1"/>
              </p:cNvSpPr>
              <p:nvPr/>
            </p:nvSpPr>
            <p:spPr bwMode="auto">
              <a:xfrm>
                <a:off x="5303912" y="1916832"/>
                <a:ext cx="1217128" cy="523220"/>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14:m>
                  <m:oMathPara xmlns:m="http://schemas.openxmlformats.org/officeDocument/2006/math">
                    <m:oMathParaPr>
                      <m:jc m:val="centerGroup"/>
                    </m:oMathParaPr>
                    <m:oMath xmlns:m="http://schemas.openxmlformats.org/officeDocument/2006/math">
                      <m:sSub>
                        <m:sSubPr>
                          <m:ctrlPr>
                            <a:rPr lang="en-US" altLang="en-US" sz="2800" b="1" i="1" smtClean="0">
                              <a:solidFill>
                                <a:schemeClr val="tx1"/>
                              </a:solidFill>
                              <a:latin typeface="Cambria Math" panose="02040503050406030204" pitchFamily="18" charset="0"/>
                            </a:rPr>
                          </m:ctrlPr>
                        </m:sSubPr>
                        <m:e>
                          <m:r>
                            <a:rPr lang="en-US" altLang="en-US" sz="2800" b="1" i="1" smtClean="0">
                              <a:solidFill>
                                <a:schemeClr val="tx1"/>
                              </a:solidFill>
                              <a:latin typeface="Cambria Math" panose="02040503050406030204" pitchFamily="18" charset="0"/>
                            </a:rPr>
                            <m:t>𝑸</m:t>
                          </m:r>
                        </m:e>
                        <m:sub>
                          <m:r>
                            <a:rPr lang="en-US" altLang="en-US" sz="2800" b="1" i="1" smtClean="0">
                              <a:solidFill>
                                <a:schemeClr val="tx1"/>
                              </a:solidFill>
                              <a:latin typeface="Cambria Math" panose="02040503050406030204" pitchFamily="18" charset="0"/>
                            </a:rPr>
                            <m:t>𝑩</m:t>
                          </m:r>
                        </m:sub>
                      </m:sSub>
                    </m:oMath>
                  </m:oMathPara>
                </a14:m>
                <a:endParaRPr lang="en-US" altLang="en-US" sz="1600" b="1"/>
              </a:p>
            </p:txBody>
          </p:sp>
        </mc:Choice>
        <mc:Fallback xmlns="">
          <p:sp>
            <p:nvSpPr>
              <p:cNvPr id="29" name="Text Box 13">
                <a:extLst>
                  <a:ext uri="{FF2B5EF4-FFF2-40B4-BE49-F238E27FC236}">
                    <a16:creationId xmlns:a16="http://schemas.microsoft.com/office/drawing/2014/main" id="{FC024DC7-F900-4737-AB1A-3D75B7D658CA}"/>
                  </a:ext>
                </a:extLst>
              </p:cNvPr>
              <p:cNvSpPr txBox="1">
                <a:spLocks noRot="1" noChangeAspect="1" noMove="1" noResize="1" noEditPoints="1" noAdjustHandles="1" noChangeArrowheads="1" noChangeShapeType="1" noTextEdit="1"/>
              </p:cNvSpPr>
              <p:nvPr/>
            </p:nvSpPr>
            <p:spPr bwMode="auto">
              <a:xfrm>
                <a:off x="5303912" y="1916832"/>
                <a:ext cx="1217128" cy="523220"/>
              </a:xfrm>
              <a:prstGeom prst="rect">
                <a:avLst/>
              </a:prstGeom>
              <a:blipFill>
                <a:blip r:embed="rId1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7534FB6-70DB-44AF-B275-22A330C38404}"/>
                  </a:ext>
                </a:extLst>
              </p:cNvPr>
              <p:cNvSpPr txBox="1"/>
              <p:nvPr/>
            </p:nvSpPr>
            <p:spPr>
              <a:xfrm>
                <a:off x="270256" y="5499980"/>
                <a:ext cx="22459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𝑎</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𝑎𝐺</m:t>
                      </m:r>
                      <m:r>
                        <a:rPr lang="en-US" i="1">
                          <a:latin typeface="Cambria Math" panose="02040503050406030204" pitchFamily="18" charset="0"/>
                        </a:rPr>
                        <m:t>)</m:t>
                      </m:r>
                    </m:oMath>
                  </m:oMathPara>
                </a14:m>
                <a:endParaRPr lang="en-US"/>
              </a:p>
            </p:txBody>
          </p:sp>
        </mc:Choice>
        <mc:Fallback xmlns="">
          <p:sp>
            <p:nvSpPr>
              <p:cNvPr id="34" name="TextBox 33">
                <a:extLst>
                  <a:ext uri="{FF2B5EF4-FFF2-40B4-BE49-F238E27FC236}">
                    <a16:creationId xmlns:a16="http://schemas.microsoft.com/office/drawing/2014/main" id="{97534FB6-70DB-44AF-B275-22A330C38404}"/>
                  </a:ext>
                </a:extLst>
              </p:cNvPr>
              <p:cNvSpPr txBox="1">
                <a:spLocks noRot="1" noChangeAspect="1" noMove="1" noResize="1" noEditPoints="1" noAdjustHandles="1" noChangeArrowheads="1" noChangeShapeType="1" noTextEdit="1"/>
              </p:cNvSpPr>
              <p:nvPr/>
            </p:nvSpPr>
            <p:spPr>
              <a:xfrm>
                <a:off x="270256" y="5499980"/>
                <a:ext cx="2245936"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5">
                <a:extLst>
                  <a:ext uri="{FF2B5EF4-FFF2-40B4-BE49-F238E27FC236}">
                    <a16:creationId xmlns:a16="http://schemas.microsoft.com/office/drawing/2014/main" id="{7665530A-2CF8-4BAB-ACD0-D942F84FC2A8}"/>
                  </a:ext>
                </a:extLst>
              </p:cNvPr>
              <p:cNvSpPr txBox="1"/>
              <p:nvPr/>
            </p:nvSpPr>
            <p:spPr>
              <a:xfrm>
                <a:off x="4617935" y="5828519"/>
                <a:ext cx="2506840"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𝑚</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𝑚𝐺</m:t>
                      </m:r>
                      <m:r>
                        <a:rPr lang="en-US" i="1">
                          <a:latin typeface="Cambria Math" panose="02040503050406030204" pitchFamily="18" charset="0"/>
                        </a:rPr>
                        <m:t>)</m:t>
                      </m:r>
                    </m:oMath>
                  </m:oMathPara>
                </a14:m>
                <a:endParaRPr lang="en-US"/>
              </a:p>
            </p:txBody>
          </p:sp>
        </mc:Choice>
        <mc:Fallback xmlns="">
          <p:sp>
            <p:nvSpPr>
              <p:cNvPr id="41" name="TextBox 5">
                <a:extLst>
                  <a:ext uri="{FF2B5EF4-FFF2-40B4-BE49-F238E27FC236}">
                    <a16:creationId xmlns:a16="http://schemas.microsoft.com/office/drawing/2014/main" id="{7665530A-2CF8-4BAB-ACD0-D942F84FC2A8}"/>
                  </a:ext>
                </a:extLst>
              </p:cNvPr>
              <p:cNvSpPr txBox="1">
                <a:spLocks noRot="1" noChangeAspect="1" noMove="1" noResize="1" noEditPoints="1" noAdjustHandles="1" noChangeArrowheads="1" noChangeShapeType="1" noTextEdit="1"/>
              </p:cNvSpPr>
              <p:nvPr/>
            </p:nvSpPr>
            <p:spPr>
              <a:xfrm>
                <a:off x="4617935" y="5828519"/>
                <a:ext cx="2506840" cy="52322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B6C9901-FD34-4A1B-9CB8-A26D83CDE967}"/>
                  </a:ext>
                </a:extLst>
              </p:cNvPr>
              <p:cNvSpPr txBox="1"/>
              <p:nvPr/>
            </p:nvSpPr>
            <p:spPr>
              <a:xfrm>
                <a:off x="9915738" y="5602584"/>
                <a:ext cx="22415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𝑏</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𝑏𝐺</m:t>
                      </m:r>
                      <m:r>
                        <a:rPr lang="en-US" i="1">
                          <a:latin typeface="Cambria Math" panose="02040503050406030204" pitchFamily="18" charset="0"/>
                        </a:rPr>
                        <m:t>)</m:t>
                      </m:r>
                    </m:oMath>
                  </m:oMathPara>
                </a14:m>
                <a:endParaRPr lang="en-US"/>
              </a:p>
            </p:txBody>
          </p:sp>
        </mc:Choice>
        <mc:Fallback xmlns="">
          <p:sp>
            <p:nvSpPr>
              <p:cNvPr id="42" name="TextBox 41">
                <a:extLst>
                  <a:ext uri="{FF2B5EF4-FFF2-40B4-BE49-F238E27FC236}">
                    <a16:creationId xmlns:a16="http://schemas.microsoft.com/office/drawing/2014/main" id="{3B6C9901-FD34-4A1B-9CB8-A26D83CDE967}"/>
                  </a:ext>
                </a:extLst>
              </p:cNvPr>
              <p:cNvSpPr txBox="1">
                <a:spLocks noRot="1" noChangeAspect="1" noMove="1" noResize="1" noEditPoints="1" noAdjustHandles="1" noChangeArrowheads="1" noChangeShapeType="1" noTextEdit="1"/>
              </p:cNvSpPr>
              <p:nvPr/>
            </p:nvSpPr>
            <p:spPr>
              <a:xfrm>
                <a:off x="9915738" y="5602584"/>
                <a:ext cx="2241511" cy="523220"/>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8228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F165E42-E075-4E75-B9EC-2177806D83D4}"/>
              </a:ext>
            </a:extLst>
          </p:cNvPr>
          <p:cNvSpPr>
            <a:spLocks noGrp="1" noChangeArrowheads="1"/>
          </p:cNvSpPr>
          <p:nvPr>
            <p:ph type="title"/>
          </p:nvPr>
        </p:nvSpPr>
        <p:spPr/>
        <p:txBody>
          <a:bodyPr/>
          <a:lstStyle/>
          <a:p>
            <a:r>
              <a:rPr lang="en-US" altLang="en-US" b="1">
                <a:solidFill>
                  <a:schemeClr val="accent2"/>
                </a:solidFill>
              </a:rPr>
              <a:t>Why use ECC?</a:t>
            </a:r>
          </a:p>
        </p:txBody>
      </p:sp>
      <p:sp>
        <p:nvSpPr>
          <p:cNvPr id="88067" name="Rectangle 3">
            <a:extLst>
              <a:ext uri="{FF2B5EF4-FFF2-40B4-BE49-F238E27FC236}">
                <a16:creationId xmlns:a16="http://schemas.microsoft.com/office/drawing/2014/main" id="{1CFFD842-74A8-4BB6-BAB0-9A526DFCA697}"/>
              </a:ext>
            </a:extLst>
          </p:cNvPr>
          <p:cNvSpPr>
            <a:spLocks noGrp="1" noChangeArrowheads="1"/>
          </p:cNvSpPr>
          <p:nvPr>
            <p:ph idx="1"/>
          </p:nvPr>
        </p:nvSpPr>
        <p:spPr/>
        <p:txBody>
          <a:bodyPr/>
          <a:lstStyle/>
          <a:p>
            <a:r>
              <a:rPr lang="en-US" altLang="en-US"/>
              <a:t>How do we analyze Cryptosystems?</a:t>
            </a:r>
          </a:p>
          <a:p>
            <a:pPr lvl="1"/>
            <a:r>
              <a:rPr lang="en-US" altLang="en-US"/>
              <a:t>How difficult is the </a:t>
            </a:r>
            <a:r>
              <a:rPr lang="en-US" altLang="en-US">
                <a:solidFill>
                  <a:srgbClr val="FF3300"/>
                </a:solidFill>
              </a:rPr>
              <a:t>underlying problem</a:t>
            </a:r>
            <a:r>
              <a:rPr lang="en-US" altLang="en-US"/>
              <a:t> that it is based upon</a:t>
            </a:r>
          </a:p>
          <a:p>
            <a:pPr lvl="2"/>
            <a:r>
              <a:rPr lang="en-US" altLang="en-US"/>
              <a:t>RSA – Integer Factorization</a:t>
            </a:r>
          </a:p>
          <a:p>
            <a:pPr lvl="2"/>
            <a:r>
              <a:rPr lang="en-US" altLang="en-US"/>
              <a:t>DH – Discrete Logarithms</a:t>
            </a:r>
          </a:p>
          <a:p>
            <a:pPr lvl="2"/>
            <a:r>
              <a:rPr lang="en-US" altLang="en-US"/>
              <a:t>ECC - Elliptic Curve Discrete Logarithm problem</a:t>
            </a:r>
          </a:p>
          <a:p>
            <a:pPr lvl="1"/>
            <a:r>
              <a:rPr lang="en-US" altLang="en-US"/>
              <a:t>How do we measure difficulty?</a:t>
            </a:r>
          </a:p>
          <a:p>
            <a:pPr lvl="2"/>
            <a:r>
              <a:rPr lang="en-US" altLang="en-US"/>
              <a:t>We examine the algorithms used to solve these problems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E197BA73-CB1C-4A18-A7C4-7E6D70E26282}"/>
              </a:ext>
            </a:extLst>
          </p:cNvPr>
          <p:cNvSpPr>
            <a:spLocks noGrp="1" noChangeArrowheads="1"/>
          </p:cNvSpPr>
          <p:nvPr>
            <p:ph type="title"/>
          </p:nvPr>
        </p:nvSpPr>
        <p:spPr>
          <a:xfrm>
            <a:off x="2639616" y="9636"/>
            <a:ext cx="8229600" cy="1143000"/>
          </a:xfrm>
        </p:spPr>
        <p:txBody>
          <a:bodyPr/>
          <a:lstStyle/>
          <a:p>
            <a:r>
              <a:rPr lang="en-US" altLang="en-US" b="1" dirty="0">
                <a:solidFill>
                  <a:schemeClr val="accent2"/>
                </a:solidFill>
              </a:rPr>
              <a:t>Security of ECC</a:t>
            </a:r>
          </a:p>
        </p:txBody>
      </p:sp>
      <p:sp>
        <p:nvSpPr>
          <p:cNvPr id="94211" name="Rectangle 3">
            <a:extLst>
              <a:ext uri="{FF2B5EF4-FFF2-40B4-BE49-F238E27FC236}">
                <a16:creationId xmlns:a16="http://schemas.microsoft.com/office/drawing/2014/main" id="{CBEEBFDF-D649-4D5E-86CA-50D67576879E}"/>
              </a:ext>
            </a:extLst>
          </p:cNvPr>
          <p:cNvSpPr>
            <a:spLocks noGrp="1" noChangeArrowheads="1"/>
          </p:cNvSpPr>
          <p:nvPr>
            <p:ph type="body" sz="half" idx="1"/>
          </p:nvPr>
        </p:nvSpPr>
        <p:spPr>
          <a:xfrm>
            <a:off x="204229" y="1179964"/>
            <a:ext cx="5256584" cy="4525963"/>
          </a:xfrm>
        </p:spPr>
        <p:txBody>
          <a:bodyPr/>
          <a:lstStyle/>
          <a:p>
            <a:r>
              <a:rPr lang="en-US" altLang="en-US" sz="2800" dirty="0"/>
              <a:t>To </a:t>
            </a:r>
            <a:r>
              <a:rPr lang="en-US" altLang="en-US" sz="2800" b="1" dirty="0">
                <a:solidFill>
                  <a:srgbClr val="FF3300"/>
                </a:solidFill>
              </a:rPr>
              <a:t>protect</a:t>
            </a:r>
            <a:r>
              <a:rPr lang="en-US" altLang="en-US" sz="2800" dirty="0"/>
              <a:t> a 128 bit AES key it would take a:</a:t>
            </a:r>
          </a:p>
          <a:p>
            <a:pPr lvl="1"/>
            <a:r>
              <a:rPr lang="en-US" altLang="en-US" sz="2400" dirty="0"/>
              <a:t> RSA Key Size: 3072 bits</a:t>
            </a:r>
          </a:p>
          <a:p>
            <a:pPr lvl="1"/>
            <a:r>
              <a:rPr lang="en-US" altLang="en-US" sz="2400" dirty="0"/>
              <a:t>ECC Key Size: 256 bits</a:t>
            </a:r>
          </a:p>
          <a:p>
            <a:r>
              <a:rPr lang="en-US" altLang="en-US" sz="2800" dirty="0"/>
              <a:t>How do we strengthen RSA?</a:t>
            </a:r>
          </a:p>
          <a:p>
            <a:pPr lvl="1"/>
            <a:r>
              <a:rPr lang="en-US" altLang="en-US" sz="2400" dirty="0"/>
              <a:t>Increase the key length</a:t>
            </a:r>
          </a:p>
          <a:p>
            <a:r>
              <a:rPr lang="en-US" altLang="en-US" sz="2800" b="1" dirty="0">
                <a:solidFill>
                  <a:srgbClr val="FF3300"/>
                </a:solidFill>
              </a:rPr>
              <a:t>Impractical?</a:t>
            </a:r>
            <a:r>
              <a:rPr lang="en-US" altLang="en-US" sz="2800" dirty="0"/>
              <a:t> </a:t>
            </a:r>
          </a:p>
        </p:txBody>
      </p:sp>
      <p:graphicFrame>
        <p:nvGraphicFramePr>
          <p:cNvPr id="7" name="Content Placeholder 3">
            <a:extLst>
              <a:ext uri="{FF2B5EF4-FFF2-40B4-BE49-F238E27FC236}">
                <a16:creationId xmlns:a16="http://schemas.microsoft.com/office/drawing/2014/main" id="{7FA20092-68FF-4BD3-A60F-2372FA8ABC63}"/>
              </a:ext>
            </a:extLst>
          </p:cNvPr>
          <p:cNvGraphicFramePr>
            <a:graphicFrameLocks noGrp="1"/>
          </p:cNvGraphicFramePr>
          <p:nvPr>
            <p:ph sz="half" idx="2"/>
          </p:nvPr>
        </p:nvGraphicFramePr>
        <p:xfrm>
          <a:off x="5562601" y="1152636"/>
          <a:ext cx="4870375" cy="5300702"/>
        </p:xfrm>
        <a:graphic>
          <a:graphicData uri="http://schemas.openxmlformats.org/drawingml/2006/table">
            <a:tbl>
              <a:tblPr firstRow="1" bandRow="1">
                <a:tableStyleId>{5C22544A-7EE6-4342-B048-85BDC9FD1C3A}</a:tableStyleId>
              </a:tblPr>
              <a:tblGrid>
                <a:gridCol w="1888513">
                  <a:extLst>
                    <a:ext uri="{9D8B030D-6E8A-4147-A177-3AD203B41FA5}">
                      <a16:colId xmlns:a16="http://schemas.microsoft.com/office/drawing/2014/main" val="20000"/>
                    </a:ext>
                  </a:extLst>
                </a:gridCol>
                <a:gridCol w="1888513">
                  <a:extLst>
                    <a:ext uri="{9D8B030D-6E8A-4147-A177-3AD203B41FA5}">
                      <a16:colId xmlns:a16="http://schemas.microsoft.com/office/drawing/2014/main" val="20001"/>
                    </a:ext>
                  </a:extLst>
                </a:gridCol>
                <a:gridCol w="1093349">
                  <a:extLst>
                    <a:ext uri="{9D8B030D-6E8A-4147-A177-3AD203B41FA5}">
                      <a16:colId xmlns:a16="http://schemas.microsoft.com/office/drawing/2014/main" val="20002"/>
                    </a:ext>
                  </a:extLst>
                </a:gridCol>
              </a:tblGrid>
              <a:tr h="1363580">
                <a:tc>
                  <a:txBody>
                    <a:bodyPr/>
                    <a:lstStyle/>
                    <a:p>
                      <a:pPr algn="ctr"/>
                      <a:r>
                        <a:rPr lang="en-US" dirty="0"/>
                        <a:t>Symmetric Encryption</a:t>
                      </a:r>
                      <a:r>
                        <a:rPr lang="en-US" baseline="0" dirty="0"/>
                        <a:t> (Key Size in bits)</a:t>
                      </a:r>
                      <a:endParaRPr lang="en-US" dirty="0"/>
                    </a:p>
                  </a:txBody>
                  <a:tcPr/>
                </a:tc>
                <a:tc>
                  <a:txBody>
                    <a:bodyPr/>
                    <a:lstStyle/>
                    <a:p>
                      <a:pPr algn="ctr"/>
                      <a:r>
                        <a:rPr lang="en-US" dirty="0"/>
                        <a:t>RSA and </a:t>
                      </a:r>
                      <a:r>
                        <a:rPr lang="en-US" dirty="0" err="1"/>
                        <a:t>Diffie</a:t>
                      </a:r>
                      <a:r>
                        <a:rPr lang="en-US" dirty="0"/>
                        <a:t>-Hellman (modulus</a:t>
                      </a:r>
                      <a:r>
                        <a:rPr lang="en-US" baseline="0" dirty="0"/>
                        <a:t> size in bits)</a:t>
                      </a:r>
                      <a:endParaRPr lang="en-US" dirty="0"/>
                    </a:p>
                  </a:txBody>
                  <a:tcPr/>
                </a:tc>
                <a:tc>
                  <a:txBody>
                    <a:bodyPr/>
                    <a:lstStyle/>
                    <a:p>
                      <a:pPr algn="ctr"/>
                      <a:r>
                        <a:rPr lang="en-US" dirty="0"/>
                        <a:t>ECC Key Size in bits</a:t>
                      </a:r>
                    </a:p>
                  </a:txBody>
                  <a:tcPr/>
                </a:tc>
                <a:extLst>
                  <a:ext uri="{0D108BD9-81ED-4DB2-BD59-A6C34878D82A}">
                    <a16:rowId xmlns:a16="http://schemas.microsoft.com/office/drawing/2014/main" val="10000"/>
                  </a:ext>
                </a:extLst>
              </a:tr>
              <a:tr h="656187">
                <a:tc>
                  <a:txBody>
                    <a:bodyPr/>
                    <a:lstStyle/>
                    <a:p>
                      <a:pPr algn="ctr"/>
                      <a:r>
                        <a:rPr lang="en-US" dirty="0"/>
                        <a:t>56</a:t>
                      </a:r>
                    </a:p>
                  </a:txBody>
                  <a:tcPr/>
                </a:tc>
                <a:tc>
                  <a:txBody>
                    <a:bodyPr/>
                    <a:lstStyle/>
                    <a:p>
                      <a:pPr algn="ctr"/>
                      <a:r>
                        <a:rPr lang="en-US" dirty="0"/>
                        <a:t>512</a:t>
                      </a:r>
                    </a:p>
                  </a:txBody>
                  <a:tcPr/>
                </a:tc>
                <a:tc>
                  <a:txBody>
                    <a:bodyPr/>
                    <a:lstStyle/>
                    <a:p>
                      <a:pPr algn="ctr"/>
                      <a:r>
                        <a:rPr lang="en-US" dirty="0"/>
                        <a:t>112</a:t>
                      </a:r>
                    </a:p>
                  </a:txBody>
                  <a:tcPr/>
                </a:tc>
                <a:extLst>
                  <a:ext uri="{0D108BD9-81ED-4DB2-BD59-A6C34878D82A}">
                    <a16:rowId xmlns:a16="http://schemas.microsoft.com/office/drawing/2014/main" val="10001"/>
                  </a:ext>
                </a:extLst>
              </a:tr>
              <a:tr h="656187">
                <a:tc>
                  <a:txBody>
                    <a:bodyPr/>
                    <a:lstStyle/>
                    <a:p>
                      <a:pPr algn="ctr"/>
                      <a:r>
                        <a:rPr lang="en-US" dirty="0"/>
                        <a:t>80</a:t>
                      </a:r>
                    </a:p>
                  </a:txBody>
                  <a:tcPr/>
                </a:tc>
                <a:tc>
                  <a:txBody>
                    <a:bodyPr/>
                    <a:lstStyle/>
                    <a:p>
                      <a:pPr algn="ctr"/>
                      <a:r>
                        <a:rPr lang="en-US" dirty="0"/>
                        <a:t>1024</a:t>
                      </a:r>
                    </a:p>
                  </a:txBody>
                  <a:tcPr/>
                </a:tc>
                <a:tc>
                  <a:txBody>
                    <a:bodyPr/>
                    <a:lstStyle/>
                    <a:p>
                      <a:pPr algn="ctr"/>
                      <a:r>
                        <a:rPr lang="en-US" dirty="0"/>
                        <a:t>160</a:t>
                      </a:r>
                    </a:p>
                  </a:txBody>
                  <a:tcPr/>
                </a:tc>
                <a:extLst>
                  <a:ext uri="{0D108BD9-81ED-4DB2-BD59-A6C34878D82A}">
                    <a16:rowId xmlns:a16="http://schemas.microsoft.com/office/drawing/2014/main" val="10002"/>
                  </a:ext>
                </a:extLst>
              </a:tr>
              <a:tr h="656187">
                <a:tc>
                  <a:txBody>
                    <a:bodyPr/>
                    <a:lstStyle/>
                    <a:p>
                      <a:pPr algn="ctr"/>
                      <a:r>
                        <a:rPr lang="en-US" dirty="0"/>
                        <a:t>112</a:t>
                      </a:r>
                    </a:p>
                  </a:txBody>
                  <a:tcPr/>
                </a:tc>
                <a:tc>
                  <a:txBody>
                    <a:bodyPr/>
                    <a:lstStyle/>
                    <a:p>
                      <a:pPr algn="ctr"/>
                      <a:r>
                        <a:rPr lang="en-US" dirty="0"/>
                        <a:t>2048</a:t>
                      </a:r>
                    </a:p>
                  </a:txBody>
                  <a:tcPr/>
                </a:tc>
                <a:tc>
                  <a:txBody>
                    <a:bodyPr/>
                    <a:lstStyle/>
                    <a:p>
                      <a:pPr algn="ctr"/>
                      <a:r>
                        <a:rPr lang="en-US" dirty="0"/>
                        <a:t>224</a:t>
                      </a:r>
                    </a:p>
                  </a:txBody>
                  <a:tcPr/>
                </a:tc>
                <a:extLst>
                  <a:ext uri="{0D108BD9-81ED-4DB2-BD59-A6C34878D82A}">
                    <a16:rowId xmlns:a16="http://schemas.microsoft.com/office/drawing/2014/main" val="10003"/>
                  </a:ext>
                </a:extLst>
              </a:tr>
              <a:tr h="656187">
                <a:tc>
                  <a:txBody>
                    <a:bodyPr/>
                    <a:lstStyle/>
                    <a:p>
                      <a:pPr algn="ctr"/>
                      <a:r>
                        <a:rPr lang="en-US" dirty="0"/>
                        <a:t>128</a:t>
                      </a:r>
                    </a:p>
                  </a:txBody>
                  <a:tcPr/>
                </a:tc>
                <a:tc>
                  <a:txBody>
                    <a:bodyPr/>
                    <a:lstStyle/>
                    <a:p>
                      <a:pPr algn="ctr"/>
                      <a:r>
                        <a:rPr lang="en-US" dirty="0"/>
                        <a:t>3072</a:t>
                      </a:r>
                    </a:p>
                  </a:txBody>
                  <a:tcPr/>
                </a:tc>
                <a:tc>
                  <a:txBody>
                    <a:bodyPr/>
                    <a:lstStyle/>
                    <a:p>
                      <a:pPr algn="ctr"/>
                      <a:r>
                        <a:rPr lang="en-US" dirty="0"/>
                        <a:t>256</a:t>
                      </a:r>
                    </a:p>
                  </a:txBody>
                  <a:tcPr/>
                </a:tc>
                <a:extLst>
                  <a:ext uri="{0D108BD9-81ED-4DB2-BD59-A6C34878D82A}">
                    <a16:rowId xmlns:a16="http://schemas.microsoft.com/office/drawing/2014/main" val="10004"/>
                  </a:ext>
                </a:extLst>
              </a:tr>
              <a:tr h="656187">
                <a:tc>
                  <a:txBody>
                    <a:bodyPr/>
                    <a:lstStyle/>
                    <a:p>
                      <a:pPr algn="ctr"/>
                      <a:r>
                        <a:rPr lang="en-US" dirty="0"/>
                        <a:t>192</a:t>
                      </a:r>
                    </a:p>
                  </a:txBody>
                  <a:tcPr/>
                </a:tc>
                <a:tc>
                  <a:txBody>
                    <a:bodyPr/>
                    <a:lstStyle/>
                    <a:p>
                      <a:pPr algn="ctr"/>
                      <a:r>
                        <a:rPr lang="en-US" dirty="0"/>
                        <a:t>7680</a:t>
                      </a:r>
                    </a:p>
                  </a:txBody>
                  <a:tcPr/>
                </a:tc>
                <a:tc>
                  <a:txBody>
                    <a:bodyPr/>
                    <a:lstStyle/>
                    <a:p>
                      <a:pPr algn="ctr"/>
                      <a:r>
                        <a:rPr lang="en-US" dirty="0"/>
                        <a:t>384</a:t>
                      </a:r>
                    </a:p>
                  </a:txBody>
                  <a:tcPr/>
                </a:tc>
                <a:extLst>
                  <a:ext uri="{0D108BD9-81ED-4DB2-BD59-A6C34878D82A}">
                    <a16:rowId xmlns:a16="http://schemas.microsoft.com/office/drawing/2014/main" val="10005"/>
                  </a:ext>
                </a:extLst>
              </a:tr>
              <a:tr h="656187">
                <a:tc>
                  <a:txBody>
                    <a:bodyPr/>
                    <a:lstStyle/>
                    <a:p>
                      <a:pPr algn="ctr"/>
                      <a:r>
                        <a:rPr lang="en-US" dirty="0"/>
                        <a:t>256</a:t>
                      </a:r>
                    </a:p>
                  </a:txBody>
                  <a:tcPr/>
                </a:tc>
                <a:tc>
                  <a:txBody>
                    <a:bodyPr/>
                    <a:lstStyle/>
                    <a:p>
                      <a:pPr algn="ctr"/>
                      <a:r>
                        <a:rPr lang="en-US" dirty="0"/>
                        <a:t>15360</a:t>
                      </a:r>
                    </a:p>
                  </a:txBody>
                  <a:tcPr/>
                </a:tc>
                <a:tc>
                  <a:txBody>
                    <a:bodyPr/>
                    <a:lstStyle/>
                    <a:p>
                      <a:pPr algn="ctr"/>
                      <a:r>
                        <a:rPr lang="en-US" dirty="0"/>
                        <a:t>512</a:t>
                      </a:r>
                    </a:p>
                  </a:txBody>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60A43628-D222-497E-B990-41E4DE2E8B69}"/>
              </a:ext>
            </a:extLst>
          </p:cNvPr>
          <p:cNvSpPr txBox="1"/>
          <p:nvPr/>
        </p:nvSpPr>
        <p:spPr>
          <a:xfrm>
            <a:off x="10505014" y="4437112"/>
            <a:ext cx="364202" cy="523220"/>
          </a:xfrm>
          <a:prstGeom prst="rect">
            <a:avLst/>
          </a:prstGeom>
          <a:noFill/>
        </p:spPr>
        <p:txBody>
          <a:bodyPr wrap="none" rtlCol="0">
            <a:spAutoFit/>
          </a:bodyPr>
          <a:lstStyle/>
          <a:p>
            <a:r>
              <a:rPr lang="en-US"/>
              <a:t>3</a:t>
            </a:r>
          </a:p>
        </p:txBody>
      </p:sp>
      <p:sp>
        <p:nvSpPr>
          <p:cNvPr id="6" name="TextBox 5">
            <a:extLst>
              <a:ext uri="{FF2B5EF4-FFF2-40B4-BE49-F238E27FC236}">
                <a16:creationId xmlns:a16="http://schemas.microsoft.com/office/drawing/2014/main" id="{84824604-BF7A-4CAF-B631-FEC2D4257388}"/>
              </a:ext>
            </a:extLst>
          </p:cNvPr>
          <p:cNvSpPr txBox="1"/>
          <p:nvPr/>
        </p:nvSpPr>
        <p:spPr>
          <a:xfrm>
            <a:off x="10488488" y="5066020"/>
            <a:ext cx="364202" cy="523220"/>
          </a:xfrm>
          <a:prstGeom prst="rect">
            <a:avLst/>
          </a:prstGeom>
          <a:noFill/>
        </p:spPr>
        <p:txBody>
          <a:bodyPr wrap="none" rtlCol="0">
            <a:spAutoFit/>
          </a:bodyPr>
          <a:lstStyle/>
          <a:p>
            <a:r>
              <a:rPr lang="en-US"/>
              <a:t>4</a:t>
            </a:r>
          </a:p>
        </p:txBody>
      </p:sp>
      <p:sp>
        <p:nvSpPr>
          <p:cNvPr id="8" name="TextBox 7">
            <a:extLst>
              <a:ext uri="{FF2B5EF4-FFF2-40B4-BE49-F238E27FC236}">
                <a16:creationId xmlns:a16="http://schemas.microsoft.com/office/drawing/2014/main" id="{09B3C6FC-122A-4750-A146-146C1FBB8C5E}"/>
              </a:ext>
            </a:extLst>
          </p:cNvPr>
          <p:cNvSpPr txBox="1"/>
          <p:nvPr/>
        </p:nvSpPr>
        <p:spPr>
          <a:xfrm>
            <a:off x="10488488" y="5733256"/>
            <a:ext cx="364202" cy="523220"/>
          </a:xfrm>
          <a:prstGeom prst="rect">
            <a:avLst/>
          </a:prstGeom>
          <a:noFill/>
        </p:spPr>
        <p:txBody>
          <a:bodyPr wrap="none" rtlCol="0">
            <a:spAutoFit/>
          </a:bodyPr>
          <a:lstStyle/>
          <a:p>
            <a:r>
              <a:rPr lang="en-US"/>
              <a:t>5</a:t>
            </a:r>
          </a:p>
        </p:txBody>
      </p:sp>
      <p:sp>
        <p:nvSpPr>
          <p:cNvPr id="3" name="Rectangle 2">
            <a:extLst>
              <a:ext uri="{FF2B5EF4-FFF2-40B4-BE49-F238E27FC236}">
                <a16:creationId xmlns:a16="http://schemas.microsoft.com/office/drawing/2014/main" id="{B4903D2F-51C6-4C44-BF7A-680AD1C8D33E}"/>
              </a:ext>
            </a:extLst>
          </p:cNvPr>
          <p:cNvSpPr/>
          <p:nvPr/>
        </p:nvSpPr>
        <p:spPr>
          <a:xfrm>
            <a:off x="1016841" y="4812397"/>
            <a:ext cx="3566991" cy="1015663"/>
          </a:xfrm>
          <a:prstGeom prst="rect">
            <a:avLst/>
          </a:prstGeom>
        </p:spPr>
        <p:txBody>
          <a:bodyPr wrap="square">
            <a:spAutoFit/>
          </a:bodyPr>
          <a:lstStyle/>
          <a:p>
            <a:r>
              <a:rPr lang="en-US" sz="2000">
                <a:solidFill>
                  <a:schemeClr val="tx2"/>
                </a:solidFill>
                <a:hlinkClick r:id="rId3">
                  <a:extLst>
                    <a:ext uri="{A12FA001-AC4F-418D-AE19-62706E023703}">
                      <ahyp:hlinkClr xmlns:ahyp="http://schemas.microsoft.com/office/drawing/2018/hyperlinkcolor" val="tx"/>
                    </a:ext>
                  </a:extLst>
                </a:hlinkClick>
              </a:rPr>
              <a:t>https://nvlpubs.nist.gov/nistpubs/SpecialPublications/NIST.SP.800-57pt1r5.pdf</a:t>
            </a:r>
            <a:endParaRPr lang="en-US" sz="2000">
              <a:solidFill>
                <a:schemeClr val="tx2"/>
              </a:solidFill>
            </a:endParaRPr>
          </a:p>
        </p:txBody>
      </p:sp>
      <p:pic>
        <p:nvPicPr>
          <p:cNvPr id="9" name="Graphic 8" descr="Books">
            <a:extLst>
              <a:ext uri="{FF2B5EF4-FFF2-40B4-BE49-F238E27FC236}">
                <a16:creationId xmlns:a16="http://schemas.microsoft.com/office/drawing/2014/main" id="{A6BCF122-788E-4848-9B4D-880F388AAB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860" y="4870430"/>
            <a:ext cx="914400" cy="9144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82B0E63-D2A4-442F-84F3-1242230A44C2}"/>
              </a:ext>
            </a:extLst>
          </p:cNvPr>
          <p:cNvSpPr>
            <a:spLocks noGrp="1" noChangeArrowheads="1"/>
          </p:cNvSpPr>
          <p:nvPr>
            <p:ph type="title"/>
          </p:nvPr>
        </p:nvSpPr>
        <p:spPr>
          <a:xfrm>
            <a:off x="1114364" y="35265"/>
            <a:ext cx="9793088" cy="792163"/>
          </a:xfrm>
        </p:spPr>
        <p:txBody>
          <a:bodyPr/>
          <a:lstStyle/>
          <a:p>
            <a:r>
              <a:rPr lang="en-US" altLang="en-US" b="1">
                <a:solidFill>
                  <a:schemeClr val="accent2"/>
                </a:solidFill>
              </a:rPr>
              <a:t>Applications of ECC</a:t>
            </a:r>
          </a:p>
        </p:txBody>
      </p:sp>
      <p:sp>
        <p:nvSpPr>
          <p:cNvPr id="96259" name="Rectangle 3">
            <a:extLst>
              <a:ext uri="{FF2B5EF4-FFF2-40B4-BE49-F238E27FC236}">
                <a16:creationId xmlns:a16="http://schemas.microsoft.com/office/drawing/2014/main" id="{6EBAF2C1-F8AD-4C1D-88CB-9DD8AFC3195D}"/>
              </a:ext>
            </a:extLst>
          </p:cNvPr>
          <p:cNvSpPr>
            <a:spLocks noGrp="1" noChangeArrowheads="1"/>
          </p:cNvSpPr>
          <p:nvPr>
            <p:ph idx="1"/>
          </p:nvPr>
        </p:nvSpPr>
        <p:spPr>
          <a:xfrm>
            <a:off x="191344" y="1063285"/>
            <a:ext cx="11639128" cy="4967287"/>
          </a:xfrm>
        </p:spPr>
        <p:txBody>
          <a:bodyPr/>
          <a:lstStyle/>
          <a:p>
            <a:pPr>
              <a:lnSpc>
                <a:spcPct val="150000"/>
              </a:lnSpc>
            </a:pPr>
            <a:r>
              <a:rPr lang="en-US" altLang="en-US" sz="2800" dirty="0"/>
              <a:t>Many devices are small and have limited storage and computational power</a:t>
            </a:r>
          </a:p>
          <a:p>
            <a:pPr>
              <a:lnSpc>
                <a:spcPct val="150000"/>
              </a:lnSpc>
            </a:pPr>
            <a:r>
              <a:rPr lang="en-US" altLang="en-US" sz="2800" dirty="0"/>
              <a:t>Where can we apply ECC?</a:t>
            </a:r>
          </a:p>
          <a:p>
            <a:pPr lvl="1">
              <a:lnSpc>
                <a:spcPct val="150000"/>
              </a:lnSpc>
            </a:pPr>
            <a:r>
              <a:rPr lang="en-US" altLang="en-US" sz="2400" b="1" dirty="0"/>
              <a:t>Wireless communication devices</a:t>
            </a:r>
          </a:p>
          <a:p>
            <a:pPr lvl="1">
              <a:lnSpc>
                <a:spcPct val="150000"/>
              </a:lnSpc>
            </a:pPr>
            <a:r>
              <a:rPr lang="en-US" altLang="en-US" sz="2400" dirty="0"/>
              <a:t>Smart cards</a:t>
            </a:r>
          </a:p>
          <a:p>
            <a:pPr lvl="1">
              <a:lnSpc>
                <a:spcPct val="150000"/>
              </a:lnSpc>
            </a:pPr>
            <a:r>
              <a:rPr lang="en-US" altLang="en-US" sz="2400" dirty="0"/>
              <a:t>Web servers that need to handle many encryption sessions</a:t>
            </a:r>
          </a:p>
          <a:p>
            <a:pPr lvl="1">
              <a:lnSpc>
                <a:spcPct val="150000"/>
              </a:lnSpc>
            </a:pPr>
            <a:r>
              <a:rPr lang="en-US" altLang="en-US" sz="2400" b="1" dirty="0"/>
              <a:t>Any application where security is needed but lacks the power, storage and computational power that is necessary for our current cryptosystems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A44EA48-9FBE-445B-9871-C5966C7B0DA2}"/>
              </a:ext>
            </a:extLst>
          </p:cNvPr>
          <p:cNvSpPr>
            <a:spLocks noGrp="1" noChangeArrowheads="1"/>
          </p:cNvSpPr>
          <p:nvPr>
            <p:ph type="title"/>
          </p:nvPr>
        </p:nvSpPr>
        <p:spPr>
          <a:xfrm>
            <a:off x="1199456" y="116632"/>
            <a:ext cx="9793088" cy="792163"/>
          </a:xfrm>
        </p:spPr>
        <p:txBody>
          <a:bodyPr/>
          <a:lstStyle/>
          <a:p>
            <a:r>
              <a:rPr lang="en-US" altLang="en-US" b="1" dirty="0">
                <a:solidFill>
                  <a:schemeClr val="accent2"/>
                </a:solidFill>
              </a:rPr>
              <a:t>Benefits of ECC</a:t>
            </a:r>
          </a:p>
        </p:txBody>
      </p:sp>
      <p:sp>
        <p:nvSpPr>
          <p:cNvPr id="98307" name="Rectangle 3">
            <a:extLst>
              <a:ext uri="{FF2B5EF4-FFF2-40B4-BE49-F238E27FC236}">
                <a16:creationId xmlns:a16="http://schemas.microsoft.com/office/drawing/2014/main" id="{7B04DFB7-156F-475E-8EFF-F87E1E796F02}"/>
              </a:ext>
            </a:extLst>
          </p:cNvPr>
          <p:cNvSpPr>
            <a:spLocks noGrp="1" noChangeArrowheads="1"/>
          </p:cNvSpPr>
          <p:nvPr>
            <p:ph idx="1"/>
          </p:nvPr>
        </p:nvSpPr>
        <p:spPr>
          <a:xfrm>
            <a:off x="914400" y="1276123"/>
            <a:ext cx="11277600" cy="4967287"/>
          </a:xfrm>
        </p:spPr>
        <p:txBody>
          <a:bodyPr/>
          <a:lstStyle/>
          <a:p>
            <a:pPr>
              <a:lnSpc>
                <a:spcPct val="150000"/>
              </a:lnSpc>
            </a:pPr>
            <a:r>
              <a:rPr lang="en-US" altLang="en-US"/>
              <a:t>Same benefits of the other cryptosystems: confidentiality, integrity, authentication and non-repudiation but…</a:t>
            </a:r>
          </a:p>
          <a:p>
            <a:pPr>
              <a:lnSpc>
                <a:spcPct val="150000"/>
              </a:lnSpc>
            </a:pPr>
            <a:r>
              <a:rPr lang="en-US" altLang="en-US"/>
              <a:t>Shorter key lengths</a:t>
            </a:r>
          </a:p>
          <a:p>
            <a:pPr lvl="1">
              <a:lnSpc>
                <a:spcPct val="150000"/>
              </a:lnSpc>
            </a:pPr>
            <a:r>
              <a:rPr lang="en-US" altLang="en-US"/>
              <a:t>Encryption, Decryption and Signature Verification speed up</a:t>
            </a:r>
          </a:p>
          <a:p>
            <a:pPr lvl="1">
              <a:lnSpc>
                <a:spcPct val="150000"/>
              </a:lnSpc>
            </a:pPr>
            <a:r>
              <a:rPr lang="en-US" altLang="en-US"/>
              <a:t>Storage and bandwidth savings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anim calcmode="lin" valueType="num">
                                      <p:cBhvr additive="base">
                                        <p:cTn id="11"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anim calcmode="lin" valueType="num">
                                      <p:cBhvr additive="base">
                                        <p:cTn id="15"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7E0F578-ACEA-4DF9-80DF-70D2936626F2}"/>
              </a:ext>
            </a:extLst>
          </p:cNvPr>
          <p:cNvSpPr>
            <a:spLocks noGrp="1" noChangeArrowheads="1"/>
          </p:cNvSpPr>
          <p:nvPr>
            <p:ph type="title"/>
          </p:nvPr>
        </p:nvSpPr>
        <p:spPr>
          <a:xfrm>
            <a:off x="1199456" y="-13379"/>
            <a:ext cx="9793088" cy="792163"/>
          </a:xfrm>
        </p:spPr>
        <p:txBody>
          <a:bodyPr/>
          <a:lstStyle/>
          <a:p>
            <a:r>
              <a:rPr lang="en-US" altLang="zh-TW" b="1" dirty="0">
                <a:solidFill>
                  <a:schemeClr val="accent2"/>
                </a:solidFill>
                <a:ea typeface="新細明體" panose="020B0604030504040204" pitchFamily="18" charset="-120"/>
              </a:rPr>
              <a:t>Summary of ECC</a:t>
            </a:r>
            <a:endParaRPr lang="en-AU" altLang="zh-TW" b="1" dirty="0">
              <a:solidFill>
                <a:schemeClr val="accent2"/>
              </a:solidFill>
              <a:ea typeface="新細明體" panose="020B0604030504040204" pitchFamily="18" charset="-120"/>
            </a:endParaRPr>
          </a:p>
        </p:txBody>
      </p:sp>
      <p:sp>
        <p:nvSpPr>
          <p:cNvPr id="72707" name="Rectangle 3">
            <a:extLst>
              <a:ext uri="{FF2B5EF4-FFF2-40B4-BE49-F238E27FC236}">
                <a16:creationId xmlns:a16="http://schemas.microsoft.com/office/drawing/2014/main" id="{45AACC96-9AB4-449F-B9FF-B8A17728FA6E}"/>
              </a:ext>
            </a:extLst>
          </p:cNvPr>
          <p:cNvSpPr>
            <a:spLocks noGrp="1" noChangeArrowheads="1"/>
          </p:cNvSpPr>
          <p:nvPr>
            <p:ph idx="1"/>
          </p:nvPr>
        </p:nvSpPr>
        <p:spPr/>
        <p:txBody>
          <a:bodyPr/>
          <a:lstStyle/>
          <a:p>
            <a:pPr>
              <a:lnSpc>
                <a:spcPct val="90000"/>
              </a:lnSpc>
            </a:pPr>
            <a:r>
              <a:rPr lang="en-US" altLang="en-US" sz="2800" dirty="0">
                <a:latin typeface="Times New Roman" panose="02020603050405020304" pitchFamily="18" charset="0"/>
                <a:cs typeface="Times New Roman" panose="02020603050405020304" pitchFamily="18" charset="0"/>
              </a:rPr>
              <a:t>“</a:t>
            </a:r>
            <a:r>
              <a:rPr lang="en-US" altLang="en-US" sz="2800" b="1" dirty="0">
                <a:solidFill>
                  <a:srgbClr val="CC3300"/>
                </a:solidFill>
                <a:latin typeface="Times New Roman" panose="02020603050405020304" pitchFamily="18" charset="0"/>
                <a:cs typeface="Times New Roman" panose="02020603050405020304" pitchFamily="18" charset="0"/>
              </a:rPr>
              <a:t>Hard problem</a:t>
            </a:r>
            <a:r>
              <a:rPr lang="en-US" altLang="en-US" sz="2800" dirty="0">
                <a:latin typeface="Times New Roman" panose="02020603050405020304" pitchFamily="18" charset="0"/>
                <a:cs typeface="Times New Roman" panose="02020603050405020304" pitchFamily="18" charset="0"/>
              </a:rPr>
              <a:t>” analogous to discrete log</a:t>
            </a:r>
          </a:p>
          <a:p>
            <a:pPr lvl="1">
              <a:lnSpc>
                <a:spcPct val="90000"/>
              </a:lnSpc>
            </a:pPr>
            <a:r>
              <a:rPr lang="en-US" altLang="en-US" b="1" dirty="0">
                <a:latin typeface="Times New Roman" panose="02020603050405020304" pitchFamily="18" charset="0"/>
                <a:cs typeface="Times New Roman" panose="02020603050405020304" pitchFamily="18" charset="0"/>
              </a:rPr>
              <a:t>Q</a:t>
            </a:r>
            <a:r>
              <a:rPr lang="en-US" altLang="en-US" b="1">
                <a:latin typeface="Times New Roman" panose="02020603050405020304" pitchFamily="18" charset="0"/>
                <a:cs typeface="Times New Roman" panose="02020603050405020304" pitchFamily="18" charset="0"/>
              </a:rPr>
              <a:t>=kG, </a:t>
            </a:r>
            <a:r>
              <a:rPr lang="en-US" altLang="en-US" b="1" dirty="0">
                <a:latin typeface="Times New Roman" panose="02020603050405020304" pitchFamily="18" charset="0"/>
                <a:cs typeface="Times New Roman" panose="02020603050405020304" pitchFamily="18" charset="0"/>
              </a:rPr>
              <a:t>where </a:t>
            </a:r>
            <a:r>
              <a:rPr lang="en-US" altLang="en-US" b="1">
                <a:latin typeface="Times New Roman" panose="02020603050405020304" pitchFamily="18" charset="0"/>
                <a:cs typeface="Times New Roman" panose="02020603050405020304" pitchFamily="18" charset="0"/>
              </a:rPr>
              <a:t>Q,G </a:t>
            </a:r>
            <a:r>
              <a:rPr lang="en-US" altLang="en-US" b="1" dirty="0">
                <a:latin typeface="Times New Roman" panose="02020603050405020304" pitchFamily="18" charset="0"/>
                <a:cs typeface="Times New Roman" panose="02020603050405020304" pitchFamily="18" charset="0"/>
              </a:rPr>
              <a:t>belong to a prime curve</a:t>
            </a:r>
          </a:p>
          <a:p>
            <a:pPr lvl="1">
              <a:lnSpc>
                <a:spcPct val="90000"/>
              </a:lnSpc>
              <a:buFontTx/>
              <a:buNone/>
            </a:pPr>
            <a:r>
              <a:rPr lang="en-US" altLang="en-US" b="1" dirty="0">
                <a:latin typeface="Times New Roman" panose="02020603050405020304" pitchFamily="18" charset="0"/>
                <a:cs typeface="Times New Roman" panose="02020603050405020304" pitchFamily="18" charset="0"/>
              </a:rPr>
              <a:t>	 </a:t>
            </a:r>
            <a:r>
              <a:rPr lang="en-US" altLang="en-US" b="1" dirty="0">
                <a:solidFill>
                  <a:srgbClr val="003366"/>
                </a:solidFill>
                <a:latin typeface="Times New Roman" panose="02020603050405020304" pitchFamily="18" charset="0"/>
                <a:cs typeface="Times New Roman" panose="02020603050405020304" pitchFamily="18" charset="0"/>
              </a:rPr>
              <a:t>given </a:t>
            </a:r>
            <a:r>
              <a:rPr lang="en-US" altLang="en-US" b="1" err="1">
                <a:solidFill>
                  <a:srgbClr val="003366"/>
                </a:solidFill>
                <a:latin typeface="Times New Roman" panose="02020603050405020304" pitchFamily="18" charset="0"/>
                <a:cs typeface="Times New Roman" panose="02020603050405020304" pitchFamily="18" charset="0"/>
              </a:rPr>
              <a:t>k</a:t>
            </a:r>
            <a:r>
              <a:rPr lang="en-US" altLang="en-US" b="1">
                <a:solidFill>
                  <a:srgbClr val="003366"/>
                </a:solidFill>
                <a:latin typeface="Times New Roman" panose="02020603050405020304" pitchFamily="18" charset="0"/>
                <a:cs typeface="Times New Roman" panose="02020603050405020304" pitchFamily="18" charset="0"/>
              </a:rPr>
              <a:t>,G  </a:t>
            </a:r>
            <a:r>
              <a:rPr lang="en-US" altLang="en-US" b="1" dirty="0">
                <a:solidFill>
                  <a:srgbClr val="003366"/>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b="1" dirty="0">
                <a:solidFill>
                  <a:srgbClr val="003366"/>
                </a:solidFill>
                <a:latin typeface="Times New Roman" panose="02020603050405020304" pitchFamily="18" charset="0"/>
                <a:cs typeface="Times New Roman" panose="02020603050405020304" pitchFamily="18" charset="0"/>
              </a:rPr>
              <a:t>“easy” to compute Q</a:t>
            </a:r>
          </a:p>
          <a:p>
            <a:pPr lvl="1">
              <a:lnSpc>
                <a:spcPct val="90000"/>
              </a:lnSpc>
              <a:buFontTx/>
              <a:buNone/>
            </a:pPr>
            <a:r>
              <a:rPr lang="en-US" altLang="en-US" b="1" dirty="0">
                <a:solidFill>
                  <a:srgbClr val="003366"/>
                </a:solidFill>
                <a:latin typeface="Times New Roman" panose="02020603050405020304" pitchFamily="18" charset="0"/>
                <a:cs typeface="Times New Roman" panose="02020603050405020304" pitchFamily="18" charset="0"/>
              </a:rPr>
              <a:t>	 given </a:t>
            </a:r>
            <a:r>
              <a:rPr lang="en-US" altLang="en-US" b="1">
                <a:solidFill>
                  <a:srgbClr val="003366"/>
                </a:solidFill>
                <a:latin typeface="Times New Roman" panose="02020603050405020304" pitchFamily="18" charset="0"/>
                <a:cs typeface="Times New Roman" panose="02020603050405020304" pitchFamily="18" charset="0"/>
              </a:rPr>
              <a:t>Q,G  </a:t>
            </a:r>
            <a:r>
              <a:rPr lang="en-US" altLang="en-US" b="1" dirty="0">
                <a:solidFill>
                  <a:srgbClr val="003366"/>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b="1" dirty="0">
                <a:solidFill>
                  <a:srgbClr val="003366"/>
                </a:solidFill>
                <a:latin typeface="Times New Roman" panose="02020603050405020304" pitchFamily="18" charset="0"/>
                <a:cs typeface="Times New Roman" panose="02020603050405020304" pitchFamily="18" charset="0"/>
              </a:rPr>
              <a:t>“hard” to find k</a:t>
            </a:r>
            <a:r>
              <a:rPr lang="en-US" altLang="en-US" b="1" dirty="0">
                <a:latin typeface="Times New Roman" panose="02020603050405020304" pitchFamily="18" charset="0"/>
                <a:cs typeface="Times New Roman" panose="02020603050405020304" pitchFamily="18" charset="0"/>
              </a:rPr>
              <a:t>  	 </a:t>
            </a:r>
          </a:p>
          <a:p>
            <a:pPr lvl="1">
              <a:lnSpc>
                <a:spcPct val="90000"/>
              </a:lnSpc>
            </a:pPr>
            <a:r>
              <a:rPr lang="en-US" altLang="en-US" b="1" dirty="0">
                <a:latin typeface="Times New Roman" panose="02020603050405020304" pitchFamily="18" charset="0"/>
                <a:cs typeface="Times New Roman" panose="02020603050405020304" pitchFamily="18" charset="0"/>
              </a:rPr>
              <a:t>known as the elliptic curve logarithm problem</a:t>
            </a:r>
          </a:p>
          <a:p>
            <a:pPr lvl="2">
              <a:lnSpc>
                <a:spcPct val="150000"/>
              </a:lnSpc>
            </a:pPr>
            <a:r>
              <a:rPr lang="en-US" altLang="en-US" sz="2800" b="1" dirty="0">
                <a:latin typeface="Times New Roman" panose="02020603050405020304" pitchFamily="18" charset="0"/>
                <a:cs typeface="Times New Roman" panose="02020603050405020304" pitchFamily="18" charset="0"/>
              </a:rPr>
              <a:t>k must be large enough</a:t>
            </a:r>
            <a:endParaRPr lang="en-US" altLang="zh-TW" sz="2800" b="1" dirty="0">
              <a:latin typeface="Times New Roman" panose="02020603050405020304" pitchFamily="18" charset="0"/>
              <a:ea typeface="新細明體" panose="020B0604030504040204" pitchFamily="18" charset="-120"/>
              <a:cs typeface="Times New Roman" panose="02020603050405020304" pitchFamily="18" charset="0"/>
            </a:endParaRPr>
          </a:p>
          <a:p>
            <a:pPr>
              <a:lnSpc>
                <a:spcPct val="90000"/>
              </a:lnSpc>
            </a:pPr>
            <a:r>
              <a:rPr lang="en-US" altLang="zh-TW" sz="2800" dirty="0">
                <a:latin typeface="Times New Roman" panose="02020603050405020304" pitchFamily="18" charset="0"/>
                <a:ea typeface="新細明體" panose="020B0604030504040204" pitchFamily="18" charset="-120"/>
                <a:cs typeface="Times New Roman" panose="02020603050405020304" pitchFamily="18" charset="0"/>
              </a:rPr>
              <a:t>ECC security </a:t>
            </a:r>
            <a:r>
              <a:rPr lang="en-US" altLang="en-US" sz="2800" dirty="0">
                <a:latin typeface="Times New Roman" panose="02020603050405020304" pitchFamily="18" charset="0"/>
                <a:cs typeface="Times New Roman" panose="02020603050405020304" pitchFamily="18" charset="0"/>
              </a:rPr>
              <a:t>relies on elliptic curve logarithm problem</a:t>
            </a:r>
          </a:p>
          <a:p>
            <a:pPr lvl="1">
              <a:lnSpc>
                <a:spcPct val="90000"/>
              </a:lnSpc>
            </a:pPr>
            <a:r>
              <a:rPr lang="en-US" altLang="en-US" dirty="0">
                <a:latin typeface="Times New Roman" panose="02020603050405020304" pitchFamily="18" charset="0"/>
                <a:cs typeface="Times New Roman" panose="02020603050405020304" pitchFamily="18" charset="0"/>
              </a:rPr>
              <a:t>compared to factoring, can use much smaller key sizes than with RSA </a:t>
            </a:r>
            <a:r>
              <a:rPr lang="en-US" altLang="en-US" dirty="0" err="1">
                <a:latin typeface="Times New Roman" panose="02020603050405020304" pitchFamily="18" charset="0"/>
                <a:cs typeface="Times New Roman" panose="02020603050405020304" pitchFamily="18" charset="0"/>
              </a:rPr>
              <a:t>etc</a:t>
            </a:r>
            <a:endParaRPr lang="en-US" altLang="en-US" dirty="0">
              <a:latin typeface="Times New Roman" panose="02020603050405020304" pitchFamily="18" charset="0"/>
              <a:cs typeface="Times New Roman" panose="02020603050405020304" pitchFamily="18" charset="0"/>
            </a:endParaRPr>
          </a:p>
          <a:p>
            <a:pPr lvl="3">
              <a:lnSpc>
                <a:spcPct val="90000"/>
              </a:lnSpc>
              <a:buFont typeface="Wingdings" panose="05000000000000000000" pitchFamily="2" charset="2"/>
              <a:buChar char="è"/>
            </a:pPr>
            <a:r>
              <a:rPr lang="en-US" altLang="en-US" sz="2800" b="1" dirty="0">
                <a:solidFill>
                  <a:srgbClr val="008000"/>
                </a:solidFill>
                <a:latin typeface="Times New Roman" panose="02020603050405020304" pitchFamily="18" charset="0"/>
                <a:cs typeface="Times New Roman" panose="02020603050405020304" pitchFamily="18" charset="0"/>
              </a:rPr>
              <a:t>    for similar security ECC offers significant </a:t>
            </a:r>
          </a:p>
          <a:p>
            <a:pPr lvl="1">
              <a:lnSpc>
                <a:spcPct val="90000"/>
              </a:lnSpc>
              <a:buFont typeface="Wingdings" panose="05000000000000000000" pitchFamily="2" charset="2"/>
              <a:buNone/>
            </a:pPr>
            <a:r>
              <a:rPr lang="en-US" altLang="en-US" b="1" dirty="0">
                <a:solidFill>
                  <a:srgbClr val="008000"/>
                </a:solidFill>
                <a:latin typeface="Times New Roman" panose="02020603050405020304" pitchFamily="18" charset="0"/>
                <a:cs typeface="Times New Roman" panose="02020603050405020304" pitchFamily="18" charset="0"/>
              </a:rPr>
              <a:t>                                computational advantages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72707">
                                            <p:txEl>
                                              <p:pRg st="8" end="8"/>
                                            </p:txEl>
                                          </p:spTgt>
                                        </p:tgtEl>
                                      </p:cBhvr>
                                      <p:by x="150000" y="150000"/>
                                    </p:animScale>
                                  </p:childTnLst>
                                </p:cTn>
                              </p:par>
                              <p:par>
                                <p:cTn id="7" presetID="6" presetClass="emph" presetSubtype="0" fill="hold" nodeType="withEffect">
                                  <p:stCondLst>
                                    <p:cond delay="0"/>
                                  </p:stCondLst>
                                  <p:childTnLst>
                                    <p:animScale>
                                      <p:cBhvr>
                                        <p:cTn id="8" dur="2000" fill="hold"/>
                                        <p:tgtEl>
                                          <p:spTgt spid="72707">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D663198D-B6A7-4B7B-BE1A-CCBDDFA91171}"/>
              </a:ext>
            </a:extLst>
          </p:cNvPr>
          <p:cNvSpPr>
            <a:spLocks noGrp="1"/>
          </p:cNvSpPr>
          <p:nvPr>
            <p:ph type="title" idx="4294967295"/>
          </p:nvPr>
        </p:nvSpPr>
        <p:spPr>
          <a:xfrm>
            <a:off x="0" y="-14288"/>
            <a:ext cx="7543800" cy="736601"/>
          </a:xfrm>
        </p:spPr>
        <p:txBody>
          <a:bodyPr anchor="ctr"/>
          <a:lstStyle/>
          <a:p>
            <a:pPr eaLnBrk="1" hangingPunct="1"/>
            <a:r>
              <a:rPr lang="en-US" altLang="zh-CN" dirty="0">
                <a:ea typeface="宋体" panose="02010600030101010101" pitchFamily="2" charset="-122"/>
              </a:rPr>
              <a:t>AES </a:t>
            </a:r>
            <a:r>
              <a:rPr lang="en-US" altLang="zh-CN" dirty="0" err="1">
                <a:ea typeface="宋体" panose="02010600030101010101" pitchFamily="2" charset="-122"/>
              </a:rPr>
              <a:t>Substution</a:t>
            </a:r>
            <a:r>
              <a:rPr lang="en-US" altLang="zh-CN" dirty="0">
                <a:ea typeface="宋体" panose="02010600030101010101" pitchFamily="2" charset="-122"/>
              </a:rPr>
              <a:t> Box (S-Box)</a:t>
            </a:r>
          </a:p>
        </p:txBody>
      </p:sp>
      <mc:AlternateContent xmlns:mc="http://schemas.openxmlformats.org/markup-compatibility/2006" xmlns:a14="http://schemas.microsoft.com/office/drawing/2010/main">
        <mc:Choice Requires="a14">
          <p:sp>
            <p:nvSpPr>
              <p:cNvPr id="37892" name="Content Placeholder 2">
                <a:extLst>
                  <a:ext uri="{FF2B5EF4-FFF2-40B4-BE49-F238E27FC236}">
                    <a16:creationId xmlns:a16="http://schemas.microsoft.com/office/drawing/2014/main" id="{A95D5603-A5C3-404C-A567-09925D3D5F1B}"/>
                  </a:ext>
                </a:extLst>
              </p:cNvPr>
              <p:cNvSpPr>
                <a:spLocks noGrp="1"/>
              </p:cNvSpPr>
              <p:nvPr>
                <p:ph idx="4294967295"/>
              </p:nvPr>
            </p:nvSpPr>
            <p:spPr>
              <a:xfrm>
                <a:off x="1390650" y="908050"/>
                <a:ext cx="10801350" cy="4897438"/>
              </a:xfrm>
            </p:spPr>
            <p:txBody>
              <a:bodyPr/>
              <a:lstStyle/>
              <a:p>
                <a:pPr eaLnBrk="1" hangingPunct="1">
                  <a:lnSpc>
                    <a:spcPct val="150000"/>
                  </a:lnSpc>
                </a:pPr>
                <a:r>
                  <a:rPr lang="en-GB" altLang="zh-CN" sz="2400" dirty="0">
                    <a:ea typeface="宋体" panose="02010600030101010101" pitchFamily="2" charset="-122"/>
                  </a:rPr>
                  <a:t>S-box: a </a:t>
                </a:r>
                <a14:m>
                  <m:oMath xmlns:m="http://schemas.openxmlformats.org/officeDocument/2006/math">
                    <m:r>
                      <a:rPr lang="en-GB" altLang="zh-CN" sz="2400" i="1" dirty="0">
                        <a:latin typeface="Cambria Math" panose="02040503050406030204" pitchFamily="18" charset="0"/>
                        <a:ea typeface="宋体" panose="02010600030101010101" pitchFamily="2" charset="-122"/>
                      </a:rPr>
                      <m:t>16</m:t>
                    </m:r>
                    <m:r>
                      <a:rPr lang="en-GB" altLang="zh-CN" sz="2400" i="1" dirty="0">
                        <a:latin typeface="Cambria Math" panose="02040503050406030204" pitchFamily="18" charset="0"/>
                        <a:ea typeface="Cambria Math" panose="02040503050406030204" pitchFamily="18" charset="0"/>
                      </a:rPr>
                      <m:t>×</m:t>
                    </m:r>
                    <m:r>
                      <a:rPr lang="en-GB" altLang="zh-CN" sz="2400" i="1" dirty="0">
                        <a:latin typeface="Cambria Math" panose="02040503050406030204" pitchFamily="18" charset="0"/>
                        <a:ea typeface="宋体" panose="02010600030101010101" pitchFamily="2" charset="-122"/>
                      </a:rPr>
                      <m:t>16</m:t>
                    </m:r>
                  </m:oMath>
                </a14:m>
                <a:r>
                  <a:rPr lang="en-GB" altLang="zh-CN" sz="2400" dirty="0">
                    <a:ea typeface="宋体" panose="02010600030101010101" pitchFamily="2" charset="-122"/>
                  </a:rPr>
                  <a:t> matrix built from operations over finite field GF(</a:t>
                </a:r>
                <a:r>
                  <a:rPr lang="en-GB" altLang="zh-CN" sz="2400" dirty="0">
                    <a:latin typeface="Times New Roman" panose="02020603050405020304" pitchFamily="18" charset="0"/>
                    <a:ea typeface="宋体" panose="02010600030101010101" pitchFamily="2" charset="-122"/>
                  </a:rPr>
                  <a:t>2</a:t>
                </a:r>
                <a:r>
                  <a:rPr lang="en-GB" altLang="zh-CN" sz="2400" baseline="33000" dirty="0">
                    <a:latin typeface="Times New Roman" panose="02020603050405020304" pitchFamily="18" charset="0"/>
                    <a:ea typeface="宋体" panose="02010600030101010101" pitchFamily="2" charset="-122"/>
                  </a:rPr>
                  <a:t>8</a:t>
                </a:r>
                <a:r>
                  <a:rPr lang="en-GB" altLang="zh-CN" sz="2400" dirty="0">
                    <a:ea typeface="宋体" panose="02010600030101010101" pitchFamily="2" charset="-122"/>
                  </a:rPr>
                  <a:t>) </a:t>
                </a:r>
              </a:p>
              <a:p>
                <a:pPr lvl="1" eaLnBrk="1" hangingPunct="1">
                  <a:lnSpc>
                    <a:spcPct val="150000"/>
                  </a:lnSpc>
                </a:pPr>
                <a:r>
                  <a:rPr lang="en-GB" altLang="zh-CN" sz="2400" dirty="0">
                    <a:ea typeface="宋体" panose="02010600030101010101" pitchFamily="2" charset="-122"/>
                  </a:rPr>
                  <a:t>permute all </a:t>
                </a:r>
                <a:r>
                  <a:rPr lang="en-GB" altLang="zh-CN" sz="2400" dirty="0">
                    <a:latin typeface="Times New Roman" panose="02020603050405020304" pitchFamily="18" charset="0"/>
                    <a:ea typeface="宋体" panose="02010600030101010101" pitchFamily="2" charset="-122"/>
                  </a:rPr>
                  <a:t>256</a:t>
                </a:r>
                <a:r>
                  <a:rPr lang="en-GB" altLang="zh-CN" sz="2400" dirty="0">
                    <a:ea typeface="宋体" panose="02010600030101010101" pitchFamily="2" charset="-122"/>
                  </a:rPr>
                  <a:t> elements in GF(</a:t>
                </a:r>
                <a:r>
                  <a:rPr lang="en-GB" altLang="zh-CN" sz="2400" dirty="0">
                    <a:latin typeface="Times New Roman" panose="02020603050405020304" pitchFamily="18" charset="0"/>
                    <a:ea typeface="宋体" panose="02010600030101010101" pitchFamily="2" charset="-122"/>
                  </a:rPr>
                  <a:t>2</a:t>
                </a:r>
                <a:r>
                  <a:rPr lang="en-GB" altLang="zh-CN" sz="2400" baseline="33000" dirty="0">
                    <a:latin typeface="Times New Roman" panose="02020603050405020304" pitchFamily="18" charset="0"/>
                    <a:ea typeface="宋体" panose="02010600030101010101" pitchFamily="2" charset="-122"/>
                  </a:rPr>
                  <a:t>8</a:t>
                </a:r>
                <a:r>
                  <a:rPr lang="en-GB" altLang="zh-CN" sz="2400" dirty="0">
                    <a:ea typeface="宋体" panose="02010600030101010101" pitchFamily="2" charset="-122"/>
                  </a:rPr>
                  <a:t>)</a:t>
                </a:r>
              </a:p>
              <a:p>
                <a:pPr lvl="1" eaLnBrk="1" hangingPunct="1">
                  <a:lnSpc>
                    <a:spcPct val="150000"/>
                  </a:lnSpc>
                </a:pPr>
                <a:r>
                  <a:rPr lang="en-GB" altLang="zh-CN" sz="2400" dirty="0">
                    <a:ea typeface="宋体" panose="02010600030101010101" pitchFamily="2" charset="-122"/>
                  </a:rPr>
                  <a:t>each element and its index are represented by two hexadecimal digits</a:t>
                </a:r>
              </a:p>
              <a:p>
                <a:pPr eaLnBrk="1" hangingPunct="1">
                  <a:lnSpc>
                    <a:spcPct val="150000"/>
                  </a:lnSpc>
                </a:pPr>
                <a:r>
                  <a:rPr lang="en-GB" altLang="zh-CN" sz="2400" dirty="0">
                    <a:ea typeface="宋体" panose="02010600030101010101" pitchFamily="2" charset="-122"/>
                  </a:rPr>
                  <a:t>Let </a:t>
                </a:r>
                <a:r>
                  <a:rPr lang="en-GB" altLang="zh-CN" sz="2400" i="1" dirty="0">
                    <a:solidFill>
                      <a:srgbClr val="FF0000"/>
                    </a:solidFill>
                    <a:latin typeface="Times New Roman" panose="02020603050405020304" pitchFamily="18" charset="0"/>
                    <a:ea typeface="宋体" panose="02010600030101010101" pitchFamily="2" charset="-122"/>
                  </a:rPr>
                  <a:t>w</a:t>
                </a:r>
                <a:r>
                  <a:rPr lang="en-GB" altLang="zh-CN" sz="2400" dirty="0">
                    <a:solidFill>
                      <a:srgbClr val="FF0000"/>
                    </a:solidFill>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0</a:t>
                </a:r>
                <a:r>
                  <a:rPr lang="en-GB" altLang="zh-CN" sz="2400" dirty="0">
                    <a:solidFill>
                      <a:srgbClr val="FF0000"/>
                    </a:solidFill>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7</a:t>
                </a:r>
                <a:r>
                  <a:rPr lang="en-GB" altLang="zh-CN" sz="2400" baseline="-33000" dirty="0">
                    <a:solidFill>
                      <a:srgbClr val="FF0000"/>
                    </a:solidFill>
                    <a:ea typeface="宋体" panose="02010600030101010101" pitchFamily="2" charset="-122"/>
                  </a:rPr>
                  <a:t>  </a:t>
                </a:r>
                <a:r>
                  <a:rPr lang="en-GB" altLang="zh-CN" sz="2400" dirty="0">
                    <a:ea typeface="宋体" panose="02010600030101010101" pitchFamily="2" charset="-122"/>
                  </a:rPr>
                  <a:t>be a byte. Define a byte-substitution function </a:t>
                </a:r>
                <a:r>
                  <a:rPr lang="en-GB" altLang="zh-CN" sz="2400" i="1" dirty="0">
                    <a:latin typeface="Times New Roman" panose="02020603050405020304" pitchFamily="18" charset="0"/>
                    <a:ea typeface="宋体" panose="02010600030101010101" pitchFamily="2" charset="-122"/>
                  </a:rPr>
                  <a:t>S</a:t>
                </a:r>
                <a:r>
                  <a:rPr lang="en-GB" altLang="zh-CN" sz="2400" dirty="0">
                    <a:ea typeface="宋体" panose="02010600030101010101" pitchFamily="2" charset="-122"/>
                  </a:rPr>
                  <a:t> as follows:</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err="1">
                    <a:latin typeface="Times New Roman" panose="02020603050405020304" pitchFamily="18" charset="0"/>
                    <a:ea typeface="宋体" panose="02010600030101010101" pitchFamily="2" charset="-122"/>
                  </a:rPr>
                  <a:t>i</a:t>
                </a:r>
                <a:r>
                  <a:rPr lang="en-GB" altLang="zh-CN" sz="2400" i="1" dirty="0">
                    <a:latin typeface="Times New Roman" panose="02020603050405020304" pitchFamily="18" charset="0"/>
                    <a:ea typeface="宋体" panose="02010600030101010101" pitchFamily="2" charset="-122"/>
                  </a:rPr>
                  <a:t>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0</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1</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2</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3</a:t>
                </a:r>
                <a:r>
                  <a:rPr lang="en-GB" altLang="zh-CN" sz="2400" dirty="0">
                    <a:ea typeface="宋体" panose="02010600030101010101" pitchFamily="2" charset="-122"/>
                  </a:rPr>
                  <a:t>, the binary representation of the row index</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a:latin typeface="Times New Roman" panose="02020603050405020304" pitchFamily="18" charset="0"/>
                    <a:ea typeface="宋体" panose="02010600030101010101" pitchFamily="2" charset="-122"/>
                  </a:rPr>
                  <a:t>j = </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4</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5</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6</a:t>
                </a:r>
                <a:r>
                  <a:rPr lang="en-GB" altLang="zh-CN" sz="2400" i="1" dirty="0">
                    <a:solidFill>
                      <a:srgbClr val="FF0000"/>
                    </a:solidFill>
                    <a:latin typeface="Times New Roman" panose="02020603050405020304" pitchFamily="18" charset="0"/>
                    <a:ea typeface="宋体" panose="02010600030101010101" pitchFamily="2" charset="-122"/>
                  </a:rPr>
                  <a:t>b</a:t>
                </a:r>
                <a:r>
                  <a:rPr lang="en-GB" altLang="zh-CN" sz="2400" baseline="-33000" dirty="0">
                    <a:solidFill>
                      <a:srgbClr val="FF0000"/>
                    </a:solidFill>
                    <a:latin typeface="Times New Roman" panose="02020603050405020304" pitchFamily="18" charset="0"/>
                    <a:ea typeface="宋体" panose="02010600030101010101" pitchFamily="2" charset="-122"/>
                  </a:rPr>
                  <a:t>7</a:t>
                </a:r>
                <a:r>
                  <a:rPr lang="en-GB" altLang="zh-CN" sz="2400" dirty="0">
                    <a:ea typeface="宋体" panose="02010600030101010101" pitchFamily="2" charset="-122"/>
                  </a:rPr>
                  <a:t>, the binary representation of the column index</a:t>
                </a:r>
              </a:p>
              <a:p>
                <a:pPr eaLnBrk="1" hangingPunct="1">
                  <a:lnSpc>
                    <a:spcPct val="150000"/>
                  </a:lnSpc>
                  <a:buFont typeface="Wingdings" panose="05000000000000000000" pitchFamily="2" charset="2"/>
                  <a:buNone/>
                </a:pPr>
                <a:r>
                  <a:rPr lang="en-GB" altLang="zh-CN" sz="2400" dirty="0">
                    <a:ea typeface="宋体" panose="02010600030101010101" pitchFamily="2" charset="-122"/>
                  </a:rPr>
                  <a:t>	Let </a:t>
                </a:r>
                <a:r>
                  <a:rPr lang="en-GB" altLang="zh-CN" sz="2400" i="1" dirty="0">
                    <a:latin typeface="Times New Roman" panose="02020603050405020304" pitchFamily="18" charset="0"/>
                    <a:ea typeface="宋体" panose="02010600030101010101" pitchFamily="2" charset="-122"/>
                  </a:rPr>
                  <a:t>S</a:t>
                </a:r>
                <a:r>
                  <a:rPr lang="en-GB" altLang="zh-CN" sz="2400" dirty="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w</a:t>
                </a:r>
                <a:r>
                  <a:rPr lang="en-GB" altLang="zh-CN" sz="2400" dirty="0">
                    <a:latin typeface="Times New Roman" panose="02020603050405020304" pitchFamily="18" charset="0"/>
                    <a:ea typeface="宋体" panose="02010600030101010101" pitchFamily="2" charset="-122"/>
                  </a:rPr>
                  <a:t>) = </a:t>
                </a:r>
                <a:r>
                  <a:rPr lang="en-GB" altLang="zh-CN" sz="2400" i="1" dirty="0" err="1">
                    <a:latin typeface="Times New Roman" panose="02020603050405020304" pitchFamily="18" charset="0"/>
                    <a:ea typeface="宋体" panose="02010600030101010101" pitchFamily="2" charset="-122"/>
                  </a:rPr>
                  <a:t>s</a:t>
                </a:r>
                <a:r>
                  <a:rPr lang="en-GB" altLang="zh-CN" sz="2400" i="1" baseline="-25000" dirty="0" err="1">
                    <a:latin typeface="Times New Roman" panose="02020603050405020304" pitchFamily="18" charset="0"/>
                    <a:ea typeface="宋体" panose="02010600030101010101" pitchFamily="2" charset="-122"/>
                  </a:rPr>
                  <a:t>ij</a:t>
                </a:r>
                <a:r>
                  <a:rPr lang="en-GB" altLang="zh-CN" sz="2400" baseline="-25000" dirty="0">
                    <a:latin typeface="Times New Roman" panose="02020603050405020304" pitchFamily="18" charset="0"/>
                    <a:ea typeface="宋体" panose="02010600030101010101" pitchFamily="2" charset="-122"/>
                  </a:rPr>
                  <a:t>,</a:t>
                </a:r>
                <a:r>
                  <a:rPr lang="en-GB" altLang="zh-CN" sz="2400" dirty="0">
                    <a:latin typeface="Times New Roman" panose="02020603050405020304" pitchFamily="18" charset="0"/>
                    <a:ea typeface="宋体" panose="02010600030101010101" pitchFamily="2" charset="-122"/>
                  </a:rPr>
                  <a:t> </a:t>
                </a:r>
                <a:r>
                  <a:rPr lang="en-GB" altLang="zh-CN" sz="2400" i="1" dirty="0">
                    <a:latin typeface="Times New Roman" panose="02020603050405020304" pitchFamily="18" charset="0"/>
                    <a:ea typeface="宋体" panose="02010600030101010101" pitchFamily="2" charset="-122"/>
                  </a:rPr>
                  <a:t>S</a:t>
                </a:r>
                <a:r>
                  <a:rPr lang="en-GB" altLang="zh-CN" sz="2400" i="1" baseline="30000" dirty="0">
                    <a:latin typeface="Times New Roman" panose="02020603050405020304" pitchFamily="18" charset="0"/>
                    <a:ea typeface="宋体" panose="02010600030101010101" pitchFamily="2" charset="-122"/>
                  </a:rPr>
                  <a:t>-</a:t>
                </a:r>
                <a:r>
                  <a:rPr lang="en-GB" altLang="zh-CN" sz="2400" baseline="30000" dirty="0">
                    <a:latin typeface="Times New Roman" panose="02020603050405020304" pitchFamily="18" charset="0"/>
                    <a:ea typeface="宋体" panose="02010600030101010101" pitchFamily="2" charset="-122"/>
                  </a:rPr>
                  <a:t>1</a:t>
                </a:r>
                <a:r>
                  <a:rPr lang="en-GB" altLang="zh-CN" sz="2400" dirty="0">
                    <a:latin typeface="Times New Roman" panose="02020603050405020304" pitchFamily="18" charset="0"/>
                    <a:ea typeface="宋体" panose="02010600030101010101" pitchFamily="2" charset="-122"/>
                  </a:rPr>
                  <a:t>(</a:t>
                </a:r>
                <a:r>
                  <a:rPr lang="en-GB" altLang="zh-CN" sz="2400" i="1" dirty="0">
                    <a:latin typeface="Times New Roman" panose="02020603050405020304" pitchFamily="18" charset="0"/>
                    <a:ea typeface="宋体" panose="02010600030101010101" pitchFamily="2" charset="-122"/>
                  </a:rPr>
                  <a:t>w</a:t>
                </a:r>
                <a:r>
                  <a:rPr lang="en-GB" altLang="zh-CN" sz="2400" dirty="0">
                    <a:latin typeface="Times New Roman" panose="02020603050405020304" pitchFamily="18" charset="0"/>
                    <a:ea typeface="宋体" panose="02010600030101010101" pitchFamily="2" charset="-122"/>
                  </a:rPr>
                  <a:t>) = </a:t>
                </a:r>
                <a:r>
                  <a:rPr lang="en-GB" altLang="zh-CN" sz="2400" i="1" dirty="0" err="1">
                    <a:latin typeface="Times New Roman" panose="02020603050405020304" pitchFamily="18" charset="0"/>
                    <a:ea typeface="宋体" panose="02010600030101010101" pitchFamily="2" charset="-122"/>
                  </a:rPr>
                  <a:t>s</a:t>
                </a:r>
                <a:r>
                  <a:rPr lang="en-GB" altLang="zh-CN" sz="2400" i="1" baseline="30000" dirty="0" err="1">
                    <a:latin typeface="Times New Roman" panose="02020603050405020304" pitchFamily="18" charset="0"/>
                    <a:ea typeface="宋体" panose="02010600030101010101" pitchFamily="2" charset="-122"/>
                  </a:rPr>
                  <a:t>’</a:t>
                </a:r>
                <a:r>
                  <a:rPr lang="en-GB" altLang="zh-CN" sz="2400" i="1" baseline="-25000" dirty="0" err="1">
                    <a:latin typeface="Times New Roman" panose="02020603050405020304" pitchFamily="18" charset="0"/>
                    <a:ea typeface="宋体" panose="02010600030101010101" pitchFamily="2" charset="-122"/>
                  </a:rPr>
                  <a:t>ij</a:t>
                </a:r>
                <a:endParaRPr lang="en-GB" altLang="zh-CN" sz="2400" i="1" dirty="0">
                  <a:latin typeface="Times New Roman" panose="02020603050405020304" pitchFamily="18" charset="0"/>
                  <a:ea typeface="宋体" panose="02010600030101010101" pitchFamily="2" charset="-122"/>
                </a:endParaRPr>
              </a:p>
              <a:p>
                <a:pPr eaLnBrk="1" hangingPunct="1">
                  <a:lnSpc>
                    <a:spcPct val="150000"/>
                  </a:lnSpc>
                </a:pPr>
                <a:r>
                  <a:rPr lang="en-US" altLang="zh-CN" sz="2400" dirty="0">
                    <a:ea typeface="宋体" panose="02010600030101010101" pitchFamily="2" charset="-122"/>
                  </a:rPr>
                  <a:t>We have </a:t>
                </a:r>
                <a:r>
                  <a:rPr lang="en-US" altLang="zh-CN" sz="2400" i="1" dirty="0">
                    <a:latin typeface="Times New Roman" panose="02020603050405020304" pitchFamily="18" charset="0"/>
                    <a:ea typeface="宋体" panose="02010600030101010101" pitchFamily="2" charset="-122"/>
                  </a:rPr>
                  <a:t>S</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r>
                  <a:rPr lang="en-US" altLang="zh-CN" sz="2400" dirty="0">
                    <a:ea typeface="宋体" panose="02010600030101010101" pitchFamily="2" charset="-122"/>
                  </a:rPr>
                  <a:t> and </a:t>
                </a:r>
                <a:r>
                  <a:rPr lang="en-US" altLang="zh-CN" sz="2400" i="1" dirty="0">
                    <a:latin typeface="Times New Roman" panose="02020603050405020304" pitchFamily="18" charset="0"/>
                    <a:ea typeface="宋体" panose="02010600030101010101" pitchFamily="2" charset="-122"/>
                  </a:rPr>
                  <a:t>S</a:t>
                </a:r>
                <a:r>
                  <a:rPr lang="en-US" altLang="zh-CN" sz="2400" i="1" baseline="30000" dirty="0">
                    <a:latin typeface="Times New Roman" panose="02020603050405020304" pitchFamily="18" charset="0"/>
                    <a:ea typeface="宋体" panose="02010600030101010101" pitchFamily="2" charset="-122"/>
                  </a:rPr>
                  <a:t>-</a:t>
                </a:r>
                <a:r>
                  <a:rPr lang="en-US" altLang="zh-CN" sz="2400" baseline="30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w</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w</a:t>
                </a:r>
              </a:p>
            </p:txBody>
          </p:sp>
        </mc:Choice>
        <mc:Fallback xmlns="">
          <p:sp>
            <p:nvSpPr>
              <p:cNvPr id="37892" name="Content Placeholder 2">
                <a:extLst>
                  <a:ext uri="{FF2B5EF4-FFF2-40B4-BE49-F238E27FC236}">
                    <a16:creationId xmlns:a16="http://schemas.microsoft.com/office/drawing/2014/main" id="{A95D5603-A5C3-404C-A567-09925D3D5F1B}"/>
                  </a:ext>
                </a:extLst>
              </p:cNvPr>
              <p:cNvSpPr>
                <a:spLocks noGrp="1" noRot="1" noChangeAspect="1" noMove="1" noResize="1" noEditPoints="1" noAdjustHandles="1" noChangeArrowheads="1" noChangeShapeType="1" noTextEdit="1"/>
              </p:cNvSpPr>
              <p:nvPr>
                <p:ph idx="4294967295"/>
              </p:nvPr>
            </p:nvSpPr>
            <p:spPr>
              <a:xfrm>
                <a:off x="1390650" y="908050"/>
                <a:ext cx="10801350" cy="4897438"/>
              </a:xfrm>
              <a:blipFill>
                <a:blip r:embed="rId3"/>
                <a:stretch>
                  <a:fillRect l="-1129" b="-4359"/>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00" y="75171"/>
            <a:ext cx="7494984" cy="646321"/>
          </a:xfrm>
        </p:spPr>
        <p:txBody>
          <a:bodyPr wrap="square">
            <a:spAutoFit/>
          </a:bodyPr>
          <a:lstStyle/>
          <a:p>
            <a:r>
              <a:rPr lang="en-IN" dirty="0">
                <a:latin typeface="+mj-lt"/>
              </a:rPr>
              <a:t>AES S-Boxes </a:t>
            </a:r>
            <a:r>
              <a:rPr lang="en-IN" sz="2800" dirty="0"/>
              <a:t>(1 of 2)</a:t>
            </a:r>
            <a:endParaRPr lang="en-IN" dirty="0">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9375" y="1052736"/>
            <a:ext cx="8403297"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543B5BA7-0BBE-43ED-8478-9770334FE417}"/>
              </a:ext>
            </a:extLst>
          </p:cNvPr>
          <p:cNvSpPr txBox="1"/>
          <p:nvPr/>
        </p:nvSpPr>
        <p:spPr>
          <a:xfrm>
            <a:off x="9264352" y="1412776"/>
            <a:ext cx="2176173" cy="523220"/>
          </a:xfrm>
          <a:prstGeom prst="rect">
            <a:avLst/>
          </a:prstGeom>
          <a:noFill/>
        </p:spPr>
        <p:txBody>
          <a:bodyPr wrap="none" rtlCol="0">
            <a:spAutoFit/>
          </a:bodyPr>
          <a:lstStyle/>
          <a:p>
            <a:r>
              <a:rPr lang="en-US"/>
              <a:t>P=1101  0011</a:t>
            </a:r>
          </a:p>
        </p:txBody>
      </p:sp>
      <p:cxnSp>
        <p:nvCxnSpPr>
          <p:cNvPr id="5" name="Straight Arrow Connector 4">
            <a:extLst>
              <a:ext uri="{FF2B5EF4-FFF2-40B4-BE49-F238E27FC236}">
                <a16:creationId xmlns:a16="http://schemas.microsoft.com/office/drawing/2014/main" id="{798C0837-FE5A-4CC5-82C5-F4DFAE403816}"/>
              </a:ext>
            </a:extLst>
          </p:cNvPr>
          <p:cNvCxnSpPr/>
          <p:nvPr/>
        </p:nvCxnSpPr>
        <p:spPr bwMode="auto">
          <a:xfrm>
            <a:off x="9912424" y="1970502"/>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85F0E810-4D66-4C4D-BE0D-AE89C55685F2}"/>
              </a:ext>
            </a:extLst>
          </p:cNvPr>
          <p:cNvSpPr txBox="1"/>
          <p:nvPr/>
        </p:nvSpPr>
        <p:spPr>
          <a:xfrm>
            <a:off x="9508987" y="2468530"/>
            <a:ext cx="835485" cy="523220"/>
          </a:xfrm>
          <a:prstGeom prst="rect">
            <a:avLst/>
          </a:prstGeom>
          <a:noFill/>
        </p:spPr>
        <p:txBody>
          <a:bodyPr wrap="none" rtlCol="0">
            <a:spAutoFit/>
          </a:bodyPr>
          <a:lstStyle/>
          <a:p>
            <a:r>
              <a:rPr lang="en-US"/>
              <a:t>i =D</a:t>
            </a:r>
          </a:p>
        </p:txBody>
      </p:sp>
      <p:sp>
        <p:nvSpPr>
          <p:cNvPr id="8" name="TextBox 7">
            <a:extLst>
              <a:ext uri="{FF2B5EF4-FFF2-40B4-BE49-F238E27FC236}">
                <a16:creationId xmlns:a16="http://schemas.microsoft.com/office/drawing/2014/main" id="{7557E895-3345-48ED-AF35-C177FB58E14C}"/>
              </a:ext>
            </a:extLst>
          </p:cNvPr>
          <p:cNvSpPr txBox="1"/>
          <p:nvPr/>
        </p:nvSpPr>
        <p:spPr>
          <a:xfrm>
            <a:off x="10961329" y="2468530"/>
            <a:ext cx="755335" cy="523220"/>
          </a:xfrm>
          <a:prstGeom prst="rect">
            <a:avLst/>
          </a:prstGeom>
          <a:noFill/>
        </p:spPr>
        <p:txBody>
          <a:bodyPr wrap="none" rtlCol="0">
            <a:spAutoFit/>
          </a:bodyPr>
          <a:lstStyle/>
          <a:p>
            <a:r>
              <a:rPr lang="en-US"/>
              <a:t>j= 3</a:t>
            </a:r>
          </a:p>
        </p:txBody>
      </p:sp>
      <p:cxnSp>
        <p:nvCxnSpPr>
          <p:cNvPr id="9" name="Straight Arrow Connector 8">
            <a:extLst>
              <a:ext uri="{FF2B5EF4-FFF2-40B4-BE49-F238E27FC236}">
                <a16:creationId xmlns:a16="http://schemas.microsoft.com/office/drawing/2014/main" id="{A00E9AED-DAAD-4353-A641-88A17F26BD59}"/>
              </a:ext>
            </a:extLst>
          </p:cNvPr>
          <p:cNvCxnSpPr/>
          <p:nvPr/>
        </p:nvCxnSpPr>
        <p:spPr bwMode="auto">
          <a:xfrm>
            <a:off x="11136560" y="1935996"/>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9F592784-E35A-4AEE-BCB4-9465E7FEE3B8}"/>
              </a:ext>
            </a:extLst>
          </p:cNvPr>
          <p:cNvSpPr txBox="1"/>
          <p:nvPr/>
        </p:nvSpPr>
        <p:spPr>
          <a:xfrm>
            <a:off x="9055629" y="3396772"/>
            <a:ext cx="3136371" cy="523220"/>
          </a:xfrm>
          <a:prstGeom prst="rect">
            <a:avLst/>
          </a:prstGeom>
          <a:noFill/>
        </p:spPr>
        <p:txBody>
          <a:bodyPr wrap="none" rtlCol="0">
            <a:spAutoFit/>
          </a:bodyPr>
          <a:lstStyle/>
          <a:p>
            <a:r>
              <a:rPr lang="en-US"/>
              <a:t>C=66 = (01100110)</a:t>
            </a:r>
            <a:r>
              <a:rPr lang="en-US" baseline="-25000"/>
              <a:t>2</a:t>
            </a:r>
            <a:endParaRPr lang="en-US"/>
          </a:p>
        </p:txBody>
      </p:sp>
      <p:sp>
        <p:nvSpPr>
          <p:cNvPr id="11" name="Arrow: Down 10">
            <a:extLst>
              <a:ext uri="{FF2B5EF4-FFF2-40B4-BE49-F238E27FC236}">
                <a16:creationId xmlns:a16="http://schemas.microsoft.com/office/drawing/2014/main" id="{50A134FC-1FCE-410C-971B-DC5D2C332246}"/>
              </a:ext>
            </a:extLst>
          </p:cNvPr>
          <p:cNvSpPr/>
          <p:nvPr/>
        </p:nvSpPr>
        <p:spPr bwMode="auto">
          <a:xfrm>
            <a:off x="10128448" y="2991750"/>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0EB32A64-C34C-4282-B839-33FB46EFC6E7}"/>
              </a:ext>
            </a:extLst>
          </p:cNvPr>
          <p:cNvSpPr txBox="1"/>
          <p:nvPr/>
        </p:nvSpPr>
        <p:spPr>
          <a:xfrm>
            <a:off x="9926729" y="1916832"/>
            <a:ext cx="543739" cy="523220"/>
          </a:xfrm>
          <a:prstGeom prst="rect">
            <a:avLst/>
          </a:prstGeom>
          <a:noFill/>
        </p:spPr>
        <p:txBody>
          <a:bodyPr wrap="none" rtlCol="0">
            <a:spAutoFit/>
          </a:bodyPr>
          <a:lstStyle/>
          <a:p>
            <a:r>
              <a:rPr lang="en-US"/>
              <a:t>13</a:t>
            </a:r>
          </a:p>
        </p:txBody>
      </p:sp>
      <p:sp>
        <p:nvSpPr>
          <p:cNvPr id="18" name="TextBox 17">
            <a:extLst>
              <a:ext uri="{FF2B5EF4-FFF2-40B4-BE49-F238E27FC236}">
                <a16:creationId xmlns:a16="http://schemas.microsoft.com/office/drawing/2014/main" id="{C43CD445-46B3-4C66-8005-D42B657FDDA5}"/>
              </a:ext>
            </a:extLst>
          </p:cNvPr>
          <p:cNvSpPr txBox="1"/>
          <p:nvPr/>
        </p:nvSpPr>
        <p:spPr>
          <a:xfrm>
            <a:off x="641879" y="5120775"/>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9" name="TextBox 18">
            <a:extLst>
              <a:ext uri="{FF2B5EF4-FFF2-40B4-BE49-F238E27FC236}">
                <a16:creationId xmlns:a16="http://schemas.microsoft.com/office/drawing/2014/main" id="{67F0B880-023D-4325-8C22-2E3D58C98F21}"/>
              </a:ext>
            </a:extLst>
          </p:cNvPr>
          <p:cNvSpPr txBox="1"/>
          <p:nvPr/>
        </p:nvSpPr>
        <p:spPr>
          <a:xfrm>
            <a:off x="2894376" y="1036568"/>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133094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30890"/>
            <a:ext cx="8229600" cy="646321"/>
          </a:xfrm>
        </p:spPr>
        <p:txBody>
          <a:bodyPr wrap="square">
            <a:spAutoFit/>
          </a:bodyPr>
          <a:lstStyle/>
          <a:p>
            <a:r>
              <a:rPr lang="en-IN">
                <a:latin typeface="+mj-lt"/>
              </a:rPr>
              <a:t>AES inverse substution Box </a:t>
            </a:r>
            <a:r>
              <a:rPr lang="en-IN" sz="2800" dirty="0"/>
              <a:t>(2 of 2)</a:t>
            </a:r>
            <a:endParaRPr lang="en-IN" dirty="0">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3352" y="985080"/>
            <a:ext cx="8905487" cy="5538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a:extLst>
              <a:ext uri="{FF2B5EF4-FFF2-40B4-BE49-F238E27FC236}">
                <a16:creationId xmlns:a16="http://schemas.microsoft.com/office/drawing/2014/main" id="{EF4D6F8F-3464-49B1-99B6-4F66687FA14C}"/>
              </a:ext>
            </a:extLst>
          </p:cNvPr>
          <p:cNvCxnSpPr/>
          <p:nvPr/>
        </p:nvCxnSpPr>
        <p:spPr bwMode="auto">
          <a:xfrm>
            <a:off x="10615861" y="1754693"/>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140DAF5B-35CA-49DF-9231-BEBED9E1BBE4}"/>
              </a:ext>
            </a:extLst>
          </p:cNvPr>
          <p:cNvSpPr txBox="1"/>
          <p:nvPr/>
        </p:nvSpPr>
        <p:spPr>
          <a:xfrm>
            <a:off x="10206071" y="2328880"/>
            <a:ext cx="755335" cy="523220"/>
          </a:xfrm>
          <a:prstGeom prst="rect">
            <a:avLst/>
          </a:prstGeom>
          <a:noFill/>
        </p:spPr>
        <p:txBody>
          <a:bodyPr wrap="none" rtlCol="0">
            <a:spAutoFit/>
          </a:bodyPr>
          <a:lstStyle/>
          <a:p>
            <a:r>
              <a:rPr lang="en-US"/>
              <a:t>i =6</a:t>
            </a:r>
          </a:p>
        </p:txBody>
      </p:sp>
      <p:sp>
        <p:nvSpPr>
          <p:cNvPr id="7" name="TextBox 6">
            <a:extLst>
              <a:ext uri="{FF2B5EF4-FFF2-40B4-BE49-F238E27FC236}">
                <a16:creationId xmlns:a16="http://schemas.microsoft.com/office/drawing/2014/main" id="{BC4C7280-BE98-4B73-9458-72BFF2CB84D6}"/>
              </a:ext>
            </a:extLst>
          </p:cNvPr>
          <p:cNvSpPr txBox="1"/>
          <p:nvPr/>
        </p:nvSpPr>
        <p:spPr>
          <a:xfrm>
            <a:off x="11325107" y="2370565"/>
            <a:ext cx="755335" cy="523220"/>
          </a:xfrm>
          <a:prstGeom prst="rect">
            <a:avLst/>
          </a:prstGeom>
          <a:noFill/>
        </p:spPr>
        <p:txBody>
          <a:bodyPr wrap="none" rtlCol="0">
            <a:spAutoFit/>
          </a:bodyPr>
          <a:lstStyle/>
          <a:p>
            <a:r>
              <a:rPr lang="en-US"/>
              <a:t>j=6 </a:t>
            </a:r>
          </a:p>
        </p:txBody>
      </p:sp>
      <p:cxnSp>
        <p:nvCxnSpPr>
          <p:cNvPr id="9" name="Straight Arrow Connector 8">
            <a:extLst>
              <a:ext uri="{FF2B5EF4-FFF2-40B4-BE49-F238E27FC236}">
                <a16:creationId xmlns:a16="http://schemas.microsoft.com/office/drawing/2014/main" id="{B3016A19-F296-4E59-A417-B784E8FA47DE}"/>
              </a:ext>
            </a:extLst>
          </p:cNvPr>
          <p:cNvCxnSpPr/>
          <p:nvPr/>
        </p:nvCxnSpPr>
        <p:spPr bwMode="auto">
          <a:xfrm>
            <a:off x="11568608" y="1710390"/>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2BF9F0E-7D95-4037-B38A-DFA2BD72AE09}"/>
              </a:ext>
            </a:extLst>
          </p:cNvPr>
          <p:cNvSpPr txBox="1"/>
          <p:nvPr/>
        </p:nvSpPr>
        <p:spPr>
          <a:xfrm>
            <a:off x="9055629" y="3396772"/>
            <a:ext cx="3267818" cy="523220"/>
          </a:xfrm>
          <a:prstGeom prst="rect">
            <a:avLst/>
          </a:prstGeom>
          <a:noFill/>
        </p:spPr>
        <p:txBody>
          <a:bodyPr wrap="none" rtlCol="0">
            <a:spAutoFit/>
          </a:bodyPr>
          <a:lstStyle/>
          <a:p>
            <a:r>
              <a:rPr lang="en-US"/>
              <a:t>P=D3 = (1101 0011)</a:t>
            </a:r>
            <a:r>
              <a:rPr lang="en-US" baseline="-25000"/>
              <a:t>2</a:t>
            </a:r>
            <a:endParaRPr lang="en-US"/>
          </a:p>
        </p:txBody>
      </p:sp>
      <p:sp>
        <p:nvSpPr>
          <p:cNvPr id="11" name="Arrow: Down 10">
            <a:extLst>
              <a:ext uri="{FF2B5EF4-FFF2-40B4-BE49-F238E27FC236}">
                <a16:creationId xmlns:a16="http://schemas.microsoft.com/office/drawing/2014/main" id="{32FC9010-D3FE-4C81-B2B2-5E583A368A7F}"/>
              </a:ext>
            </a:extLst>
          </p:cNvPr>
          <p:cNvSpPr/>
          <p:nvPr/>
        </p:nvSpPr>
        <p:spPr bwMode="auto">
          <a:xfrm>
            <a:off x="10999857" y="2823635"/>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TextBox 9">
            <a:extLst>
              <a:ext uri="{FF2B5EF4-FFF2-40B4-BE49-F238E27FC236}">
                <a16:creationId xmlns:a16="http://schemas.microsoft.com/office/drawing/2014/main" id="{D2BF9F0E-7D95-4037-B38A-DFA2BD72AE09}"/>
              </a:ext>
            </a:extLst>
          </p:cNvPr>
          <p:cNvSpPr txBox="1"/>
          <p:nvPr/>
        </p:nvSpPr>
        <p:spPr>
          <a:xfrm>
            <a:off x="9010744" y="1231473"/>
            <a:ext cx="3226140"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t>C=66 = (0110 0110)</a:t>
            </a:r>
            <a:r>
              <a:rPr lang="en-US" baseline="-25000"/>
              <a:t>2</a:t>
            </a:r>
            <a:endParaRPr lang="en-US"/>
          </a:p>
        </p:txBody>
      </p:sp>
      <p:sp>
        <p:nvSpPr>
          <p:cNvPr id="3" name="TextBox 2">
            <a:extLst>
              <a:ext uri="{FF2B5EF4-FFF2-40B4-BE49-F238E27FC236}">
                <a16:creationId xmlns:a16="http://schemas.microsoft.com/office/drawing/2014/main" id="{1F04D576-C22B-4FF6-8EE2-CFA56D1A2A24}"/>
              </a:ext>
            </a:extLst>
          </p:cNvPr>
          <p:cNvSpPr txBox="1"/>
          <p:nvPr/>
        </p:nvSpPr>
        <p:spPr>
          <a:xfrm>
            <a:off x="531135" y="3253474"/>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4" name="TextBox 13">
            <a:extLst>
              <a:ext uri="{FF2B5EF4-FFF2-40B4-BE49-F238E27FC236}">
                <a16:creationId xmlns:a16="http://schemas.microsoft.com/office/drawing/2014/main" id="{9B7C22DD-9945-4FF9-8B39-0D4B1EDEC7FB}"/>
              </a:ext>
            </a:extLst>
          </p:cNvPr>
          <p:cNvSpPr txBox="1"/>
          <p:nvPr/>
        </p:nvSpPr>
        <p:spPr>
          <a:xfrm>
            <a:off x="4351041" y="969863"/>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426966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4">
            <a:extLst>
              <a:ext uri="{FF2B5EF4-FFF2-40B4-BE49-F238E27FC236}">
                <a16:creationId xmlns:a16="http://schemas.microsoft.com/office/drawing/2014/main" id="{A8B26C9D-62FF-4ED2-B604-40FDBFF5B785}"/>
              </a:ext>
            </a:extLst>
          </p:cNvPr>
          <p:cNvSpPr>
            <a:spLocks noGrp="1"/>
          </p:cNvSpPr>
          <p:nvPr>
            <p:ph type="title" idx="4294967295"/>
          </p:nvPr>
        </p:nvSpPr>
        <p:spPr>
          <a:xfrm>
            <a:off x="0" y="-207963"/>
            <a:ext cx="6705600" cy="1295401"/>
          </a:xfrm>
        </p:spPr>
        <p:txBody>
          <a:bodyPr anchor="ctr"/>
          <a:lstStyle/>
          <a:p>
            <a:pPr eaLnBrk="1" hangingPunct="1"/>
            <a:r>
              <a:rPr lang="en-US" altLang="zh-CN" dirty="0">
                <a:ea typeface="宋体" panose="02010600030101010101" pitchFamily="2" charset="-122"/>
              </a:rPr>
              <a:t>Substitute-Bytes (</a:t>
            </a:r>
            <a:r>
              <a:rPr lang="en-US" altLang="zh-CN" i="1" dirty="0">
                <a:latin typeface="Times New Roman" panose="02020603050405020304" pitchFamily="18" charset="0"/>
                <a:ea typeface="宋体" panose="02010600030101010101" pitchFamily="2" charset="-122"/>
              </a:rPr>
              <a:t>sub</a:t>
            </a:r>
            <a:r>
              <a:rPr lang="en-US" altLang="zh-CN" dirty="0">
                <a:ea typeface="宋体" panose="02010600030101010101" pitchFamily="2" charset="-122"/>
              </a:rPr>
              <a:t>)</a:t>
            </a:r>
          </a:p>
        </p:txBody>
      </p:sp>
      <p:sp>
        <p:nvSpPr>
          <p:cNvPr id="41988" name="Content Placeholder 5">
            <a:extLst>
              <a:ext uri="{FF2B5EF4-FFF2-40B4-BE49-F238E27FC236}">
                <a16:creationId xmlns:a16="http://schemas.microsoft.com/office/drawing/2014/main" id="{FF3F25F2-9824-4FF5-8584-101EF1F57E73}"/>
              </a:ext>
            </a:extLst>
          </p:cNvPr>
          <p:cNvSpPr>
            <a:spLocks noGrp="1"/>
          </p:cNvSpPr>
          <p:nvPr>
            <p:ph idx="4294967295"/>
          </p:nvPr>
        </p:nvSpPr>
        <p:spPr>
          <a:xfrm>
            <a:off x="579438" y="1087438"/>
            <a:ext cx="11612562" cy="4683125"/>
          </a:xfrm>
        </p:spPr>
        <p:txBody>
          <a:bodyPr/>
          <a:lstStyle/>
          <a:p>
            <a:pPr eaLnBrk="1" hangingPunct="1"/>
            <a:r>
              <a:rPr lang="en-US" altLang="zh-CN" sz="2000" dirty="0">
                <a:ea typeface="宋体" panose="02010600030101010101" pitchFamily="2" charset="-122"/>
              </a:rPr>
              <a:t>Substitution function that takes a byte as an input, uses its first four bits as the row index and the last four bits as the column index, and outputs a byte using a table-lookup at the S-box</a:t>
            </a:r>
          </a:p>
          <a:p>
            <a:pPr eaLnBrk="1" hangingPunct="1"/>
            <a:r>
              <a:rPr lang="en-US" altLang="zh-CN" sz="2000" dirty="0">
                <a:ea typeface="宋体" panose="02010600030101010101" pitchFamily="2" charset="-122"/>
              </a:rPr>
              <a:t>Let </a:t>
            </a:r>
            <a:r>
              <a:rPr lang="en-US" altLang="zh-CN" sz="2000" i="1" dirty="0">
                <a:latin typeface="Times New Roman" panose="02020603050405020304" pitchFamily="18" charset="0"/>
                <a:ea typeface="宋体" panose="02010600030101010101" pitchFamily="2" charset="-122"/>
              </a:rPr>
              <a:t>A</a:t>
            </a:r>
            <a:r>
              <a:rPr lang="en-US" altLang="zh-CN" sz="2000" dirty="0">
                <a:ea typeface="宋体" panose="02010600030101010101" pitchFamily="2" charset="-122"/>
              </a:rPr>
              <a:t> be a state matrix. Then	</a:t>
            </a:r>
            <a:r>
              <a:rPr lang="en-US" altLang="zh-CN" sz="200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     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0,2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0,3</a:t>
            </a:r>
            <a:r>
              <a:rPr lang="en-US" altLang="zh-CN" sz="2000" dirty="0">
                <a:latin typeface="Times New Roman" panose="02020603050405020304" pitchFamily="18" charset="0"/>
                <a:ea typeface="宋体" panose="02010600030101010101" pitchFamily="2" charset="-122"/>
              </a:rPr>
              <a:t> )</a:t>
            </a:r>
            <a:r>
              <a:rPr lang="en-US" altLang="zh-CN" sz="2000" baseline="-25000" dirty="0">
                <a:ea typeface="宋体" panose="02010600030101010101" pitchFamily="2" charset="-122"/>
              </a:rPr>
              <a:t> </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C=</a:t>
            </a:r>
            <a:r>
              <a:rPr lang="en-US" altLang="zh-CN" sz="2000" i="1">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 </a:t>
            </a:r>
            <a:r>
              <a:rPr lang="en-US" altLang="zh-CN" sz="200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1,0</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1,2</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1,3</a:t>
            </a:r>
            <a:r>
              <a:rPr lang="en-US" altLang="zh-CN" sz="2000" dirty="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                                           							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2,2</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2,3</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3,1</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3,2</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3,3 </a:t>
            </a:r>
            <a:r>
              <a:rPr lang="en-US" altLang="zh-CN"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r>
              <a:rPr lang="en-US" altLang="zh-CN" sz="2000" i="1" dirty="0">
                <a:latin typeface="Times New Roman" panose="02020603050405020304" pitchFamily="18" charset="0"/>
                <a:ea typeface="宋体" panose="02010600030101010101" pitchFamily="2" charset="-122"/>
              </a:rPr>
              <a:t>sub</a:t>
            </a:r>
            <a:r>
              <a:rPr lang="en-US" altLang="zh-CN" sz="2000" baseline="30000" dirty="0">
                <a:ea typeface="宋体" panose="02010600030101010101" pitchFamily="2" charset="-122"/>
              </a:rPr>
              <a:t>-1</a:t>
            </a:r>
            <a:r>
              <a:rPr lang="en-US" altLang="zh-CN" sz="2000" dirty="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ea typeface="宋体" panose="02010600030101010101" pitchFamily="2" charset="-122"/>
              </a:rPr>
              <a:t>) will just be the inverse substitution operation applied to </a:t>
            </a:r>
            <a:r>
              <a:rPr lang="en-US" altLang="zh-CN" sz="2000">
                <a:ea typeface="宋体" panose="02010600030101010101" pitchFamily="2" charset="-122"/>
              </a:rPr>
              <a:t>the matrix</a:t>
            </a:r>
            <a:r>
              <a:rPr lang="en-US" altLang="zh-CN" sz="2000" dirty="0">
                <a:ea typeface="宋体" panose="02010600030101010101" pitchFamily="2" charset="-122"/>
              </a:rPr>
              <a:t>		</a:t>
            </a:r>
            <a:r>
              <a:rPr lang="en-US" altLang="zh-CN" sz="2000">
                <a:ea typeface="宋体" panose="02010600030101010101" pitchFamily="2" charset="-122"/>
              </a:rPr>
              <a:t>	</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0,0 </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0,1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0,2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 =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en-US" altLang="zh-CN" sz="2000" baseline="-25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2,0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3,0 </a:t>
            </a:r>
            <a:r>
              <a:rPr lang="en-US" altLang="zh-CN" sz="2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a:t>
            </a:r>
            <a:r>
              <a:rPr lang="en-US" altLang="zh-CN" sz="2000" baseline="-25000" dirty="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3,3 </a:t>
            </a:r>
            <a:r>
              <a:rPr lang="en-US" altLang="zh-CN"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endParaRPr lang="en-US" altLang="zh-CN" sz="2000" dirty="0">
              <a:ea typeface="宋体" panose="02010600030101010101" pitchFamily="2" charset="-122"/>
            </a:endParaRPr>
          </a:p>
          <a:p>
            <a:pPr eaLnBrk="1" hangingPunct="1"/>
            <a:r>
              <a:rPr lang="en-US" altLang="zh-CN" sz="2000" dirty="0">
                <a:ea typeface="宋体" panose="02010600030101010101" pitchFamily="2" charset="-122"/>
              </a:rPr>
              <a:t>We have </a:t>
            </a:r>
            <a:r>
              <a:rPr lang="en-US" altLang="zh-CN" sz="2000" i="1" dirty="0">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sub</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sub</a:t>
            </a:r>
            <a:r>
              <a:rPr lang="en-US" altLang="zh-CN" sz="2000" i="1" baseline="30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sub</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A</a:t>
            </a:r>
          </a:p>
        </p:txBody>
      </p:sp>
      <p:sp>
        <p:nvSpPr>
          <p:cNvPr id="41989" name="AutoShape 5">
            <a:extLst>
              <a:ext uri="{FF2B5EF4-FFF2-40B4-BE49-F238E27FC236}">
                <a16:creationId xmlns:a16="http://schemas.microsoft.com/office/drawing/2014/main" id="{632770A1-9DBF-4F31-AEFD-EA0654B0372F}"/>
              </a:ext>
            </a:extLst>
          </p:cNvPr>
          <p:cNvSpPr>
            <a:spLocks noChangeArrowheads="1"/>
          </p:cNvSpPr>
          <p:nvPr/>
        </p:nvSpPr>
        <p:spPr bwMode="auto">
          <a:xfrm>
            <a:off x="6744072" y="2011253"/>
            <a:ext cx="4032445"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0" name="AutoShape 8">
            <a:extLst>
              <a:ext uri="{FF2B5EF4-FFF2-40B4-BE49-F238E27FC236}">
                <a16:creationId xmlns:a16="http://schemas.microsoft.com/office/drawing/2014/main" id="{05BB32FC-6229-4BF3-91E8-94C9BAEDBA0F}"/>
              </a:ext>
            </a:extLst>
          </p:cNvPr>
          <p:cNvSpPr>
            <a:spLocks noChangeArrowheads="1"/>
          </p:cNvSpPr>
          <p:nvPr/>
        </p:nvSpPr>
        <p:spPr bwMode="auto">
          <a:xfrm>
            <a:off x="5227721" y="3890907"/>
            <a:ext cx="482871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1" name="Line 9">
            <a:extLst>
              <a:ext uri="{FF2B5EF4-FFF2-40B4-BE49-F238E27FC236}">
                <a16:creationId xmlns:a16="http://schemas.microsoft.com/office/drawing/2014/main" id="{32D49F91-7694-4207-94F5-0A488BEA88DE}"/>
              </a:ext>
            </a:extLst>
          </p:cNvPr>
          <p:cNvSpPr>
            <a:spLocks noChangeShapeType="1"/>
          </p:cNvSpPr>
          <p:nvPr/>
        </p:nvSpPr>
        <p:spPr bwMode="auto">
          <a:xfrm>
            <a:off x="4800600" y="48768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Rectangle 1">
            <a:extLst>
              <a:ext uri="{FF2B5EF4-FFF2-40B4-BE49-F238E27FC236}">
                <a16:creationId xmlns:a16="http://schemas.microsoft.com/office/drawing/2014/main" id="{05A4B0C6-20B0-4AF5-A372-343B65E7BFCA}"/>
              </a:ext>
            </a:extLst>
          </p:cNvPr>
          <p:cNvSpPr/>
          <p:nvPr/>
        </p:nvSpPr>
        <p:spPr>
          <a:xfrm>
            <a:off x="10416480" y="3595159"/>
            <a:ext cx="195438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Inverse S-Box</a:t>
            </a:r>
            <a:endParaRPr lang="en-US" sz="3600"/>
          </a:p>
        </p:txBody>
      </p:sp>
      <p:sp>
        <p:nvSpPr>
          <p:cNvPr id="8" name="Rectangle 7">
            <a:extLst>
              <a:ext uri="{FF2B5EF4-FFF2-40B4-BE49-F238E27FC236}">
                <a16:creationId xmlns:a16="http://schemas.microsoft.com/office/drawing/2014/main" id="{2398A57E-CC1F-40BD-8B9E-15DD89E33109}"/>
              </a:ext>
            </a:extLst>
          </p:cNvPr>
          <p:cNvSpPr/>
          <p:nvPr/>
        </p:nvSpPr>
        <p:spPr>
          <a:xfrm>
            <a:off x="4166612" y="1750164"/>
            <a:ext cx="97174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S-Box</a:t>
            </a:r>
            <a:endParaRPr lang="en-US" sz="3600"/>
          </a:p>
        </p:txBody>
      </p:sp>
      <p:sp>
        <p:nvSpPr>
          <p:cNvPr id="10" name="Rectangle 9">
            <a:extLst>
              <a:ext uri="{FF2B5EF4-FFF2-40B4-BE49-F238E27FC236}">
                <a16:creationId xmlns:a16="http://schemas.microsoft.com/office/drawing/2014/main" id="{3411A45F-EAA4-4607-879D-9FD4171CD9F9}"/>
              </a:ext>
            </a:extLst>
          </p:cNvPr>
          <p:cNvSpPr/>
          <p:nvPr/>
        </p:nvSpPr>
        <p:spPr>
          <a:xfrm>
            <a:off x="859559" y="1957865"/>
            <a:ext cx="3048000"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1" name="AutoShape 5">
            <a:extLst>
              <a:ext uri="{FF2B5EF4-FFF2-40B4-BE49-F238E27FC236}">
                <a16:creationId xmlns:a16="http://schemas.microsoft.com/office/drawing/2014/main" id="{0295DD4E-22C9-44C2-B9AF-3BECDD2620D4}"/>
              </a:ext>
            </a:extLst>
          </p:cNvPr>
          <p:cNvSpPr>
            <a:spLocks noChangeArrowheads="1"/>
          </p:cNvSpPr>
          <p:nvPr/>
        </p:nvSpPr>
        <p:spPr bwMode="auto">
          <a:xfrm>
            <a:off x="695400" y="2073330"/>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 name="Arrow: Right 3">
            <a:extLst>
              <a:ext uri="{FF2B5EF4-FFF2-40B4-BE49-F238E27FC236}">
                <a16:creationId xmlns:a16="http://schemas.microsoft.com/office/drawing/2014/main" id="{4F28510A-3F48-4853-BBB7-DD66E9740710}"/>
              </a:ext>
            </a:extLst>
          </p:cNvPr>
          <p:cNvSpPr/>
          <p:nvPr/>
        </p:nvSpPr>
        <p:spPr bwMode="auto">
          <a:xfrm>
            <a:off x="4380438" y="2450732"/>
            <a:ext cx="544091" cy="36289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Arrow: Right 12">
            <a:extLst>
              <a:ext uri="{FF2B5EF4-FFF2-40B4-BE49-F238E27FC236}">
                <a16:creationId xmlns:a16="http://schemas.microsoft.com/office/drawing/2014/main" id="{567EB12A-ED2E-486B-9E79-F6980DD65EE6}"/>
              </a:ext>
            </a:extLst>
          </p:cNvPr>
          <p:cNvSpPr/>
          <p:nvPr/>
        </p:nvSpPr>
        <p:spPr bwMode="auto">
          <a:xfrm rot="5400000">
            <a:off x="9843935" y="4012815"/>
            <a:ext cx="739512" cy="3145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802368349"/>
      </p:ext>
    </p:extLst>
  </p:cSld>
  <p:clrMapOvr>
    <a:masterClrMapping/>
  </p:clrMapOvr>
</p:sld>
</file>

<file path=ppt/theme/theme1.xml><?xml version="1.0" encoding="utf-8"?>
<a:theme xmlns:a="http://schemas.openxmlformats.org/drawingml/2006/main" name="3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AFE5FAB561DC6A47A0A98BAA6919695E" ma:contentTypeVersion="4" ma:contentTypeDescription="Tạo tài liệu mới." ma:contentTypeScope="" ma:versionID="7b573e1df7b8ff8f015b9666ad6bda7d">
  <xsd:schema xmlns:xsd="http://www.w3.org/2001/XMLSchema" xmlns:xs="http://www.w3.org/2001/XMLSchema" xmlns:p="http://schemas.microsoft.com/office/2006/metadata/properties" xmlns:ns2="d2cdffff-7270-4a21-9ecb-b72fdb785163" targetNamespace="http://schemas.microsoft.com/office/2006/metadata/properties" ma:root="true" ma:fieldsID="1f2b16d2fc0bed8fdf9c651c309e2648" ns2:_="">
    <xsd:import namespace="d2cdffff-7270-4a21-9ecb-b72fdb7851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dffff-7270-4a21-9ecb-b72fdb7851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B913A3-F75A-48F4-B1C4-D0EFB86AFA72}">
  <ds:schemaRefs>
    <ds:schemaRef ds:uri="http://schemas.microsoft.com/sharepoint/v3/contenttype/forms"/>
  </ds:schemaRefs>
</ds:datastoreItem>
</file>

<file path=customXml/itemProps2.xml><?xml version="1.0" encoding="utf-8"?>
<ds:datastoreItem xmlns:ds="http://schemas.openxmlformats.org/officeDocument/2006/customXml" ds:itemID="{A64C48FB-54E3-4EEC-83CF-571AFC2930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cdffff-7270-4a21-9ecb-b72fdb7851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AFFB51-7D62-4BB3-A1DE-4322464B0DC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3150</TotalTime>
  <Words>4220</Words>
  <Application>Microsoft Office PowerPoint</Application>
  <PresentationFormat>Widescreen</PresentationFormat>
  <Paragraphs>713</Paragraphs>
  <Slides>57</Slides>
  <Notes>36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3_Standarddesign</vt:lpstr>
      <vt:lpstr>CMP5329 Cyber Security</vt:lpstr>
      <vt:lpstr>Outline</vt:lpstr>
      <vt:lpstr>A E S-The Four Simple Operations</vt:lpstr>
      <vt:lpstr>A E S Encryption Round</vt:lpstr>
      <vt:lpstr>AES-128</vt:lpstr>
      <vt:lpstr>AES Substution Box (S-Box)</vt:lpstr>
      <vt:lpstr>AES S-Boxes (1 of 2)</vt:lpstr>
      <vt:lpstr>AES inverse substution Box (2 of 2)</vt:lpstr>
      <vt:lpstr>Substitute-Bytes (sub)</vt:lpstr>
      <vt:lpstr>A E S Row and Column Operations</vt:lpstr>
      <vt:lpstr>Shift-Rows (shr)</vt:lpstr>
      <vt:lpstr>Mix-Columns (mic)</vt:lpstr>
      <vt:lpstr>Finite Field Arithmetic (3/3)</vt:lpstr>
      <vt:lpstr>PowerPoint Presentation</vt:lpstr>
      <vt:lpstr>Implementation the R S A Algorithm (review) </vt:lpstr>
      <vt:lpstr>RSA: Confidentiality</vt:lpstr>
      <vt:lpstr>RSA: Authentication</vt:lpstr>
      <vt:lpstr>RSA: Authentication and Secrecy</vt:lpstr>
      <vt:lpstr>Encryption Using Optimal Asymmetric Encryption Padding (O A E P)</vt:lpstr>
      <vt:lpstr>Outline</vt:lpstr>
      <vt:lpstr>Discrete Logarithm problem</vt:lpstr>
      <vt:lpstr>Outline</vt:lpstr>
      <vt:lpstr>Outline</vt:lpstr>
      <vt:lpstr>Diffie-Hellman key exchange</vt:lpstr>
      <vt:lpstr>Diffie-Hellman exchange Protocol (DHE)</vt:lpstr>
      <vt:lpstr>Why Is Diffie-Hellman Secure?</vt:lpstr>
      <vt:lpstr>Properties of Diffie-Hellman</vt:lpstr>
      <vt:lpstr>Man-in-the middle attacks the DHE</vt:lpstr>
      <vt:lpstr>Group (G,+)  Ring (R, +, ×)</vt:lpstr>
      <vt:lpstr>Elliptic curve</vt:lpstr>
      <vt:lpstr>Elliptic curves</vt:lpstr>
      <vt:lpstr>Elliptic curves</vt:lpstr>
      <vt:lpstr>Elliptic curves</vt:lpstr>
      <vt:lpstr>Curve25519</vt:lpstr>
      <vt:lpstr>Elliptic curves</vt:lpstr>
      <vt:lpstr>Elliptic curves</vt:lpstr>
      <vt:lpstr>Elliptic group</vt:lpstr>
      <vt:lpstr>Elliptic group</vt:lpstr>
      <vt:lpstr>Elliptic group</vt:lpstr>
      <vt:lpstr>Elliptic group</vt:lpstr>
      <vt:lpstr>Elliptic group</vt:lpstr>
      <vt:lpstr>Elliptic group</vt:lpstr>
      <vt:lpstr>Elliptic group</vt:lpstr>
      <vt:lpstr>Using Elliptic Curves In Cryptography</vt:lpstr>
      <vt:lpstr>Elliptic Curve Cryptosystems (ECC)</vt:lpstr>
      <vt:lpstr>What Is ECC?</vt:lpstr>
      <vt:lpstr>Generic Procedures of ECC</vt:lpstr>
      <vt:lpstr>ECC Cipher</vt:lpstr>
      <vt:lpstr>ECC Cipher</vt:lpstr>
      <vt:lpstr>ECC Diffie-Hellman (ECDHE)</vt:lpstr>
      <vt:lpstr>Diffie-Hellman key exchange attack</vt:lpstr>
      <vt:lpstr>Diffie-Hellman key exchange attack</vt:lpstr>
      <vt:lpstr>Why use ECC?</vt:lpstr>
      <vt:lpstr>Security of ECC</vt:lpstr>
      <vt:lpstr>Applications of ECC</vt:lpstr>
      <vt:lpstr>Benefits of ECC</vt:lpstr>
      <vt:lpstr>Summary of ECC</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Ngọc Tự</cp:lastModifiedBy>
  <cp:revision>780</cp:revision>
  <cp:lastPrinted>1999-07-26T11:07:16Z</cp:lastPrinted>
  <dcterms:created xsi:type="dcterms:W3CDTF">1999-06-21T09:15:32Z</dcterms:created>
  <dcterms:modified xsi:type="dcterms:W3CDTF">2024-10-24T13:41:36Z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0x010100AFE5FAB561DC6A47A0A98BAA6919695E</vt:lpwstr>
  </property>
</Properties>
</file>