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2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3" r:id="rId1"/>
  </p:sldMasterIdLst>
  <p:notesMasterIdLst>
    <p:notesMasterId r:id="rId65"/>
  </p:notesMasterIdLst>
  <p:handoutMasterIdLst>
    <p:handoutMasterId r:id="rId66"/>
  </p:handoutMasterIdLst>
  <p:sldIdLst>
    <p:sldId id="1517" r:id="rId2"/>
    <p:sldId id="1505" r:id="rId3"/>
    <p:sldId id="509" r:id="rId4"/>
    <p:sldId id="1474" r:id="rId5"/>
    <p:sldId id="508" r:id="rId6"/>
    <p:sldId id="511" r:id="rId7"/>
    <p:sldId id="1460" r:id="rId8"/>
    <p:sldId id="1402" r:id="rId9"/>
    <p:sldId id="452" r:id="rId10"/>
    <p:sldId id="415" r:id="rId11"/>
    <p:sldId id="434" r:id="rId12"/>
    <p:sldId id="435" r:id="rId13"/>
    <p:sldId id="1506" r:id="rId14"/>
    <p:sldId id="438" r:id="rId15"/>
    <p:sldId id="501" r:id="rId16"/>
    <p:sldId id="1507" r:id="rId17"/>
    <p:sldId id="1508" r:id="rId18"/>
    <p:sldId id="1509" r:id="rId19"/>
    <p:sldId id="1510" r:id="rId20"/>
    <p:sldId id="519" r:id="rId21"/>
    <p:sldId id="417" r:id="rId22"/>
    <p:sldId id="1511" r:id="rId23"/>
    <p:sldId id="520" r:id="rId24"/>
    <p:sldId id="1512" r:id="rId25"/>
    <p:sldId id="1513" r:id="rId26"/>
    <p:sldId id="524" r:id="rId27"/>
    <p:sldId id="1514" r:id="rId28"/>
    <p:sldId id="525" r:id="rId29"/>
    <p:sldId id="518" r:id="rId30"/>
    <p:sldId id="1518" r:id="rId31"/>
    <p:sldId id="1519" r:id="rId32"/>
    <p:sldId id="1520" r:id="rId33"/>
    <p:sldId id="1521" r:id="rId34"/>
    <p:sldId id="1522" r:id="rId35"/>
    <p:sldId id="1523" r:id="rId36"/>
    <p:sldId id="513" r:id="rId37"/>
    <p:sldId id="514" r:id="rId38"/>
    <p:sldId id="526" r:id="rId39"/>
    <p:sldId id="1524" r:id="rId40"/>
    <p:sldId id="1515" r:id="rId41"/>
    <p:sldId id="1516" r:id="rId42"/>
    <p:sldId id="1525" r:id="rId43"/>
    <p:sldId id="1526" r:id="rId44"/>
    <p:sldId id="1527" r:id="rId45"/>
    <p:sldId id="515" r:id="rId46"/>
    <p:sldId id="457" r:id="rId47"/>
    <p:sldId id="458" r:id="rId48"/>
    <p:sldId id="459" r:id="rId49"/>
    <p:sldId id="456" r:id="rId50"/>
    <p:sldId id="439" r:id="rId51"/>
    <p:sldId id="440" r:id="rId52"/>
    <p:sldId id="1528" r:id="rId53"/>
    <p:sldId id="499" r:id="rId54"/>
    <p:sldId id="1529" r:id="rId55"/>
    <p:sldId id="1530" r:id="rId56"/>
    <p:sldId id="442" r:id="rId57"/>
    <p:sldId id="454" r:id="rId58"/>
    <p:sldId id="443" r:id="rId59"/>
    <p:sldId id="444" r:id="rId60"/>
    <p:sldId id="1531" r:id="rId61"/>
    <p:sldId id="1532" r:id="rId62"/>
    <p:sldId id="446" r:id="rId63"/>
    <p:sldId id="1533" r:id="rId64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9966"/>
    <a:srgbClr val="33CC33"/>
    <a:srgbClr val="FF0000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4954" autoAdjust="0"/>
  </p:normalViewPr>
  <p:slideViewPr>
    <p:cSldViewPr>
      <p:cViewPr varScale="1">
        <p:scale>
          <a:sx n="62" d="100"/>
          <a:sy n="62" d="100"/>
        </p:scale>
        <p:origin x="1440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19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74" Type="http://schemas.openxmlformats.org/officeDocument/2006/relationships/customXml" Target="../customXml/item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198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58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38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CBC=Cipher block chaining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CBC=Cipher block chaining</a:t>
            </a:r>
          </a:p>
        </p:txBody>
      </p:sp>
    </p:spTree>
    <p:extLst>
      <p:ext uri="{BB962C8B-B14F-4D97-AF65-F5344CB8AC3E}">
        <p14:creationId xmlns:p14="http://schemas.microsoft.com/office/powerpoint/2010/main" val="2091525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30F1688-4F6D-49E9-9053-F79061915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29DA406-42DB-4F47-87B5-B930609F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7036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879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7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8D26A24-661F-44AC-9A66-EC2E65A76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A9EC9CC-5098-42B5-A8E7-8DEAA8B26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0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22BD9C4-9D7B-4987-B11E-88A151FB9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273A44C7-0E40-48AB-935A-67DA8BDC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Modified ciphertext can often still be decrypted into plaintexts?</a:t>
            </a:r>
          </a:p>
        </p:txBody>
      </p:sp>
    </p:spTree>
    <p:extLst>
      <p:ext uri="{BB962C8B-B14F-4D97-AF65-F5344CB8AC3E}">
        <p14:creationId xmlns:p14="http://schemas.microsoft.com/office/powerpoint/2010/main" val="2216249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9516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588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9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29141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6A5E951-0E33-4E7D-A05A-76DFF57E95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1CA2F458-0144-46FC-A6CF-F247214C3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Which hash function to use?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6441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6430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839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>
            <a:extLst>
              <a:ext uri="{FF2B5EF4-FFF2-40B4-BE49-F238E27FC236}">
                <a16:creationId xmlns:a16="http://schemas.microsoft.com/office/drawing/2014/main" id="{B514214A-E6B5-4418-85BD-457540CC6A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8131" name="Notes Placeholder 2">
            <a:extLst>
              <a:ext uri="{FF2B5EF4-FFF2-40B4-BE49-F238E27FC236}">
                <a16:creationId xmlns:a16="http://schemas.microsoft.com/office/drawing/2014/main" id="{3C8B9897-9641-45BC-A2AC-2742F8393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Good homework problem, break simple MAC constructions. </a:t>
            </a:r>
          </a:p>
          <a:p>
            <a:endParaRPr lang="en-US" altLang="en-US"/>
          </a:p>
          <a:p>
            <a:r>
              <a:rPr lang="en-US" altLang="en-US"/>
              <a:t>MAC uses shared secret key to bootstrap integrity/authenticity.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>
            <a:extLst>
              <a:ext uri="{FF2B5EF4-FFF2-40B4-BE49-F238E27FC236}">
                <a16:creationId xmlns:a16="http://schemas.microsoft.com/office/drawing/2014/main" id="{3989A4A5-BF5C-489B-8C7B-1C787DEC0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1288" y="766763"/>
            <a:ext cx="6821487" cy="3838575"/>
          </a:xfrm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AA00A44-E546-4583-BE72-A8DA2DD38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69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294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factors=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yếu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251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286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2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586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9CA79CA5-F073-47C3-83D6-98192D860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2DC8B9E-197F-4BA8-99FC-9E7065AC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Example hash function: v:=1; for each character c, v=v*(c+1)+2 mod 2^{32};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785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6D1117F0-946B-4DF0-A3F9-24D031E4F3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ED745832-0CC7-4815-B83C-032AAEE9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98644C9A-8FDE-420E-9952-E007611522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C09169AC-7CB1-4819-988C-67957D0F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1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5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59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918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79510" y="253047"/>
            <a:ext cx="9002429" cy="7994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74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906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4724400"/>
            <a:ext cx="10972800" cy="1143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95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53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3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066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2895600"/>
            <a:ext cx="10972800" cy="15240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724400"/>
            <a:ext cx="10972800" cy="9144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96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57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49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37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4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0025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68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19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609600" y="52578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1219200" y="3581400"/>
            <a:ext cx="9347200" cy="9144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45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97EC-328B-4D78-892A-1F114E54A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D0C13-D0A7-4C98-8EAB-21F17783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DA74-F113-46AE-8177-68999F34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D63F4-449D-4DCC-8BE3-465728E3FE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993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5292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10/24/2024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9600" y="1600200"/>
            <a:ext cx="10972800" cy="11430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048000"/>
            <a:ext cx="10972800" cy="121920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609600" y="4495800"/>
            <a:ext cx="10972800" cy="1143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51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8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62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92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25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41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06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158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59496" y="44624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0872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Week 2: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509460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CMP5329-Cyber Security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47329" y="50726"/>
            <a:ext cx="1395854" cy="85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4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9" r:id="rId2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leases.ubuntu.com/focal/" TargetMode="External"/><Relationship Id="rId4" Type="http://schemas.openxmlformats.org/officeDocument/2006/relationships/hyperlink" Target="https://en.wikipedia.org/wiki/Cryptographic_hash_function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70.png"/><Relationship Id="rId3" Type="http://schemas.openxmlformats.org/officeDocument/2006/relationships/image" Target="../media/image9.png"/><Relationship Id="rId7" Type="http://schemas.openxmlformats.org/officeDocument/2006/relationships/image" Target="../../clipboard/media/image6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5.png"/><Relationship Id="rId11" Type="http://schemas.openxmlformats.org/officeDocument/2006/relationships/hyperlink" Target="https://releases.ubuntu.com/focal/" TargetMode="External"/><Relationship Id="rId5" Type="http://schemas.openxmlformats.org/officeDocument/2006/relationships/image" Target="../../clipboard/media/image4.png"/><Relationship Id="rId10" Type="http://schemas.openxmlformats.org/officeDocument/2006/relationships/image" Target="../../clipboard/media/image9.png"/><Relationship Id="rId4" Type="http://schemas.openxmlformats.org/officeDocument/2006/relationships/image" Target="../media/image10.png"/><Relationship Id="rId9" Type="http://schemas.openxmlformats.org/officeDocument/2006/relationships/image" Target="../../clipboard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cure_Hash_Algorithm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2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440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0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70.png"/><Relationship Id="rId7" Type="http://schemas.openxmlformats.org/officeDocument/2006/relationships/image" Target="../media/image4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4.png"/><Relationship Id="rId5" Type="http://schemas.openxmlformats.org/officeDocument/2006/relationships/image" Target="../media/image40.png"/><Relationship Id="rId10" Type="http://schemas.openxmlformats.org/officeDocument/2006/relationships/image" Target="../media/image43.png"/><Relationship Id="rId4" Type="http://schemas.openxmlformats.org/officeDocument/2006/relationships/image" Target="../media/image19.png"/><Relationship Id="rId9" Type="http://schemas.openxmlformats.org/officeDocument/2006/relationships/image" Target="../media/image4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9.png"/><Relationship Id="rId9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9.png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9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8.xm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10.png"/><Relationship Id="rId9" Type="http://schemas.openxmlformats.org/officeDocument/2006/relationships/image" Target="../media/image38.png"/><Relationship Id="rId1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NULL"/><Relationship Id="rId3" Type="http://schemas.openxmlformats.org/officeDocument/2006/relationships/oleObject" Target="../embeddings/oleObject1.bin"/><Relationship Id="rId7" Type="http://schemas.openxmlformats.org/officeDocument/2006/relationships/image" Target="../media/image45.png"/><Relationship Id="rId12" Type="http://schemas.openxmlformats.org/officeDocument/2006/relationships/image" Target="NUL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image" Target="NUL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9.wmf"/><Relationship Id="rId9" Type="http://schemas.openxmlformats.org/officeDocument/2006/relationships/image" Target="../media/image47.png"/><Relationship Id="rId1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5.jpg"/><Relationship Id="rId7" Type="http://schemas.openxmlformats.org/officeDocument/2006/relationships/image" Target="../media/image66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84.png"/><Relationship Id="rId5" Type="http://schemas.openxmlformats.org/officeDocument/2006/relationships/image" Target="../media/image7.png"/><Relationship Id="rId15" Type="http://schemas.openxmlformats.org/officeDocument/2006/relationships/image" Target="../media/image99.png"/><Relationship Id="rId10" Type="http://schemas.openxmlformats.org/officeDocument/2006/relationships/image" Target="../media/image81.png"/><Relationship Id="rId19" Type="http://schemas.openxmlformats.org/officeDocument/2006/relationships/image" Target="../media/image103.png"/><Relationship Id="rId4" Type="http://schemas.openxmlformats.org/officeDocument/2006/relationships/image" Target="../media/image6.jpg"/><Relationship Id="rId9" Type="http://schemas.openxmlformats.org/officeDocument/2006/relationships/image" Target="../media/image80.png"/><Relationship Id="rId14" Type="http://schemas.openxmlformats.org/officeDocument/2006/relationships/image" Target="../media/image9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eg"/><Relationship Id="rId4" Type="http://schemas.openxmlformats.org/officeDocument/2006/relationships/image" Target="../media/image71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leases.ubuntu.com/focal/" TargetMode="Externa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rc.nist.gov/pubs/sp/800/38/b/upd1/fina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authentication_code" TargetMode="External"/><Relationship Id="rId2" Type="http://schemas.openxmlformats.org/officeDocument/2006/relationships/hyperlink" Target="http://en.wikipedia.org/wiki/Cryptographic_hash_function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9.png"/><Relationship Id="rId7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85.png"/><Relationship Id="rId7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86.png"/><Relationship Id="rId9" Type="http://schemas.openxmlformats.org/officeDocument/2006/relationships/image" Target="../media/image8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hashkiller.io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w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wmf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16.png"/><Relationship Id="rId12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2.png"/><Relationship Id="rId11" Type="http://schemas.openxmlformats.org/officeDocument/2006/relationships/image" Target="../media/image110.png"/><Relationship Id="rId5" Type="http://schemas.openxmlformats.org/officeDocument/2006/relationships/image" Target="../media/image510.png"/><Relationship Id="rId10" Type="http://schemas.openxmlformats.org/officeDocument/2006/relationships/image" Target="../media/image105.png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16632"/>
            <a:ext cx="6984775" cy="792162"/>
          </a:xfrm>
        </p:spPr>
        <p:txBody>
          <a:bodyPr/>
          <a:lstStyle/>
          <a:p>
            <a:pPr algn="ctr"/>
            <a:r>
              <a:rPr lang="en-US" dirty="0"/>
              <a:t>CMP5329 Cyber Security</a:t>
            </a: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020" y="822847"/>
            <a:ext cx="121920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Week 2-P2: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Data Authentication-Secure Hash Function</a:t>
            </a:r>
            <a:endParaRPr kumimoji="0" lang="de-DE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3B65061-6246-46F7-BEE1-8AEF496FC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44624"/>
            <a:ext cx="7543800" cy="884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Some terminology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4" name="Rectangle 3">
                <a:extLst>
                  <a:ext uri="{FF2B5EF4-FFF2-40B4-BE49-F238E27FC236}">
                    <a16:creationId xmlns:a16="http://schemas.microsoft.com/office/drawing/2014/main" id="{FAE18159-9284-4B7D-8CF2-B0B2C93C7FB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9416" y="1052736"/>
                <a:ext cx="10873208" cy="4967287"/>
              </a:xfrm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short representation of </a:t>
                </a:r>
                <a:r>
                  <a:rPr lang="en-US" altLang="zh-CN" sz="23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generated </a:t>
                </a:r>
                <a:r>
                  <a:rPr lang="en-US" altLang="zh-CN" sz="23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without using secret 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key is referred to as a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digest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fingerprint</a:t>
                </a:r>
                <a:endParaRPr lang="en-US" altLang="zh-CN" sz="2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fingerprint can be obtained using a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cryptographic hash function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also called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one-way hash function</a:t>
                </a:r>
                <a:endParaRPr lang="en-US" altLang="zh-CN" sz="2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short representation of M generated using a </a:t>
                </a:r>
                <a:r>
                  <a:rPr lang="en-US" altLang="zh-CN" sz="23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secret key 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referred to as a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 authentication code </a:t>
                </a:r>
                <a:r>
                  <a:rPr lang="en-US" altLang="zh-CN" sz="2300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</a:t>
                </a:r>
                <a:r>
                  <a:rPr lang="en-US" altLang="zh-CN" sz="2300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tag</a:t>
                </a:r>
                <a:endParaRPr lang="en-US" altLang="zh-CN" sz="2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 can be obtained using an 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encrypted checksum algorithm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Hash-based message authentication code </a:t>
                </a:r>
                <a:r>
                  <a:rPr lang="en-US" altLang="zh-CN" sz="2300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zh-CN" sz="2300" i="1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HMAC</a:t>
                </a:r>
                <a:r>
                  <a:rPr lang="en-US" altLang="zh-CN" sz="2300" dirty="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altLang="zh-CN" sz="23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combination of cryptographic hash function and encrypted checksum algorithm</a:t>
                </a:r>
              </a:p>
              <a:p>
                <a:pPr marL="0" indent="0" algn="ctr" eaLnBrk="1" hangingPunct="1">
                  <a:spcBef>
                    <a:spcPct val="50000"/>
                  </a:spcBef>
                  <a:buClr>
                    <a:srgbClr val="9E9EF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𝐻𝑀𝐴𝐶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𝐾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en-US" altLang="zh-CN" sz="2300" dirty="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eaLnBrk="1" hangingPunct="1">
                  <a:buFont typeface="Wingdings" charset="2"/>
                  <a:buChar char="l"/>
                  <a:defRPr/>
                </a:pPr>
                <a:endParaRPr lang="en-US" altLang="en-US" sz="23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124" name="Rectangle 3">
                <a:extLst>
                  <a:ext uri="{FF2B5EF4-FFF2-40B4-BE49-F238E27FC236}">
                    <a16:creationId xmlns:a16="http://schemas.microsoft.com/office/drawing/2014/main" id="{FAE18159-9284-4B7D-8CF2-B0B2C93C7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416" y="1052736"/>
                <a:ext cx="10873208" cy="4967287"/>
              </a:xfrm>
              <a:blipFill>
                <a:blip r:embed="rId3"/>
                <a:stretch>
                  <a:fillRect l="-1066" t="-1963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918CC9BC-8515-4127-AE36-8FF82C977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16632"/>
            <a:ext cx="9793088" cy="792163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solidFill>
                  <a:srgbClr val="0070C0"/>
                </a:solidFill>
              </a:rPr>
              <a:t>Cryptographic</a:t>
            </a:r>
            <a:r>
              <a:rPr lang="en-US" altLang="en-US" sz="3200" dirty="0"/>
              <a:t>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Rectangle 3">
                <a:extLst>
                  <a:ext uri="{FF2B5EF4-FFF2-40B4-BE49-F238E27FC236}">
                    <a16:creationId xmlns:a16="http://schemas.microsoft.com/office/drawing/2014/main" id="{E85DE075-8EF6-42ED-AED3-68D4348B371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47428" y="1268760"/>
                <a:ext cx="10873208" cy="4717504"/>
              </a:xfrm>
            </p:spPr>
            <p:txBody>
              <a:bodyPr/>
              <a:lstStyle/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 dirty="0"/>
                  <a:t>   </a:t>
                </a:r>
                <a:r>
                  <a:rPr lang="en-US" altLang="en-US" sz="2600" b="1" dirty="0"/>
                  <a:t>Given a function </a:t>
                </a:r>
                <a14:m>
                  <m:oMath xmlns:m="http://schemas.openxmlformats.org/officeDocument/2006/math"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en-US" sz="2600" b="1" dirty="0"/>
                  <a:t>, then we say that </a:t>
                </a:r>
                <a14:m>
                  <m:oMath xmlns:m="http://schemas.openxmlformats.org/officeDocument/2006/math"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en-US" sz="2600" b="1" dirty="0"/>
                  <a:t> is:</a:t>
                </a:r>
              </a:p>
              <a:p>
                <a:pPr eaLnBrk="1" hangingPunct="1"/>
                <a:r>
                  <a:rPr lang="en-US" altLang="en-US" sz="2600" dirty="0">
                    <a:solidFill>
                      <a:srgbClr val="CC0099"/>
                    </a:solidFill>
                  </a:rPr>
                  <a:t>preimage resistant (one-way):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 dirty="0"/>
                  <a:t>    if given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600" dirty="0"/>
                  <a:t>, it is </a:t>
                </a:r>
                <a:r>
                  <a:rPr lang="en-US" altLang="en-US" sz="2600" b="1" dirty="0"/>
                  <a:t>computationally infeasible </a:t>
                </a:r>
                <a:r>
                  <a:rPr lang="en-US" altLang="en-US" sz="2600" dirty="0"/>
                  <a:t>to find a value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600" dirty="0"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2600" dirty="0"/>
              </a:p>
              <a:p>
                <a:pPr eaLnBrk="1" hangingPunct="1"/>
                <a:r>
                  <a:rPr lang="en-US" altLang="en-US" sz="2600" dirty="0">
                    <a:solidFill>
                      <a:srgbClr val="CC0099"/>
                    </a:solidFill>
                  </a:rPr>
                  <a:t>2-nd preimage resistant (weak collision resistant):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 dirty="0"/>
                  <a:t>    if given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600" dirty="0"/>
                  <a:t>it is computationally infeasible to find a value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600" dirty="0"/>
                  <a:t>, </a:t>
                </a:r>
                <a:r>
                  <a:rPr lang="en-US" altLang="en-US" sz="2600" dirty="0" err="1"/>
                  <a:t>s.t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’≠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en-US" altLang="en-US" sz="26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600" dirty="0"/>
              </a:p>
              <a:p>
                <a:pPr eaLnBrk="1" hangingPunct="1"/>
                <a:r>
                  <a:rPr lang="en-US" altLang="en-US" sz="2600" dirty="0">
                    <a:solidFill>
                      <a:srgbClr val="CC0099"/>
                    </a:solidFill>
                  </a:rPr>
                  <a:t>collision resistant (strong collision resistant)</a:t>
                </a:r>
                <a:r>
                  <a:rPr lang="en-US" altLang="en-US" sz="2600" dirty="0"/>
                  <a:t>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 dirty="0"/>
                  <a:t>    if it is computationally infeasible to find two distinct values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’,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</m:oMath>
                </a14:m>
                <a:r>
                  <a:rPr lang="en-US" altLang="en-US" sz="2600" dirty="0">
                    <a:sym typeface="Symbol" panose="05050102010706020507" pitchFamily="18" charset="2"/>
                  </a:rPr>
                  <a:t>, </a:t>
                </a:r>
                <a:r>
                  <a:rPr lang="en-US" altLang="en-US" sz="2600" dirty="0"/>
                  <a:t> </a:t>
                </a:r>
                <a:r>
                  <a:rPr lang="en-US" altLang="en-US" sz="2600" dirty="0" err="1"/>
                  <a:t>s.t.</a:t>
                </a:r>
                <a:r>
                  <a:rPr lang="en-US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2600" dirty="0"/>
              </a:p>
            </p:txBody>
          </p:sp>
        </mc:Choice>
        <mc:Fallback xmlns="">
          <p:sp>
            <p:nvSpPr>
              <p:cNvPr id="21510" name="Rectangle 3">
                <a:extLst>
                  <a:ext uri="{FF2B5EF4-FFF2-40B4-BE49-F238E27FC236}">
                    <a16:creationId xmlns:a16="http://schemas.microsoft.com/office/drawing/2014/main" id="{E85DE075-8EF6-42ED-AED3-68D4348B3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7428" y="1268760"/>
                <a:ext cx="10873208" cy="4717504"/>
              </a:xfrm>
              <a:blipFill>
                <a:blip r:embed="rId3"/>
                <a:stretch>
                  <a:fillRect l="-1289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FAD5A84C-F2D1-4F41-82D7-95F52C2E5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-143758"/>
            <a:ext cx="8388418" cy="1143000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Usages of Cryptographic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4" name="Rectangle 3">
                <a:extLst>
                  <a:ext uri="{FF2B5EF4-FFF2-40B4-BE49-F238E27FC236}">
                    <a16:creationId xmlns:a16="http://schemas.microsoft.com/office/drawing/2014/main" id="{5693A170-A4AB-4950-83E7-D016F1DDE92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055441" y="999242"/>
                <a:ext cx="10081118" cy="4967287"/>
              </a:xfrm>
            </p:spPr>
            <p:txBody>
              <a:bodyPr/>
              <a:lstStyle/>
              <a:p>
                <a:pPr eaLnBrk="1" hangingPunct="1"/>
                <a:r>
                  <a:rPr lang="en-US" altLang="en-US" dirty="0"/>
                  <a:t>Software integrity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 dirty="0"/>
                  <a:t>File: windows_10_enterprise_x64_dvd_9058303.iso /          Ubuntu 20.04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 dirty="0"/>
                  <a:t>SHA1:0629BF04AA2A61E125EE6EDDF917DB471DCB8535</a:t>
                </a:r>
              </a:p>
              <a:p>
                <a:pPr eaLnBrk="1" hangingPunct="1"/>
                <a:r>
                  <a:rPr lang="en-US" altLang="en-US" dirty="0"/>
                  <a:t>Timestamping</a:t>
                </a:r>
              </a:p>
              <a:p>
                <a:pPr lvl="1" eaLnBrk="1" hangingPunct="1"/>
                <a:r>
                  <a:rPr lang="en-US" altLang="en-US" dirty="0"/>
                  <a:t>How to prove that you have discovered a secret on an earlier date without disclosing it?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altLang="en-US" b="1" dirty="0"/>
                  <a:t>Covered later</a:t>
                </a:r>
              </a:p>
              <a:p>
                <a:pPr lvl="1" eaLnBrk="1" hangingPunct="1"/>
                <a:r>
                  <a:rPr lang="en-US" altLang="en-US" dirty="0"/>
                  <a:t>Message authentication</a:t>
                </a:r>
              </a:p>
              <a:p>
                <a:pPr lvl="1" eaLnBrk="1" hangingPunct="1"/>
                <a:r>
                  <a:rPr lang="en-US" altLang="en-US" dirty="0"/>
                  <a:t>One-time passwords</a:t>
                </a:r>
              </a:p>
              <a:p>
                <a:pPr lvl="1" eaLnBrk="1" hangingPunct="1"/>
                <a:r>
                  <a:rPr lang="en-US" altLang="en-US" dirty="0"/>
                  <a:t>Digital signature, Digital certificate</a:t>
                </a:r>
              </a:p>
              <a:p>
                <a:pPr eaLnBrk="1" hangingPunct="1"/>
                <a:endParaRPr lang="en-US" altLang="en-US" dirty="0"/>
              </a:p>
            </p:txBody>
          </p:sp>
        </mc:Choice>
        <mc:Fallback xmlns="">
          <p:sp>
            <p:nvSpPr>
              <p:cNvPr id="22534" name="Rectangle 3">
                <a:extLst>
                  <a:ext uri="{FF2B5EF4-FFF2-40B4-BE49-F238E27FC236}">
                    <a16:creationId xmlns:a16="http://schemas.microsoft.com/office/drawing/2014/main" id="{5693A170-A4AB-4950-83E7-D016F1DDE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1" y="999242"/>
                <a:ext cx="10081118" cy="4967287"/>
              </a:xfrm>
              <a:blipFill>
                <a:blip r:embed="rId3"/>
                <a:stretch>
                  <a:fillRect l="-1935" t="-3190" r="-665" b="-1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E89637-64AF-4A5B-AA34-8538F9B6934A}"/>
              </a:ext>
            </a:extLst>
          </p:cNvPr>
          <p:cNvCxnSpPr/>
          <p:nvPr/>
        </p:nvCxnSpPr>
        <p:spPr bwMode="auto">
          <a:xfrm>
            <a:off x="6888088" y="4509120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9AC626-C9F5-493F-9DF7-50256B40C9AB}"/>
              </a:ext>
            </a:extLst>
          </p:cNvPr>
          <p:cNvSpPr/>
          <p:nvPr/>
        </p:nvSpPr>
        <p:spPr>
          <a:xfrm>
            <a:off x="7007562" y="5032283"/>
            <a:ext cx="3332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https://en.wikipedia.org/wiki/Cryptographic_hash_function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A23FA-B3C8-4805-8BF7-A8C4091EA7C7}"/>
              </a:ext>
            </a:extLst>
          </p:cNvPr>
          <p:cNvSpPr txBox="1"/>
          <p:nvPr/>
        </p:nvSpPr>
        <p:spPr>
          <a:xfrm>
            <a:off x="7032104" y="4537339"/>
            <a:ext cx="265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Further reading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AFADA-6B9F-47C0-909C-A1457F4C5706}"/>
              </a:ext>
            </a:extLst>
          </p:cNvPr>
          <p:cNvSpPr txBox="1"/>
          <p:nvPr/>
        </p:nvSpPr>
        <p:spPr>
          <a:xfrm>
            <a:off x="9716756" y="1942187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135" y="167517"/>
            <a:ext cx="8352928" cy="792163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Using Hash Functions for Message Integrity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7F8240B-0365-420E-9D9B-1FDBECB816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1424" y="1069788"/>
            <a:ext cx="8352928" cy="1220825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solidFill>
                  <a:srgbClr val="FF0000"/>
                </a:solidFill>
              </a:rPr>
              <a:t>Is this secure </a:t>
            </a:r>
            <a:r>
              <a:rPr lang="en-US" altLang="en-US" sz="2600">
                <a:solidFill>
                  <a:srgbClr val="FF0000"/>
                </a:solidFill>
              </a:rPr>
              <a:t>scheme (M </a:t>
            </a:r>
            <a:r>
              <a:rPr lang="en-US" altLang="en-US" sz="2600" dirty="0">
                <a:solidFill>
                  <a:srgbClr val="FF0000"/>
                </a:solidFill>
              </a:rPr>
              <a:t>cannot be modified)? </a:t>
            </a:r>
          </a:p>
          <a:p>
            <a:pPr lvl="1" eaLnBrk="1" hangingPunct="1"/>
            <a:r>
              <a:rPr lang="en-US" altLang="en-US" sz="2600" dirty="0">
                <a:solidFill>
                  <a:srgbClr val="FF0000"/>
                </a:solidFill>
              </a:rPr>
              <a:t>Case 1:</a:t>
            </a:r>
          </a:p>
          <a:p>
            <a:pPr eaLnBrk="1" hangingPunct="1"/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600" dirty="0">
                <a:solidFill>
                  <a:srgbClr val="FF0000"/>
                </a:solidFill>
              </a:rPr>
              <a:t>Case </a:t>
            </a:r>
            <a:r>
              <a:rPr lang="en-US" altLang="en-US" sz="2600">
                <a:solidFill>
                  <a:srgbClr val="FF0000"/>
                </a:solidFill>
              </a:rPr>
              <a:t>2:</a:t>
            </a:r>
            <a:endParaRPr lang="en-US" altLang="en-US" sz="26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58703-6BF0-45ED-B9ED-41FE4F2B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61991"/>
            <a:ext cx="1365300" cy="1310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7D9B7-F46F-461A-A28A-470BF8FF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904" y="1892219"/>
            <a:ext cx="1257554" cy="13106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6FFA0-55F9-4CC7-BFA5-DA7DAC9CD767}"/>
              </a:ext>
            </a:extLst>
          </p:cNvPr>
          <p:cNvCxnSpPr/>
          <p:nvPr/>
        </p:nvCxnSpPr>
        <p:spPr bwMode="auto">
          <a:xfrm>
            <a:off x="2796476" y="2882078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5DA781-8361-483C-8559-D1E8DD3F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81" y="3732151"/>
            <a:ext cx="1293292" cy="1241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BC91B2-CE88-4901-A904-7A9F1B321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588" y="3755828"/>
            <a:ext cx="1171333" cy="12208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0177C1-1F53-4302-BEE5-24ED2F682408}"/>
              </a:ext>
            </a:extLst>
          </p:cNvPr>
          <p:cNvCxnSpPr/>
          <p:nvPr/>
        </p:nvCxnSpPr>
        <p:spPr bwMode="auto">
          <a:xfrm>
            <a:off x="2671259" y="4057369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48F1C-D8D2-4B35-B80B-B2D62B432184}"/>
                  </a:ext>
                </a:extLst>
              </p:cNvPr>
              <p:cNvSpPr txBox="1"/>
              <p:nvPr/>
            </p:nvSpPr>
            <p:spPr>
              <a:xfrm>
                <a:off x="3738484" y="2340336"/>
                <a:ext cx="154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48F1C-D8D2-4B35-B80B-B2D62B43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484" y="2340336"/>
                <a:ext cx="15409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7332-561C-49DE-9248-41C199300DCD}"/>
                  </a:ext>
                </a:extLst>
              </p:cNvPr>
              <p:cNvSpPr txBox="1"/>
              <p:nvPr/>
            </p:nvSpPr>
            <p:spPr>
              <a:xfrm>
                <a:off x="4103035" y="3617107"/>
                <a:ext cx="5893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7332-561C-49DE-9248-41C19930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35" y="3617107"/>
                <a:ext cx="5893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88C4D-9362-4478-8771-3108E821ACF0}"/>
              </a:ext>
            </a:extLst>
          </p:cNvPr>
          <p:cNvCxnSpPr/>
          <p:nvPr/>
        </p:nvCxnSpPr>
        <p:spPr bwMode="auto">
          <a:xfrm>
            <a:off x="2671259" y="4774140"/>
            <a:ext cx="4104456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5609-5B91-43BE-BE87-F5B765735F10}"/>
                  </a:ext>
                </a:extLst>
              </p:cNvPr>
              <p:cNvSpPr txBox="1"/>
              <p:nvPr/>
            </p:nvSpPr>
            <p:spPr>
              <a:xfrm>
                <a:off x="2869736" y="4283325"/>
                <a:ext cx="390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𝑠𝑒𝑐𝑢𝑟𝑒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5609-5B91-43BE-BE87-F5B765735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36" y="4283325"/>
                <a:ext cx="39008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65" y="5346581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016" y="5336033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2796476" y="6262577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4228252" y="5822315"/>
                <a:ext cx="18917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52" y="5822315"/>
                <a:ext cx="1891736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2135857" y="545631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57" y="5456319"/>
                <a:ext cx="53540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7041085" y="5378236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085" y="5378236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D7444FE-A1FF-49D1-A5DE-9E65C9E36E5A}"/>
              </a:ext>
            </a:extLst>
          </p:cNvPr>
          <p:cNvSpPr/>
          <p:nvPr/>
        </p:nvSpPr>
        <p:spPr>
          <a:xfrm>
            <a:off x="850540" y="4913753"/>
            <a:ext cx="20986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FF0000"/>
                </a:solidFill>
              </a:rPr>
              <a:t>Case 3:</a:t>
            </a:r>
            <a:endParaRPr lang="en-US" altLang="en-US" sz="2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83922-CA0E-4C1B-BDF1-50F8FE5D625F}"/>
              </a:ext>
            </a:extLst>
          </p:cNvPr>
          <p:cNvSpPr txBox="1"/>
          <p:nvPr/>
        </p:nvSpPr>
        <p:spPr>
          <a:xfrm>
            <a:off x="7904681" y="3272680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  <p:bldP spid="2" grpId="0"/>
      <p:bldP spid="20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C65FB460-BC21-4130-ADF7-F184782A4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52598"/>
            <a:ext cx="757537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Well Known Hash Functions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3CBE0298-FC3B-4A8B-9B5B-E645DD6BD3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908720"/>
            <a:ext cx="11881320" cy="504056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MD5 (phased out)</a:t>
            </a:r>
          </a:p>
          <a:p>
            <a:pPr lvl="1" eaLnBrk="1" hangingPunct="1"/>
            <a:r>
              <a:rPr lang="en-US" altLang="en-US" sz="2400" dirty="0"/>
              <a:t>output 128 bits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collision resistance completely broken</a:t>
            </a:r>
          </a:p>
          <a:p>
            <a:pPr eaLnBrk="1" hangingPunct="1"/>
            <a:r>
              <a:rPr lang="en-US" altLang="en-US" sz="2800" dirty="0"/>
              <a:t>SHA1 (phased out)</a:t>
            </a:r>
          </a:p>
          <a:p>
            <a:pPr lvl="1" eaLnBrk="1" hangingPunct="1"/>
            <a:r>
              <a:rPr lang="en-US" altLang="en-US" sz="2400" dirty="0"/>
              <a:t>output 160 bits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collision attacks; length extension attacks</a:t>
            </a:r>
          </a:p>
          <a:p>
            <a:pPr eaLnBrk="1" hangingPunct="1"/>
            <a:r>
              <a:rPr lang="en-US" altLang="en-US" sz="2800" dirty="0"/>
              <a:t>SHA2 (SHA-224, SHA-256, SHA-384, SHA-512)</a:t>
            </a:r>
          </a:p>
          <a:p>
            <a:pPr lvl="1" eaLnBrk="1" hangingPunct="1"/>
            <a:r>
              <a:rPr lang="en-US" altLang="en-US" sz="2400" dirty="0"/>
              <a:t>outputs 224, 256, 384, and 512 bits, respectively</a:t>
            </a:r>
          </a:p>
          <a:p>
            <a:pPr lvl="1" eaLnBrk="1" hangingPunct="1"/>
            <a:r>
              <a:rPr lang="en-US" altLang="en-US" sz="2400" dirty="0">
                <a:solidFill>
                  <a:srgbClr val="FF0000"/>
                </a:solidFill>
              </a:rPr>
              <a:t>collision attacks; length extension attacks</a:t>
            </a:r>
          </a:p>
          <a:p>
            <a:pPr marL="400050" eaLnBrk="1" hangingPunct="1"/>
            <a:r>
              <a:rPr lang="en-US" altLang="en-US" sz="2800" dirty="0"/>
              <a:t>SHA3 </a:t>
            </a:r>
          </a:p>
          <a:p>
            <a:pPr marL="57150" indent="0" eaLnBrk="1" hangingPunct="1">
              <a:buNone/>
            </a:pPr>
            <a:r>
              <a:rPr lang="en-US" altLang="en-US" sz="2800" dirty="0"/>
              <a:t>      https://csrc.nist.gov/publications/detail/fips/202/final</a:t>
            </a:r>
            <a:br>
              <a:rPr lang="en-US" altLang="en-US" sz="2800" dirty="0"/>
            </a:br>
            <a:r>
              <a:rPr lang="en-US" altLang="en-US" sz="2800" dirty="0"/>
              <a:t>      </a:t>
            </a:r>
            <a:r>
              <a:rPr lang="en-US" sz="2800" dirty="0"/>
              <a:t>https://en.wikipedia.org/wiki/Secure_Hash_Algorithm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63058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dirty="0">
                <a:cs typeface="Times" panose="02020603050405020304" pitchFamily="18" charset="0"/>
              </a:rPr>
              <a:t>SHA-1, SHA-2,</a:t>
            </a:r>
            <a:r>
              <a:rPr lang="en-US" altLang="zh-CN" sz="3600" dirty="0">
                <a:ea typeface="宋体" charset="-122"/>
                <a:cs typeface="Times" panose="02020603050405020304" pitchFamily="18" charset="0"/>
              </a:rPr>
              <a:t> SHA-3</a:t>
            </a:r>
            <a:endParaRPr lang="en-US" altLang="zh-CN" sz="3600" dirty="0">
              <a:cs typeface="Times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FD45A-414D-4991-A510-466445E3426B}"/>
              </a:ext>
            </a:extLst>
          </p:cNvPr>
          <p:cNvSpPr/>
          <p:nvPr/>
        </p:nvSpPr>
        <p:spPr>
          <a:xfrm>
            <a:off x="2063552" y="5969913"/>
            <a:ext cx="8147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https://en.wikipedia.org/wiki/Secure_Hash_Algorithms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7DA3-F151-44F8-8D16-98986D0CE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998344"/>
            <a:ext cx="9865096" cy="49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9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15480" y="-122215"/>
            <a:ext cx="10080625" cy="1020763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 dirty="0"/>
              <a:t>Merkle-</a:t>
            </a:r>
            <a:r>
              <a:rPr lang="en-US" altLang="en-US" sz="3500" dirty="0" err="1"/>
              <a:t>Damgard</a:t>
            </a:r>
            <a:r>
              <a:rPr lang="en-US" altLang="en-US" sz="3500" dirty="0"/>
              <a:t> Construction for Hash Functions</a:t>
            </a:r>
            <a:endParaRPr lang="en-US" altLang="zh-CN" sz="3500" dirty="0">
              <a:ea typeface="宋体" charset="-122"/>
            </a:endParaRPr>
          </a:p>
        </p:txBody>
      </p:sp>
      <p:sp>
        <p:nvSpPr>
          <p:cNvPr id="11268" name="Rectangle 89">
            <a:extLst>
              <a:ext uri="{FF2B5EF4-FFF2-40B4-BE49-F238E27FC236}">
                <a16:creationId xmlns:a16="http://schemas.microsoft.com/office/drawing/2014/main" id="{45A4952C-E124-432A-9F91-E9F969A209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971550"/>
            <a:ext cx="10080625" cy="2201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 dirty="0">
                <a:ea typeface="宋体" charset="-122"/>
              </a:rPr>
              <a:t>SHA-1, SHA-2 (a series of hash functions), and WHIRLPOOL all have the same basic structure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 dirty="0">
                <a:ea typeface="宋体" charset="-122"/>
              </a:rPr>
              <a:t>The heart of this basic structure is a </a:t>
            </a:r>
            <a:r>
              <a:rPr lang="en-US" altLang="zh-CN" sz="2100" i="1" dirty="0">
                <a:solidFill>
                  <a:srgbClr val="0913E5"/>
                </a:solidFill>
                <a:ea typeface="宋体" charset="-122"/>
              </a:rPr>
              <a:t>compression function F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 dirty="0">
                <a:ea typeface="宋体" charset="-122"/>
              </a:rPr>
              <a:t>Different hash algorithms use different compression functions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 dirty="0">
                <a:ea typeface="宋体" charset="-122"/>
              </a:rPr>
              <a:t>Use a CBC mode of repeated applications of </a:t>
            </a:r>
            <a:r>
              <a:rPr lang="en-US" altLang="zh-CN" sz="2000" i="1" dirty="0">
                <a:latin typeface="Times New Roman" charset="0"/>
                <a:ea typeface="宋体" charset="-122"/>
              </a:rPr>
              <a:t>F</a:t>
            </a:r>
            <a:r>
              <a:rPr lang="en-US" altLang="zh-CN" sz="2000" dirty="0">
                <a:ea typeface="宋体" charset="-122"/>
              </a:rPr>
              <a:t> without using secret keys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2100" dirty="0">
              <a:ea typeface="宋体" charset="-122"/>
            </a:endParaRPr>
          </a:p>
        </p:txBody>
      </p:sp>
      <p:sp>
        <p:nvSpPr>
          <p:cNvPr id="28675" name="Text Box 139">
            <a:extLst>
              <a:ext uri="{FF2B5EF4-FFF2-40B4-BE49-F238E27FC236}">
                <a16:creationId xmlns:a16="http://schemas.microsoft.com/office/drawing/2014/main" id="{438C0BF5-851F-4694-B962-D07B724F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99" y="5388070"/>
            <a:ext cx="96144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</a:rPr>
              <a:t>M</a:t>
            </a:r>
            <a:r>
              <a:rPr lang="en-US" altLang="zh-CN" sz="2000" dirty="0"/>
              <a:t> is a plaintext block, </a:t>
            </a:r>
            <a:r>
              <a:rPr lang="en-US" altLang="zh-CN" sz="2000" dirty="0">
                <a:latin typeface="Times New Roman" panose="02020603050405020304" pitchFamily="18" charset="0"/>
              </a:rPr>
              <a:t>IV</a:t>
            </a:r>
            <a:r>
              <a:rPr lang="en-US" altLang="zh-CN" sz="2000" dirty="0"/>
              <a:t> is an initial vector, </a:t>
            </a:r>
            <a:r>
              <a:rPr lang="en-US" altLang="zh-CN" sz="2000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/>
              <a:t> is a compression function, and “+” is some form of modular addition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9" y="3040204"/>
            <a:ext cx="9894432" cy="22018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751013" y="63500"/>
            <a:ext cx="10440987" cy="1020763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 dirty="0"/>
              <a:t>Merkle-</a:t>
            </a:r>
            <a:r>
              <a:rPr lang="en-US" altLang="en-US" sz="3500" dirty="0" err="1"/>
              <a:t>Damgard</a:t>
            </a:r>
            <a:r>
              <a:rPr lang="en-US" altLang="en-US" sz="3500" dirty="0"/>
              <a:t> Construction for Hash Functions</a:t>
            </a:r>
            <a:endParaRPr lang="en-US" altLang="zh-CN" sz="3500" dirty="0">
              <a:ea typeface="宋体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412776"/>
            <a:ext cx="8877300" cy="2962878"/>
          </a:xfrm>
          <a:prstGeom prst="rect">
            <a:avLst/>
          </a:prstGeom>
        </p:spPr>
      </p:pic>
      <p:pic>
        <p:nvPicPr>
          <p:cNvPr id="5" name="Picture 9" descr="sha512">
            <a:extLst>
              <a:ext uri="{FF2B5EF4-FFF2-40B4-BE49-F238E27FC236}">
                <a16:creationId xmlns:a16="http://schemas.microsoft.com/office/drawing/2014/main" id="{C30D0880-C589-44D5-86B8-1BC6D431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013177"/>
            <a:ext cx="40274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0DACB4-5AD5-4217-BB1E-20D9DA98591A}"/>
              </a:ext>
            </a:extLst>
          </p:cNvPr>
          <p:cNvSpPr/>
          <p:nvPr/>
        </p:nvSpPr>
        <p:spPr>
          <a:xfrm>
            <a:off x="2495600" y="455151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The 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ea typeface="宋体" charset="-122"/>
              </a:rPr>
              <a:t>’s digital fingerprint is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>
                <a:latin typeface="Times New Roman" charset="0"/>
                <a:ea typeface="宋体" charset="-122"/>
              </a:rPr>
              <a:t>(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latin typeface="Times New Roman" charset="0"/>
                <a:ea typeface="宋体" charset="-122"/>
              </a:rPr>
              <a:t>) =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 i="1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>
                <a:ea typeface="宋体" charset="-122"/>
              </a:rPr>
              <a:t>, where</a:t>
            </a:r>
            <a:endParaRPr lang="en-US" altLang="zh-CN" sz="2400" dirty="0">
              <a:ea typeface="宋体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30EC2-DAA1-4232-A005-F2496113EEA0}"/>
              </a:ext>
            </a:extLst>
          </p:cNvPr>
          <p:cNvSpPr/>
          <p:nvPr/>
        </p:nvSpPr>
        <p:spPr>
          <a:xfrm>
            <a:off x="7772155" y="5445224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SHA-512</a:t>
            </a:r>
          </a:p>
        </p:txBody>
      </p:sp>
    </p:spTree>
    <p:extLst>
      <p:ext uri="{BB962C8B-B14F-4D97-AF65-F5344CB8AC3E}">
        <p14:creationId xmlns:p14="http://schemas.microsoft.com/office/powerpoint/2010/main" val="2025523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2C63330-BBAA-41BA-B811-17F9BA868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87488" y="85090"/>
            <a:ext cx="75438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>
                <a:ea typeface="宋体" charset="-122"/>
              </a:rPr>
              <a:t>SHA-512 Algorithm</a:t>
            </a:r>
            <a:r>
              <a:rPr lang="en-US" altLang="zh-CN" sz="3700" dirty="0">
                <a:ea typeface="宋体" charset="-122"/>
              </a:rPr>
              <a:t>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FD20396-3472-4CCE-8943-58F6BE792D2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28713"/>
            <a:ext cx="10225088" cy="1231900"/>
          </a:xfrm>
        </p:spPr>
        <p:txBody>
          <a:bodyPr/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 dirty="0">
                <a:ea typeface="宋体" charset="-122"/>
              </a:rPr>
              <a:t>Let 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X = X</a:t>
            </a:r>
            <a:r>
              <a:rPr lang="en-US" altLang="zh-CN" sz="2400" baseline="-25000" dirty="0">
                <a:latin typeface="Times New Roman" charset="0"/>
                <a:ea typeface="宋体" charset="-122"/>
              </a:rPr>
              <a:t>1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dirty="0">
                <a:latin typeface="Times New Roman" charset="0"/>
                <a:ea typeface="宋体" charset="-122"/>
              </a:rPr>
              <a:t>2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…</a:t>
            </a:r>
            <a:r>
              <a:rPr lang="en-US" altLang="zh-CN" sz="2400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dirty="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 dirty="0">
                <a:ea typeface="宋体" charset="-122"/>
              </a:rPr>
              <a:t>, 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Y = Y</a:t>
            </a:r>
            <a:r>
              <a:rPr lang="en-US" altLang="zh-CN" sz="2400" baseline="-25000" dirty="0">
                <a:latin typeface="Times New Roman" charset="0"/>
                <a:ea typeface="宋体" charset="-122"/>
              </a:rPr>
              <a:t>1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 dirty="0">
                <a:latin typeface="Times New Roman" charset="0"/>
                <a:ea typeface="宋体" charset="-122"/>
              </a:rPr>
              <a:t>2</a:t>
            </a:r>
            <a:r>
              <a:rPr lang="en-US" altLang="zh-CN" sz="2400" dirty="0">
                <a:latin typeface="Times New Roman" charset="0"/>
                <a:ea typeface="宋体" charset="-122"/>
              </a:rPr>
              <a:t>…</a:t>
            </a:r>
            <a:r>
              <a:rPr lang="en-US" altLang="zh-CN" sz="2400" dirty="0" err="1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 dirty="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 dirty="0">
                <a:ea typeface="宋体" charset="-122"/>
              </a:rPr>
              <a:t> be binary strings, where each </a:t>
            </a:r>
            <a:r>
              <a:rPr lang="en-US" altLang="zh-CN" sz="2400" dirty="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dirty="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 dirty="0" err="1">
                <a:latin typeface="Times New Roman" charset="0"/>
                <a:ea typeface="宋体" charset="-122"/>
              </a:rPr>
              <a:t>,Y</a:t>
            </a:r>
            <a:r>
              <a:rPr lang="en-US" altLang="zh-CN" sz="2400" baseline="-25000" dirty="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 dirty="0">
                <a:ea typeface="宋体" charset="-122"/>
              </a:rPr>
              <a:t> is an </a:t>
            </a:r>
            <a:r>
              <a:rPr lang="en-US" altLang="zh-CN" sz="2400" i="1" dirty="0">
                <a:latin typeface="Times New Roman" charset="0"/>
                <a:ea typeface="宋体" charset="-122"/>
              </a:rPr>
              <a:t>l</a:t>
            </a:r>
            <a:r>
              <a:rPr lang="en-US" altLang="zh-CN" sz="2400" dirty="0">
                <a:ea typeface="宋体" charset="-122"/>
              </a:rPr>
              <a:t>-bit binary string. Generalize the bitwise-XOR operation to an </a:t>
            </a:r>
            <a:r>
              <a:rPr lang="en-US" altLang="zh-CN" sz="2400" i="1" dirty="0">
                <a:latin typeface="Times New Roman" charset="0"/>
                <a:ea typeface="宋体" charset="-122"/>
              </a:rPr>
              <a:t>l</a:t>
            </a:r>
            <a:r>
              <a:rPr lang="en-US" altLang="zh-CN" sz="2400" dirty="0">
                <a:ea typeface="宋体" charset="-122"/>
              </a:rPr>
              <a:t>-bitwise-XOR operation as follows:</a:t>
            </a: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2400" dirty="0">
              <a:ea typeface="宋体" charset="-122"/>
            </a:endParaRP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1700" dirty="0">
              <a:ea typeface="宋体" charset="-122"/>
            </a:endParaRPr>
          </a:p>
        </p:txBody>
      </p:sp>
      <p:pic>
        <p:nvPicPr>
          <p:cNvPr id="40964" name="Picture 5" descr="Picture34.png">
            <a:extLst>
              <a:ext uri="{FF2B5EF4-FFF2-40B4-BE49-F238E27FC236}">
                <a16:creationId xmlns:a16="http://schemas.microsoft.com/office/drawing/2014/main" id="{9CF1A673-915B-4B76-84E4-521F68C22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49" y="2605337"/>
            <a:ext cx="9799090" cy="60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9" tIns="45715" rIns="91429" bIns="45715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endParaRPr lang="en-US" altLang="zh-CN" sz="2600" kern="0">
                  <a:ea typeface="宋体" charset="-122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Padding?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Initial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𝐼𝑉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kern="0">
                    <a:ea typeface="宋体" charset="-122"/>
                  </a:rPr>
                  <a:t>?</a:t>
                </a:r>
                <a:endParaRPr lang="en-US" altLang="zh-CN" sz="2600" kern="0" dirty="0">
                  <a:ea typeface="宋体" charset="-122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Function </a:t>
                </a:r>
                <a:r>
                  <a:rPr lang="en-US" altLang="zh-CN" sz="2600" kern="0" dirty="0">
                    <a:ea typeface="宋体" charset="-122"/>
                  </a:rPr>
                  <a:t>F?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None/>
                  <a:defRPr/>
                </a:pPr>
                <a:endParaRPr lang="en-US" altLang="zh-CN" sz="26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blipFill>
                <a:blip r:embed="rId4"/>
                <a:stretch>
                  <a:fillRect l="-13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/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SHA-512: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blipFill>
                <a:blip r:embed="rId5"/>
                <a:stretch>
                  <a:fillRect l="-3093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F76DFA-0E4E-421C-B503-AE9C6F893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240" y="3623826"/>
            <a:ext cx="1431499" cy="197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7A7CF-C8AD-442E-A7BA-62894EA93348}"/>
              </a:ext>
            </a:extLst>
          </p:cNvPr>
          <p:cNvSpPr txBox="1"/>
          <p:nvPr/>
        </p:nvSpPr>
        <p:spPr>
          <a:xfrm>
            <a:off x="6037831" y="4956647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29A58-3980-40F7-B552-75D1BB1E5437}"/>
              </a:ext>
            </a:extLst>
          </p:cNvPr>
          <p:cNvSpPr txBox="1"/>
          <p:nvPr/>
        </p:nvSpPr>
        <p:spPr>
          <a:xfrm>
            <a:off x="7382699" y="4455592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101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7160" y="9992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SHA-512 Initial Process </a:t>
            </a:r>
            <a:r>
              <a:rPr lang="en-US" altLang="en-US" sz="3600"/>
              <a:t>(I)</a:t>
            </a:r>
            <a:endParaRPr lang="en-US" altLang="en-US" sz="3600" dirty="0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61" y="5517233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Length(M)=L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 dirty="0">
                <a:latin typeface="Script MT Bold" charset="0"/>
                <a:ea typeface="宋体" charset="-122"/>
              </a:rPr>
              <a:t>l</a:t>
            </a:r>
            <a:r>
              <a:rPr lang="en-US" altLang="zh-CN" sz="2400" b="1" dirty="0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 dirty="0">
                <a:latin typeface="Script MT Bold" charset="0"/>
                <a:ea typeface="宋体" charset="-122"/>
              </a:rPr>
              <a:t> 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 dirty="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 dirty="0">
                <a:latin typeface="Script MT Bold" charset="0"/>
                <a:ea typeface="宋体" charset="-122"/>
              </a:rPr>
              <a:t>l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  <a:endParaRPr lang="en-US" altLang="zh-CN" sz="1700" dirty="0">
              <a:ea typeface="宋体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1524001" y="1134442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 dirty="0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4223792" y="15292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 dirty="0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’=</a:t>
            </a:r>
            <a:r>
              <a:rPr lang="en-US" altLang="zh-CN" sz="2400">
                <a:latin typeface="Times New Roman" charset="0"/>
                <a:ea typeface="宋体" charset="-122"/>
              </a:rPr>
              <a:t> 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 b="1"/>
              <a:t>  </a:t>
            </a:r>
            <a:endParaRPr lang="en-US" altLang="zh-CN" sz="2400" b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/>
          <p:nvPr/>
        </p:nvCxnSpPr>
        <p:spPr bwMode="auto">
          <a:xfrm>
            <a:off x="5088047" y="1780814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/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ea typeface="宋体" charset="-122"/>
                  </a:rPr>
                  <a:t>:1024-bit block</a:t>
                </a:r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  <a:blipFill>
                <a:blip r:embed="rId3"/>
                <a:stretch>
                  <a:fillRect t="-11628" r="-328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3328B33-2944-41C7-B404-01BD7505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67" y="2561183"/>
            <a:ext cx="8292191" cy="27675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63599EC-1BED-422A-9D6D-FFB0517F7C7F}"/>
              </a:ext>
            </a:extLst>
          </p:cNvPr>
          <p:cNvSpPr/>
          <p:nvPr/>
        </p:nvSpPr>
        <p:spPr bwMode="auto">
          <a:xfrm>
            <a:off x="7979948" y="2353642"/>
            <a:ext cx="996372" cy="10205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AB00B-4451-4CF2-864F-D259743FA2AA}"/>
              </a:ext>
            </a:extLst>
          </p:cNvPr>
          <p:cNvSpPr/>
          <p:nvPr/>
        </p:nvSpPr>
        <p:spPr>
          <a:xfrm>
            <a:off x="3507445" y="2111117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485D2-685F-4B78-9952-12760F9B4AA5}"/>
              </a:ext>
            </a:extLst>
          </p:cNvPr>
          <p:cNvSpPr/>
          <p:nvPr/>
        </p:nvSpPr>
        <p:spPr>
          <a:xfrm>
            <a:off x="5013398" y="2134018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9F39B-78E3-41EB-9D33-9D58BFCD2DA2}"/>
              </a:ext>
            </a:extLst>
          </p:cNvPr>
          <p:cNvSpPr/>
          <p:nvPr/>
        </p:nvSpPr>
        <p:spPr>
          <a:xfrm>
            <a:off x="8976320" y="2492897"/>
            <a:ext cx="13516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bits?</a:t>
            </a:r>
            <a:endParaRPr lang="en-US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Security goals</a:t>
            </a:r>
            <a:endParaRPr lang="en-GB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751671" y="1787836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837492" y="3949535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823074" y="3276937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765066" y="4735284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807676" y="5858108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765066" y="2449626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996145" y="989398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  <a:endParaRPr lang="en-US" sz="3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563122" y="1541685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Cipher systems</a:t>
            </a:r>
          </a:p>
          <a:p>
            <a:pPr lvl="1"/>
            <a:r>
              <a:rPr lang="en-US" dirty="0"/>
              <a:t>- Symmetric (DES, AES)</a:t>
            </a:r>
          </a:p>
          <a:p>
            <a:pPr lvl="1"/>
            <a:r>
              <a:rPr lang="en-US" dirty="0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770863" y="2240419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837492" y="3301393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807676" y="525850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490933" y="3480175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Hash functions</a:t>
            </a:r>
          </a:p>
          <a:p>
            <a:r>
              <a:rPr lang="en-US" dirty="0">
                <a:solidFill>
                  <a:srgbClr val="FF0000"/>
                </a:solidFill>
              </a:rPr>
              <a:t>Message authentication code (MAC</a:t>
            </a:r>
            <a:r>
              <a:rPr lang="en-US" dirty="0"/>
              <a:t>)</a:t>
            </a:r>
          </a:p>
          <a:p>
            <a:r>
              <a:rPr lang="en-US" dirty="0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748255" y="3806410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00861-1BF5-49D9-9DB1-DE8BFA83309A}"/>
              </a:ext>
            </a:extLst>
          </p:cNvPr>
          <p:cNvCxnSpPr>
            <a:cxnSpLocks/>
          </p:cNvCxnSpPr>
          <p:nvPr/>
        </p:nvCxnSpPr>
        <p:spPr bwMode="auto">
          <a:xfrm>
            <a:off x="884630" y="5877272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B74A5-58E6-4B06-8E0C-D99A3E49AF35}"/>
              </a:ext>
            </a:extLst>
          </p:cNvPr>
          <p:cNvSpPr/>
          <p:nvPr/>
        </p:nvSpPr>
        <p:spPr>
          <a:xfrm>
            <a:off x="804634" y="5298255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Access control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6FAC-F34F-494F-9CE8-344F5C2E78A4}"/>
              </a:ext>
            </a:extLst>
          </p:cNvPr>
          <p:cNvSpPr txBox="1"/>
          <p:nvPr/>
        </p:nvSpPr>
        <p:spPr>
          <a:xfrm>
            <a:off x="6563122" y="5298255"/>
            <a:ext cx="3434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RBAC, ABAC, PBAC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785A0FB-3E08-428A-9D37-4BDDD161F179}"/>
              </a:ext>
            </a:extLst>
          </p:cNvPr>
          <p:cNvSpPr/>
          <p:nvPr/>
        </p:nvSpPr>
        <p:spPr bwMode="auto">
          <a:xfrm rot="5400000">
            <a:off x="5778071" y="5197044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028" y="-4477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SHA-512 Initial Process </a:t>
            </a:r>
            <a:r>
              <a:rPr lang="en-US" altLang="en-US" sz="3600"/>
              <a:t>(I)</a:t>
            </a:r>
            <a:endParaRPr lang="en-US" altLang="en-US" sz="3600" dirty="0"/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03" y="2416682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Length(M)=24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 dirty="0">
                <a:latin typeface="Script MT Bold" charset="0"/>
                <a:ea typeface="宋体" charset="-122"/>
              </a:rPr>
              <a:t>l</a:t>
            </a:r>
            <a:r>
              <a:rPr lang="en-US" altLang="zh-CN" sz="2400" b="1" dirty="0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 dirty="0">
                <a:latin typeface="Script MT Bold" charset="0"/>
                <a:ea typeface="宋体" charset="-122"/>
              </a:rPr>
              <a:t> 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 dirty="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 dirty="0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=1024 -24 -1 -128 = 871</a:t>
            </a:r>
            <a:endParaRPr lang="en-US" altLang="zh-CN" sz="2400" b="1" dirty="0">
              <a:latin typeface="Times New Roman" charset="0"/>
              <a:ea typeface="宋体" charset="-122"/>
            </a:endParaRP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  <a:endParaRPr lang="en-US" altLang="zh-CN" sz="1700" dirty="0">
              <a:ea typeface="宋体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526183" y="1306870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 dirty="0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705694" y="1768535"/>
            <a:ext cx="291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Example: M=abc</a:t>
            </a:r>
            <a:endParaRPr lang="en-US" altLang="zh-CN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7B45-8290-4ECB-A53C-1846A9BD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41" y="3989637"/>
            <a:ext cx="8064896" cy="1564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4B56E-18EE-4328-B17A-F260C631239D}"/>
              </a:ext>
            </a:extLst>
          </p:cNvPr>
          <p:cNvSpPr txBox="1"/>
          <p:nvPr/>
        </p:nvSpPr>
        <p:spPr>
          <a:xfrm>
            <a:off x="7836942" y="5094432"/>
            <a:ext cx="4042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B3E6E-CFE2-4DF8-9ADF-17E858DE4ED7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3620274" y="1987413"/>
            <a:ext cx="829836" cy="11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FE6C1-6013-4F10-8553-2757948D2E27}"/>
              </a:ext>
            </a:extLst>
          </p:cNvPr>
          <p:cNvSpPr/>
          <p:nvPr/>
        </p:nvSpPr>
        <p:spPr>
          <a:xfrm>
            <a:off x="4583832" y="1700808"/>
            <a:ext cx="2314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M’ (1024 bits)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655" y="6111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SHA-512 Initial Process (II)</a:t>
            </a:r>
          </a:p>
        </p:txBody>
      </p:sp>
      <p:pic>
        <p:nvPicPr>
          <p:cNvPr id="32770" name="Picture 12" descr="sha512a">
            <a:extLst>
              <a:ext uri="{FF2B5EF4-FFF2-40B4-BE49-F238E27FC236}">
                <a16:creationId xmlns:a16="http://schemas.microsoft.com/office/drawing/2014/main" id="{BD910EC4-D710-4942-B422-1E140C664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922" y="3629025"/>
            <a:ext cx="3469503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772" name="Picture 13" descr="sha512b">
            <a:extLst>
              <a:ext uri="{FF2B5EF4-FFF2-40B4-BE49-F238E27FC236}">
                <a16:creationId xmlns:a16="http://schemas.microsoft.com/office/drawing/2014/main" id="{810DCA34-0BFD-4A67-B7B3-566F32339DB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724400"/>
            <a:ext cx="6010275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152525"/>
            <a:ext cx="961768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ea typeface="宋体" charset="-122"/>
              </a:rPr>
              <a:t>Set 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 = 2</a:t>
            </a:r>
            <a:r>
              <a:rPr lang="en-US" altLang="zh-CN" sz="1800" baseline="30000" dirty="0">
                <a:latin typeface="Times New Roman" charset="0"/>
                <a:ea typeface="宋体" charset="-122"/>
              </a:rPr>
              <a:t>128 </a:t>
            </a:r>
            <a:r>
              <a:rPr lang="en-US" altLang="zh-CN" sz="1800" dirty="0">
                <a:latin typeface="Times New Roman" charset="0"/>
                <a:ea typeface="宋体" charset="-122"/>
                <a:cs typeface="Times New Roman" charset="0"/>
              </a:rPr>
              <a:t>–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1</a:t>
            </a:r>
            <a:r>
              <a:rPr lang="en-US" altLang="zh-CN" sz="1800" dirty="0">
                <a:ea typeface="宋体" charset="-122"/>
              </a:rPr>
              <a:t> and 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 = 512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latin typeface="Times New Roman" charset="0"/>
                <a:ea typeface="宋体" charset="-122"/>
              </a:rPr>
              <a:t>M</a:t>
            </a:r>
            <a:r>
              <a:rPr lang="en-US" altLang="zh-CN" sz="1800" dirty="0">
                <a:ea typeface="宋体" charset="-122"/>
              </a:rPr>
              <a:t> is a binary with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|M| = L ≤ </a:t>
            </a:r>
            <a:r>
              <a:rPr lang="en-US" altLang="zh-CN" sz="1800" dirty="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 dirty="0">
                <a:ea typeface="宋体" charset="-122"/>
              </a:rPr>
              <a:t> 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ea typeface="宋体" charset="-122"/>
              </a:rPr>
              <a:t>Represent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L</a:t>
            </a:r>
            <a:r>
              <a:rPr lang="en-US" altLang="zh-CN" sz="1800" dirty="0">
                <a:ea typeface="宋体" charset="-122"/>
              </a:rPr>
              <a:t> as a 128-bit binary string, denoted by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b</a:t>
            </a:r>
            <a:r>
              <a:rPr lang="en-US" altLang="zh-CN" sz="1800" baseline="-25000" dirty="0">
                <a:latin typeface="Times New Roman" charset="0"/>
                <a:ea typeface="宋体" charset="-122"/>
              </a:rPr>
              <a:t>128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(L)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ea typeface="宋体" charset="-122"/>
              </a:rPr>
              <a:t>Pad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M</a:t>
            </a:r>
            <a:r>
              <a:rPr lang="en-US" altLang="zh-CN" sz="1800" dirty="0">
                <a:ea typeface="宋体" charset="-122"/>
              </a:rPr>
              <a:t> to produce a new binary string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M’</a:t>
            </a:r>
            <a:r>
              <a:rPr lang="en-US" altLang="zh-CN" sz="1800" dirty="0">
                <a:ea typeface="宋体" charset="-122"/>
              </a:rPr>
              <a:t> as follows: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800" dirty="0">
                <a:ea typeface="宋体" charset="-122"/>
              </a:rPr>
              <a:t>                                </a:t>
            </a:r>
            <a:r>
              <a:rPr lang="en-US" altLang="zh-CN" sz="1800" b="1" dirty="0">
                <a:latin typeface="Times New Roman" charset="0"/>
                <a:ea typeface="宋体" charset="-122"/>
              </a:rPr>
              <a:t>M</a:t>
            </a:r>
            <a:r>
              <a:rPr lang="en-US" altLang="zh-CN" sz="1800" b="1" baseline="300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1800" b="1" dirty="0">
                <a:latin typeface="Times New Roman" charset="0"/>
                <a:ea typeface="宋体" charset="-122"/>
              </a:rPr>
              <a:t> = M || 1(0</a:t>
            </a:r>
            <a:r>
              <a:rPr lang="en-US" altLang="zh-CN" sz="1800" b="1" baseline="30000" dirty="0">
                <a:latin typeface="Script MT Bold" charset="0"/>
                <a:ea typeface="宋体" charset="-122"/>
              </a:rPr>
              <a:t>l</a:t>
            </a:r>
            <a:r>
              <a:rPr lang="en-US" altLang="zh-CN" sz="1800" b="1" dirty="0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1800" b="1" dirty="0">
                <a:latin typeface="Script MT Bold" charset="0"/>
                <a:ea typeface="宋体" charset="-122"/>
              </a:rPr>
              <a:t> </a:t>
            </a:r>
            <a:r>
              <a:rPr lang="en-US" altLang="zh-CN" sz="1800" b="1" dirty="0">
                <a:latin typeface="Times New Roman" charset="0"/>
                <a:ea typeface="宋体" charset="-122"/>
              </a:rPr>
              <a:t>|| b</a:t>
            </a:r>
            <a:r>
              <a:rPr lang="en-US" altLang="zh-CN" sz="1800" b="1" baseline="-25000" dirty="0">
                <a:latin typeface="Times New Roman" charset="0"/>
                <a:ea typeface="宋体" charset="-122"/>
              </a:rPr>
              <a:t>128</a:t>
            </a:r>
            <a:r>
              <a:rPr lang="en-US" altLang="zh-CN" sz="1800" b="1" dirty="0">
                <a:latin typeface="Times New Roman" charset="0"/>
                <a:ea typeface="宋体" charset="-122"/>
              </a:rPr>
              <a:t>(L), where </a:t>
            </a:r>
            <a:r>
              <a:rPr lang="en-US" altLang="zh-CN" sz="1800" b="1" dirty="0">
                <a:latin typeface="Script MT Bold" charset="0"/>
                <a:ea typeface="宋体" charset="-122"/>
              </a:rPr>
              <a:t>l</a:t>
            </a:r>
            <a:r>
              <a:rPr lang="en-US" altLang="zh-CN" sz="1800" b="1" dirty="0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600" dirty="0">
                <a:latin typeface="Times New Roman" charset="0"/>
                <a:ea typeface="宋体" charset="-122"/>
              </a:rPr>
              <a:t>       </a:t>
            </a:r>
            <a:r>
              <a:rPr lang="en-US" altLang="zh-CN" sz="1800" dirty="0">
                <a:ea typeface="宋体" charset="-122"/>
              </a:rPr>
              <a:t>such that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|M’|</a:t>
            </a:r>
            <a:r>
              <a:rPr lang="en-US" altLang="zh-CN" sz="1800" dirty="0">
                <a:ea typeface="宋体" charset="-122"/>
              </a:rPr>
              <a:t> (denoted by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L</a:t>
            </a:r>
            <a:r>
              <a:rPr lang="en-US" altLang="zh-CN" sz="1800" dirty="0">
                <a:ea typeface="宋体" charset="-122"/>
              </a:rPr>
              <a:t>’) is divisible by 1024. We have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800" dirty="0">
                <a:ea typeface="宋体" charset="-122"/>
              </a:rPr>
              <a:t>	                         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L</a:t>
            </a:r>
            <a:r>
              <a:rPr lang="en-US" altLang="zh-CN" sz="1800" baseline="30000" dirty="0">
                <a:latin typeface="Times New Roman" charset="0"/>
                <a:ea typeface="宋体" charset="-122"/>
              </a:rPr>
              <a:t>’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 = L + (1 + </a:t>
            </a:r>
            <a:r>
              <a:rPr lang="en-US" altLang="zh-CN" sz="1800" dirty="0">
                <a:latin typeface="Script MT Bold" charset="0"/>
                <a:ea typeface="宋体" charset="-122"/>
              </a:rPr>
              <a:t>l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) + 128 = L + </a:t>
            </a:r>
            <a:r>
              <a:rPr lang="en-US" altLang="zh-CN" sz="1800" dirty="0">
                <a:latin typeface="Script MT Bold" charset="0"/>
                <a:ea typeface="宋体" charset="-122"/>
              </a:rPr>
              <a:t>l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+ 129 = L + (1024 – 895) + </a:t>
            </a:r>
            <a:r>
              <a:rPr lang="en-US" altLang="zh-CN" sz="1800" dirty="0">
                <a:latin typeface="Script MT Bold" charset="0"/>
                <a:ea typeface="宋体" charset="-122"/>
              </a:rPr>
              <a:t>l </a:t>
            </a:r>
            <a:endParaRPr lang="en-US" altLang="zh-CN" sz="1800" dirty="0">
              <a:latin typeface="Times New Roman" charset="0"/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latin typeface="Times New Roman" charset="0"/>
                <a:ea typeface="宋体" charset="-122"/>
              </a:rPr>
              <a:t>L </a:t>
            </a:r>
            <a:r>
              <a:rPr lang="en-US" altLang="zh-CN" sz="1800" dirty="0">
                <a:ea typeface="宋体" charset="-122"/>
              </a:rPr>
              <a:t>can be represented as  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800" dirty="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 dirty="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ea typeface="宋体" charset="-122"/>
              </a:rPr>
              <a:t>Hence, </a:t>
            </a:r>
            <a:r>
              <a:rPr lang="en-US" altLang="zh-CN" sz="1800" dirty="0">
                <a:latin typeface="Script MT Bold" charset="0"/>
                <a:ea typeface="宋体" charset="-122"/>
              </a:rPr>
              <a:t>l</a:t>
            </a:r>
            <a:r>
              <a:rPr lang="en-US" altLang="zh-CN" sz="1800" dirty="0">
                <a:ea typeface="宋体" charset="-122"/>
              </a:rPr>
              <a:t> can be determined as follows:</a:t>
            </a: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 dirty="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 dirty="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 dirty="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 dirty="0">
                <a:ea typeface="宋体" charset="-122"/>
              </a:rPr>
              <a:t>Thus,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L’</a:t>
            </a:r>
            <a:r>
              <a:rPr lang="en-US" altLang="zh-CN" sz="1800" dirty="0">
                <a:ea typeface="宋体" charset="-122"/>
              </a:rPr>
              <a:t> is divisible by 1024. Let </a:t>
            </a:r>
            <a:r>
              <a:rPr lang="en-US" altLang="zh-CN" sz="1800" dirty="0">
                <a:latin typeface="Times New Roman" charset="0"/>
                <a:ea typeface="宋体" charset="-122"/>
              </a:rPr>
              <a:t>L’ = 1024N</a:t>
            </a:r>
            <a:r>
              <a:rPr lang="en-US" altLang="zh-CN" sz="1800" dirty="0">
                <a:ea typeface="宋体" charset="-122"/>
              </a:rPr>
              <a:t> and write as a sequence of 1024-bit blocks: 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M’ = M</a:t>
            </a:r>
            <a:r>
              <a:rPr lang="en-US" altLang="zh-CN" sz="2000" baseline="-25000" dirty="0">
                <a:latin typeface="Times New Roman" charset="0"/>
                <a:ea typeface="宋体" charset="-122"/>
              </a:rPr>
              <a:t>1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M</a:t>
            </a:r>
            <a:r>
              <a:rPr lang="en-US" altLang="zh-CN" sz="2000" baseline="-25000" dirty="0">
                <a:latin typeface="Times New Roman" charset="0"/>
                <a:ea typeface="宋体" charset="-122"/>
              </a:rPr>
              <a:t>2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…M</a:t>
            </a:r>
            <a:r>
              <a:rPr lang="en-US" altLang="zh-CN" sz="2000" baseline="-25000" dirty="0">
                <a:latin typeface="Times New Roman" charset="0"/>
                <a:ea typeface="宋体" charset="-122"/>
              </a:rPr>
              <a:t>N</a:t>
            </a:r>
            <a:r>
              <a:rPr lang="en-US" altLang="zh-CN" sz="2000" dirty="0">
                <a:latin typeface="Times New Roman" charset="0"/>
                <a:ea typeface="宋体" charset="-122"/>
              </a:rPr>
              <a:t> </a:t>
            </a:r>
          </a:p>
          <a:p>
            <a:pPr lvl="1"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600" dirty="0">
              <a:ea typeface="宋体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7592981" y="1153536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 dirty="0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8229601" y="1586707"/>
            <a:ext cx="1998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 dirty="0"/>
              <a:t>M       </a:t>
            </a:r>
            <a:r>
              <a:rPr lang="en-US" altLang="zh-CN" sz="2400" b="1" dirty="0" err="1"/>
              <a:t>M</a:t>
            </a:r>
            <a:r>
              <a:rPr lang="en-US" altLang="zh-CN" sz="2400" b="1" dirty="0"/>
              <a:t>’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>
            <a:cxnSpLocks/>
          </p:cNvCxnSpPr>
          <p:nvPr/>
        </p:nvCxnSpPr>
        <p:spPr bwMode="auto">
          <a:xfrm>
            <a:off x="9020685" y="1838295"/>
            <a:ext cx="5303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Double Bracket 4">
            <a:extLst>
              <a:ext uri="{FF2B5EF4-FFF2-40B4-BE49-F238E27FC236}">
                <a16:creationId xmlns:a16="http://schemas.microsoft.com/office/drawing/2014/main" id="{B13B8D37-68E2-43A5-8639-D08D2B5BBB24}"/>
              </a:ext>
            </a:extLst>
          </p:cNvPr>
          <p:cNvSpPr/>
          <p:nvPr/>
        </p:nvSpPr>
        <p:spPr bwMode="auto">
          <a:xfrm>
            <a:off x="6298648" y="3733800"/>
            <a:ext cx="1292777" cy="3048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6F0BD-0288-4DA2-85FA-50820A8ADCB9}"/>
              </a:ext>
            </a:extLst>
          </p:cNvPr>
          <p:cNvSpPr/>
          <p:nvPr/>
        </p:nvSpPr>
        <p:spPr>
          <a:xfrm>
            <a:off x="7968208" y="1984355"/>
            <a:ext cx="38778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M</a:t>
            </a:r>
            <a:r>
              <a:rPr lang="en-US" altLang="zh-CN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b="1">
                <a:latin typeface="Times New Roman" charset="0"/>
                <a:ea typeface="宋体" charset="-122"/>
              </a:rPr>
              <a:t> = M || 1(0</a:t>
            </a:r>
            <a:r>
              <a:rPr lang="en-US" altLang="zh-CN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b="1">
                <a:latin typeface="Script MT Bold" charset="0"/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|| b</a:t>
            </a:r>
            <a:r>
              <a:rPr lang="en-US" altLang="zh-CN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b="1">
                <a:latin typeface="Times New Roman" charset="0"/>
                <a:ea typeface="宋体" charset="-122"/>
              </a:rPr>
              <a:t>(L),</a:t>
            </a:r>
          </a:p>
          <a:p>
            <a:r>
              <a:rPr lang="en-US" altLang="zh-CN" b="1">
                <a:latin typeface="Times New Roman" charset="0"/>
                <a:ea typeface="宋体" charset="-122"/>
              </a:rPr>
              <a:t> where </a:t>
            </a:r>
            <a:r>
              <a:rPr lang="en-US" altLang="zh-CN" b="1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latin typeface="Times New Roman" charset="0"/>
                <a:ea typeface="宋体" charset="-122"/>
              </a:rPr>
              <a:t>  ≥ 0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A5814-9374-4405-B0A8-0216C21E33A7}"/>
              </a:ext>
            </a:extLst>
          </p:cNvPr>
          <p:cNvSpPr/>
          <p:nvPr/>
        </p:nvSpPr>
        <p:spPr>
          <a:xfrm>
            <a:off x="8256240" y="3046601"/>
            <a:ext cx="2798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E9EFF"/>
              </a:buClr>
              <a:defRPr/>
            </a:pPr>
            <a:r>
              <a:rPr lang="en-US" altLang="zh-CN">
                <a:latin typeface="Times New Roman" charset="0"/>
                <a:ea typeface="宋体" charset="-122"/>
              </a:rPr>
              <a:t>M’ = M</a:t>
            </a:r>
            <a:r>
              <a:rPr lang="en-US" altLang="zh-CN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>
                <a:latin typeface="Times New Roman" charset="0"/>
                <a:ea typeface="宋体" charset="-122"/>
              </a:rPr>
              <a:t>M</a:t>
            </a:r>
            <a:r>
              <a:rPr lang="en-US" altLang="zh-CN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>
                <a:latin typeface="Times New Roman" charset="0"/>
                <a:ea typeface="宋体" charset="-122"/>
              </a:rPr>
              <a:t>…M</a:t>
            </a:r>
            <a:r>
              <a:rPr lang="en-US" altLang="zh-CN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>
                <a:latin typeface="Times New Roman" charset="0"/>
                <a:ea typeface="宋体" charset="-122"/>
              </a:rPr>
              <a:t> </a:t>
            </a:r>
            <a:endParaRPr lang="en-US" altLang="zh-CN" dirty="0">
              <a:latin typeface="Times New Roman" charset="0"/>
              <a:ea typeface="宋体" charset="-122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EDE813-23E2-41D8-8862-6E370C050C17}"/>
              </a:ext>
            </a:extLst>
          </p:cNvPr>
          <p:cNvCxnSpPr>
            <a:cxnSpLocks/>
          </p:cNvCxnSpPr>
          <p:nvPr/>
        </p:nvCxnSpPr>
        <p:spPr bwMode="auto">
          <a:xfrm>
            <a:off x="7968208" y="1081881"/>
            <a:ext cx="0" cy="28424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/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 =1024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92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D1163577-4D4D-476E-AA57-D47EA81A1B3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00602" y="79107"/>
            <a:ext cx="9001125" cy="8001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>
                <a:ea typeface="宋体" charset="-122"/>
              </a:rPr>
              <a:t>SHA-512 Initial Process (II)</a:t>
            </a:r>
            <a:endParaRPr lang="zh-CN" altLang="en-US" sz="3600" dirty="0">
              <a:ea typeface="宋体" charset="-122"/>
            </a:endParaRPr>
          </a:p>
        </p:txBody>
      </p:sp>
      <p:sp>
        <p:nvSpPr>
          <p:cNvPr id="30722" name="Rectangle 9">
            <a:extLst>
              <a:ext uri="{FF2B5EF4-FFF2-40B4-BE49-F238E27FC236}">
                <a16:creationId xmlns:a16="http://schemas.microsoft.com/office/drawing/2014/main" id="{D9466FD0-5969-4630-96C0-9E932940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9" y="-831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Garamond" panose="02020404030301010803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192F82-260F-417C-8459-81EF2740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1131235"/>
            <a:ext cx="50345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1313" indent="-341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98513" indent="-341313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 dirty="0"/>
              <a:t>SHA-512 uses a 512-bit IV </a:t>
            </a:r>
          </a:p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 dirty="0"/>
              <a:t>Let 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5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, r</a:t>
            </a:r>
            <a:r>
              <a:rPr lang="en-US" altLang="zh-CN" sz="2400" baseline="-25000" dirty="0"/>
              <a:t>7,</a:t>
            </a:r>
            <a:r>
              <a:rPr lang="en-US" altLang="zh-CN" sz="2400" dirty="0"/>
              <a:t> and r</a:t>
            </a:r>
            <a:r>
              <a:rPr lang="en-US" altLang="zh-CN" sz="2400" baseline="-25000" dirty="0"/>
              <a:t>8</a:t>
            </a:r>
            <a:r>
              <a:rPr lang="en-US" altLang="zh-CN" sz="2400" dirty="0"/>
              <a:t> be eight 64-bit registers</a:t>
            </a:r>
            <a:endParaRPr lang="en-US" altLang="zh-CN" sz="2000" dirty="0"/>
          </a:p>
          <a:p>
            <a:pPr lvl="2">
              <a:buClr>
                <a:srgbClr val="9E9EFF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sz="2000" dirty="0"/>
              <a:t>Initially they are set to, respectively, the 64-bit binary string in the prefix of the fractional component of </a:t>
            </a:r>
            <a:r>
              <a:rPr lang="en-US" altLang="zh-CN" sz="2000"/>
              <a:t>the </a:t>
            </a:r>
            <a:r>
              <a:rPr lang="en-US" altLang="zh-CN" sz="2000">
                <a:solidFill>
                  <a:srgbClr val="FF0000"/>
                </a:solidFill>
              </a:rPr>
              <a:t>square </a:t>
            </a:r>
            <a:r>
              <a:rPr lang="en-US" altLang="zh-CN" sz="2000" dirty="0">
                <a:solidFill>
                  <a:srgbClr val="FF0000"/>
                </a:solidFill>
              </a:rPr>
              <a:t>root </a:t>
            </a:r>
            <a:r>
              <a:rPr lang="en-US" altLang="zh-CN" sz="2000" dirty="0"/>
              <a:t>of the </a:t>
            </a:r>
            <a:r>
              <a:rPr lang="en-US" altLang="zh-CN" sz="2000"/>
              <a:t>first 8 </a:t>
            </a:r>
            <a:r>
              <a:rPr lang="en-US" altLang="zh-CN" sz="2000" dirty="0"/>
              <a:t>prime </a:t>
            </a:r>
            <a:r>
              <a:rPr lang="en-US" altLang="zh-CN" sz="2000"/>
              <a:t>numbers:</a:t>
            </a:r>
          </a:p>
          <a:p>
            <a:pPr lvl="2">
              <a:lnSpc>
                <a:spcPct val="60000"/>
              </a:lnSpc>
              <a:buClr>
                <a:srgbClr val="9E9EFF"/>
              </a:buClr>
              <a:buSzPct val="85000"/>
              <a:buNone/>
            </a:pP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√2,</a:t>
            </a:r>
            <a:r>
              <a:rPr lang="en-US" altLang="zh-CN" sz="2000"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√3,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√5, √7, √11, √13, √17, √19</a:t>
            </a: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altLang="zh-CN" sz="2000"/>
              <a:t> </a:t>
            </a:r>
            <a:endParaRPr lang="en-US" altLang="zh-CN" sz="2000" dirty="0"/>
          </a:p>
          <a:p>
            <a:pPr lvl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pic>
        <p:nvPicPr>
          <p:cNvPr id="30724" name="Picture 17" descr="Picture17.png">
            <a:extLst>
              <a:ext uri="{FF2B5EF4-FFF2-40B4-BE49-F238E27FC236}">
                <a16:creationId xmlns:a16="http://schemas.microsoft.com/office/drawing/2014/main" id="{8E35D9C4-D61D-4C55-A5C2-61BB3E34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08" y="1286497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9A22-5287-4641-9A2F-4B1DD7AA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776" y="4572811"/>
            <a:ext cx="3407955" cy="794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/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dirty="0"/>
                        <m:t>IV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blipFill>
                <a:blip r:embed="rId5"/>
                <a:stretch>
                  <a:fillRect l="-4278" t="-3774" r="-4278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92901DE-167B-481B-87DE-0AAFA4203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749" y="5292892"/>
            <a:ext cx="3467679" cy="879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BFDEBD-AB9C-4522-9C42-68CF45EF1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86" y="4528087"/>
            <a:ext cx="3467679" cy="15966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559496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tx2"/>
                </a:solidFill>
                <a:ea typeface="宋体" charset="-122"/>
              </a:rPr>
              <a:t>SHA-512 Compression Function </a:t>
            </a: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(III)</a:t>
            </a:r>
            <a:endParaRPr lang="zh-CN" altLang="en-US" sz="36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44F238-3A81-4BB4-B7C8-F86DFA7C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124744"/>
            <a:ext cx="9145016" cy="51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8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Content Placeholder 6" descr="Picture31.png">
            <a:extLst>
              <a:ext uri="{FF2B5EF4-FFF2-40B4-BE49-F238E27FC236}">
                <a16:creationId xmlns:a16="http://schemas.microsoft.com/office/drawing/2014/main" id="{2D2B90A4-0DE2-4C3A-A1E3-B6AFE4360E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6914" y="1700808"/>
            <a:ext cx="8640763" cy="2998788"/>
          </a:xfrm>
        </p:spPr>
      </p:pic>
      <p:pic>
        <p:nvPicPr>
          <p:cNvPr id="36867" name="Picture 7" descr="Picture32.png">
            <a:extLst>
              <a:ext uri="{FF2B5EF4-FFF2-40B4-BE49-F238E27FC236}">
                <a16:creationId xmlns:a16="http://schemas.microsoft.com/office/drawing/2014/main" id="{6D4A4958-6768-443B-B1E6-4BA216AD2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4956620"/>
            <a:ext cx="6844256" cy="10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343472" y="2121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tx2"/>
                </a:solidFill>
                <a:ea typeface="宋体" charset="-122"/>
              </a:rPr>
              <a:t>SHA-512 Compression Function </a:t>
            </a: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(III)</a:t>
            </a:r>
            <a:endParaRPr lang="zh-CN" altLang="en-US" sz="3600" dirty="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5EE9-30E8-42D1-AF8C-DC281D87EFAB}"/>
              </a:ext>
            </a:extLst>
          </p:cNvPr>
          <p:cNvSpPr txBox="1"/>
          <p:nvPr/>
        </p:nvSpPr>
        <p:spPr>
          <a:xfrm>
            <a:off x="839417" y="1049760"/>
            <a:ext cx="3309419" cy="53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Bitwise operations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0BDF4667-E894-4EFA-96A6-DF646F9F7C2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43472" y="58737"/>
            <a:ext cx="7507288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 dirty="0">
                <a:ea typeface="宋体" charset="-122"/>
              </a:rPr>
              <a:t>SHA-512 Compression Function (</a:t>
            </a:r>
            <a:r>
              <a:rPr lang="en-US" altLang="zh-CN" sz="3600" dirty="0" err="1">
                <a:ea typeface="宋体" charset="-122"/>
              </a:rPr>
              <a:t>IlI</a:t>
            </a:r>
            <a:r>
              <a:rPr lang="en-US" altLang="zh-CN" sz="3600" dirty="0">
                <a:ea typeface="宋体" charset="-122"/>
              </a:rPr>
              <a:t>)</a:t>
            </a:r>
            <a:endParaRPr lang="zh-CN" altLang="en-US" sz="360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0" y="1435100"/>
                <a:ext cx="8991600" cy="4525963"/>
              </a:xfrm>
            </p:spPr>
            <p:txBody>
              <a:bodyPr/>
              <a:lstStyle/>
              <a:p>
                <a:pPr eaLnBrk="1" hangingPunct="1"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200" dirty="0">
                    <a:ea typeface="宋体" charset="-122"/>
                  </a:rPr>
                  <a:t> </a:t>
                </a:r>
                <a:r>
                  <a:rPr lang="en-US" altLang="zh-CN" sz="2200" b="1" dirty="0">
                    <a:ea typeface="宋体" charset="-122"/>
                  </a:rPr>
                  <a:t>Two inputs</a:t>
                </a:r>
                <a:r>
                  <a:rPr lang="en-US" altLang="zh-CN" sz="2200" dirty="0">
                    <a:ea typeface="宋体" charset="-122"/>
                  </a:rPr>
                  <a:t>: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 dirty="0">
                    <a:ea typeface="宋体" charset="-122"/>
                  </a:rPr>
                  <a:t>a 1024-bit plaintext block </a:t>
                </a:r>
                <a:r>
                  <a:rPr lang="en-US" altLang="zh-CN" sz="2200" i="1" dirty="0">
                    <a:latin typeface="Times New Roman" charset="0"/>
                    <a:ea typeface="宋体" charset="-122"/>
                  </a:rPr>
                  <a:t>M</a:t>
                </a:r>
                <a:r>
                  <a:rPr lang="en-US" altLang="zh-CN" sz="2200" i="1" baseline="-25000" dirty="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dirty="0">
                    <a:ea typeface="宋体" charset="-122"/>
                  </a:rPr>
                  <a:t> 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 dirty="0">
                    <a:ea typeface="宋体" charset="-122"/>
                  </a:rPr>
                  <a:t>a 512-bit string </a:t>
                </a:r>
                <a:r>
                  <a:rPr lang="en-US" altLang="zh-CN" sz="2200" i="1" dirty="0">
                    <a:latin typeface="Times New Roman" charset="0"/>
                    <a:ea typeface="宋体" charset="-122"/>
                  </a:rPr>
                  <a:t>H</a:t>
                </a:r>
                <a:r>
                  <a:rPr lang="en-US" altLang="zh-CN" sz="2200" i="1" baseline="-25000" dirty="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baseline="-25000" dirty="0">
                    <a:latin typeface="Times New Roman" charset="0"/>
                    <a:ea typeface="宋体" charset="-122"/>
                  </a:rPr>
                  <a:t>-1</a:t>
                </a:r>
                <a:r>
                  <a:rPr lang="en-US" altLang="zh-CN" sz="2200" dirty="0">
                    <a:ea typeface="宋体" charset="-122"/>
                  </a:rPr>
                  <a:t>, where </a:t>
                </a:r>
                <a:r>
                  <a:rPr lang="en-US" altLang="zh-CN" sz="2200" dirty="0">
                    <a:latin typeface="Times New Roman" charset="0"/>
                    <a:ea typeface="宋体" charset="-122"/>
                  </a:rPr>
                  <a:t>1 ≤ </a:t>
                </a:r>
                <a:r>
                  <a:rPr lang="en-US" altLang="zh-CN" sz="2200" i="1" dirty="0" err="1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i="1" dirty="0">
                    <a:latin typeface="Times New Roman" charset="0"/>
                    <a:ea typeface="宋体" charset="-122"/>
                  </a:rPr>
                  <a:t> 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≤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N</a:t>
                </a:r>
                <a:endParaRPr lang="en-US" altLang="zh-CN" sz="2200">
                  <a:ea typeface="宋体" charset="-122"/>
                </a:endParaRPr>
              </a:p>
              <a:p>
                <a:pPr marL="457200" lvl="1" indent="0" eaLnBrk="1" hangingPunct="1">
                  <a:buClr>
                    <a:srgbClr val="9E9EFF"/>
                  </a:buClr>
                  <a:buNone/>
                  <a:defRPr/>
                </a:pPr>
                <a:r>
                  <a:rPr lang="en-US" altLang="zh-CN" sz="2200">
                    <a:ea typeface="宋体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endParaRPr lang="en-US" altLang="zh-CN" sz="220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zh-CN" altLang="en-US" sz="1500" b="1">
                    <a:ea typeface="宋体" charset="-122"/>
                  </a:rPr>
                  <a:t>         </a:t>
                </a: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 dirty="0">
                    <a:ea typeface="宋体" charset="-122"/>
                  </a:rPr>
                  <a:t>        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 dirty="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 dirty="0">
                    <a:ea typeface="宋体" charset="-122"/>
                  </a:rPr>
                  <a:t>	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 dirty="0">
                    <a:ea typeface="宋体" charset="-122"/>
                  </a:rPr>
                  <a:t>	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W&gt;&gt;&gt;n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:r>
                  <a:rPr lang="en-US" altLang="zh-CN" sz="2000" b="1" dirty="0">
                    <a:ea typeface="宋体" charset="-122"/>
                  </a:rPr>
                  <a:t>circularly right shift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 dirty="0">
                    <a:ea typeface="宋体" charset="-122"/>
                  </a:rPr>
                  <a:t>for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 dirty="0">
                    <a:ea typeface="宋体" charset="-122"/>
                  </a:rPr>
                  <a:t> times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2000" dirty="0">
                    <a:ea typeface="宋体" charset="-122"/>
                  </a:rPr>
                  <a:t>	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W&lt;&lt;n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:r>
                  <a:rPr lang="en-US" altLang="zh-CN" sz="2000" b="1" dirty="0">
                    <a:ea typeface="宋体" charset="-122"/>
                  </a:rPr>
                  <a:t>linearly left shift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 dirty="0">
                    <a:ea typeface="宋体" charset="-122"/>
                  </a:rPr>
                  <a:t>for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 dirty="0">
                    <a:ea typeface="宋体" charset="-122"/>
                  </a:rPr>
                  <a:t> times (with the </a:t>
                </a:r>
                <a:r>
                  <a:rPr lang="en-US" altLang="zh-CN" sz="2000" i="1" dirty="0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 dirty="0">
                    <a:ea typeface="宋体" charset="-122"/>
                  </a:rPr>
                  <a:t>-bit suffix of filled with 0’s)</a:t>
                </a:r>
              </a:p>
            </p:txBody>
          </p:sp>
        </mc:Choice>
        <mc:Fallback xmlns="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  <a:blipFill>
                <a:blip r:embed="rId3"/>
                <a:stretch>
                  <a:fillRect l="-1153" t="-1884" r="-610" b="-9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4" descr="Picture30.png">
            <a:extLst>
              <a:ext uri="{FF2B5EF4-FFF2-40B4-BE49-F238E27FC236}">
                <a16:creationId xmlns:a16="http://schemas.microsoft.com/office/drawing/2014/main" id="{AA5CE986-74A9-4B07-B1D4-206942365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6" y="3012976"/>
            <a:ext cx="5715000" cy="24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Picture17.png">
            <a:extLst>
              <a:ext uri="{FF2B5EF4-FFF2-40B4-BE49-F238E27FC236}">
                <a16:creationId xmlns:a16="http://schemas.microsoft.com/office/drawing/2014/main" id="{C74AE0BD-E722-4E40-AF72-C77E9295B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77" y="1255613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18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05394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chemeClr val="tx2"/>
                </a:solidFill>
                <a:ea typeface="宋体" charset="-122"/>
              </a:rPr>
              <a:t>SHA-512 Compression Function </a:t>
            </a: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(III)</a:t>
            </a:r>
            <a:endParaRPr lang="zh-CN" altLang="en-US" sz="36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0C69E-3BCA-4A53-9D7D-FAF41DF2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2" y="2014686"/>
            <a:ext cx="10421694" cy="443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5D9FC-69F6-4CEE-9C53-549DBCBF2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47" y="1078582"/>
            <a:ext cx="3991937" cy="531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E125B-03B6-4C2D-AAB6-7A36145B84A6}"/>
              </a:ext>
            </a:extLst>
          </p:cNvPr>
          <p:cNvSpPr/>
          <p:nvPr/>
        </p:nvSpPr>
        <p:spPr>
          <a:xfrm>
            <a:off x="1575456" y="1087439"/>
            <a:ext cx="10616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                                   : first sixty-four bits of the fractional parts of the cube roots of the first eighty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140074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C98BB879-4630-40FB-A25E-9A8725F5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130" y="1623754"/>
            <a:ext cx="40430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+mn-lt"/>
              </a:rPr>
              <a:t>For each </a:t>
            </a:r>
            <a:r>
              <a:rPr lang="en-US" altLang="zh-CN" sz="2000" dirty="0" err="1">
                <a:latin typeface="+mn-lt"/>
              </a:rPr>
              <a:t>i</a:t>
            </a:r>
            <a:r>
              <a:rPr lang="en-US" altLang="zh-CN" sz="2000" dirty="0">
                <a:latin typeface="+mn-lt"/>
              </a:rPr>
              <a:t> is executed </a:t>
            </a:r>
            <a:r>
              <a:rPr lang="en-US" altLang="zh-CN" sz="2000">
                <a:latin typeface="+mn-lt"/>
              </a:rPr>
              <a:t>80 rounds:</a:t>
            </a:r>
            <a:endParaRPr lang="en-US" altLang="zh-CN" sz="2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After 80 rounds of executions, the output is 512-bit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𝑀𝑖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blipFill>
                <a:blip r:embed="rId3"/>
                <a:stretch>
                  <a:fillRect l="-587" t="-4132" b="-12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615889" y="14252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 dirty="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5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4C13B-430C-493C-8FF4-F792C1466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130" y="1988840"/>
            <a:ext cx="6685472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F6463-3878-4E52-B369-39FBA6158080}"/>
              </a:ext>
            </a:extLst>
          </p:cNvPr>
          <p:cNvSpPr txBox="1"/>
          <p:nvPr/>
        </p:nvSpPr>
        <p:spPr>
          <a:xfrm>
            <a:off x="5411659" y="160722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t=0,1,2,..79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/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eaLnBrk="1" hangingPunct="1">
                  <a:buClr>
                    <a:srgbClr val="9E9EFF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endParaRPr lang="en-US" altLang="zh-CN" sz="2200">
                  <a:ea typeface="宋体" charset="-122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  <a:blipFill>
                <a:blip r:embed="rId5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D671AA-6B74-46ED-AF03-591CC799B0B8}"/>
              </a:ext>
            </a:extLst>
          </p:cNvPr>
          <p:cNvCxnSpPr>
            <a:cxnSpLocks/>
          </p:cNvCxnSpPr>
          <p:nvPr/>
        </p:nvCxnSpPr>
        <p:spPr bwMode="auto">
          <a:xfrm>
            <a:off x="1226437" y="1607300"/>
            <a:ext cx="8244408" cy="16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 dirty="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088" y="1340769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3886247" y="478850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/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9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232582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 dirty="0">
                <a:latin typeface="+mj-lt"/>
              </a:rPr>
              <a:t>SHA-1</a:t>
            </a:r>
            <a:r>
              <a:rPr lang="en-US" altLang="zh-CN" sz="3600">
                <a:latin typeface="+mj-lt"/>
              </a:rPr>
              <a:t>, SHA-2</a:t>
            </a:r>
            <a:endParaRPr lang="en-US" altLang="zh-CN" sz="3600" dirty="0">
              <a:latin typeface="+mj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88C0F7-BBEA-4F17-A4D8-8345BFD4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150432"/>
            <a:ext cx="9048750" cy="279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53ABC7-8CF6-42CF-B07F-1AF02BB15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50" y="3941257"/>
            <a:ext cx="8077200" cy="220186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43A4A4-2482-4245-9143-6F16A0954785}"/>
              </a:ext>
            </a:extLst>
          </p:cNvPr>
          <p:cNvSpPr/>
          <p:nvPr/>
        </p:nvSpPr>
        <p:spPr>
          <a:xfrm>
            <a:off x="8205664" y="4203601"/>
            <a:ext cx="23670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/>
              <a:t>Merkle-Damgard Construction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3886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A9F61B70-D9BB-47D0-9197-331CE4044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373" y="181227"/>
            <a:ext cx="7974472" cy="792163"/>
          </a:xfrm>
        </p:spPr>
        <p:txBody>
          <a:bodyPr/>
          <a:lstStyle/>
          <a:p>
            <a:pPr eaLnBrk="1" hangingPunct="1"/>
            <a:r>
              <a:rPr lang="en-US" altLang="en-US" sz="3400" dirty="0"/>
              <a:t>Motivations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AEB8672-92B7-422E-AFA2-9557B74183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57076" y="1174993"/>
            <a:ext cx="6998769" cy="2086306"/>
          </a:xfrm>
        </p:spPr>
        <p:txBody>
          <a:bodyPr/>
          <a:lstStyle/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</p:txBody>
      </p:sp>
      <p:pic>
        <p:nvPicPr>
          <p:cNvPr id="18439" name="Picture 4" descr="j0312092">
            <a:extLst>
              <a:ext uri="{FF2B5EF4-FFF2-40B4-BE49-F238E27FC236}">
                <a16:creationId xmlns:a16="http://schemas.microsoft.com/office/drawing/2014/main" id="{E20628AE-A213-40F3-A6E4-777FE6C9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001144"/>
            <a:ext cx="116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5" descr="j0223594">
            <a:extLst>
              <a:ext uri="{FF2B5EF4-FFF2-40B4-BE49-F238E27FC236}">
                <a16:creationId xmlns:a16="http://schemas.microsoft.com/office/drawing/2014/main" id="{2ED84413-967D-49FC-8954-A78C64BA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023368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" descr="j0130993">
            <a:extLst>
              <a:ext uri="{FF2B5EF4-FFF2-40B4-BE49-F238E27FC236}">
                <a16:creationId xmlns:a16="http://schemas.microsoft.com/office/drawing/2014/main" id="{937EEE95-2654-484D-96B0-4B8FA024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162943"/>
            <a:ext cx="129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2" name="AutoShape 7">
            <a:extLst>
              <a:ext uri="{FF2B5EF4-FFF2-40B4-BE49-F238E27FC236}">
                <a16:creationId xmlns:a16="http://schemas.microsoft.com/office/drawing/2014/main" id="{D5581F17-BE06-48AE-B71E-8FB39E9751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78250" y="1772544"/>
            <a:ext cx="1727200" cy="798513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99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8">
            <a:extLst>
              <a:ext uri="{FF2B5EF4-FFF2-40B4-BE49-F238E27FC236}">
                <a16:creationId xmlns:a16="http://schemas.microsoft.com/office/drawing/2014/main" id="{04812DA3-60D0-41F1-A157-E82D82521A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0850" y="1772544"/>
            <a:ext cx="1600200" cy="708025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Rectangle 9">
            <a:extLst>
              <a:ext uri="{FF2B5EF4-FFF2-40B4-BE49-F238E27FC236}">
                <a16:creationId xmlns:a16="http://schemas.microsoft.com/office/drawing/2014/main" id="{D2E5CA6D-C1AC-4049-9D1B-0CE4FFC0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1" y="4259227"/>
            <a:ext cx="115932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altLang="en-US" b="1" u="sng" dirty="0">
                <a:latin typeface="Arial" panose="020B0604020202020204" pitchFamily="34" charset="0"/>
              </a:rPr>
              <a:t>Needs: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a </a:t>
            </a:r>
            <a:r>
              <a:rPr lang="en-US" altLang="en-US" dirty="0">
                <a:latin typeface="Arial" panose="020B0604020202020204" pitchFamily="34" charset="0"/>
              </a:rPr>
              <a:t>way to ensure that data arrives at destination in its </a:t>
            </a:r>
            <a:r>
              <a:rPr lang="en-US" altLang="en-US" b="1" dirty="0">
                <a:latin typeface="Arial" panose="020B0604020202020204" pitchFamily="34" charset="0"/>
              </a:rPr>
              <a:t>original form </a:t>
            </a:r>
            <a:r>
              <a:rPr lang="en-US" altLang="en-US" dirty="0">
                <a:latin typeface="Arial" panose="020B0604020202020204" pitchFamily="34" charset="0"/>
              </a:rPr>
              <a:t>sent by the sender;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it is coming from an </a:t>
            </a:r>
            <a:r>
              <a:rPr lang="en-US" altLang="en-US" b="1" dirty="0">
                <a:latin typeface="Arial" panose="020B0604020202020204" pitchFamily="34" charset="0"/>
              </a:rPr>
              <a:t>authenticated source </a:t>
            </a:r>
            <a:r>
              <a:rPr lang="en-US" altLang="en-US" dirty="0">
                <a:latin typeface="Arial" panose="020B0604020202020204" pitchFamily="34" charset="0"/>
              </a:rPr>
              <a:t>(user, server, mediate node).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9B957-803F-499B-A795-BACA2D7EF030}"/>
              </a:ext>
            </a:extLst>
          </p:cNvPr>
          <p:cNvSpPr txBox="1"/>
          <p:nvPr/>
        </p:nvSpPr>
        <p:spPr>
          <a:xfrm>
            <a:off x="2787721" y="150014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F7A81-44B6-4A0F-8017-029E5AAC1338}"/>
              </a:ext>
            </a:extLst>
          </p:cNvPr>
          <p:cNvSpPr txBox="1"/>
          <p:nvPr/>
        </p:nvSpPr>
        <p:spPr>
          <a:xfrm>
            <a:off x="8512399" y="13864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8B8D4D-6BAE-4D0D-AEF1-97B0F5A63C5C}"/>
              </a:ext>
            </a:extLst>
          </p:cNvPr>
          <p:cNvCxnSpPr/>
          <p:nvPr/>
        </p:nvCxnSpPr>
        <p:spPr bwMode="auto">
          <a:xfrm flipV="1">
            <a:off x="3896611" y="2754276"/>
            <a:ext cx="43592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387F6E-E9DF-415C-97AC-F044473F9E25}"/>
              </a:ext>
            </a:extLst>
          </p:cNvPr>
          <p:cNvSpPr/>
          <p:nvPr/>
        </p:nvSpPr>
        <p:spPr>
          <a:xfrm>
            <a:off x="209786" y="3331785"/>
            <a:ext cx="6779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Who are we communication with?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Does the destination data original form?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BEF6C-699E-4FBB-81E1-9F244E5B45B0}"/>
              </a:ext>
            </a:extLst>
          </p:cNvPr>
          <p:cNvSpPr/>
          <p:nvPr/>
        </p:nvSpPr>
        <p:spPr>
          <a:xfrm>
            <a:off x="4739942" y="2689756"/>
            <a:ext cx="2946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propagation errors!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5AB42-8C85-4CA3-8F7C-0A4B7B3FE603}"/>
              </a:ext>
            </a:extLst>
          </p:cNvPr>
          <p:cNvSpPr txBox="1"/>
          <p:nvPr/>
        </p:nvSpPr>
        <p:spPr>
          <a:xfrm>
            <a:off x="4149622" y="278258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11370-C7E9-4AC4-86ED-8C23D288C540}"/>
              </a:ext>
            </a:extLst>
          </p:cNvPr>
          <p:cNvSpPr txBox="1"/>
          <p:nvPr/>
        </p:nvSpPr>
        <p:spPr>
          <a:xfrm>
            <a:off x="6656003" y="104618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(2) MITM</a:t>
            </a:r>
          </a:p>
        </p:txBody>
      </p:sp>
    </p:spTree>
    <p:extLst>
      <p:ext uri="{BB962C8B-B14F-4D97-AF65-F5344CB8AC3E}">
        <p14:creationId xmlns:p14="http://schemas.microsoft.com/office/powerpoint/2010/main" val="2645190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 dirty="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6088" y="1340769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3886247" y="478850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/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88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52" y="4966916"/>
                <a:ext cx="1019038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2900" indent="-342900" eaLnBrk="1" hangingPunct="1">
                  <a:spcBef>
                    <a:spcPct val="0"/>
                  </a:spcBef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lang="en-US" altLang="zh-CN" sz="2400" b="1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b="1" dirty="0"/>
                  <a:t>without knowing the input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2400" b="1" dirty="0"/>
                  <a:t> </a:t>
                </a:r>
              </a:p>
            </p:txBody>
          </p:sp>
        </mc:Choice>
        <mc:Fallback xmlns="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3352" y="4966916"/>
                <a:ext cx="10190384" cy="461665"/>
              </a:xfrm>
              <a:prstGeom prst="rect">
                <a:avLst/>
              </a:prstGeom>
              <a:blipFill>
                <a:blip r:embed="rId3"/>
                <a:stretch>
                  <a:fillRect l="-778" t="-9211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775792" y="-27557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 dirty="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755" y="1029131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6096000" y="5387511"/>
                <a:ext cx="5445593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𝑝𝑎𝑑𝑑𝑒𝑑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𝐸𝑋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387511"/>
                <a:ext cx="5445593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8270050" y="970784"/>
                <a:ext cx="3703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r>
                  <a:rPr lang="en-US" dirty="0"/>
                  <a:t>)?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50" y="970784"/>
                <a:ext cx="3703643" cy="523220"/>
              </a:xfrm>
              <a:prstGeom prst="rect">
                <a:avLst/>
              </a:prstGeom>
              <a:blipFill>
                <a:blip r:embed="rId6"/>
                <a:stretch>
                  <a:fillRect t="-11628" r="-214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359696" y="3646812"/>
                <a:ext cx="58087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𝑝𝑎𝑑𝑑𝑒𝑑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3646812"/>
                <a:ext cx="580877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4392" y="2988314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99213-CC89-439F-B106-53D49E837D1B}"/>
                  </a:ext>
                </a:extLst>
              </p:cNvPr>
              <p:cNvSpPr txBox="1"/>
              <p:nvPr/>
            </p:nvSpPr>
            <p:spPr>
              <a:xfrm>
                <a:off x="6264081" y="5906530"/>
                <a:ext cx="33446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IV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899213-CC89-439F-B106-53D49E83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081" y="5906530"/>
                <a:ext cx="3344634" cy="523220"/>
              </a:xfrm>
              <a:prstGeom prst="rect">
                <a:avLst/>
              </a:prstGeom>
              <a:blipFill>
                <a:blip r:embed="rId9"/>
                <a:stretch>
                  <a:fillRect l="-3832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/>
              <p:nvPr/>
            </p:nvSpPr>
            <p:spPr>
              <a:xfrm>
                <a:off x="8365787" y="1755537"/>
                <a:ext cx="3490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787" y="1755537"/>
                <a:ext cx="349063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/>
              <p:nvPr/>
            </p:nvSpPr>
            <p:spPr>
              <a:xfrm>
                <a:off x="10200456" y="2420487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456" y="2420487"/>
                <a:ext cx="10248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36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6435" y="81279"/>
            <a:ext cx="8352928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ea typeface="宋体" charset="-122"/>
              </a:rPr>
              <a:t>Length extension attack on SHA2 </a:t>
            </a:r>
            <a:endParaRPr lang="zh-CN" altLang="en-US" sz="3200" dirty="0">
              <a:ea typeface="宋体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986349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00" y="854761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3294829" y="185837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3736926" y="1290633"/>
                <a:ext cx="38545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26" y="1290633"/>
                <a:ext cx="3854581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2623401" y="1231953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401" y="1231953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7856057" y="113480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057" y="1134809"/>
                <a:ext cx="53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2DC6D4A-D698-4DF7-911E-8F09245F4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0723" y="3474887"/>
            <a:ext cx="1171331" cy="10716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FCC38B-1E6D-44D0-89D4-092FC292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35" y="3616432"/>
            <a:ext cx="1193399" cy="11456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FEE35E-9378-4BE3-84FB-043335F002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29435" y="3560205"/>
            <a:ext cx="1171333" cy="12208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E0B77F-6CB2-43C9-9B9B-85800CDFAE78}"/>
                  </a:ext>
                </a:extLst>
              </p:cNvPr>
              <p:cNvSpPr/>
              <p:nvPr/>
            </p:nvSpPr>
            <p:spPr>
              <a:xfrm>
                <a:off x="494232" y="3036985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E0B77F-6CB2-43C9-9B9B-85800CDFAE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3036985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9445F-38B2-4D92-8BAC-6A5159040767}"/>
                  </a:ext>
                </a:extLst>
              </p:cNvPr>
              <p:cNvSpPr/>
              <p:nvPr/>
            </p:nvSpPr>
            <p:spPr>
              <a:xfrm>
                <a:off x="11047399" y="2952881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59445F-38B2-4D92-8BAC-6A5159040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399" y="2952881"/>
                <a:ext cx="53540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8D546-FE9A-4142-AC3D-566F8670CE75}"/>
              </a:ext>
            </a:extLst>
          </p:cNvPr>
          <p:cNvCxnSpPr/>
          <p:nvPr/>
        </p:nvCxnSpPr>
        <p:spPr bwMode="auto">
          <a:xfrm>
            <a:off x="0" y="2132013"/>
            <a:ext cx="11856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0D6580-8EF9-414C-9C26-821AD99557E4}"/>
                  </a:ext>
                </a:extLst>
              </p:cNvPr>
              <p:cNvSpPr txBox="1"/>
              <p:nvPr/>
            </p:nvSpPr>
            <p:spPr>
              <a:xfrm>
                <a:off x="2533087" y="2494680"/>
                <a:ext cx="8647688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𝑝𝑎𝑑𝑑𝑖𝑛𝑔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tag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0D6580-8EF9-414C-9C26-821AD9955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087" y="2494680"/>
                <a:ext cx="8647688" cy="578685"/>
              </a:xfrm>
              <a:prstGeom prst="rect">
                <a:avLst/>
              </a:prstGeom>
              <a:blipFill>
                <a:blip r:embed="rId12"/>
                <a:stretch>
                  <a:fillRect t="-6316" b="-2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F93B35-2F0A-4C9C-A540-0B937945530C}"/>
              </a:ext>
            </a:extLst>
          </p:cNvPr>
          <p:cNvCxnSpPr>
            <a:cxnSpLocks/>
          </p:cNvCxnSpPr>
          <p:nvPr/>
        </p:nvCxnSpPr>
        <p:spPr bwMode="auto">
          <a:xfrm>
            <a:off x="1907582" y="4278528"/>
            <a:ext cx="32444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EAED12-D0CD-42AD-8EE7-468A56CBA0E9}"/>
                  </a:ext>
                </a:extLst>
              </p:cNvPr>
              <p:cNvSpPr txBox="1"/>
              <p:nvPr/>
            </p:nvSpPr>
            <p:spPr>
              <a:xfrm>
                <a:off x="1418836" y="3544573"/>
                <a:ext cx="3854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EAED12-D0CD-42AD-8EE7-468A56CBA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836" y="3544573"/>
                <a:ext cx="3854581" cy="523220"/>
              </a:xfrm>
              <a:prstGeom prst="rect">
                <a:avLst/>
              </a:prstGeom>
              <a:blipFill>
                <a:blip r:embed="rId1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4E09A6-2359-4157-80FC-00BF2BB23847}"/>
              </a:ext>
            </a:extLst>
          </p:cNvPr>
          <p:cNvCxnSpPr>
            <a:cxnSpLocks/>
          </p:cNvCxnSpPr>
          <p:nvPr/>
        </p:nvCxnSpPr>
        <p:spPr bwMode="auto">
          <a:xfrm>
            <a:off x="7399804" y="4189264"/>
            <a:ext cx="324449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716F18-10A3-4B7C-9161-325384D46321}"/>
                  </a:ext>
                </a:extLst>
              </p:cNvPr>
              <p:cNvSpPr txBox="1"/>
              <p:nvPr/>
            </p:nvSpPr>
            <p:spPr>
              <a:xfrm>
                <a:off x="7339918" y="3550632"/>
                <a:ext cx="38545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′=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9716F18-10A3-4B7C-9161-325384D4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918" y="3550632"/>
                <a:ext cx="3854581" cy="523220"/>
              </a:xfrm>
              <a:prstGeom prst="rect">
                <a:avLst/>
              </a:prstGeom>
              <a:blipFill>
                <a:blip r:embed="rId1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39666" y="5150410"/>
                <a:ext cx="69755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𝑝𝑎𝑑𝑑𝑖𝑛𝑔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EX</m:t>
                    </m:r>
                  </m:oMath>
                </a14:m>
                <a:r>
                  <a:rPr lang="en-US"/>
                  <a:t>)=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𝐸𝑋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6" y="5150410"/>
                <a:ext cx="6975564" cy="523220"/>
              </a:xfrm>
              <a:prstGeom prst="rect">
                <a:avLst/>
              </a:prstGeom>
              <a:blipFill>
                <a:blip r:embed="rId1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65671" y="4643660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/>
              <p:nvPr/>
            </p:nvSpPr>
            <p:spPr>
              <a:xfrm>
                <a:off x="4100368" y="5677262"/>
                <a:ext cx="34906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577BA3E-1669-441D-AF41-16D90A8383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68" y="5677262"/>
                <a:ext cx="34906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/>
              <p:nvPr/>
            </p:nvSpPr>
            <p:spPr>
              <a:xfrm>
                <a:off x="7922803" y="4338227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4B63558-07C6-4A2E-8CA1-3D4CDFB22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803" y="4338227"/>
                <a:ext cx="1024896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F35AE2-75B6-4BFE-8BAB-8EC430E3C2B4}"/>
                  </a:ext>
                </a:extLst>
              </p:cNvPr>
              <p:cNvSpPr/>
              <p:nvPr/>
            </p:nvSpPr>
            <p:spPr>
              <a:xfrm>
                <a:off x="6664789" y="4415942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F35AE2-75B6-4BFE-8BAB-8EC430E3C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789" y="4415942"/>
                <a:ext cx="734496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7276A060-1775-463A-989B-8B2EF2186F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22053" y="4663112"/>
            <a:ext cx="1152128" cy="19750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DEA541-846F-41E6-A2B2-797A1B81F3D1}"/>
                  </a:ext>
                </a:extLst>
              </p:cNvPr>
              <p:cNvSpPr/>
              <p:nvPr/>
            </p:nvSpPr>
            <p:spPr>
              <a:xfrm>
                <a:off x="9474104" y="4293841"/>
                <a:ext cx="10248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𝑒𝑥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DEA541-846F-41E6-A2B2-797A1B81F3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104" y="4293841"/>
                <a:ext cx="102489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06990F-1E66-49EC-BD6F-7F7A9F98CE95}"/>
              </a:ext>
            </a:extLst>
          </p:cNvPr>
          <p:cNvCxnSpPr>
            <a:cxnSpLocks/>
          </p:cNvCxnSpPr>
          <p:nvPr/>
        </p:nvCxnSpPr>
        <p:spPr bwMode="auto">
          <a:xfrm flipV="1">
            <a:off x="8517799" y="4889076"/>
            <a:ext cx="0" cy="14205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DA9234A-0801-4E57-8C72-852FC77B33AD}"/>
              </a:ext>
            </a:extLst>
          </p:cNvPr>
          <p:cNvCxnSpPr>
            <a:cxnSpLocks/>
          </p:cNvCxnSpPr>
          <p:nvPr/>
        </p:nvCxnSpPr>
        <p:spPr bwMode="auto">
          <a:xfrm>
            <a:off x="8517799" y="4833817"/>
            <a:ext cx="63913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F6181-159C-45BF-9D56-8D7C858AA6E8}"/>
                  </a:ext>
                </a:extLst>
              </p:cNvPr>
              <p:cNvSpPr/>
              <p:nvPr/>
            </p:nvSpPr>
            <p:spPr>
              <a:xfrm>
                <a:off x="8381863" y="5861536"/>
                <a:ext cx="10775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6F6181-159C-45BF-9D56-8D7C858AA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863" y="5861536"/>
                <a:ext cx="1077539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33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3" grpId="0"/>
      <p:bldP spid="36" grpId="0"/>
      <p:bldP spid="41" grpId="0"/>
      <p:bldP spid="43" grpId="0"/>
      <p:bldP spid="44" grpId="0"/>
      <p:bldP spid="30" grpId="0"/>
      <p:bldP spid="47" grpId="0"/>
      <p:bldP spid="5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30020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SHA3 Standard</a:t>
            </a:r>
            <a:endParaRPr lang="en-US" altLang="en-US" dirty="0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84" y="1052736"/>
            <a:ext cx="10588432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 dirty="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 dirty="0"/>
          </a:p>
          <a:p>
            <a:pPr>
              <a:buFont typeface="Wingdings" charset="2"/>
              <a:buChar char="l"/>
              <a:defRPr/>
            </a:pPr>
            <a:r>
              <a:rPr lang="en-US" altLang="en-US" sz="2600" dirty="0"/>
              <a:t>SHA-3 uses a </a:t>
            </a:r>
            <a:r>
              <a:rPr lang="en-US" altLang="en-US" sz="2600" b="1" dirty="0"/>
              <a:t>sponge construction</a:t>
            </a:r>
            <a:r>
              <a:rPr lang="en-US" altLang="en-US" sz="2600" dirty="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1127448" y="3645024"/>
            <a:ext cx="85324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https://nvlpubs.nist.gov/nistpubs/FIPS/NIST.FIPS.202.pdf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FDD50FA-C001-4850-A533-16B53C6CE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0"/>
            <a:ext cx="7344816" cy="792163"/>
          </a:xfrm>
        </p:spPr>
        <p:txBody>
          <a:bodyPr/>
          <a:lstStyle/>
          <a:p>
            <a:r>
              <a:rPr lang="en-US" altLang="en-US" dirty="0"/>
              <a:t>NIST SHA-3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9E50CF3-DBA9-4306-A1C7-C71B3409D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4"/>
            <a:ext cx="11233248" cy="4967287"/>
          </a:xfrm>
        </p:spPr>
        <p:txBody>
          <a:bodyPr/>
          <a:lstStyle/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2007: Request for submissions of new hash functions</a:t>
            </a: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2008: Submissions deadline.  Received 64 entries. Announced first-round selections of 51 candidates.</a:t>
            </a: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2009: After First SHA-3 candidate conference in Feb, announced 14 Second Round Candidates in July.</a:t>
            </a: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2010: After one year public review of the algorithms, hold second SHA-3 candidate conference in Aug.  Announced 5 Third-round candidates in Dec.  </a:t>
            </a: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2011: Public comment for final round</a:t>
            </a:r>
          </a:p>
          <a:p>
            <a:pPr>
              <a:defRPr/>
            </a:pPr>
            <a:r>
              <a:rPr lang="en-US" sz="2500" dirty="0">
                <a:solidFill>
                  <a:schemeClr val="tx2"/>
                </a:solidFill>
              </a:rPr>
              <a:t>2012: October 2, NIST selected SHA3 </a:t>
            </a:r>
          </a:p>
          <a:p>
            <a:pPr lvl="1">
              <a:defRPr/>
            </a:pPr>
            <a:r>
              <a:rPr lang="en-US" sz="2500" dirty="0" err="1">
                <a:solidFill>
                  <a:schemeClr val="tx2"/>
                </a:solidFill>
              </a:rPr>
              <a:t>Keccak</a:t>
            </a:r>
            <a:r>
              <a:rPr lang="en-US" sz="2500" dirty="0">
                <a:solidFill>
                  <a:schemeClr val="tx2"/>
                </a:solidFill>
              </a:rPr>
              <a:t> (pronounced “catch-</a:t>
            </a:r>
            <a:r>
              <a:rPr lang="en-US" sz="2500" dirty="0" err="1">
                <a:solidFill>
                  <a:schemeClr val="tx2"/>
                </a:solidFill>
              </a:rPr>
              <a:t>ack</a:t>
            </a:r>
            <a:r>
              <a:rPr lang="en-US" sz="2500" dirty="0">
                <a:solidFill>
                  <a:schemeClr val="tx2"/>
                </a:solidFill>
              </a:rPr>
              <a:t>”) created by Guido </a:t>
            </a:r>
            <a:r>
              <a:rPr lang="en-US" sz="2500" dirty="0" err="1">
                <a:solidFill>
                  <a:schemeClr val="tx2"/>
                </a:solidFill>
              </a:rPr>
              <a:t>Bertoni</a:t>
            </a:r>
            <a:r>
              <a:rPr lang="en-US" sz="2500" dirty="0">
                <a:solidFill>
                  <a:schemeClr val="tx2"/>
                </a:solidFill>
              </a:rPr>
              <a:t>, Joan </a:t>
            </a:r>
            <a:r>
              <a:rPr lang="en-US" sz="2500" dirty="0" err="1">
                <a:solidFill>
                  <a:schemeClr val="tx2"/>
                </a:solidFill>
              </a:rPr>
              <a:t>Daemen</a:t>
            </a:r>
            <a:r>
              <a:rPr lang="en-US" sz="2500" dirty="0">
                <a:solidFill>
                  <a:schemeClr val="tx2"/>
                </a:solidFill>
              </a:rPr>
              <a:t> and Gilles Van </a:t>
            </a:r>
            <a:r>
              <a:rPr lang="en-US" sz="2500" dirty="0" err="1">
                <a:solidFill>
                  <a:schemeClr val="tx2"/>
                </a:solidFill>
              </a:rPr>
              <a:t>Assche</a:t>
            </a:r>
            <a:r>
              <a:rPr lang="en-US" sz="2500" dirty="0">
                <a:solidFill>
                  <a:schemeClr val="tx2"/>
                </a:solidFill>
              </a:rPr>
              <a:t>, </a:t>
            </a:r>
            <a:r>
              <a:rPr lang="en-US" sz="2500" dirty="0" err="1">
                <a:solidFill>
                  <a:schemeClr val="tx2"/>
                </a:solidFill>
              </a:rPr>
              <a:t>Michaël</a:t>
            </a:r>
            <a:r>
              <a:rPr lang="en-US" sz="2500" dirty="0">
                <a:solidFill>
                  <a:schemeClr val="tx2"/>
                </a:solidFill>
              </a:rPr>
              <a:t> </a:t>
            </a:r>
            <a:r>
              <a:rPr lang="en-US" sz="2500" dirty="0" err="1">
                <a:solidFill>
                  <a:schemeClr val="tx2"/>
                </a:solidFill>
              </a:rPr>
              <a:t>Peeters</a:t>
            </a:r>
            <a:endParaRPr lang="en-US" sz="2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86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935" y="44624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SHA3 Standard</a:t>
            </a:r>
            <a:endParaRPr lang="en-US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E2EF1-2859-4C20-99A6-52A3D939DB4B}"/>
              </a:ext>
            </a:extLst>
          </p:cNvPr>
          <p:cNvSpPr/>
          <p:nvPr/>
        </p:nvSpPr>
        <p:spPr>
          <a:xfrm>
            <a:off x="7736852" y="209946"/>
            <a:ext cx="4238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/>
              <a:t>Sponge construction (</a:t>
            </a:r>
            <a:r>
              <a:rPr lang="en-US" sz="2400">
                <a:solidFill>
                  <a:srgbClr val="222222"/>
                </a:solidFill>
                <a:latin typeface="Arial" panose="020B0604020202020204" pitchFamily="34" charset="0"/>
              </a:rPr>
              <a:t>Keccak</a:t>
            </a:r>
            <a:r>
              <a:rPr lang="en-US" altLang="en-US" sz="2400" b="1"/>
              <a:t>)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A8BCE9-29CD-4645-96B4-EFD3A6C54816}"/>
              </a:ext>
            </a:extLst>
          </p:cNvPr>
          <p:cNvGrpSpPr/>
          <p:nvPr/>
        </p:nvGrpSpPr>
        <p:grpSpPr>
          <a:xfrm>
            <a:off x="1642212" y="3868031"/>
            <a:ext cx="9363000" cy="2246769"/>
            <a:chOff x="432424" y="5182335"/>
            <a:chExt cx="8279152" cy="22467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1EED4-EDE0-49C3-A9F0-1946836DB2F3}"/>
                </a:ext>
              </a:extLst>
            </p:cNvPr>
            <p:cNvSpPr/>
            <p:nvPr/>
          </p:nvSpPr>
          <p:spPr>
            <a:xfrm>
              <a:off x="432424" y="5182335"/>
              <a:ext cx="8279152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dirty="0"/>
                <a:t>Let </a:t>
              </a:r>
              <a:r>
                <a:rPr lang="en-US" altLang="en-US" dirty="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en-US" dirty="0"/>
                <a:t> be the input string</a:t>
              </a:r>
              <a:r>
                <a:rPr lang="en-US" altLang="en-US"/>
                <a:t>; </a:t>
              </a:r>
              <a:r>
                <a:rPr lang="en-US" altLang="en-US" dirty="0">
                  <a:latin typeface="Times New Roman" charset="0"/>
                </a:rPr>
                <a:t>d</a:t>
              </a:r>
              <a:r>
                <a:rPr lang="en-US" altLang="en-US"/>
                <a:t> </a:t>
              </a:r>
              <a:r>
                <a:rPr lang="en-US" altLang="en-US" dirty="0"/>
                <a:t>= the hash length.</a:t>
              </a:r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dirty="0"/>
                <a:t>b = r + c, where c </a:t>
              </a:r>
              <a:r>
                <a:rPr lang="en-US" altLang="en-US"/>
                <a:t>= 2</a:t>
              </a:r>
              <a:r>
                <a:rPr lang="en-US" altLang="en-US" dirty="0">
                  <a:latin typeface="Times New Roman" charset="0"/>
                </a:rPr>
                <a:t>d</a:t>
              </a:r>
              <a:endParaRPr lang="en-US" altLang="zh-CN" dirty="0">
                <a:latin typeface="Times New Roman" charset="0"/>
                <a:ea typeface="宋体" charset="-122"/>
              </a:endParaRPr>
            </a:p>
            <a:p>
              <a:pPr marL="914400" lvl="1" indent="-457200">
                <a:buFont typeface="Wingdings" panose="05000000000000000000" pitchFamily="2" charset="2"/>
                <a:buChar char="ü"/>
                <a:defRPr/>
              </a:pPr>
              <a:r>
                <a:rPr lang="en-US" altLang="en-US" dirty="0">
                  <a:latin typeface="Times New Roman" charset="0"/>
                </a:rPr>
                <a:t>r is called </a:t>
              </a:r>
              <a:r>
                <a:rPr lang="en-US" altLang="en-US" b="1" dirty="0">
                  <a:latin typeface="Times New Roman" charset="0"/>
                </a:rPr>
                <a:t>rate</a:t>
              </a:r>
              <a:r>
                <a:rPr lang="en-US" altLang="en-US" dirty="0">
                  <a:latin typeface="Times New Roman" charset="0"/>
                </a:rPr>
                <a:t> and c </a:t>
              </a:r>
              <a:r>
                <a:rPr lang="en-US" altLang="en-US" b="1" dirty="0">
                  <a:latin typeface="Times New Roman" charset="0"/>
                </a:rPr>
                <a:t>capacity</a:t>
              </a:r>
              <a:endParaRPr lang="en-US" altLang="en-US" b="1" dirty="0"/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dirty="0"/>
                <a:t> Where </a:t>
              </a:r>
            </a:p>
            <a:p>
              <a:pPr>
                <a:defRPr/>
              </a:pPr>
              <a:r>
                <a:rPr lang="en-US" altLang="en-US" dirty="0"/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7305C5BE-4932-44ED-A878-CA79922D36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59866" imgH="203112" progId="Equation.DSMT4">
                    <p:embed/>
                  </p:oleObj>
                </mc:Choice>
                <mc:Fallback>
                  <p:oleObj name="Equation" r:id="rId3" imgW="1459866" imgH="203112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7305C5BE-4932-44ED-A878-CA79922D3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5E7D1E81-7853-4DBE-BCC5-C8B5F560F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738" y="6837314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184400" imgH="203200" progId="Equation.DSMT4">
                    <p:embed/>
                  </p:oleObj>
                </mc:Choice>
                <mc:Fallback>
                  <p:oleObj name="Equation" r:id="rId5" imgW="2184400" imgH="203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5E7D1E81-7853-4DBE-BCC5-C8B5F560F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738" y="6837314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370E4E2-CF54-4F0A-BABB-64840A6C0E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734" y="580784"/>
            <a:ext cx="8027981" cy="32872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E7F87F-2045-498A-885A-1C2C4EB66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54581" y="1483430"/>
            <a:ext cx="3182936" cy="16725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3BF26-B278-4C5F-97D5-8897EA3C7B91}"/>
              </a:ext>
            </a:extLst>
          </p:cNvPr>
          <p:cNvSpPr/>
          <p:nvPr/>
        </p:nvSpPr>
        <p:spPr>
          <a:xfrm>
            <a:off x="920788" y="5949280"/>
            <a:ext cx="110408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Bertoni, G., Daemen, J., Peeters, M., Van Assche, G., &amp; Van Keer, R. (2012). Keccak implementation overview. </a:t>
            </a:r>
            <a:r>
              <a:rPr lang="en-US" sz="1600" i="1">
                <a:solidFill>
                  <a:srgbClr val="222222"/>
                </a:solidFill>
                <a:latin typeface="Arial" panose="020B0604020202020204" pitchFamily="34" charset="0"/>
              </a:rPr>
              <a:t>URL: http://keccak. neokeon. org/Keccak-implementation-3.2. pdf</a:t>
            </a:r>
            <a:r>
              <a:rPr lang="en-US" sz="160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en-US" sz="16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0E7C18-53E1-496F-AF7B-5E1153640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6400" y="3424045"/>
            <a:ext cx="2555338" cy="25672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6A868A-70AF-49A1-A8E7-65AE8A36E774}"/>
                  </a:ext>
                </a:extLst>
              </p:cNvPr>
              <p:cNvSpPr txBox="1"/>
              <p:nvPr/>
            </p:nvSpPr>
            <p:spPr>
              <a:xfrm>
                <a:off x="4163729" y="916457"/>
                <a:ext cx="492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6A868A-70AF-49A1-A8E7-65AE8A36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729" y="916457"/>
                <a:ext cx="49244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AE4E3-EBEB-45E0-87CE-8833E31C394B}"/>
                  </a:ext>
                </a:extLst>
              </p:cNvPr>
              <p:cNvSpPr txBox="1"/>
              <p:nvPr/>
            </p:nvSpPr>
            <p:spPr>
              <a:xfrm>
                <a:off x="3223385" y="954914"/>
                <a:ext cx="5547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9AE4E3-EBEB-45E0-87CE-8833E31C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3385" y="954914"/>
                <a:ext cx="554767" cy="461665"/>
              </a:xfrm>
              <a:prstGeom prst="rect">
                <a:avLst/>
              </a:prstGeom>
              <a:blipFill>
                <a:blip r:embed="rId12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AAE9A-DE1B-45BF-8ED1-E7B19BFC514C}"/>
                  </a:ext>
                </a:extLst>
              </p:cNvPr>
              <p:cNvSpPr txBox="1"/>
              <p:nvPr/>
            </p:nvSpPr>
            <p:spPr>
              <a:xfrm>
                <a:off x="2473170" y="939924"/>
                <a:ext cx="561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DAAE9A-DE1B-45BF-8ED1-E7B19BFC5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170" y="939924"/>
                <a:ext cx="561885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497C9-7A5B-43DB-8907-CA44EABFAB9D}"/>
                  </a:ext>
                </a:extLst>
              </p:cNvPr>
              <p:cNvSpPr txBox="1"/>
              <p:nvPr/>
            </p:nvSpPr>
            <p:spPr>
              <a:xfrm>
                <a:off x="4971497" y="980728"/>
                <a:ext cx="9005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497C9-7A5B-43DB-8907-CA44EABFA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497" y="980728"/>
                <a:ext cx="900568" cy="461665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9EF4894-6530-4CFB-B19F-7C357DD7174A}"/>
              </a:ext>
            </a:extLst>
          </p:cNvPr>
          <p:cNvSpPr txBox="1"/>
          <p:nvPr/>
        </p:nvSpPr>
        <p:spPr>
          <a:xfrm>
            <a:off x="9536040" y="1299889"/>
            <a:ext cx="2077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 (block size)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C833C4-B012-490D-B945-F051D96ED14A}"/>
              </a:ext>
            </a:extLst>
          </p:cNvPr>
          <p:cNvSpPr txBox="1"/>
          <p:nvPr/>
        </p:nvSpPr>
        <p:spPr>
          <a:xfrm>
            <a:off x="8612003" y="3048835"/>
            <a:ext cx="3698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c=2d = 2.(output length)</a:t>
            </a:r>
          </a:p>
        </p:txBody>
      </p:sp>
    </p:spTree>
    <p:extLst>
      <p:ext uri="{BB962C8B-B14F-4D97-AF65-F5344CB8AC3E}">
        <p14:creationId xmlns:p14="http://schemas.microsoft.com/office/powerpoint/2010/main" val="2027417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317B07A9-5635-4F80-A4AD-B9A56B00A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37" y="-83037"/>
            <a:ext cx="7543800" cy="838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2667C-0650-4050-A2D2-CE8A36220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438" y="945356"/>
            <a:ext cx="8061920" cy="4967287"/>
          </a:xfrm>
        </p:spPr>
        <p:txBody>
          <a:bodyPr/>
          <a:lstStyle/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endParaRPr lang="en-US" sz="2800" dirty="0"/>
          </a:p>
          <a:p>
            <a:pPr marL="0" indent="0">
              <a:buNone/>
              <a:defRPr/>
            </a:pPr>
            <a:r>
              <a:rPr lang="en-US" sz="2800"/>
              <a:t>Ex. </a:t>
            </a:r>
            <a:r>
              <a:rPr lang="en-US" altLang="zh-CN" sz="2800" i="1">
                <a:latin typeface="Times New Roman" pitchFamily="18" charset="0"/>
              </a:rPr>
              <a:t>d </a:t>
            </a:r>
            <a:r>
              <a:rPr lang="en-US" altLang="zh-CN" sz="2800" i="1" dirty="0">
                <a:latin typeface="Times New Roman" pitchFamily="18" charset="0"/>
              </a:rPr>
              <a:t>= </a:t>
            </a:r>
            <a:r>
              <a:rPr lang="en-US" altLang="zh-CN" sz="2800" dirty="0">
                <a:latin typeface="Times New Roman" pitchFamily="18" charset="0"/>
              </a:rPr>
              <a:t>512, then c = 1024</a:t>
            </a:r>
            <a:r>
              <a:rPr lang="en-US" altLang="zh-CN" sz="2800">
                <a:latin typeface="Times New Roman" pitchFamily="18" charset="0"/>
              </a:rPr>
              <a:t>. </a:t>
            </a:r>
          </a:p>
          <a:p>
            <a:pPr marL="0" indent="0">
              <a:buNone/>
              <a:defRPr/>
            </a:pPr>
            <a:r>
              <a:rPr lang="en-US" altLang="zh-CN" sz="2800">
                <a:latin typeface="Times New Roman" pitchFamily="18" charset="0"/>
              </a:rPr>
              <a:t>Choose </a:t>
            </a:r>
            <a:r>
              <a:rPr lang="en-US" altLang="zh-CN" sz="2800" dirty="0">
                <a:latin typeface="Times New Roman" pitchFamily="18" charset="0"/>
              </a:rPr>
              <a:t>b = 1600, then r = 576.</a:t>
            </a:r>
          </a:p>
          <a:p>
            <a:pPr marL="0" indent="0">
              <a:buNone/>
              <a:defRPr/>
            </a:pP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F93C55-8662-4C88-9289-26E3E7848FD7}"/>
              </a:ext>
            </a:extLst>
          </p:cNvPr>
          <p:cNvGrpSpPr/>
          <p:nvPr/>
        </p:nvGrpSpPr>
        <p:grpSpPr>
          <a:xfrm>
            <a:off x="610828" y="2060848"/>
            <a:ext cx="5964801" cy="1064363"/>
            <a:chOff x="664684" y="6367446"/>
            <a:chExt cx="5029200" cy="1064363"/>
          </a:xfrm>
        </p:grpSpPr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D8AC7431-6A29-4E48-9436-0EF686A69A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59866" imgH="203112" progId="Equation.DSMT4">
                    <p:embed/>
                  </p:oleObj>
                </mc:Choice>
                <mc:Fallback>
                  <p:oleObj name="Equation" r:id="rId2" imgW="1459866" imgH="203112" progId="Equation.DSMT4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D8AC7431-6A29-4E48-9436-0EF686A69AB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7">
              <a:extLst>
                <a:ext uri="{FF2B5EF4-FFF2-40B4-BE49-F238E27FC236}">
                  <a16:creationId xmlns:a16="http://schemas.microsoft.com/office/drawing/2014/main" id="{CE11CF48-5337-49A0-83FE-6FD61C65CD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684" y="6963496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84400" imgH="203200" progId="Equation.DSMT4">
                    <p:embed/>
                  </p:oleObj>
                </mc:Choice>
                <mc:Fallback>
                  <p:oleObj name="Equation" r:id="rId4" imgW="2184400" imgH="203200" progId="Equation.DSMT4">
                    <p:embed/>
                    <p:pic>
                      <p:nvPicPr>
                        <p:cNvPr id="8" name="Object 7">
                          <a:extLst>
                            <a:ext uri="{FF2B5EF4-FFF2-40B4-BE49-F238E27FC236}">
                              <a16:creationId xmlns:a16="http://schemas.microsoft.com/office/drawing/2014/main" id="{CE11CF48-5337-49A0-83FE-6FD61C65CD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684" y="6963496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7CD7C37-6DA4-403D-9C39-D2B942BAA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932" y="1390649"/>
            <a:ext cx="5438775" cy="4076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87E78D8-1C9B-4D67-BD12-DC85A6FC935E}"/>
              </a:ext>
            </a:extLst>
          </p:cNvPr>
          <p:cNvCxnSpPr/>
          <p:nvPr/>
        </p:nvCxnSpPr>
        <p:spPr bwMode="auto">
          <a:xfrm flipH="1">
            <a:off x="6397112" y="4471935"/>
            <a:ext cx="357034" cy="5040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F21265-CC14-47EF-BC5B-9F6FE2D3B5E0}"/>
              </a:ext>
            </a:extLst>
          </p:cNvPr>
          <p:cNvSpPr txBox="1"/>
          <p:nvPr/>
        </p:nvSpPr>
        <p:spPr>
          <a:xfrm>
            <a:off x="6115168" y="486916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871EBA-B7A8-4EC7-8F44-03053A76F167}"/>
                  </a:ext>
                </a:extLst>
              </p:cNvPr>
              <p:cNvSpPr txBox="1"/>
              <p:nvPr/>
            </p:nvSpPr>
            <p:spPr>
              <a:xfrm>
                <a:off x="6864710" y="5612070"/>
                <a:ext cx="46905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</m:oMath>
                </a14:m>
                <a:r>
                  <a:rPr lang="en-US"/>
                  <a:t>=…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871EBA-B7A8-4EC7-8F44-03053A76F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710" y="5612070"/>
                <a:ext cx="4690515" cy="523220"/>
              </a:xfrm>
              <a:prstGeom prst="rect">
                <a:avLst/>
              </a:prstGeom>
              <a:blipFill>
                <a:blip r:embed="rId8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3CB1704-BB5D-4019-9D24-D4AE830DA3F9}"/>
              </a:ext>
            </a:extLst>
          </p:cNvPr>
          <p:cNvSpPr/>
          <p:nvPr/>
        </p:nvSpPr>
        <p:spPr>
          <a:xfrm>
            <a:off x="335360" y="827523"/>
            <a:ext cx="9819354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Let </a:t>
            </a:r>
            <a:r>
              <a:rPr lang="en-US" altLang="en-US" sz="2600" dirty="0"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en-US" sz="2600" dirty="0"/>
              <a:t> be the input string</a:t>
            </a:r>
            <a:r>
              <a:rPr lang="en-US" altLang="en-US" sz="2600"/>
              <a:t>; </a:t>
            </a:r>
            <a:r>
              <a:rPr lang="en-US" altLang="en-US" sz="2600" dirty="0">
                <a:latin typeface="Times New Roman" charset="0"/>
              </a:rPr>
              <a:t>d</a:t>
            </a:r>
            <a:r>
              <a:rPr lang="en-US" altLang="en-US" sz="2600"/>
              <a:t> </a:t>
            </a:r>
            <a:r>
              <a:rPr lang="en-US" altLang="en-US" sz="2600" dirty="0"/>
              <a:t>= the hash length.</a:t>
            </a:r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b = r + c, where c </a:t>
            </a:r>
            <a:r>
              <a:rPr lang="en-US" altLang="en-US" sz="2600"/>
              <a:t>= 2</a:t>
            </a:r>
            <a:r>
              <a:rPr lang="en-US" altLang="en-US" sz="2600" dirty="0">
                <a:latin typeface="Times New Roman" charset="0"/>
              </a:rPr>
              <a:t>d</a:t>
            </a:r>
            <a:endParaRPr lang="en-US" altLang="zh-CN" sz="2600" dirty="0">
              <a:latin typeface="Times New Roman" charset="0"/>
              <a:ea typeface="宋体" charset="-122"/>
            </a:endParaRPr>
          </a:p>
          <a:p>
            <a:pPr marL="914400" lvl="1" indent="-457200">
              <a:buFont typeface="Wingdings" panose="05000000000000000000" pitchFamily="2" charset="2"/>
              <a:buChar char="ü"/>
              <a:defRPr/>
            </a:pPr>
            <a:r>
              <a:rPr lang="en-US" altLang="en-US" sz="2600">
                <a:latin typeface="Times New Roman" charset="0"/>
              </a:rPr>
              <a:t>r (</a:t>
            </a:r>
            <a:r>
              <a:rPr lang="en-US" b="1"/>
              <a:t>block size</a:t>
            </a:r>
            <a:r>
              <a:rPr lang="en-US" altLang="en-US" sz="2600">
                <a:latin typeface="Times New Roman" charset="0"/>
              </a:rPr>
              <a:t>) </a:t>
            </a:r>
            <a:r>
              <a:rPr lang="en-US" altLang="en-US" sz="2600" dirty="0">
                <a:latin typeface="Times New Roman" charset="0"/>
              </a:rPr>
              <a:t>is </a:t>
            </a:r>
            <a:r>
              <a:rPr lang="en-US" altLang="en-US" sz="2600">
                <a:latin typeface="Times New Roman" charset="0"/>
              </a:rPr>
              <a:t>called </a:t>
            </a:r>
            <a:r>
              <a:rPr lang="en-US" altLang="en-US" sz="2600" b="1">
                <a:latin typeface="Times New Roman" charset="0"/>
              </a:rPr>
              <a:t>rate</a:t>
            </a:r>
            <a:r>
              <a:rPr lang="en-US" b="1"/>
              <a:t>, </a:t>
            </a:r>
            <a:r>
              <a:rPr lang="en-US" altLang="en-US" sz="2600">
                <a:latin typeface="Times New Roman" charset="0"/>
              </a:rPr>
              <a:t> and c=2d </a:t>
            </a:r>
            <a:r>
              <a:rPr lang="en-US" altLang="en-US" sz="2600" b="1" dirty="0">
                <a:latin typeface="Times New Roman" charset="0"/>
              </a:rPr>
              <a:t>capacity</a:t>
            </a:r>
            <a:endParaRPr lang="en-US" altLang="en-US" sz="2600" b="1" dirty="0"/>
          </a:p>
          <a:p>
            <a:pPr marL="457200" indent="-457200">
              <a:buFont typeface="Wingdings" panose="05000000000000000000" pitchFamily="2" charset="2"/>
              <a:buChar char="§"/>
              <a:defRPr/>
            </a:pPr>
            <a:r>
              <a:rPr lang="en-US" altLang="en-US" sz="2600" dirty="0"/>
              <a:t> </a:t>
            </a:r>
            <a:r>
              <a:rPr lang="en-US" altLang="en-US" sz="2600"/>
              <a:t>Where </a:t>
            </a:r>
            <a:endParaRPr lang="en-US" altLang="en-US" sz="2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7E84E8-A02C-4EBD-9CE2-60EBEB0EAB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50" y="4019606"/>
            <a:ext cx="5641596" cy="236172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>
            <a:extLst>
              <a:ext uri="{FF2B5EF4-FFF2-40B4-BE49-F238E27FC236}">
                <a16:creationId xmlns:a16="http://schemas.microsoft.com/office/drawing/2014/main" id="{39399D74-DCDE-43C5-BAF7-3984F208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57514"/>
            <a:ext cx="6858000" cy="7921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Setup</a:t>
            </a:r>
          </a:p>
        </p:txBody>
      </p:sp>
      <p:sp>
        <p:nvSpPr>
          <p:cNvPr id="27651" name="Content Placeholder 5">
            <a:extLst>
              <a:ext uri="{FF2B5EF4-FFF2-40B4-BE49-F238E27FC236}">
                <a16:creationId xmlns:a16="http://schemas.microsoft.com/office/drawing/2014/main" id="{3FEB8326-0888-4011-8459-699DC33C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052736"/>
            <a:ext cx="8712968" cy="4967287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400" dirty="0"/>
              <a:t>Pad M by </a:t>
            </a:r>
            <a:r>
              <a:rPr lang="en-US" altLang="en-US" sz="2400"/>
              <a:t>appending </a:t>
            </a:r>
            <a:r>
              <a:rPr lang="en-US" altLang="en-US" sz="2400">
                <a:solidFill>
                  <a:srgbClr val="FF0000"/>
                </a:solidFill>
              </a:rPr>
              <a:t>1{0}*1 </a:t>
            </a:r>
            <a:r>
              <a:rPr lang="en-US" altLang="en-US" sz="2400" dirty="0"/>
              <a:t>to </a:t>
            </a:r>
            <a:r>
              <a:rPr lang="en-US" altLang="zh-CN" sz="2400" dirty="0"/>
              <a:t>produce</a:t>
            </a:r>
            <a:r>
              <a:rPr lang="en-US" altLang="en-US" sz="2400" dirty="0"/>
              <a:t> M’ such that |M’| is divisible by r.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zh-CN" sz="2400" dirty="0">
                <a:ea typeface="宋体" charset="-122"/>
              </a:rPr>
              <a:t>Divide M’ into N = |M’|/r blocks: M</a:t>
            </a:r>
            <a:r>
              <a:rPr lang="en-US" altLang="zh-CN" sz="2400" baseline="-25000" dirty="0">
                <a:ea typeface="宋体" charset="-122"/>
              </a:rPr>
              <a:t>1</a:t>
            </a:r>
            <a:r>
              <a:rPr lang="en-US" altLang="zh-CN" sz="2400" dirty="0">
                <a:ea typeface="宋体" charset="-122"/>
              </a:rPr>
              <a:t>, …, M</a:t>
            </a:r>
            <a:r>
              <a:rPr lang="en-US" altLang="zh-CN" sz="2400" baseline="-25000" dirty="0">
                <a:ea typeface="宋体" charset="-122"/>
              </a:rPr>
              <a:t>N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 dirty="0"/>
              <a:t>Let A be a b-bit string and denote A as a 5X5 matrix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 dirty="0"/>
              <a:t>Let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i,j,k</a:t>
            </a:r>
            <a:r>
              <a:rPr lang="en-US" altLang="en-US" sz="2400" dirty="0"/>
              <a:t> denote the k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bit in </a:t>
            </a:r>
            <a:r>
              <a:rPr lang="en-US" altLang="en-US" sz="2400" dirty="0" err="1"/>
              <a:t>a</a:t>
            </a:r>
            <a:r>
              <a:rPr lang="en-US" altLang="en-US" sz="2400" baseline="-25000" dirty="0" err="1"/>
              <a:t>i,j</a:t>
            </a:r>
            <a:endParaRPr lang="en-US" altLang="en-US" sz="2400" baseline="-25000" dirty="0"/>
          </a:p>
          <a:p>
            <a:pPr>
              <a:buFont typeface="Wingdings" charset="2"/>
              <a:buChar char="l"/>
              <a:defRPr/>
            </a:pPr>
            <a:r>
              <a:rPr lang="en-US" altLang="en-US" sz="2400" dirty="0"/>
              <a:t>Let f</a:t>
            </a:r>
            <a:r>
              <a:rPr lang="en-US" altLang="en-US" sz="2400" baseline="-25000" dirty="0"/>
              <a:t>b </a:t>
            </a:r>
            <a:r>
              <a:rPr lang="en-US" altLang="en-US" sz="2400" dirty="0"/>
              <a:t>be a fixed-length permutation on b-bit inputs</a:t>
            </a:r>
          </a:p>
          <a:p>
            <a:pPr>
              <a:buFont typeface="Wingdings" charset="2"/>
              <a:buChar char="l"/>
              <a:defRPr/>
            </a:pPr>
            <a:r>
              <a:rPr lang="en-US" altLang="en-US" sz="2400" dirty="0"/>
              <a:t>Let </a:t>
            </a:r>
            <a:r>
              <a:rPr lang="en-US" altLang="en-US" sz="2400" dirty="0" err="1"/>
              <a:t>p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pfx</a:t>
            </a:r>
            <a:r>
              <a:rPr lang="en-US" altLang="en-US" sz="2400" baseline="-25000" dirty="0" err="1"/>
              <a:t>r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s</a:t>
            </a:r>
            <a:r>
              <a:rPr lang="en-US" altLang="en-US" sz="2400" baseline="-25000" dirty="0" err="1"/>
              <a:t>c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sfx</a:t>
            </a:r>
            <a:r>
              <a:rPr lang="en-US" altLang="en-US" sz="2400" baseline="-25000" dirty="0" err="1"/>
              <a:t>c</a:t>
            </a:r>
            <a:endParaRPr lang="en-US" altLang="en-US" sz="2400" dirty="0"/>
          </a:p>
          <a:p>
            <a:pPr>
              <a:buFont typeface="Wingdings" charset="2"/>
              <a:buChar char="l"/>
              <a:defRPr/>
            </a:pPr>
            <a:endParaRPr lang="en-US" altLang="en-US" sz="2800" dirty="0"/>
          </a:p>
          <a:p>
            <a:pPr>
              <a:buFont typeface="Wingdings" charset="2"/>
              <a:buChar char="l"/>
              <a:defRPr/>
            </a:pPr>
            <a:endParaRPr lang="en-US" altLang="en-US" sz="2800" dirty="0"/>
          </a:p>
          <a:p>
            <a:pPr>
              <a:buFont typeface="Wingdings" charset="2"/>
              <a:buChar char="l"/>
              <a:defRPr/>
            </a:pPr>
            <a:endParaRPr lang="en-US" altLang="en-US" sz="2800" baseline="-25000" dirty="0"/>
          </a:p>
          <a:p>
            <a:pPr>
              <a:buFont typeface="Wingdings" charset="2"/>
              <a:buChar char="l"/>
              <a:defRPr/>
            </a:pPr>
            <a:endParaRPr lang="en-US" altLang="en-US" sz="2800"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3AE43-4648-4294-A818-BF96F41BC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199" y="1052736"/>
            <a:ext cx="4181809" cy="4201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B33D04-4253-4BBC-A421-504C2F9DC8C7}"/>
                  </a:ext>
                </a:extLst>
              </p:cNvPr>
              <p:cNvSpPr/>
              <p:nvPr/>
            </p:nvSpPr>
            <p:spPr>
              <a:xfrm>
                <a:off x="8638362" y="5113834"/>
                <a:ext cx="269748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en-US" i="1" baseline="-250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b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en-US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5×</m:t>
                          </m:r>
                          <m:r>
                            <a:rPr lang="en-US" altLang="en-US" b="0" i="1" baseline="-250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B33D04-4253-4BBC-A421-504C2F9DC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62" y="5113834"/>
                <a:ext cx="2697481" cy="523220"/>
              </a:xfrm>
              <a:prstGeom prst="rect">
                <a:avLst/>
              </a:prstGeom>
              <a:blipFill>
                <a:blip r:embed="rId3"/>
                <a:stretch>
                  <a:fillRect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CE52D-BEA7-4C20-B514-D10B1A9A7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1" y="1033355"/>
            <a:ext cx="8158413" cy="3763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1033355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4653136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FAFACA-D424-4853-A3A5-4590F64083A4}"/>
              </a:ext>
            </a:extLst>
          </p:cNvPr>
          <p:cNvSpPr/>
          <p:nvPr/>
        </p:nvSpPr>
        <p:spPr>
          <a:xfrm>
            <a:off x="6096000" y="5350627"/>
            <a:ext cx="5431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https://chemejon.io/sha-3-explained/</a:t>
            </a:r>
          </a:p>
        </p:txBody>
      </p:sp>
    </p:spTree>
    <p:extLst>
      <p:ext uri="{BB962C8B-B14F-4D97-AF65-F5344CB8AC3E}">
        <p14:creationId xmlns:p14="http://schemas.microsoft.com/office/powerpoint/2010/main" val="3052256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https://nvlpubs.nist.gov/nistpubs/FIPS/NIST.FIPS.202.pdf</a:t>
            </a:r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236F8-218B-BADB-2944-3153F8726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1" y="2564904"/>
            <a:ext cx="2531331" cy="407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A4E6E8-01E8-85B6-CC8A-9EE2F995B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351" y="3256569"/>
            <a:ext cx="9468101" cy="2188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D5FCB6-8776-1E29-9FD1-CA7F7A6AC83E}"/>
              </a:ext>
            </a:extLst>
          </p:cNvPr>
          <p:cNvCxnSpPr>
            <a:cxnSpLocks/>
          </p:cNvCxnSpPr>
          <p:nvPr/>
        </p:nvCxnSpPr>
        <p:spPr bwMode="auto">
          <a:xfrm>
            <a:off x="2927648" y="3933056"/>
            <a:ext cx="669674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F8F1B6-7E78-4CE4-003A-8846384FA236}"/>
              </a:ext>
            </a:extLst>
          </p:cNvPr>
          <p:cNvCxnSpPr>
            <a:cxnSpLocks/>
          </p:cNvCxnSpPr>
          <p:nvPr/>
        </p:nvCxnSpPr>
        <p:spPr bwMode="auto">
          <a:xfrm>
            <a:off x="3143672" y="5373216"/>
            <a:ext cx="223224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0328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398" y="274626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Motivations</a:t>
            </a:r>
            <a:endParaRPr sz="3530" dirty="0"/>
          </a:p>
        </p:txBody>
      </p:sp>
      <p:sp>
        <p:nvSpPr>
          <p:cNvPr id="4" name="object 4"/>
          <p:cNvSpPr/>
          <p:nvPr/>
        </p:nvSpPr>
        <p:spPr>
          <a:xfrm>
            <a:off x="9687030" y="993806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768369" y="118936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708402" y="3693313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 xmlns="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/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/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2758BF-2403-401D-A48C-287715EB0B19}"/>
              </a:ext>
            </a:extLst>
          </p:cNvPr>
          <p:cNvSpPr txBox="1"/>
          <p:nvPr/>
        </p:nvSpPr>
        <p:spPr>
          <a:xfrm>
            <a:off x="5088054" y="3398471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Need authentication entities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E215FB-69EE-4738-B57C-BFD96A091C19}"/>
              </a:ext>
            </a:extLst>
          </p:cNvPr>
          <p:cNvCxnSpPr/>
          <p:nvPr/>
        </p:nvCxnSpPr>
        <p:spPr bwMode="auto">
          <a:xfrm flipH="1">
            <a:off x="5233995" y="4149544"/>
            <a:ext cx="1519392" cy="15747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654F3-8198-48C1-B86A-5B24E33C4FD9}"/>
              </a:ext>
            </a:extLst>
          </p:cNvPr>
          <p:cNvCxnSpPr/>
          <p:nvPr/>
        </p:nvCxnSpPr>
        <p:spPr bwMode="auto">
          <a:xfrm>
            <a:off x="5088054" y="4216533"/>
            <a:ext cx="1869952" cy="1611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1716D5-0E16-4151-A5A8-DDEDC366E7D9}"/>
              </a:ext>
            </a:extLst>
          </p:cNvPr>
          <p:cNvSpPr/>
          <p:nvPr/>
        </p:nvSpPr>
        <p:spPr bwMode="auto">
          <a:xfrm>
            <a:off x="5770010" y="3917420"/>
            <a:ext cx="285294" cy="41387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87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https://nvlpubs.nist.gov/nistpubs/FIPS/NIST.FIPS.202.pdf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CA5DB-048D-016E-4845-1E2E723D1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2682905"/>
            <a:ext cx="2681533" cy="530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41296-8971-A0D3-D95A-05C3C69B8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359" y="3429000"/>
            <a:ext cx="7312410" cy="7588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770D96-8959-C980-B833-CD2714DFB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59" y="4140298"/>
            <a:ext cx="10513169" cy="148798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87CCFF-C105-80B8-2788-5A0703F95B48}"/>
              </a:ext>
            </a:extLst>
          </p:cNvPr>
          <p:cNvCxnSpPr/>
          <p:nvPr/>
        </p:nvCxnSpPr>
        <p:spPr bwMode="auto">
          <a:xfrm>
            <a:off x="6888088" y="5085184"/>
            <a:ext cx="29523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90746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https://nvlpubs.nist.gov/nistpubs/FIPS/NIST.FIPS.202.pdf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00A90-A0E2-E91E-1326-6C9C140BB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59" y="2727982"/>
            <a:ext cx="2602171" cy="452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DFCAFB-029F-301B-8996-F80253F36C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68" y="3389640"/>
            <a:ext cx="8928992" cy="102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426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https://nvlpubs.nist.gov/nistpubs/FIPS/NIST.FIPS.202.pdf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53E17A-D659-3380-EBAE-81E3B64AF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2759214"/>
            <a:ext cx="2448272" cy="41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0311EC-A364-9F1F-99AA-4C3D63603C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00" y="3568750"/>
            <a:ext cx="11017219" cy="1008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4E4A2D-B381-3C1C-0356-29A3B43A63DE}"/>
              </a:ext>
            </a:extLst>
          </p:cNvPr>
          <p:cNvSpPr txBox="1"/>
          <p:nvPr/>
        </p:nvSpPr>
        <p:spPr>
          <a:xfrm>
            <a:off x="7799512" y="4445180"/>
            <a:ext cx="4392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“.” “ integer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89189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pic>
        <p:nvPicPr>
          <p:cNvPr id="8194" name="Picture 2" descr="https://chemejon.io/wp-content/uploads/2022/06/sha-3-keccek-f-steps.png">
            <a:extLst>
              <a:ext uri="{FF2B5EF4-FFF2-40B4-BE49-F238E27FC236}">
                <a16:creationId xmlns:a16="http://schemas.microsoft.com/office/drawing/2014/main" id="{01725D37-9CFD-48DC-AB1C-A3972AA38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40" y="908720"/>
            <a:ext cx="5303912" cy="177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836EED-FE6C-8224-4F19-BC7738B4E6C5}"/>
              </a:ext>
            </a:extLst>
          </p:cNvPr>
          <p:cNvSpPr txBox="1"/>
          <p:nvPr/>
        </p:nvSpPr>
        <p:spPr>
          <a:xfrm>
            <a:off x="5975110" y="5989638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https://nvlpubs.nist.gov/nistpubs/FIPS/NIST.FIPS.202.pdf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29AED-AD25-CA66-AA30-EBA2EB8BA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2908596"/>
            <a:ext cx="2641254" cy="504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18DB17-EDFB-8E88-E9A9-C412AB08F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335" y="3697376"/>
            <a:ext cx="10934165" cy="17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048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536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7176-224F-4F3A-A418-6897D7575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616" y="160476"/>
            <a:ext cx="3456384" cy="3979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AC7B6-D125-E0BD-FD98-89E3FB8C6928}"/>
              </a:ext>
            </a:extLst>
          </p:cNvPr>
          <p:cNvSpPr txBox="1"/>
          <p:nvPr/>
        </p:nvSpPr>
        <p:spPr>
          <a:xfrm>
            <a:off x="8688288" y="15314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4DAB8-4F45-1D37-F41E-F3862C287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15" y="1215019"/>
            <a:ext cx="2678593" cy="384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5BA94-5958-52E7-1BFF-7955F374F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988" y="1215019"/>
            <a:ext cx="4032448" cy="3276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0962CA-0AE4-3C33-F92F-11EDF4540A1E}"/>
              </a:ext>
            </a:extLst>
          </p:cNvPr>
          <p:cNvSpPr txBox="1"/>
          <p:nvPr/>
        </p:nvSpPr>
        <p:spPr>
          <a:xfrm>
            <a:off x="364215" y="1638489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round constant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DBFA86-ABD2-3864-A226-560EE15A4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26" y="4988323"/>
            <a:ext cx="11559393" cy="94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4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DD447810-2991-40DD-9038-AB31391D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20" y="0"/>
            <a:ext cx="7543800" cy="8683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Absorb and Squeeze</a:t>
            </a:r>
          </a:p>
        </p:txBody>
      </p:sp>
      <p:pic>
        <p:nvPicPr>
          <p:cNvPr id="28675" name="Content Placeholder 4">
            <a:extLst>
              <a:ext uri="{FF2B5EF4-FFF2-40B4-BE49-F238E27FC236}">
                <a16:creationId xmlns:a16="http://schemas.microsoft.com/office/drawing/2014/main" id="{0B1DC91A-CF9F-4102-A935-37E7C0600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6638" y="2160588"/>
            <a:ext cx="2819400" cy="963612"/>
          </a:xfrm>
        </p:spPr>
      </p:pic>
      <p:pic>
        <p:nvPicPr>
          <p:cNvPr id="60420" name="Picture 5">
            <a:extLst>
              <a:ext uri="{FF2B5EF4-FFF2-40B4-BE49-F238E27FC236}">
                <a16:creationId xmlns:a16="http://schemas.microsoft.com/office/drawing/2014/main" id="{7B87E930-B99D-4CE6-AA3B-C4C8ADDE0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2124076"/>
            <a:ext cx="237807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1" name="Picture 6">
            <a:extLst>
              <a:ext uri="{FF2B5EF4-FFF2-40B4-BE49-F238E27FC236}">
                <a16:creationId xmlns:a16="http://schemas.microsoft.com/office/drawing/2014/main" id="{278EF9B9-34D3-47E1-9BCB-4AD9AAD33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985" y="3151188"/>
            <a:ext cx="7285037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7">
            <a:extLst>
              <a:ext uri="{FF2B5EF4-FFF2-40B4-BE49-F238E27FC236}">
                <a16:creationId xmlns:a16="http://schemas.microsoft.com/office/drawing/2014/main" id="{D07B8859-EA7C-4519-974C-8BD6F19A4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1" y="1270000"/>
            <a:ext cx="48037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Box 8">
            <a:extLst>
              <a:ext uri="{FF2B5EF4-FFF2-40B4-BE49-F238E27FC236}">
                <a16:creationId xmlns:a16="http://schemas.microsoft.com/office/drawing/2014/main" id="{A9ADCCCA-E4BE-4144-A1CD-17481BFDE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1243013"/>
            <a:ext cx="1341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Absorb: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53451686-9F13-4837-BF0A-74A2EF49B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6" y="2160589"/>
            <a:ext cx="1477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Squeeze: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58D2C10B-5009-4F7E-9118-B4973AA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596" y="-64790"/>
            <a:ext cx="7543800" cy="8683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SHA-3 Hash</a:t>
            </a:r>
          </a:p>
        </p:txBody>
      </p:sp>
      <p:pic>
        <p:nvPicPr>
          <p:cNvPr id="29699" name="Content Placeholder 4">
            <a:extLst>
              <a:ext uri="{FF2B5EF4-FFF2-40B4-BE49-F238E27FC236}">
                <a16:creationId xmlns:a16="http://schemas.microsoft.com/office/drawing/2014/main" id="{44136BFA-1365-4085-B74C-A32E9F392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99456" y="1523387"/>
            <a:ext cx="9793088" cy="488311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AAC979-A619-4F90-A10E-471715714F72}"/>
                  </a:ext>
                </a:extLst>
              </p:cNvPr>
              <p:cNvSpPr txBox="1"/>
              <p:nvPr/>
            </p:nvSpPr>
            <p:spPr>
              <a:xfrm>
                <a:off x="1487488" y="901870"/>
                <a:ext cx="29299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Permitation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FAAC979-A619-4F90-A10E-471715714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901870"/>
                <a:ext cx="2929969" cy="523220"/>
              </a:xfrm>
              <a:prstGeom prst="rect">
                <a:avLst/>
              </a:prstGeom>
              <a:blipFill>
                <a:blip r:embed="rId3"/>
                <a:stretch>
                  <a:fillRect l="-4158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4">
            <a:extLst>
              <a:ext uri="{FF2B5EF4-FFF2-40B4-BE49-F238E27FC236}">
                <a16:creationId xmlns:a16="http://schemas.microsoft.com/office/drawing/2014/main" id="{A87718D7-CF1E-4BB0-B886-DEC7EEE62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984996"/>
            <a:ext cx="10441159" cy="546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8E5FCA-8B97-4B82-AF24-48520007660D}"/>
              </a:ext>
            </a:extLst>
          </p:cNvPr>
          <p:cNvSpPr txBox="1">
            <a:spLocks/>
          </p:cNvSpPr>
          <p:nvPr/>
        </p:nvSpPr>
        <p:spPr>
          <a:xfrm>
            <a:off x="2783632" y="116633"/>
            <a:ext cx="75438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SHA-3 Hash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>
            <a:extLst>
              <a:ext uri="{FF2B5EF4-FFF2-40B4-BE49-F238E27FC236}">
                <a16:creationId xmlns:a16="http://schemas.microsoft.com/office/drawing/2014/main" id="{C136B8B8-1A63-421C-93D6-7AF5D9405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958905"/>
            <a:ext cx="9323014" cy="494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2123F6E-4811-4E9C-8270-0A6DA4710B18}"/>
              </a:ext>
            </a:extLst>
          </p:cNvPr>
          <p:cNvSpPr txBox="1">
            <a:spLocks/>
          </p:cNvSpPr>
          <p:nvPr/>
        </p:nvSpPr>
        <p:spPr>
          <a:xfrm>
            <a:off x="1631504" y="-3289"/>
            <a:ext cx="75438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SHA-3 Hash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79CD740-6CF9-4225-823F-8DF44BD40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480" y="35796"/>
            <a:ext cx="10776520" cy="792163"/>
          </a:xfrm>
        </p:spPr>
        <p:txBody>
          <a:bodyPr/>
          <a:lstStyle/>
          <a:p>
            <a:r>
              <a:rPr lang="en-US" altLang="en-US" sz="3500" dirty="0"/>
              <a:t>The Sponge Construction</a:t>
            </a:r>
            <a:r>
              <a:rPr lang="en-US" altLang="en-US" sz="3500"/>
              <a:t>: Used </a:t>
            </a:r>
            <a:r>
              <a:rPr lang="en-US" altLang="en-US" sz="3500" dirty="0"/>
              <a:t>by SHA-3</a:t>
            </a:r>
          </a:p>
        </p:txBody>
      </p:sp>
      <p:pic>
        <p:nvPicPr>
          <p:cNvPr id="28678" name="Picture 2" descr="File:SpongeConstruction.svg">
            <a:extLst>
              <a:ext uri="{FF2B5EF4-FFF2-40B4-BE49-F238E27FC236}">
                <a16:creationId xmlns:a16="http://schemas.microsoft.com/office/drawing/2014/main" id="{CD7E3078-0023-4094-816A-AE1471F6B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750107"/>
            <a:ext cx="8568952" cy="326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9" name="Content Placeholder 2">
            <a:extLst>
              <a:ext uri="{FF2B5EF4-FFF2-40B4-BE49-F238E27FC236}">
                <a16:creationId xmlns:a16="http://schemas.microsoft.com/office/drawing/2014/main" id="{9E2DE64B-3E11-4E34-BB8D-F55C15628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176" y="4018769"/>
            <a:ext cx="10340416" cy="1752600"/>
          </a:xfrm>
        </p:spPr>
        <p:txBody>
          <a:bodyPr/>
          <a:lstStyle/>
          <a:p>
            <a:r>
              <a:rPr lang="en-US" altLang="en-US" sz="2400"/>
              <a:t>Each round, the next r bits of message is XOR’ed into the first r bits of the state, and a function f is applied to the state.</a:t>
            </a:r>
          </a:p>
          <a:p>
            <a:r>
              <a:rPr lang="en-US" altLang="en-US" sz="2400"/>
              <a:t>After message is consumed, output r bits of each round as the hash output; continue applying f to get new states </a:t>
            </a:r>
          </a:p>
          <a:p>
            <a:r>
              <a:rPr lang="en-US" altLang="en-US" sz="2400"/>
              <a:t>SHA-3 uses 1600 bits for state size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5831" y="198696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Cryptographic Ciphers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1900578" y="3289840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</a:rPr>
              <a:t>Confidentiality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6624193" y="3852531"/>
            <a:ext cx="340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Authentication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6628482" y="3212976"/>
            <a:ext cx="2404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Integrity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6624193" y="4528035"/>
            <a:ext cx="3688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Non-repudiation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6642931" y="5203539"/>
            <a:ext cx="2917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Availability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1938232" y="3908689"/>
            <a:ext cx="2343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</a:rPr>
              <a:t>Privacy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rgbClr val="33CC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3D926-FC10-417F-811C-68FE992F1A01}"/>
              </a:ext>
            </a:extLst>
          </p:cNvPr>
          <p:cNvSpPr txBox="1"/>
          <p:nvPr/>
        </p:nvSpPr>
        <p:spPr>
          <a:xfrm>
            <a:off x="2423592" y="1353326"/>
            <a:ext cx="467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Symmetric Cipher (DES, AES)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E637B-24B6-4CE7-9F58-3CB70B23EF6A}"/>
              </a:ext>
            </a:extLst>
          </p:cNvPr>
          <p:cNvSpPr txBox="1"/>
          <p:nvPr/>
        </p:nvSpPr>
        <p:spPr>
          <a:xfrm>
            <a:off x="2410542" y="1920514"/>
            <a:ext cx="638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Asymmetric Cipher (RSA</a:t>
            </a:r>
            <a:r>
              <a:rPr lang="en-US">
                <a:solidFill>
                  <a:srgbClr val="FF0000"/>
                </a:solidFill>
              </a:rPr>
              <a:t>, ECC, ElGamal)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FA3DA20-CD5E-445D-BC8E-9DF5CC84799D}"/>
              </a:ext>
            </a:extLst>
          </p:cNvPr>
          <p:cNvSpPr/>
          <p:nvPr/>
        </p:nvSpPr>
        <p:spPr bwMode="auto">
          <a:xfrm>
            <a:off x="2279576" y="1353326"/>
            <a:ext cx="216024" cy="12115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E5E2-6705-4587-8364-CBFCE0BD877B}"/>
              </a:ext>
            </a:extLst>
          </p:cNvPr>
          <p:cNvSpPr txBox="1"/>
          <p:nvPr/>
        </p:nvSpPr>
        <p:spPr>
          <a:xfrm>
            <a:off x="2675344" y="2605177"/>
            <a:ext cx="591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 which security services?</a:t>
            </a:r>
          </a:p>
        </p:txBody>
      </p:sp>
    </p:spTree>
    <p:extLst>
      <p:ext uri="{BB962C8B-B14F-4D97-AF65-F5344CB8AC3E}">
        <p14:creationId xmlns:p14="http://schemas.microsoft.com/office/powerpoint/2010/main" val="274613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>
            <a:extLst>
              <a:ext uri="{FF2B5EF4-FFF2-40B4-BE49-F238E27FC236}">
                <a16:creationId xmlns:a16="http://schemas.microsoft.com/office/drawing/2014/main" id="{1A84DDA0-284B-4907-8CC4-B7D052557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16042"/>
            <a:ext cx="7772400" cy="792163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Choosing the length of Hash outputs</a:t>
            </a:r>
          </a:p>
        </p:txBody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5022AA57-DDDD-4771-BB90-F39F7E6E4E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052737"/>
            <a:ext cx="11277600" cy="4967287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The Weakest Link Principle: </a:t>
            </a:r>
          </a:p>
          <a:p>
            <a:pPr lvl="1" eaLnBrk="1" hangingPunct="1"/>
            <a:r>
              <a:rPr lang="en-US" altLang="en-US" sz="2600" dirty="0"/>
              <a:t>A system is only as secure as its weakest link.</a:t>
            </a:r>
          </a:p>
          <a:p>
            <a:pPr eaLnBrk="1" hangingPunct="1"/>
            <a:r>
              <a:rPr lang="en-US" altLang="en-US" sz="2600" dirty="0"/>
              <a:t>Hence all links in a system should have similar levels of security.</a:t>
            </a:r>
          </a:p>
          <a:p>
            <a:pPr eaLnBrk="1" hangingPunct="1"/>
            <a:r>
              <a:rPr lang="en-US" altLang="en-US" sz="2600" dirty="0"/>
              <a:t>Because of the birthday attack, the length of hash outputs in general should double the key length of block ciphers </a:t>
            </a:r>
          </a:p>
          <a:p>
            <a:pPr lvl="1" eaLnBrk="1" hangingPunct="1"/>
            <a:r>
              <a:rPr lang="en-US" altLang="en-US" sz="2600" dirty="0"/>
              <a:t>SHA-224 matches the 112-bit strength of triple-DES (encryption 3 times using DES)</a:t>
            </a:r>
          </a:p>
          <a:p>
            <a:pPr lvl="1" eaLnBrk="1" hangingPunct="1"/>
            <a:r>
              <a:rPr lang="en-US" altLang="en-US" sz="2600" dirty="0"/>
              <a:t>SHA-256, SHA-384, SHA-512 match the new key lengths (128,192,256) in AES</a:t>
            </a:r>
          </a:p>
          <a:p>
            <a:pPr lvl="1" eaLnBrk="1" hangingPunct="1"/>
            <a:r>
              <a:rPr lang="en-US" altLang="en-US" sz="2600" dirty="0"/>
              <a:t> SHAKE: </a:t>
            </a:r>
            <a:r>
              <a:rPr lang="en-US" altLang="en-US" sz="2600" dirty="0" err="1">
                <a:solidFill>
                  <a:srgbClr val="FF0000"/>
                </a:solidFill>
              </a:rPr>
              <a:t>ouput</a:t>
            </a:r>
            <a:r>
              <a:rPr lang="en-US" altLang="en-US" sz="2600" dirty="0">
                <a:solidFill>
                  <a:srgbClr val="FF0000"/>
                </a:solidFill>
              </a:rPr>
              <a:t> length d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>
            <a:extLst>
              <a:ext uri="{FF2B5EF4-FFF2-40B4-BE49-F238E27FC236}">
                <a16:creationId xmlns:a16="http://schemas.microsoft.com/office/drawing/2014/main" id="{1AAFD7CB-9528-4B21-8F9B-34CA1F52A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1316" y="69561"/>
            <a:ext cx="10657184" cy="792163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Limitation of Using Hash Functions for Authentication</a:t>
            </a:r>
          </a:p>
        </p:txBody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0702C86A-4B39-4483-B326-73D7683DC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3333440"/>
            <a:ext cx="11158264" cy="3384376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Require an authentic channel to transmit the hash of a message</a:t>
            </a:r>
          </a:p>
          <a:p>
            <a:pPr lvl="1" eaLnBrk="1" hangingPunct="1"/>
            <a:r>
              <a:rPr lang="en-US" altLang="en-US" sz="2600" dirty="0"/>
              <a:t>Without such a channel, it is insecure, because anyone can compute the hash value of any message, as the hash function is public</a:t>
            </a:r>
          </a:p>
          <a:p>
            <a:pPr lvl="1" eaLnBrk="1" hangingPunct="1"/>
            <a:r>
              <a:rPr lang="en-US" altLang="en-US" sz="2600" dirty="0"/>
              <a:t>Such a channel may not always exist</a:t>
            </a:r>
          </a:p>
          <a:p>
            <a:pPr eaLnBrk="1" hangingPunct="1"/>
            <a:r>
              <a:rPr lang="en-US" altLang="en-US" sz="2600" dirty="0"/>
              <a:t>How to address this?</a:t>
            </a:r>
          </a:p>
          <a:p>
            <a:pPr lvl="1" eaLnBrk="1" hangingPunct="1"/>
            <a:r>
              <a:rPr lang="en-US" altLang="en-US" sz="2600" dirty="0"/>
              <a:t>use more than one hash functions</a:t>
            </a:r>
          </a:p>
          <a:p>
            <a:pPr lvl="1" eaLnBrk="1" hangingPunct="1"/>
            <a:r>
              <a:rPr lang="en-US" altLang="en-US" sz="2600" dirty="0"/>
              <a:t>use a key to select which one to use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8262247-98C3-F997-555B-381419DA4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715" y="864931"/>
            <a:ext cx="8352928" cy="12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en-US" sz="2600" kern="0" dirty="0">
                <a:solidFill>
                  <a:srgbClr val="FF0000"/>
                </a:solidFill>
              </a:rPr>
              <a:t>Is this secure scheme (M cannot be modified)? </a:t>
            </a:r>
          </a:p>
          <a:p>
            <a:pPr lvl="1" eaLnBrk="1" hangingPunct="1"/>
            <a:r>
              <a:rPr lang="en-US" altLang="en-US" sz="2600" kern="0" dirty="0">
                <a:solidFill>
                  <a:srgbClr val="FF0000"/>
                </a:solidFill>
              </a:rPr>
              <a:t>Case 1:</a:t>
            </a:r>
          </a:p>
          <a:p>
            <a:pPr eaLnBrk="1" hangingPunct="1"/>
            <a:endParaRPr lang="en-US" altLang="en-US" sz="2400" kern="0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2400" kern="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8109F-51C3-7437-F29B-96A2BADD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15" y="1757134"/>
            <a:ext cx="1365300" cy="1310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2AA95E-79DB-FE32-C9FA-3AF17E89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5" y="1687362"/>
            <a:ext cx="1257554" cy="131069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FE46AF-364D-A573-3835-0FBC3FA77BA6}"/>
              </a:ext>
            </a:extLst>
          </p:cNvPr>
          <p:cNvCxnSpPr/>
          <p:nvPr/>
        </p:nvCxnSpPr>
        <p:spPr bwMode="auto">
          <a:xfrm>
            <a:off x="2835767" y="2421144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82BFC-C45E-BE05-4253-18EFBF96ED15}"/>
                  </a:ext>
                </a:extLst>
              </p:cNvPr>
              <p:cNvSpPr txBox="1"/>
              <p:nvPr/>
            </p:nvSpPr>
            <p:spPr>
              <a:xfrm>
                <a:off x="3863752" y="1807632"/>
                <a:ext cx="154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82BFC-C45E-BE05-4253-18EFBF96E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1807632"/>
                <a:ext cx="15409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F8DB2-1414-0BA0-B87C-FC7FD745E4D1}"/>
                  </a:ext>
                </a:extLst>
              </p:cNvPr>
              <p:cNvSpPr txBox="1"/>
              <p:nvPr/>
            </p:nvSpPr>
            <p:spPr>
              <a:xfrm>
                <a:off x="3039348" y="2643294"/>
                <a:ext cx="390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𝑠𝑒𝑐𝑢𝑟𝑒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F8DB2-1414-0BA0-B87C-FC7FD745E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48" y="2643294"/>
                <a:ext cx="39008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DD473D-E1FD-ED08-F973-E9BA735EF840}"/>
              </a:ext>
            </a:extLst>
          </p:cNvPr>
          <p:cNvSpPr txBox="1"/>
          <p:nvPr/>
        </p:nvSpPr>
        <p:spPr>
          <a:xfrm>
            <a:off x="7943972" y="3067823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B57B47-CB17-BA30-79E4-86430CCD7F21}"/>
              </a:ext>
            </a:extLst>
          </p:cNvPr>
          <p:cNvCxnSpPr/>
          <p:nvPr/>
        </p:nvCxnSpPr>
        <p:spPr bwMode="auto">
          <a:xfrm>
            <a:off x="2835767" y="3233249"/>
            <a:ext cx="4104456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MAC.svg">
            <a:extLst>
              <a:ext uri="{FF2B5EF4-FFF2-40B4-BE49-F238E27FC236}">
                <a16:creationId xmlns:a16="http://schemas.microsoft.com/office/drawing/2014/main" id="{3B987BC9-6759-436B-BDE0-3C5B355C7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979" y="1293846"/>
            <a:ext cx="8258328" cy="45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39803A-1C5F-45ED-A59D-667A7DEA6CA2}"/>
              </a:ext>
            </a:extLst>
          </p:cNvPr>
          <p:cNvSpPr/>
          <p:nvPr/>
        </p:nvSpPr>
        <p:spPr>
          <a:xfrm>
            <a:off x="1719940" y="5908008"/>
            <a:ext cx="9599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https://en.wikipedia.org/wiki/Message_authentication_code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5A51C-6573-4018-B2C9-B5C07117A108}"/>
              </a:ext>
            </a:extLst>
          </p:cNvPr>
          <p:cNvSpPr txBox="1"/>
          <p:nvPr/>
        </p:nvSpPr>
        <p:spPr>
          <a:xfrm>
            <a:off x="5897472" y="3570046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tag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0979" y="53198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Authentication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22979F-91B9-44F8-B424-48A82019A2B1}"/>
              </a:ext>
            </a:extLst>
          </p:cNvPr>
          <p:cNvCxnSpPr/>
          <p:nvPr/>
        </p:nvCxnSpPr>
        <p:spPr bwMode="auto">
          <a:xfrm flipH="1">
            <a:off x="1199456" y="3570046"/>
            <a:ext cx="2376264" cy="435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50D14B6-4965-4149-97EE-245DD768A9FA}"/>
              </a:ext>
            </a:extLst>
          </p:cNvPr>
          <p:cNvSpPr txBox="1"/>
          <p:nvPr/>
        </p:nvSpPr>
        <p:spPr>
          <a:xfrm>
            <a:off x="43462" y="3834346"/>
            <a:ext cx="159691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Collision </a:t>
            </a:r>
          </a:p>
          <a:p>
            <a:r>
              <a:rPr lang="en-US"/>
              <a:t>resistance</a:t>
            </a:r>
          </a:p>
        </p:txBody>
      </p:sp>
    </p:spTree>
    <p:extLst>
      <p:ext uri="{BB962C8B-B14F-4D97-AF65-F5344CB8AC3E}">
        <p14:creationId xmlns:p14="http://schemas.microsoft.com/office/powerpoint/2010/main" val="10320924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0979" y="53198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Authentication Code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81C4FA-4A0D-4A97-8E8F-5CA0D861D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052736"/>
            <a:ext cx="11377264" cy="50726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B3F3E-34ED-6FC8-140A-373FAEA6C208}"/>
              </a:ext>
            </a:extLst>
          </p:cNvPr>
          <p:cNvSpPr txBox="1"/>
          <p:nvPr/>
        </p:nvSpPr>
        <p:spPr>
          <a:xfrm>
            <a:off x="191344" y="6007768"/>
            <a:ext cx="1252939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/>
              <a:t>CMAC: </a:t>
            </a:r>
            <a:r>
              <a:rPr lang="en-US" sz="2600" dirty="0">
                <a:solidFill>
                  <a:srgbClr val="CCCC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://csrc.nist.gov/pubs/sp/800/38/b/upd1/final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455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8AE481CD-B6ED-421D-B40E-2D3A6F219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476672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Message Authentication Code</a:t>
            </a:r>
            <a:br>
              <a:rPr lang="en-US" altLang="en-US" dirty="0"/>
            </a:br>
            <a:r>
              <a:rPr lang="en-US" altLang="en-US" dirty="0"/>
              <a:t>CMAC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90E4E-077F-D614-413A-295448224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1628800"/>
            <a:ext cx="10994945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600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879CE4A-F95D-4E75-9694-95A0A33E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7848" y="705066"/>
            <a:ext cx="7344816" cy="792163"/>
          </a:xfrm>
        </p:spPr>
        <p:txBody>
          <a:bodyPr/>
          <a:lstStyle/>
          <a:p>
            <a:pPr algn="r" eaLnBrk="1" hangingPunct="1"/>
            <a:r>
              <a:rPr lang="en-US" altLang="en-US" dirty="0"/>
              <a:t>Message Authentication Code</a:t>
            </a:r>
            <a:br>
              <a:rPr lang="en-US" altLang="en-US" dirty="0"/>
            </a:b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GMAC</a:t>
            </a:r>
            <a:br>
              <a:rPr lang="en-US" dirty="0"/>
            </a:br>
            <a:endParaRPr lang="en-US" alt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B07BBE3-A4AC-31CA-8063-394759B17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5480" y="169775"/>
            <a:ext cx="8592326" cy="66967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47BB33-434F-E2F6-DAA0-B3FAD13C1871}"/>
              </a:ext>
            </a:extLst>
          </p:cNvPr>
          <p:cNvCxnSpPr/>
          <p:nvPr/>
        </p:nvCxnSpPr>
        <p:spPr bwMode="auto">
          <a:xfrm>
            <a:off x="23011" y="2564904"/>
            <a:ext cx="113772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CC5E98-704E-EE91-5F81-87ED09C79666}"/>
              </a:ext>
            </a:extLst>
          </p:cNvPr>
          <p:cNvSpPr txBox="1"/>
          <p:nvPr/>
        </p:nvSpPr>
        <p:spPr>
          <a:xfrm>
            <a:off x="293847" y="3717032"/>
            <a:ext cx="1193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GCM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7EEFE-593E-13DA-3056-F518FB9D6E24}"/>
              </a:ext>
            </a:extLst>
          </p:cNvPr>
          <p:cNvSpPr txBox="1"/>
          <p:nvPr/>
        </p:nvSpPr>
        <p:spPr>
          <a:xfrm>
            <a:off x="142710" y="4960034"/>
            <a:ext cx="198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(C, auth tag)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545700-0DF5-16EF-317D-20AFE93DFE53}"/>
                  </a:ext>
                </a:extLst>
              </p:cNvPr>
              <p:cNvSpPr txBox="1"/>
              <p:nvPr/>
            </p:nvSpPr>
            <p:spPr>
              <a:xfrm>
                <a:off x="141604" y="4338533"/>
                <a:ext cx="26917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|| …||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545700-0DF5-16EF-317D-20AFE93D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04" y="4338533"/>
                <a:ext cx="269176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746EBCA-9B6D-13CE-FA13-56BE8117DE9A}"/>
              </a:ext>
            </a:extLst>
          </p:cNvPr>
          <p:cNvSpPr txBox="1"/>
          <p:nvPr/>
        </p:nvSpPr>
        <p:spPr>
          <a:xfrm>
            <a:off x="6023992" y="1889080"/>
            <a:ext cx="633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B8096-D2F0-0D69-CAAD-3248615914DD}"/>
              </a:ext>
            </a:extLst>
          </p:cNvPr>
          <p:cNvSpPr txBox="1"/>
          <p:nvPr/>
        </p:nvSpPr>
        <p:spPr>
          <a:xfrm>
            <a:off x="6690263" y="3713890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85633F-3A6F-6645-EA6B-7028E187CFA8}"/>
              </a:ext>
            </a:extLst>
          </p:cNvPr>
          <p:cNvSpPr txBox="1"/>
          <p:nvPr/>
        </p:nvSpPr>
        <p:spPr>
          <a:xfrm>
            <a:off x="7943334" y="2051517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7604FD-3991-E95B-E9CB-9BAFAE694EE8}"/>
              </a:ext>
            </a:extLst>
          </p:cNvPr>
          <p:cNvSpPr txBox="1"/>
          <p:nvPr/>
        </p:nvSpPr>
        <p:spPr>
          <a:xfrm>
            <a:off x="7635399" y="592343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021E3E-813C-DB56-4B56-93BE122A1903}"/>
              </a:ext>
            </a:extLst>
          </p:cNvPr>
          <p:cNvSpPr txBox="1"/>
          <p:nvPr/>
        </p:nvSpPr>
        <p:spPr>
          <a:xfrm>
            <a:off x="6657499" y="375263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409D0-AE62-4A2C-2353-5EB1BB72DAFD}"/>
              </a:ext>
            </a:extLst>
          </p:cNvPr>
          <p:cNvSpPr txBox="1"/>
          <p:nvPr/>
        </p:nvSpPr>
        <p:spPr>
          <a:xfrm>
            <a:off x="9407435" y="708718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791D0D-5E8F-E67F-9A02-E8DD6CA8BE0A}"/>
              </a:ext>
            </a:extLst>
          </p:cNvPr>
          <p:cNvSpPr txBox="1"/>
          <p:nvPr/>
        </p:nvSpPr>
        <p:spPr>
          <a:xfrm>
            <a:off x="9491226" y="2606886"/>
            <a:ext cx="31290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B11AFC-1D4F-12C4-1C88-FC840935A115}"/>
              </a:ext>
            </a:extLst>
          </p:cNvPr>
          <p:cNvSpPr txBox="1"/>
          <p:nvPr/>
        </p:nvSpPr>
        <p:spPr>
          <a:xfrm>
            <a:off x="6974252" y="2487176"/>
            <a:ext cx="63350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DBB84B-C73A-277F-9085-BB15D8F635AB}"/>
              </a:ext>
            </a:extLst>
          </p:cNvPr>
          <p:cNvSpPr txBox="1"/>
          <p:nvPr/>
        </p:nvSpPr>
        <p:spPr>
          <a:xfrm>
            <a:off x="262474" y="5788463"/>
            <a:ext cx="50255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https://csrc.nist.gov/pubs/sp/800/38/d/final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DD1603-D2EF-7C4A-B119-C860CD12AC09}"/>
                  </a:ext>
                </a:extLst>
              </p:cNvPr>
              <p:cNvSpPr txBox="1"/>
              <p:nvPr/>
            </p:nvSpPr>
            <p:spPr>
              <a:xfrm>
                <a:off x="10170772" y="3798802"/>
                <a:ext cx="184056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Page 19 for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𝑀𝑢𝑙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1DD1603-D2EF-7C4A-B119-C860CD12A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772" y="3798802"/>
                <a:ext cx="1840568" cy="954107"/>
              </a:xfrm>
              <a:prstGeom prst="rect">
                <a:avLst/>
              </a:prstGeom>
              <a:blipFill>
                <a:blip r:embed="rId5"/>
                <a:stretch>
                  <a:fillRect l="-6623" t="-6369" r="-5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96C4F87-92E8-049B-D2FB-AEF060FA6245}"/>
              </a:ext>
            </a:extLst>
          </p:cNvPr>
          <p:cNvSpPr txBox="1"/>
          <p:nvPr/>
        </p:nvSpPr>
        <p:spPr>
          <a:xfrm>
            <a:off x="256480" y="6125234"/>
            <a:ext cx="9687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https://csrc.nist.gov/projects/crypto-publication-review-project</a:t>
            </a:r>
          </a:p>
        </p:txBody>
      </p:sp>
    </p:spTree>
    <p:extLst>
      <p:ext uri="{BB962C8B-B14F-4D97-AF65-F5344CB8AC3E}">
        <p14:creationId xmlns:p14="http://schemas.microsoft.com/office/powerpoint/2010/main" val="21535573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>
            <a:extLst>
              <a:ext uri="{FF2B5EF4-FFF2-40B4-BE49-F238E27FC236}">
                <a16:creationId xmlns:a16="http://schemas.microsoft.com/office/drawing/2014/main" id="{F879CE4A-F95D-4E75-9694-95A0A33E6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3120" y="476672"/>
            <a:ext cx="10153128" cy="792163"/>
          </a:xfrm>
        </p:spPr>
        <p:txBody>
          <a:bodyPr/>
          <a:lstStyle/>
          <a:p>
            <a:pPr algn="r" eaLnBrk="1" hangingPunct="1"/>
            <a:r>
              <a:rPr lang="en-US" altLang="en-US" dirty="0"/>
              <a:t>Keyed-Hash Message Authentication Code</a:t>
            </a:r>
            <a:br>
              <a:rPr lang="en-US" altLang="en-US" dirty="0"/>
            </a:br>
            <a:r>
              <a:rPr lang="en-US" altLang="en-US" dirty="0"/>
              <a:t>HMAC</a:t>
            </a:r>
          </a:p>
        </p:txBody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D365D593-02F0-40EF-B38F-D9839913D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052736"/>
            <a:ext cx="11064552" cy="338437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A hash family (H) use for message authentication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MAC(K,M) = H</a:t>
            </a:r>
            <a:r>
              <a:rPr lang="en-US" altLang="en-US" sz="2600" baseline="-25000" dirty="0"/>
              <a:t>K</a:t>
            </a:r>
            <a:r>
              <a:rPr lang="en-US" altLang="en-US" sz="2600" dirty="0"/>
              <a:t>(M)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sender and the receiver share secret 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sender sends (M, </a:t>
            </a:r>
            <a:r>
              <a:rPr lang="en-US" altLang="en-US" sz="2600" dirty="0" err="1"/>
              <a:t>H</a:t>
            </a:r>
            <a:r>
              <a:rPr lang="en-US" altLang="en-US" sz="2600" baseline="-25000" dirty="0" err="1"/>
              <a:t>k</a:t>
            </a:r>
            <a:r>
              <a:rPr lang="en-US" altLang="en-US" sz="2600" dirty="0"/>
              <a:t>(M))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The receiver receives (X,Y) and verifies that H</a:t>
            </a:r>
            <a:r>
              <a:rPr lang="en-US" altLang="en-US" sz="2600" baseline="-25000" dirty="0"/>
              <a:t>K</a:t>
            </a:r>
            <a:r>
              <a:rPr lang="en-US" altLang="en-US" sz="2600" dirty="0"/>
              <a:t>(X)=Y, if so, then accepts the message as from the sender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To be secure, an adversary shouldn’t be able to come up with (X’,Y’) such that H</a:t>
            </a:r>
            <a:r>
              <a:rPr lang="en-US" altLang="en-US" sz="2600" baseline="-25000" dirty="0"/>
              <a:t>K</a:t>
            </a:r>
            <a:r>
              <a:rPr lang="en-US" altLang="en-US" sz="2600" dirty="0"/>
              <a:t>(X’)=Y’.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E4E354-B2EA-47DD-761A-C3BCB824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117" y="4575311"/>
            <a:ext cx="1193399" cy="11456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216A406-FF3E-2A72-1779-5FEDEAAEB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4564763"/>
            <a:ext cx="1171333" cy="122082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78BF28-C45D-A665-D6DA-1CA1E9BD33EA}"/>
              </a:ext>
            </a:extLst>
          </p:cNvPr>
          <p:cNvCxnSpPr/>
          <p:nvPr/>
        </p:nvCxnSpPr>
        <p:spPr bwMode="auto">
          <a:xfrm>
            <a:off x="3085628" y="5491307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32FA3-DAA1-3753-3C3E-C99C21087609}"/>
                  </a:ext>
                </a:extLst>
              </p:cNvPr>
              <p:cNvSpPr txBox="1"/>
              <p:nvPr/>
            </p:nvSpPr>
            <p:spPr>
              <a:xfrm>
                <a:off x="3940031" y="4939966"/>
                <a:ext cx="25732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tag=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A32FA3-DAA1-3753-3C3E-C99C21087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031" y="4939966"/>
                <a:ext cx="257326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E31C8A-A8F4-CA6C-65D5-AC2FDD15AC6D}"/>
                  </a:ext>
                </a:extLst>
              </p:cNvPr>
              <p:cNvSpPr/>
              <p:nvPr/>
            </p:nvSpPr>
            <p:spPr>
              <a:xfrm>
                <a:off x="2425009" y="468504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BE31C8A-A8F4-CA6C-65D5-AC2FDD15AC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009" y="4685049"/>
                <a:ext cx="53540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7CF6AF-31E3-67CE-B039-BC8E9542DA1A}"/>
                  </a:ext>
                </a:extLst>
              </p:cNvPr>
              <p:cNvSpPr/>
              <p:nvPr/>
            </p:nvSpPr>
            <p:spPr>
              <a:xfrm>
                <a:off x="7225217" y="4774982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7CF6AF-31E3-67CE-B039-BC8E9542D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5217" y="4774982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EAD5B-9D9D-9338-6858-C2F05ED715E5}"/>
                  </a:ext>
                </a:extLst>
              </p:cNvPr>
              <p:cNvSpPr txBox="1"/>
              <p:nvPr/>
            </p:nvSpPr>
            <p:spPr>
              <a:xfrm>
                <a:off x="6277643" y="5829178"/>
                <a:ext cx="45322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?=tag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0EAD5B-9D9D-9338-6858-C2F05ED71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7643" y="5829178"/>
                <a:ext cx="4532233" cy="523220"/>
              </a:xfrm>
              <a:prstGeom prst="rect">
                <a:avLst/>
              </a:prstGeom>
              <a:blipFill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166EB205-B836-4368-BB64-A87D59C66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45813"/>
            <a:ext cx="7344816" cy="792163"/>
          </a:xfrm>
        </p:spPr>
        <p:txBody>
          <a:bodyPr/>
          <a:lstStyle/>
          <a:p>
            <a:r>
              <a:rPr lang="en-US" altLang="en-US" dirty="0"/>
              <a:t>Security Requirements for MAC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CD6BCD9-A8E5-4EB2-8B5C-148A8856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945356"/>
            <a:ext cx="10363200" cy="4967287"/>
          </a:xfrm>
        </p:spPr>
        <p:txBody>
          <a:bodyPr/>
          <a:lstStyle/>
          <a:p>
            <a:r>
              <a:rPr lang="en-US" altLang="en-US" sz="2600" dirty="0"/>
              <a:t>Resist the Existential Forgery under Chosen Plaintext Attack</a:t>
            </a:r>
          </a:p>
          <a:p>
            <a:pPr lvl="1"/>
            <a:r>
              <a:rPr lang="en-US" altLang="en-US" sz="2600" dirty="0"/>
              <a:t>Challenger chooses a random key K</a:t>
            </a:r>
          </a:p>
          <a:p>
            <a:pPr lvl="1"/>
            <a:r>
              <a:rPr lang="en-US" altLang="en-US" sz="2600" dirty="0"/>
              <a:t>Adversary chooses a number of messages M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, M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, .., M</a:t>
            </a:r>
            <a:r>
              <a:rPr lang="en-US" altLang="en-US" sz="2600" baseline="-25000" dirty="0"/>
              <a:t>n</a:t>
            </a:r>
            <a:r>
              <a:rPr lang="en-US" altLang="en-US" sz="2600" dirty="0"/>
              <a:t>, and obtains </a:t>
            </a:r>
            <a:r>
              <a:rPr lang="en-US" altLang="en-US" sz="2600" dirty="0" err="1"/>
              <a:t>t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=MAC(</a:t>
            </a:r>
            <a:r>
              <a:rPr lang="en-US" altLang="en-US" sz="2600" dirty="0" err="1"/>
              <a:t>K,M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) for 1</a:t>
            </a:r>
            <a:r>
              <a:rPr lang="en-US" altLang="en-US" sz="2600" dirty="0">
                <a:sym typeface="Symbol" panose="05050102010706020507" pitchFamily="18" charset="2"/>
              </a:rPr>
              <a:t>jn</a:t>
            </a:r>
            <a:endParaRPr lang="en-US" altLang="en-US" sz="2600" dirty="0"/>
          </a:p>
          <a:p>
            <a:pPr lvl="1"/>
            <a:r>
              <a:rPr lang="en-US" altLang="en-US" sz="2600" dirty="0"/>
              <a:t>Adversary outputs M’ and t’</a:t>
            </a:r>
          </a:p>
          <a:p>
            <a:pPr lvl="1"/>
            <a:r>
              <a:rPr lang="en-US" altLang="en-US" sz="2600" dirty="0"/>
              <a:t>Adversary wins if </a:t>
            </a:r>
            <a:r>
              <a:rPr lang="en-US" altLang="en-US" sz="2600" dirty="0">
                <a:sym typeface="Symbol" panose="05050102010706020507" pitchFamily="18" charset="2"/>
              </a:rPr>
              <a:t>j </a:t>
            </a:r>
            <a:r>
              <a:rPr lang="en-US" altLang="en-US" sz="2600" dirty="0"/>
              <a:t>M’≠</a:t>
            </a:r>
            <a:r>
              <a:rPr lang="en-US" altLang="en-US" sz="2600" dirty="0" err="1"/>
              <a:t>M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, and t’=MAC(K,M’)</a:t>
            </a:r>
          </a:p>
          <a:p>
            <a:pPr lvl="1"/>
            <a:endParaRPr lang="en-US" altLang="en-US" sz="2600" dirty="0"/>
          </a:p>
          <a:p>
            <a:r>
              <a:rPr lang="en-US" altLang="en-US" sz="2600" dirty="0"/>
              <a:t>Basically, adversary cannot create the MAC for a message for which it hasn’t seen an MAC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11860179-C6CC-45F4-942D-9F9BA6A54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472" y="0"/>
            <a:ext cx="8316416" cy="792163"/>
          </a:xfrm>
        </p:spPr>
        <p:txBody>
          <a:bodyPr/>
          <a:lstStyle/>
          <a:p>
            <a:r>
              <a:rPr lang="en-US" altLang="en-US" sz="3500" dirty="0"/>
              <a:t>Constructing MAC from Hash Functions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77286DFC-A6C4-4310-B891-AC58A853D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/>
              <a:t>Let h be a one-way hash function (SHA2)</a:t>
            </a:r>
          </a:p>
          <a:p>
            <a:r>
              <a:rPr lang="en-US" altLang="en-US" sz="2600" dirty="0"/>
              <a:t>MAC(K,M) </a:t>
            </a:r>
            <a:r>
              <a:rPr lang="en-US" altLang="en-US" sz="2600" dirty="0">
                <a:solidFill>
                  <a:srgbClr val="FF0000"/>
                </a:solidFill>
              </a:rPr>
              <a:t>= h(K || M), </a:t>
            </a:r>
            <a:r>
              <a:rPr lang="en-US" altLang="en-US" sz="2600" dirty="0"/>
              <a:t>where || denote concatenation</a:t>
            </a:r>
          </a:p>
          <a:p>
            <a:pPr lvl="1"/>
            <a:r>
              <a:rPr lang="en-US" altLang="en-US" sz="2600" dirty="0">
                <a:solidFill>
                  <a:srgbClr val="FF0000"/>
                </a:solidFill>
              </a:rPr>
              <a:t>Insecure as MAC</a:t>
            </a:r>
          </a:p>
          <a:p>
            <a:pPr lvl="1"/>
            <a:r>
              <a:rPr lang="en-US" altLang="en-US" sz="2600" dirty="0"/>
              <a:t>Because of the </a:t>
            </a:r>
            <a:r>
              <a:rPr lang="en-US" altLang="en-US" sz="2600" dirty="0">
                <a:solidFill>
                  <a:srgbClr val="FF0000"/>
                </a:solidFill>
              </a:rPr>
              <a:t>Merkle-</a:t>
            </a:r>
            <a:r>
              <a:rPr lang="en-US" altLang="en-US" sz="2600" dirty="0" err="1">
                <a:solidFill>
                  <a:srgbClr val="FF0000"/>
                </a:solidFill>
              </a:rPr>
              <a:t>Damgard</a:t>
            </a:r>
            <a:r>
              <a:rPr lang="en-US" altLang="en-US" sz="2600" dirty="0">
                <a:solidFill>
                  <a:srgbClr val="FF0000"/>
                </a:solidFill>
              </a:rPr>
              <a:t> </a:t>
            </a:r>
            <a:r>
              <a:rPr lang="en-US" altLang="en-US" sz="2600" dirty="0"/>
              <a:t>construction for hash functions, given M and t=h(K || M), adversary can compute M’=M||Pad(M)||X and t’, such that h(K||M’) = t’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2">
            <a:extLst>
              <a:ext uri="{FF2B5EF4-FFF2-40B4-BE49-F238E27FC236}">
                <a16:creationId xmlns:a16="http://schemas.microsoft.com/office/drawing/2014/main" id="{EFC8EEC9-41CA-489B-A4CF-25CF24920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422834"/>
            <a:ext cx="10920535" cy="792163"/>
          </a:xfrm>
        </p:spPr>
        <p:txBody>
          <a:bodyPr/>
          <a:lstStyle/>
          <a:p>
            <a:pPr eaLnBrk="1" hangingPunct="1"/>
            <a:r>
              <a:rPr lang="en-US" altLang="en-US" sz="3500" dirty="0"/>
              <a:t>Constructing MAC from Cryptographic Hash Functions</a:t>
            </a:r>
            <a:br>
              <a:rPr lang="en-US" altLang="en-US" sz="3500" dirty="0"/>
            </a:br>
            <a:r>
              <a:rPr lang="en-US" altLang="en-US" sz="3500" dirty="0"/>
              <a:t>HMAC</a:t>
            </a:r>
            <a:endParaRPr lang="en-AU" altLang="en-US" sz="3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6" name="Rectangle 3">
                <a:extLst>
                  <a:ext uri="{FF2B5EF4-FFF2-40B4-BE49-F238E27FC236}">
                    <a16:creationId xmlns:a16="http://schemas.microsoft.com/office/drawing/2014/main" id="{05264E3F-703A-4D84-B9B2-8633BC35A5F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92051" y="2440181"/>
                <a:ext cx="9863881" cy="2057400"/>
              </a:xfrm>
            </p:spPr>
            <p:txBody>
              <a:bodyPr/>
              <a:lstStyle/>
              <a:p>
                <a:pPr eaLnBrk="1" hangingPunct="1"/>
                <a:r>
                  <a:rPr lang="en-AU" altLang="en-US" sz="2400" dirty="0"/>
                  <a:t>K</a:t>
                </a:r>
                <a:r>
                  <a:rPr lang="en-AU" altLang="en-US" sz="2400" baseline="30000" dirty="0"/>
                  <a:t>+</a:t>
                </a:r>
                <a:r>
                  <a:rPr lang="en-AU" altLang="en-US" sz="2400" dirty="0"/>
                  <a:t> =</a:t>
                </a:r>
                <a14:m>
                  <m:oMath xmlns:m="http://schemas.openxmlformats.org/officeDocument/2006/math">
                    <m:r>
                      <a:rPr lang="en-AU" altLang="en-US" sz="240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altLang="en-US" sz="240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sz="240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sz="24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(</a:t>
                </a:r>
                <a:r>
                  <a:rPr lang="en-AU" altLang="en-US" sz="2400" dirty="0"/>
                  <a:t>to B bytes, the input block size of the hash function)</a:t>
                </a:r>
              </a:p>
              <a:p>
                <a:pPr eaLnBrk="1" hangingPunct="1"/>
                <a:r>
                  <a:rPr lang="en-US" altLang="en-US" sz="2400" dirty="0" err="1"/>
                  <a:t>ipad</a:t>
                </a:r>
                <a:r>
                  <a:rPr lang="en-US" altLang="en-US" sz="2400" dirty="0"/>
                  <a:t> = 0x36 </a:t>
                </a:r>
                <a:r>
                  <a:rPr lang="en-US" altLang="en-US" sz="2400" dirty="0" err="1"/>
                  <a:t>0x36</a:t>
                </a:r>
                <a:r>
                  <a:rPr lang="en-US" altLang="en-US" sz="2400" dirty="0"/>
                  <a:t> … 0x36 (repeated B times)</a:t>
                </a:r>
              </a:p>
              <a:p>
                <a:pPr eaLnBrk="1" hangingPunct="1"/>
                <a:r>
                  <a:rPr lang="en-US" altLang="en-US" sz="2400" dirty="0" err="1"/>
                  <a:t>opad</a:t>
                </a:r>
                <a:r>
                  <a:rPr lang="en-US" altLang="en-US" sz="2400" dirty="0"/>
                  <a:t> = 0x5C </a:t>
                </a:r>
                <a:r>
                  <a:rPr lang="en-US" altLang="en-US" sz="2400" dirty="0" err="1"/>
                  <a:t>0x5C</a:t>
                </a:r>
                <a:r>
                  <a:rPr lang="en-US" altLang="en-US" sz="2400" dirty="0"/>
                  <a:t> …. 0x5C (repeated B times). </a:t>
                </a:r>
                <a:endParaRPr lang="en-AU" altLang="en-US" sz="2400" dirty="0"/>
              </a:p>
            </p:txBody>
          </p:sp>
        </mc:Choice>
        <mc:Fallback xmlns="">
          <p:sp>
            <p:nvSpPr>
              <p:cNvPr id="35846" name="Rectangle 3">
                <a:extLst>
                  <a:ext uri="{FF2B5EF4-FFF2-40B4-BE49-F238E27FC236}">
                    <a16:creationId xmlns:a16="http://schemas.microsoft.com/office/drawing/2014/main" id="{05264E3F-703A-4D84-B9B2-8633BC35A5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92051" y="2440181"/>
                <a:ext cx="9863881" cy="2057400"/>
              </a:xfrm>
              <a:blipFill>
                <a:blip r:embed="rId3"/>
                <a:stretch>
                  <a:fillRect l="-1236" t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7" name="Text Box 4">
            <a:extLst>
              <a:ext uri="{FF2B5EF4-FFF2-40B4-BE49-F238E27FC236}">
                <a16:creationId xmlns:a16="http://schemas.microsoft.com/office/drawing/2014/main" id="{79F99FAC-CB4C-4A0C-955A-8005C033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57" y="1226219"/>
            <a:ext cx="82365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 dirty="0">
                <a:latin typeface="Arial" panose="020B0604020202020204" pitchFamily="34" charset="0"/>
              </a:rPr>
              <a:t>HMAC</a:t>
            </a:r>
            <a:r>
              <a:rPr lang="en-AU" altLang="en-US" baseline="-25000" dirty="0">
                <a:latin typeface="Arial" panose="020B0604020202020204" pitchFamily="34" charset="0"/>
              </a:rPr>
              <a:t>K</a:t>
            </a:r>
            <a:r>
              <a:rPr lang="en-AU" altLang="en-US" dirty="0">
                <a:latin typeface="Arial" panose="020B0604020202020204" pitchFamily="34" charset="0"/>
              </a:rPr>
              <a:t>[M] = Hash[(K</a:t>
            </a:r>
            <a:r>
              <a:rPr lang="en-AU" altLang="en-US" baseline="30000" dirty="0">
                <a:latin typeface="Arial" panose="020B0604020202020204" pitchFamily="34" charset="0"/>
              </a:rPr>
              <a:t>+</a:t>
            </a:r>
            <a:r>
              <a:rPr lang="en-AU" altLang="en-US" dirty="0">
                <a:latin typeface="Arial" panose="020B0604020202020204" pitchFamily="34" charset="0"/>
              </a:rPr>
              <a:t> </a:t>
            </a:r>
            <a:r>
              <a:rPr lang="en-AU" altLang="en-US" dirty="0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 dirty="0">
                <a:latin typeface="Arial" panose="020B0604020202020204" pitchFamily="34" charset="0"/>
              </a:rPr>
              <a:t> </a:t>
            </a:r>
            <a:r>
              <a:rPr lang="en-AU" altLang="en-US" dirty="0" err="1">
                <a:latin typeface="Arial" panose="020B0604020202020204" pitchFamily="34" charset="0"/>
              </a:rPr>
              <a:t>opad</a:t>
            </a:r>
            <a:r>
              <a:rPr lang="en-AU" altLang="en-US" dirty="0">
                <a:latin typeface="Arial" panose="020B0604020202020204" pitchFamily="34" charset="0"/>
              </a:rPr>
              <a:t>) || 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baseline="30000" dirty="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 dirty="0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5848" name="TextBox 1">
            <a:extLst>
              <a:ext uri="{FF2B5EF4-FFF2-40B4-BE49-F238E27FC236}">
                <a16:creationId xmlns:a16="http://schemas.microsoft.com/office/drawing/2014/main" id="{913330A9-F2EA-47F6-AE4F-1AD474AC8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051" y="4052769"/>
            <a:ext cx="594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 high level, </a:t>
            </a:r>
            <a:r>
              <a:rPr lang="en-AU" altLang="en-US">
                <a:latin typeface="Arial" panose="020B0604020202020204" pitchFamily="34" charset="0"/>
              </a:rPr>
              <a:t>HMAC</a:t>
            </a:r>
            <a:r>
              <a:rPr lang="en-AU" altLang="en-US" baseline="-25000">
                <a:latin typeface="Arial" panose="020B0604020202020204" pitchFamily="34" charset="0"/>
              </a:rPr>
              <a:t>K</a:t>
            </a:r>
            <a:r>
              <a:rPr lang="en-AU" altLang="en-US">
                <a:latin typeface="Arial" panose="020B0604020202020204" pitchFamily="34" charset="0"/>
              </a:rPr>
              <a:t>[M] = H(K || H(K || M))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1298" y="222100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Hash function and MACs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6624192" y="3852531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Authentication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6628482" y="3212976"/>
            <a:ext cx="234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Integrity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6624192" y="5061435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Non-repudiation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6627745" y="4492086"/>
            <a:ext cx="2759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Availability </a:t>
            </a:r>
            <a:r>
              <a:rPr lang="en-US" dirty="0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E5E2-6705-4587-8364-CBFCE0BD877B}"/>
              </a:ext>
            </a:extLst>
          </p:cNvPr>
          <p:cNvSpPr txBox="1"/>
          <p:nvPr/>
        </p:nvSpPr>
        <p:spPr>
          <a:xfrm>
            <a:off x="3829934" y="3429000"/>
            <a:ext cx="202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85FD8-0BE1-43B8-AA11-F28659492845}"/>
              </a:ext>
            </a:extLst>
          </p:cNvPr>
          <p:cNvSpPr txBox="1"/>
          <p:nvPr/>
        </p:nvSpPr>
        <p:spPr>
          <a:xfrm>
            <a:off x="1974177" y="1116561"/>
            <a:ext cx="62338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Hash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Authentication Codes (MAC)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Digital certificate 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93873F-AF72-4FE8-AFBC-69C7A48F6EDB}"/>
              </a:ext>
            </a:extLst>
          </p:cNvPr>
          <p:cNvSpPr/>
          <p:nvPr/>
        </p:nvSpPr>
        <p:spPr bwMode="auto">
          <a:xfrm>
            <a:off x="4001149" y="3777021"/>
            <a:ext cx="2179878" cy="6742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88D8EE6-3F59-4A1C-8F65-427036CB72EC}"/>
              </a:ext>
            </a:extLst>
          </p:cNvPr>
          <p:cNvSpPr/>
          <p:nvPr/>
        </p:nvSpPr>
        <p:spPr bwMode="auto">
          <a:xfrm>
            <a:off x="1811524" y="1167082"/>
            <a:ext cx="252028" cy="176122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9398B13-C72A-4F64-9198-3C28ADFB2752}"/>
              </a:ext>
            </a:extLst>
          </p:cNvPr>
          <p:cNvSpPr/>
          <p:nvPr/>
        </p:nvSpPr>
        <p:spPr bwMode="auto">
          <a:xfrm>
            <a:off x="6307732" y="3222351"/>
            <a:ext cx="350578" cy="2362304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B9356E3-0CEC-4DA6-BF13-A7C9B7F5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11" y="4870606"/>
            <a:ext cx="5962910" cy="142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 kern="0" dirty="0"/>
              <a:t>Further reading (Wikipedia)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 kern="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Cryptographic Hash Functions</a:t>
            </a:r>
            <a:endParaRPr lang="en-US" altLang="en-US" sz="1800" kern="0" dirty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 kern="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 Authentication Code</a:t>
            </a:r>
            <a:endParaRPr lang="en-US" altLang="en-US" sz="1800" kern="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800" kern="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CE980EF-B3E1-4796-B1CB-297CBE68116A}"/>
              </a:ext>
            </a:extLst>
          </p:cNvPr>
          <p:cNvSpPr/>
          <p:nvPr/>
        </p:nvSpPr>
        <p:spPr bwMode="auto">
          <a:xfrm>
            <a:off x="8007256" y="1167082"/>
            <a:ext cx="252028" cy="9480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E8DDA-7D12-4A62-BAAA-5CFBB875927C}"/>
              </a:ext>
            </a:extLst>
          </p:cNvPr>
          <p:cNvSpPr txBox="1"/>
          <p:nvPr/>
        </p:nvSpPr>
        <p:spPr>
          <a:xfrm>
            <a:off x="8297087" y="1197114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8D6244D-B5AA-4B88-9484-3D99C6154AA7}"/>
              </a:ext>
            </a:extLst>
          </p:cNvPr>
          <p:cNvSpPr/>
          <p:nvPr/>
        </p:nvSpPr>
        <p:spPr bwMode="auto">
          <a:xfrm>
            <a:off x="5601922" y="2024503"/>
            <a:ext cx="249079" cy="82836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E2971-A006-4344-B3EA-81C190ED2212}"/>
              </a:ext>
            </a:extLst>
          </p:cNvPr>
          <p:cNvSpPr txBox="1"/>
          <p:nvPr/>
        </p:nvSpPr>
        <p:spPr>
          <a:xfrm>
            <a:off x="6053820" y="2144226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asymmetric</a:t>
            </a:r>
          </a:p>
        </p:txBody>
      </p:sp>
    </p:spTree>
    <p:extLst>
      <p:ext uri="{BB962C8B-B14F-4D97-AF65-F5344CB8AC3E}">
        <p14:creationId xmlns:p14="http://schemas.microsoft.com/office/powerpoint/2010/main" val="1334885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135" y="167517"/>
            <a:ext cx="8352928" cy="7921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>
                <a:ea typeface="宋体" charset="-122"/>
              </a:rPr>
              <a:t>Authentication and Integrity checking</a:t>
            </a:r>
            <a:endParaRPr lang="zh-CN" altLang="en-US" sz="3200" dirty="0">
              <a:ea typeface="宋体" charset="-122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96" y="986349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4500" y="854761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3287688" y="1858372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3736926" y="1290633"/>
                <a:ext cx="28334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tag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26" y="1290633"/>
                <a:ext cx="2833468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1070554" y="959723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554" y="959723"/>
                <a:ext cx="5354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9446358" y="98634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358" y="986349"/>
                <a:ext cx="53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38D546-FE9A-4142-AC3D-566F8670CE75}"/>
              </a:ext>
            </a:extLst>
          </p:cNvPr>
          <p:cNvCxnSpPr/>
          <p:nvPr/>
        </p:nvCxnSpPr>
        <p:spPr bwMode="auto">
          <a:xfrm>
            <a:off x="0" y="2132013"/>
            <a:ext cx="11856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Text Box 4">
            <a:extLst>
              <a:ext uri="{FF2B5EF4-FFF2-40B4-BE49-F238E27FC236}">
                <a16:creationId xmlns:a16="http://schemas.microsoft.com/office/drawing/2014/main" id="{8F6898DB-F395-4F81-95EB-53CF56C91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379" y="2332889"/>
            <a:ext cx="72266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AU" altLang="en-US" dirty="0"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AU" altLang="en-US">
                <a:latin typeface="Arial" panose="020B0604020202020204" pitchFamily="34" charset="0"/>
              </a:rPr>
              <a:t>h(K, M) = h[(</a:t>
            </a:r>
            <a:r>
              <a:rPr lang="en-AU" altLang="en-US" dirty="0">
                <a:latin typeface="Arial" panose="020B0604020202020204" pitchFamily="34" charset="0"/>
              </a:rPr>
              <a:t>K</a:t>
            </a:r>
            <a:r>
              <a:rPr lang="en-AU" altLang="en-US" baseline="30000" dirty="0">
                <a:latin typeface="Arial" panose="020B0604020202020204" pitchFamily="34" charset="0"/>
              </a:rPr>
              <a:t>+</a:t>
            </a:r>
            <a:r>
              <a:rPr lang="en-AU" altLang="en-US" dirty="0">
                <a:latin typeface="Arial" panose="020B0604020202020204" pitchFamily="34" charset="0"/>
              </a:rPr>
              <a:t> </a:t>
            </a:r>
            <a:r>
              <a:rPr lang="en-AU" altLang="en-US" dirty="0"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 dirty="0">
                <a:latin typeface="Arial" panose="020B0604020202020204" pitchFamily="34" charset="0"/>
              </a:rPr>
              <a:t> </a:t>
            </a:r>
            <a:r>
              <a:rPr lang="en-AU" altLang="en-US" dirty="0" err="1">
                <a:latin typeface="Arial" panose="020B0604020202020204" pitchFamily="34" charset="0"/>
              </a:rPr>
              <a:t>opad</a:t>
            </a:r>
            <a:r>
              <a:rPr lang="en-AU" altLang="en-US" dirty="0">
                <a:latin typeface="Arial" panose="020B0604020202020204" pitchFamily="34" charset="0"/>
              </a:rPr>
              <a:t>) || 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Hash[(K</a:t>
            </a:r>
            <a:r>
              <a:rPr lang="en-AU" altLang="en-US" baseline="30000" dirty="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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AU" altLang="en-US" dirty="0" err="1">
                <a:solidFill>
                  <a:schemeClr val="accent2"/>
                </a:solidFill>
                <a:latin typeface="Arial" panose="020B0604020202020204" pitchFamily="34" charset="0"/>
              </a:rPr>
              <a:t>ipad</a:t>
            </a:r>
            <a:r>
              <a:rPr lang="en-AU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)||M)]</a:t>
            </a:r>
            <a:r>
              <a:rPr lang="en-AU" altLang="en-US" dirty="0">
                <a:latin typeface="Arial" panose="020B0604020202020204" pitchFamily="34" charset="0"/>
              </a:rPr>
              <a:t>]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2B6157-977E-480D-8C76-89505CADF396}"/>
                  </a:ext>
                </a:extLst>
              </p:cNvPr>
              <p:cNvSpPr/>
              <p:nvPr/>
            </p:nvSpPr>
            <p:spPr>
              <a:xfrm>
                <a:off x="1511296" y="3460440"/>
                <a:ext cx="1000911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AU" altLang="en-US" dirty="0"/>
                  <a:t>K</a:t>
                </a:r>
                <a:r>
                  <a:rPr lang="en-AU" altLang="en-US" baseline="30000" dirty="0"/>
                  <a:t>+</a:t>
                </a:r>
                <a:r>
                  <a:rPr lang="en-AU" altLang="en-US" dirty="0"/>
                  <a:t> =</a:t>
                </a:r>
                <a14:m>
                  <m:oMath xmlns:m="http://schemas.openxmlformats.org/officeDocument/2006/math">
                    <m:r>
                      <a:rPr lang="en-AU" alt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AU" altLang="en-US" i="1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(</a:t>
                </a:r>
                <a:r>
                  <a:rPr lang="en-AU" altLang="en-US" dirty="0"/>
                  <a:t>to B bytes, the input </a:t>
                </a:r>
                <a:r>
                  <a:rPr lang="en-AU" altLang="en-US" dirty="0">
                    <a:solidFill>
                      <a:srgbClr val="FF0000"/>
                    </a:solidFill>
                  </a:rPr>
                  <a:t>block size </a:t>
                </a:r>
                <a:r>
                  <a:rPr lang="en-AU" altLang="en-US" dirty="0"/>
                  <a:t>of the hash function)</a:t>
                </a:r>
              </a:p>
              <a:p>
                <a:pPr eaLnBrk="1" hangingPunct="1"/>
                <a:r>
                  <a:rPr lang="en-US" altLang="en-US" sz="2800" dirty="0" err="1"/>
                  <a:t>ipad</a:t>
                </a:r>
                <a:r>
                  <a:rPr lang="en-US" altLang="en-US" sz="2800" dirty="0"/>
                  <a:t> = 0x36 </a:t>
                </a:r>
                <a:r>
                  <a:rPr lang="en-US" altLang="en-US" sz="2800" dirty="0" err="1"/>
                  <a:t>0x36</a:t>
                </a:r>
                <a:r>
                  <a:rPr lang="en-US" altLang="en-US" sz="2800" dirty="0"/>
                  <a:t> … 0x36 (repeated B times)</a:t>
                </a:r>
              </a:p>
              <a:p>
                <a:pPr eaLnBrk="1" hangingPunct="1"/>
                <a:r>
                  <a:rPr lang="en-US" altLang="en-US" sz="2800" dirty="0" err="1"/>
                  <a:t>opad</a:t>
                </a:r>
                <a:r>
                  <a:rPr lang="en-US" altLang="en-US" sz="2800" dirty="0"/>
                  <a:t> = 0x5C </a:t>
                </a:r>
                <a:r>
                  <a:rPr lang="en-US" altLang="en-US" sz="2800" dirty="0" err="1"/>
                  <a:t>0x5C</a:t>
                </a:r>
                <a:r>
                  <a:rPr lang="en-US" altLang="en-US" sz="2800" dirty="0"/>
                  <a:t> …. 0x5C (repeated B times). </a:t>
                </a:r>
                <a:endParaRPr lang="en-AU" alt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2B6157-977E-480D-8C76-89505CADF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296" y="3460440"/>
                <a:ext cx="10009112" cy="1384995"/>
              </a:xfrm>
              <a:prstGeom prst="rect">
                <a:avLst/>
              </a:prstGeom>
              <a:blipFill>
                <a:blip r:embed="rId8"/>
                <a:stretch>
                  <a:fillRect l="-1279" t="-4846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EC2E12-303A-7986-78AD-BEEE47BBA209}"/>
              </a:ext>
            </a:extLst>
          </p:cNvPr>
          <p:cNvSpPr txBox="1"/>
          <p:nvPr/>
        </p:nvSpPr>
        <p:spPr>
          <a:xfrm>
            <a:off x="1422280" y="5044147"/>
            <a:ext cx="2417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103845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" grpId="0"/>
      <p:bldP spid="2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B6F046-EDC9-4E03-AEAB-40BCBEC18494}"/>
              </a:ext>
            </a:extLst>
          </p:cNvPr>
          <p:cNvSpPr/>
          <p:nvPr/>
        </p:nvSpPr>
        <p:spPr>
          <a:xfrm>
            <a:off x="1199456" y="807127"/>
            <a:ext cx="54236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(1) Password-based Authentication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AA811C7-C7EE-42AE-A85D-0E8341736D92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3" y="2756951"/>
            <a:ext cx="2231653" cy="648744"/>
          </a:xfrm>
          <a:prstGeom prst="rect">
            <a:avLst/>
          </a:prstGeom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  <a:defRPr/>
            </a:pPr>
            <a:r>
              <a:rPr lang="en-US" sz="2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</a:t>
            </a:r>
          </a:p>
          <a:p>
            <a:pPr marL="0" indent="0">
              <a:buNone/>
              <a:defRPr/>
            </a:pPr>
            <a:endParaRPr lang="en-US" sz="2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DBFD591-A202-47AB-8FC5-2D80333EE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480" y="18024"/>
            <a:ext cx="78258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Authenticate user/end-devices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388E5D-A1D9-41EC-AD4F-6A15D145C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469" y="1328277"/>
            <a:ext cx="1021246" cy="941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B4AA28-4A28-4FEB-82D7-9F7C3038E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4134" y="931411"/>
            <a:ext cx="628679" cy="776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/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978CCF-72A4-4218-9AAA-7807D492F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475" y="2211352"/>
                <a:ext cx="177773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/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𝑠𝑡𝑜𝑟𝑒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08975D-7FAE-41C0-A74B-584510BAF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34" y="1707559"/>
                <a:ext cx="34092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/>
              <p:nvPr/>
            </p:nvSpPr>
            <p:spPr>
              <a:xfrm>
                <a:off x="2123973" y="4176468"/>
                <a:ext cx="50405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Provide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𝑛𝑎𝑚𝑒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/>
                  <a:t> to server? 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09C231-F669-4363-8A9D-6C13B503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73" y="4176468"/>
                <a:ext cx="5040560" cy="954107"/>
              </a:xfrm>
              <a:prstGeom prst="rect">
                <a:avLst/>
              </a:prstGeom>
              <a:blipFill>
                <a:blip r:embed="rId7"/>
                <a:stretch>
                  <a:fillRect l="-2177" t="-6369" r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02F550-B22D-4EC5-8F0B-81A109D257FF}"/>
              </a:ext>
            </a:extLst>
          </p:cNvPr>
          <p:cNvSpPr txBox="1"/>
          <p:nvPr/>
        </p:nvSpPr>
        <p:spPr>
          <a:xfrm>
            <a:off x="6240016" y="4725144"/>
            <a:ext cx="46201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Locate the row using name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/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/>
                  <a:t>Check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𝑝𝑤</m:t>
                        </m:r>
                      </m:e>
                    </m:d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0A1304-2C48-430F-9D51-17ABB872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5349284"/>
                <a:ext cx="4480842" cy="523220"/>
              </a:xfrm>
              <a:prstGeom prst="rect">
                <a:avLst/>
              </a:prstGeom>
              <a:blipFill>
                <a:blip r:embed="rId8"/>
                <a:stretch>
                  <a:fillRect l="-2449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4060C087-6402-4604-97A5-42EB1A5EFD1D}"/>
              </a:ext>
            </a:extLst>
          </p:cNvPr>
          <p:cNvSpPr/>
          <p:nvPr/>
        </p:nvSpPr>
        <p:spPr bwMode="auto">
          <a:xfrm>
            <a:off x="6480546" y="6093297"/>
            <a:ext cx="683987" cy="26869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BAD0C0-6877-47AA-A711-129A06D86F10}"/>
              </a:ext>
            </a:extLst>
          </p:cNvPr>
          <p:cNvSpPr/>
          <p:nvPr/>
        </p:nvSpPr>
        <p:spPr>
          <a:xfrm>
            <a:off x="7248129" y="5930116"/>
            <a:ext cx="3219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authenticate the user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444077F-C93C-48F7-B9CD-146D5E5F7C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8015" y="2266146"/>
            <a:ext cx="5870460" cy="180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4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A0A0875-DDF0-46A6-BE5B-4A6C5554B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0"/>
            <a:ext cx="7344816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HMAC Security</a:t>
            </a:r>
            <a:endParaRPr lang="en-AU" altLang="en-US" dirty="0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F5E6C6F3-B4DA-4D24-B92C-47131EE5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990600"/>
            <a:ext cx="10333148" cy="4876800"/>
          </a:xfrm>
        </p:spPr>
        <p:txBody>
          <a:bodyPr/>
          <a:lstStyle/>
          <a:p>
            <a:pPr eaLnBrk="1" hangingPunct="1"/>
            <a:r>
              <a:rPr lang="en-AU" altLang="en-US" dirty="0"/>
              <a:t>If used with a secure hash functions (e.g., SHA3-256) and according to the specification (key size, and use correct output), no known practical attacks against HMAC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2">
            <a:extLst>
              <a:ext uri="{FF2B5EF4-FFF2-40B4-BE49-F238E27FC236}">
                <a16:creationId xmlns:a16="http://schemas.microsoft.com/office/drawing/2014/main" id="{5A0A0875-DDF0-46A6-BE5B-4A6C5554B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44549"/>
            <a:ext cx="8712968" cy="792163"/>
          </a:xfrm>
        </p:spPr>
        <p:txBody>
          <a:bodyPr/>
          <a:lstStyle/>
          <a:p>
            <a:pPr eaLnBrk="1" hangingPunct="1"/>
            <a:r>
              <a:rPr lang="en-US" altLang="en-US" dirty="0"/>
              <a:t>Dictionary attacks on hash function</a:t>
            </a:r>
            <a:endParaRPr lang="en-AU" altLang="en-US" dirty="0"/>
          </a:p>
        </p:txBody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F5E6C6F3-B4DA-4D24-B92C-47131EE56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196752"/>
            <a:ext cx="11449272" cy="4876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AU" altLang="en-US" dirty="0"/>
              <a:t>h(</a:t>
            </a:r>
            <a:r>
              <a:rPr lang="en-AU" altLang="en-US" dirty="0">
                <a:solidFill>
                  <a:srgbClr val="FF0000"/>
                </a:solidFill>
              </a:rPr>
              <a:t>password</a:t>
            </a:r>
            <a:r>
              <a:rPr lang="en-AU" altLang="en-US" dirty="0"/>
              <a:t>)= b1b6a3de29ab907153614683d357b2db943a317d036ff25f7022d4707109005a </a:t>
            </a:r>
          </a:p>
          <a:p>
            <a:pPr marL="0" indent="0" eaLnBrk="1" hangingPunct="1">
              <a:buNone/>
            </a:pPr>
            <a:r>
              <a:rPr lang="en-AU" altLang="en-US" dirty="0"/>
              <a:t>password=?</a:t>
            </a:r>
          </a:p>
        </p:txBody>
      </p:sp>
      <p:sp>
        <p:nvSpPr>
          <p:cNvPr id="2" name="Rectangle 1">
            <a:hlinkClick r:id="rId3"/>
            <a:extLst>
              <a:ext uri="{FF2B5EF4-FFF2-40B4-BE49-F238E27FC236}">
                <a16:creationId xmlns:a16="http://schemas.microsoft.com/office/drawing/2014/main" id="{90557CF7-CA04-44ED-A396-067F195573A2}"/>
              </a:ext>
            </a:extLst>
          </p:cNvPr>
          <p:cNvSpPr/>
          <p:nvPr/>
        </p:nvSpPr>
        <p:spPr>
          <a:xfrm>
            <a:off x="8679334" y="5661248"/>
            <a:ext cx="30422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https://hashkiller.io/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D553A7-101C-47AE-A341-06A2C2047E39}"/>
              </a:ext>
            </a:extLst>
          </p:cNvPr>
          <p:cNvGraphicFramePr>
            <a:graphicFrameLocks noGrp="1"/>
          </p:cNvGraphicFramePr>
          <p:nvPr/>
        </p:nvGraphicFramePr>
        <p:xfrm>
          <a:off x="3728640" y="2852328"/>
          <a:ext cx="7623945" cy="1752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24789">
                  <a:extLst>
                    <a:ext uri="{9D8B030D-6E8A-4147-A177-3AD203B41FA5}">
                      <a16:colId xmlns:a16="http://schemas.microsoft.com/office/drawing/2014/main" val="841929240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3965117068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2917749154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4227910253"/>
                    </a:ext>
                  </a:extLst>
                </a:gridCol>
                <a:gridCol w="1524789">
                  <a:extLst>
                    <a:ext uri="{9D8B030D-6E8A-4147-A177-3AD203B41FA5}">
                      <a16:colId xmlns:a16="http://schemas.microsoft.com/office/drawing/2014/main" val="1564741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Guest password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FF0000"/>
                          </a:solidFill>
                        </a:rPr>
                        <a:t>sha256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rgbClr val="00B050"/>
                          </a:solidFill>
                        </a:rPr>
                        <a:t>sha384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rgbClr val="00B0F0"/>
                          </a:solidFill>
                        </a:rPr>
                        <a:t>sha512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abc123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35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abcd1234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514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3666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D5B6D4-F8BD-4D4E-9DBE-036C88A5A2B5}"/>
              </a:ext>
            </a:extLst>
          </p:cNvPr>
          <p:cNvSpPr txBox="1"/>
          <p:nvPr/>
        </p:nvSpPr>
        <p:spPr>
          <a:xfrm>
            <a:off x="5087888" y="4703358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Rainbow table</a:t>
            </a:r>
          </a:p>
        </p:txBody>
      </p:sp>
    </p:spTree>
    <p:extLst>
      <p:ext uri="{BB962C8B-B14F-4D97-AF65-F5344CB8AC3E}">
        <p14:creationId xmlns:p14="http://schemas.microsoft.com/office/powerpoint/2010/main" val="420071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116632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 dirty="0">
                <a:ea typeface="ヒラギノ角ゴ Pro W3" charset="-128"/>
              </a:rPr>
              <a:t>Motivations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424" y="896185"/>
            <a:ext cx="9983071" cy="1452695"/>
          </a:xfrm>
        </p:spPr>
        <p:txBody>
          <a:bodyPr wrap="square">
            <a:spAutoFit/>
          </a:bodyPr>
          <a:lstStyle/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ensure that the message is the original one?</a:t>
            </a:r>
          </a:p>
          <a:p>
            <a:pPr lvl="1"/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verify that a message comes from the claimed sender?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507D0-F4AC-434A-923E-BD924CAE716C}"/>
              </a:ext>
            </a:extLst>
          </p:cNvPr>
          <p:cNvSpPr/>
          <p:nvPr/>
        </p:nvSpPr>
        <p:spPr>
          <a:xfrm>
            <a:off x="2313521" y="2311773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Authentication?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D8578-C761-41F3-9DBA-EE157EE858D5}"/>
              </a:ext>
            </a:extLst>
          </p:cNvPr>
          <p:cNvSpPr/>
          <p:nvPr/>
        </p:nvSpPr>
        <p:spPr>
          <a:xfrm>
            <a:off x="2355724" y="1231071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Integrity?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EAC-4B3E-44DB-BECA-480A7D83BC4C}"/>
              </a:ext>
            </a:extLst>
          </p:cNvPr>
          <p:cNvSpPr txBox="1"/>
          <p:nvPr/>
        </p:nvSpPr>
        <p:spPr>
          <a:xfrm>
            <a:off x="742397" y="2791472"/>
            <a:ext cx="6094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/>
                </a:solidFill>
              </a:rPr>
              <a:t>Message Authentication Code (MAC)</a:t>
            </a:r>
          </a:p>
        </p:txBody>
      </p:sp>
      <p:pic>
        <p:nvPicPr>
          <p:cNvPr id="8" name="Picture 4" descr="j0312092">
            <a:extLst>
              <a:ext uri="{FF2B5EF4-FFF2-40B4-BE49-F238E27FC236}">
                <a16:creationId xmlns:a16="http://schemas.microsoft.com/office/drawing/2014/main" id="{10D08F1C-B0A4-49C3-BAD6-9EEDB95A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05" y="3657328"/>
            <a:ext cx="116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j0223594">
            <a:extLst>
              <a:ext uri="{FF2B5EF4-FFF2-40B4-BE49-F238E27FC236}">
                <a16:creationId xmlns:a16="http://schemas.microsoft.com/office/drawing/2014/main" id="{8D821635-6B96-42BE-9156-43442BDE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492" y="3657327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A15D4-0548-4B87-8E92-69E049E4B4D4}"/>
              </a:ext>
            </a:extLst>
          </p:cNvPr>
          <p:cNvSpPr txBox="1"/>
          <p:nvPr/>
        </p:nvSpPr>
        <p:spPr>
          <a:xfrm>
            <a:off x="577426" y="3965629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988B0-3121-490F-91D1-E632DEC30456}"/>
              </a:ext>
            </a:extLst>
          </p:cNvPr>
          <p:cNvSpPr txBox="1"/>
          <p:nvPr/>
        </p:nvSpPr>
        <p:spPr>
          <a:xfrm>
            <a:off x="8579815" y="38529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7C084-AF88-47AB-87E0-3E7109F6A797}"/>
              </a:ext>
            </a:extLst>
          </p:cNvPr>
          <p:cNvCxnSpPr>
            <a:cxnSpLocks/>
          </p:cNvCxnSpPr>
          <p:nvPr/>
        </p:nvCxnSpPr>
        <p:spPr bwMode="auto">
          <a:xfrm>
            <a:off x="2760405" y="3965629"/>
            <a:ext cx="4801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/>
              <p:nvPr/>
            </p:nvSpPr>
            <p:spPr>
              <a:xfrm>
                <a:off x="2285000" y="3193812"/>
                <a:ext cx="624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If A and B can not agree a session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00" y="3193812"/>
                <a:ext cx="6242543" cy="523220"/>
              </a:xfrm>
              <a:prstGeom prst="rect">
                <a:avLst/>
              </a:prstGeom>
              <a:blipFill>
                <a:blip r:embed="rId5"/>
                <a:stretch>
                  <a:fillRect l="-879" t="-12791" r="-7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/>
              <p:nvPr/>
            </p:nvSpPr>
            <p:spPr>
              <a:xfrm>
                <a:off x="1170547" y="4891080"/>
                <a:ext cx="158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47" y="4891080"/>
                <a:ext cx="15898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3F412A-04D3-42F2-AF80-F4EEF7F6A8E4}"/>
              </a:ext>
            </a:extLst>
          </p:cNvPr>
          <p:cNvCxnSpPr>
            <a:cxnSpLocks/>
          </p:cNvCxnSpPr>
          <p:nvPr/>
        </p:nvCxnSpPr>
        <p:spPr bwMode="auto">
          <a:xfrm>
            <a:off x="3148985" y="5085184"/>
            <a:ext cx="49571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/>
              <p:nvPr/>
            </p:nvSpPr>
            <p:spPr>
              <a:xfrm>
                <a:off x="3025698" y="4582290"/>
                <a:ext cx="22473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98" y="4582290"/>
                <a:ext cx="224734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/>
              <p:nvPr/>
            </p:nvSpPr>
            <p:spPr>
              <a:xfrm>
                <a:off x="6980306" y="5139103"/>
                <a:ext cx="26614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306" y="5139103"/>
                <a:ext cx="26614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/>
              <p:nvPr/>
            </p:nvSpPr>
            <p:spPr>
              <a:xfrm>
                <a:off x="7396018" y="5848151"/>
                <a:ext cx="1455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18" y="5848151"/>
                <a:ext cx="14557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227D1E-34F8-48AF-895D-01FC59E7E8A8}"/>
              </a:ext>
            </a:extLst>
          </p:cNvPr>
          <p:cNvSpPr/>
          <p:nvPr/>
        </p:nvSpPr>
        <p:spPr bwMode="auto">
          <a:xfrm>
            <a:off x="6970514" y="5970360"/>
            <a:ext cx="360040" cy="362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2B61A3-D5DB-49AC-B663-8768BC185277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6905" y="4582290"/>
            <a:ext cx="6099432" cy="137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7C3DCD-67D3-4878-96CA-46E33E2CA2BD}"/>
              </a:ext>
            </a:extLst>
          </p:cNvPr>
          <p:cNvCxnSpPr/>
          <p:nvPr/>
        </p:nvCxnSpPr>
        <p:spPr bwMode="auto">
          <a:xfrm>
            <a:off x="2881681" y="4025069"/>
            <a:ext cx="6349792" cy="2405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A3A7DE-B6D4-6A12-AE3B-D9BB76F54F5A}"/>
              </a:ext>
            </a:extLst>
          </p:cNvPr>
          <p:cNvSpPr txBox="1"/>
          <p:nvPr/>
        </p:nvSpPr>
        <p:spPr>
          <a:xfrm>
            <a:off x="4206496" y="5727164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attacks?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63CCBC6-70B6-B6DC-AC69-7412E5B63A7F}"/>
              </a:ext>
            </a:extLst>
          </p:cNvPr>
          <p:cNvSpPr/>
          <p:nvPr/>
        </p:nvSpPr>
        <p:spPr bwMode="auto">
          <a:xfrm rot="10800000">
            <a:off x="4729156" y="5121939"/>
            <a:ext cx="291905" cy="6591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32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331" y="87606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 dirty="0">
                <a:ea typeface="ヒラギノ角ゴ Pro W3" charset="-128"/>
              </a:rPr>
              <a:t>Motivations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32" y="854461"/>
            <a:ext cx="10199095" cy="1452695"/>
          </a:xfrm>
        </p:spPr>
        <p:txBody>
          <a:bodyPr wrap="square">
            <a:spAutoFit/>
          </a:bodyPr>
          <a:lstStyle/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ensure that the message is the original one?</a:t>
            </a:r>
          </a:p>
          <a:p>
            <a:pPr lvl="1"/>
            <a:endParaRPr lang="en-US" sz="2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verify that a message comes from the claimed </a:t>
            </a:r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sender?</a:t>
            </a:r>
            <a:endParaRPr lang="en-US" sz="2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507D0-F4AC-434A-923E-BD924CAE716C}"/>
              </a:ext>
            </a:extLst>
          </p:cNvPr>
          <p:cNvSpPr/>
          <p:nvPr/>
        </p:nvSpPr>
        <p:spPr>
          <a:xfrm>
            <a:off x="2385529" y="2383781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Authentication?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D8578-C761-41F3-9DBA-EE157EE858D5}"/>
              </a:ext>
            </a:extLst>
          </p:cNvPr>
          <p:cNvSpPr/>
          <p:nvPr/>
        </p:nvSpPr>
        <p:spPr>
          <a:xfrm>
            <a:off x="2427732" y="1303079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Integrity?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EAC-4B3E-44DB-BECA-480A7D83BC4C}"/>
              </a:ext>
            </a:extLst>
          </p:cNvPr>
          <p:cNvSpPr txBox="1"/>
          <p:nvPr/>
        </p:nvSpPr>
        <p:spPr>
          <a:xfrm>
            <a:off x="871985" y="2947041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2"/>
                </a:solidFill>
              </a:rPr>
              <a:t>MAC, HMAC</a:t>
            </a:r>
          </a:p>
        </p:txBody>
      </p:sp>
      <p:pic>
        <p:nvPicPr>
          <p:cNvPr id="9" name="Picture 5" descr="j0223594">
            <a:extLst>
              <a:ext uri="{FF2B5EF4-FFF2-40B4-BE49-F238E27FC236}">
                <a16:creationId xmlns:a16="http://schemas.microsoft.com/office/drawing/2014/main" id="{8D821635-6B96-42BE-9156-43442BDE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00" y="3729335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A15D4-0548-4B87-8E92-69E049E4B4D4}"/>
              </a:ext>
            </a:extLst>
          </p:cNvPr>
          <p:cNvSpPr txBox="1"/>
          <p:nvPr/>
        </p:nvSpPr>
        <p:spPr>
          <a:xfrm>
            <a:off x="168370" y="4037637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988B0-3121-490F-91D1-E632DEC30456}"/>
              </a:ext>
            </a:extLst>
          </p:cNvPr>
          <p:cNvSpPr txBox="1"/>
          <p:nvPr/>
        </p:nvSpPr>
        <p:spPr>
          <a:xfrm>
            <a:off x="8686012" y="3746009"/>
            <a:ext cx="3001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care system </a:t>
            </a:r>
          </a:p>
          <a:p>
            <a:r>
              <a:rPr lang="en-US" dirty="0"/>
              <a:t>server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7C084-AF88-47AB-87E0-3E7109F6A797}"/>
              </a:ext>
            </a:extLst>
          </p:cNvPr>
          <p:cNvCxnSpPr>
            <a:cxnSpLocks/>
          </p:cNvCxnSpPr>
          <p:nvPr/>
        </p:nvCxnSpPr>
        <p:spPr bwMode="auto">
          <a:xfrm>
            <a:off x="2832413" y="4005064"/>
            <a:ext cx="4801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/>
              <p:nvPr/>
            </p:nvSpPr>
            <p:spPr>
              <a:xfrm>
                <a:off x="3132670" y="3066197"/>
                <a:ext cx="458484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agree a session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>
                  <a:latin typeface="Cambria Math" panose="02040503050406030204" pitchFamily="18" charset="0"/>
                </a:endParaRPr>
              </a:p>
              <a:p>
                <a:r>
                  <a:rPr lang="en-US">
                    <a:latin typeface="+mj-lt"/>
                  </a:rPr>
                  <a:t>(</a:t>
                </a:r>
                <a:r>
                  <a:rPr lang="en-US"/>
                  <a:t>using Diffie–Hellman for ex.)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70" y="3066197"/>
                <a:ext cx="4584845" cy="954107"/>
              </a:xfrm>
              <a:prstGeom prst="rect">
                <a:avLst/>
              </a:prstGeom>
              <a:blipFill>
                <a:blip r:embed="rId5"/>
                <a:stretch>
                  <a:fillRect l="-2793" t="-7051" r="-15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/>
              <p:nvPr/>
            </p:nvSpPr>
            <p:spPr>
              <a:xfrm>
                <a:off x="1242555" y="4963088"/>
                <a:ext cx="158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55" y="4963088"/>
                <a:ext cx="15898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3F412A-04D3-42F2-AF80-F4EEF7F6A8E4}"/>
              </a:ext>
            </a:extLst>
          </p:cNvPr>
          <p:cNvCxnSpPr>
            <a:cxnSpLocks/>
          </p:cNvCxnSpPr>
          <p:nvPr/>
        </p:nvCxnSpPr>
        <p:spPr bwMode="auto">
          <a:xfrm>
            <a:off x="3220993" y="5157192"/>
            <a:ext cx="49571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/>
              <p:nvPr/>
            </p:nvSpPr>
            <p:spPr>
              <a:xfrm>
                <a:off x="3097706" y="4654298"/>
                <a:ext cx="53526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06" y="4654298"/>
                <a:ext cx="535261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/>
              <p:nvPr/>
            </p:nvSpPr>
            <p:spPr>
              <a:xfrm>
                <a:off x="8114086" y="5013181"/>
                <a:ext cx="13980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𝑡𝑎𝑔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086" y="5013181"/>
                <a:ext cx="139801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546C1A-646D-4AD1-8A4E-443EF8FE8A37}"/>
                  </a:ext>
                </a:extLst>
              </p:cNvPr>
              <p:cNvSpPr/>
              <p:nvPr/>
            </p:nvSpPr>
            <p:spPr>
              <a:xfrm>
                <a:off x="5041922" y="5519857"/>
                <a:ext cx="46074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546C1A-646D-4AD1-8A4E-443EF8FE8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22" y="5519857"/>
                <a:ext cx="460748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/>
              <p:nvPr/>
            </p:nvSpPr>
            <p:spPr>
              <a:xfrm>
                <a:off x="6757618" y="5949280"/>
                <a:ext cx="1455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618" y="5949280"/>
                <a:ext cx="145578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227D1E-34F8-48AF-895D-01FC59E7E8A8}"/>
              </a:ext>
            </a:extLst>
          </p:cNvPr>
          <p:cNvSpPr/>
          <p:nvPr/>
        </p:nvSpPr>
        <p:spPr bwMode="auto">
          <a:xfrm>
            <a:off x="6397577" y="6046756"/>
            <a:ext cx="360040" cy="362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0D412A-17C5-49E8-AB73-68C7F57F2657}"/>
                  </a:ext>
                </a:extLst>
              </p:cNvPr>
              <p:cNvSpPr/>
              <p:nvPr/>
            </p:nvSpPr>
            <p:spPr>
              <a:xfrm>
                <a:off x="2564712" y="4037637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0D412A-17C5-49E8-AB73-68C7F57F2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12" y="4037637"/>
                <a:ext cx="53540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069437-43D5-4241-802A-D3D64F4714BF}"/>
                  </a:ext>
                </a:extLst>
              </p:cNvPr>
              <p:cNvSpPr/>
              <p:nvPr/>
            </p:nvSpPr>
            <p:spPr>
              <a:xfrm>
                <a:off x="7170815" y="4027481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069437-43D5-4241-802A-D3D64F471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5" y="4027481"/>
                <a:ext cx="535403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Đồng hồ thông minh Xiaomi Redmi Watch 2 Lite">
            <a:extLst>
              <a:ext uri="{FF2B5EF4-FFF2-40B4-BE49-F238E27FC236}">
                <a16:creationId xmlns:a16="http://schemas.microsoft.com/office/drawing/2014/main" id="{69CD6BEC-D997-84B2-BC9C-749A9148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6" y="3686905"/>
            <a:ext cx="1164648" cy="11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67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4287C0C-5C6F-4B8C-920E-004D6AF3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116557"/>
            <a:ext cx="9793088" cy="792163"/>
          </a:xfrm>
        </p:spPr>
        <p:txBody>
          <a:bodyPr/>
          <a:lstStyle/>
          <a:p>
            <a:r>
              <a:rPr lang="en-US" altLang="en-US" dirty="0"/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0C8C4DE0-9A8A-4EEC-BA43-EEFEF2EA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7408" y="1196752"/>
                <a:ext cx="11233247" cy="4967287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 dirty="0"/>
                  <a:t>A hash function maps a message of an arbitrary length to a </a:t>
                </a:r>
                <a14:m>
                  <m:oMath xmlns:m="http://schemas.openxmlformats.org/officeDocument/2006/math">
                    <m:r>
                      <a:rPr lang="en-US" alt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altLang="en-US" sz="2800" dirty="0"/>
                  <a:t> output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en-US" dirty="0"/>
              </a:p>
              <a:p>
                <a:pPr lvl="1" eaLnBrk="1" hangingPunct="1"/>
                <a:r>
                  <a:rPr lang="en-US" altLang="en-US" dirty="0"/>
                  <a:t>output known as the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fingerprint</a:t>
                </a:r>
                <a:r>
                  <a:rPr lang="en-US" altLang="en-US" dirty="0"/>
                  <a:t> or the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message digest</a:t>
                </a:r>
              </a:p>
              <a:p>
                <a:pPr marL="0" indent="0">
                  <a:buNone/>
                </a:pPr>
                <a:endParaRPr lang="en-US" altLang="en-US" sz="2800" dirty="0"/>
              </a:p>
              <a:p>
                <a:pPr eaLnBrk="1" hangingPunct="1"/>
                <a:r>
                  <a:rPr lang="en-US" altLang="en-US" sz="2800" dirty="0"/>
                  <a:t>What is an example of hash functions?</a:t>
                </a:r>
              </a:p>
              <a:p>
                <a:pPr lvl="1" eaLnBrk="1" hangingPunct="1"/>
                <a:r>
                  <a:rPr lang="en-US" altLang="en-US" dirty="0"/>
                  <a:t>Give a hash function that maps Strings to integers in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 dirty="0"/>
              </a:p>
              <a:p>
                <a:endParaRPr lang="en-US" altLang="en-US" sz="2800" dirty="0"/>
              </a:p>
              <a:p>
                <a:r>
                  <a:rPr lang="en-US" altLang="en-US" sz="2800" b="1" dirty="0"/>
                  <a:t>Cryptographic hash functions </a:t>
                </a:r>
                <a:r>
                  <a:rPr lang="en-US" altLang="en-US" sz="2800" dirty="0"/>
                  <a:t>are hash functions with additional security requirements</a:t>
                </a:r>
              </a:p>
            </p:txBody>
          </p:sp>
        </mc:Choice>
        <mc:Fallback xmlns="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0C8C4DE0-9A8A-4EEC-BA43-EEFEF2EA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408" y="1196752"/>
                <a:ext cx="11233247" cy="4967287"/>
              </a:xfrm>
              <a:blipFill>
                <a:blip r:embed="rId3"/>
                <a:stretch>
                  <a:fillRect l="-1411" t="-2699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20834"/>
      </p:ext>
    </p:extLst>
  </p:cSld>
  <p:clrMapOvr>
    <a:masterClrMapping/>
  </p:clrMapOvr>
</p:sld>
</file>

<file path=ppt/theme/theme1.xml><?xml version="1.0" encoding="utf-8"?>
<a:theme xmlns:a="http://schemas.openxmlformats.org/drawingml/2006/main" name="3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5FAB561DC6A47A0A98BAA6919695E" ma:contentTypeVersion="4" ma:contentTypeDescription="Create a new document." ma:contentTypeScope="" ma:versionID="888e8351f109154ad1147e9c9cb45b71">
  <xsd:schema xmlns:xsd="http://www.w3.org/2001/XMLSchema" xmlns:xs="http://www.w3.org/2001/XMLSchema" xmlns:p="http://schemas.microsoft.com/office/2006/metadata/properties" xmlns:ns2="d2cdffff-7270-4a21-9ecb-b72fdb785163" targetNamespace="http://schemas.microsoft.com/office/2006/metadata/properties" ma:root="true" ma:fieldsID="2a066868ba163fac0bec6b67d0ccc487" ns2:_="">
    <xsd:import namespace="d2cdffff-7270-4a21-9ecb-b72fdb7851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cdffff-7270-4a21-9ecb-b72fdb7851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411E13-C774-4F28-9C3D-D1B4716542E7}"/>
</file>

<file path=customXml/itemProps2.xml><?xml version="1.0" encoding="utf-8"?>
<ds:datastoreItem xmlns:ds="http://schemas.openxmlformats.org/officeDocument/2006/customXml" ds:itemID="{883C6C30-ED17-4AA7-BE78-F4FCBF26F093}"/>
</file>

<file path=customXml/itemProps3.xml><?xml version="1.0" encoding="utf-8"?>
<ds:datastoreItem xmlns:ds="http://schemas.openxmlformats.org/officeDocument/2006/customXml" ds:itemID="{E1CA3775-F43A-4543-8139-D8B87A793C0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</TotalTime>
  <Words>3600</Words>
  <Application>Microsoft Office PowerPoint</Application>
  <PresentationFormat>Widescreen</PresentationFormat>
  <Paragraphs>524</Paragraphs>
  <Slides>63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8" baseType="lpstr">
      <vt:lpstr>宋体</vt:lpstr>
      <vt:lpstr>Arial</vt:lpstr>
      <vt:lpstr>Arial</vt:lpstr>
      <vt:lpstr>Cambria Math</vt:lpstr>
      <vt:lpstr>Courier New</vt:lpstr>
      <vt:lpstr>Garamond</vt:lpstr>
      <vt:lpstr>Script MT Bold</vt:lpstr>
      <vt:lpstr>Symbol</vt:lpstr>
      <vt:lpstr>Tahoma</vt:lpstr>
      <vt:lpstr>Times</vt:lpstr>
      <vt:lpstr>Times New Roman</vt:lpstr>
      <vt:lpstr>Wingdings</vt:lpstr>
      <vt:lpstr>ヒラギノ角ゴ Pro W3</vt:lpstr>
      <vt:lpstr>3_Standarddesign</vt:lpstr>
      <vt:lpstr>Equation</vt:lpstr>
      <vt:lpstr>CMP5329 Cyber Security</vt:lpstr>
      <vt:lpstr>Security goals</vt:lpstr>
      <vt:lpstr>Motivations</vt:lpstr>
      <vt:lpstr>Motivations</vt:lpstr>
      <vt:lpstr>Cryptographic Ciphers</vt:lpstr>
      <vt:lpstr>Hash function and MACs</vt:lpstr>
      <vt:lpstr>Motivations</vt:lpstr>
      <vt:lpstr>Motivations</vt:lpstr>
      <vt:lpstr>Hash Functions</vt:lpstr>
      <vt:lpstr>Some terminology</vt:lpstr>
      <vt:lpstr>Cryptographic Hash Functions</vt:lpstr>
      <vt:lpstr>Usages of Cryptographic Hash Functions</vt:lpstr>
      <vt:lpstr>Using Hash Functions for Message Integrity</vt:lpstr>
      <vt:lpstr>Well Known Hash Functions</vt:lpstr>
      <vt:lpstr>PowerPoint Presentation</vt:lpstr>
      <vt:lpstr>Merkle-Damgard Construction for Hash Functions</vt:lpstr>
      <vt:lpstr>Merkle-Damgard Construction for Hash Functions</vt:lpstr>
      <vt:lpstr>SHA-512 Algorithm </vt:lpstr>
      <vt:lpstr>SHA-512 Initial Process (I)</vt:lpstr>
      <vt:lpstr>SHA-512 Initial Process (I)</vt:lpstr>
      <vt:lpstr>SHA-512 Initial Process (II)</vt:lpstr>
      <vt:lpstr>SHA-512 Initial Process (II)</vt:lpstr>
      <vt:lpstr>PowerPoint Presentation</vt:lpstr>
      <vt:lpstr>PowerPoint Presentation</vt:lpstr>
      <vt:lpstr>SHA-512 Compression Function (IlI)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Length extension attack on SHA2 </vt:lpstr>
      <vt:lpstr>SHA3 Standard</vt:lpstr>
      <vt:lpstr>NIST SHA-3</vt:lpstr>
      <vt:lpstr>SHA3 Standard</vt:lpstr>
      <vt:lpstr>Example</vt:lpstr>
      <vt:lpstr>Setup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Absorb and Squeeze</vt:lpstr>
      <vt:lpstr>SHA-3 Hash</vt:lpstr>
      <vt:lpstr>PowerPoint Presentation</vt:lpstr>
      <vt:lpstr>PowerPoint Presentation</vt:lpstr>
      <vt:lpstr>The Sponge Construction: Used by SHA-3</vt:lpstr>
      <vt:lpstr>Choosing the length of Hash outputs</vt:lpstr>
      <vt:lpstr>Limitation of Using Hash Functions for Authentication</vt:lpstr>
      <vt:lpstr>Message Authentication Code</vt:lpstr>
      <vt:lpstr>Message Authentication Code</vt:lpstr>
      <vt:lpstr>Message Authentication Code CMAC</vt:lpstr>
      <vt:lpstr>Message Authentication Code GMAC </vt:lpstr>
      <vt:lpstr>Keyed-Hash Message Authentication Code HMAC</vt:lpstr>
      <vt:lpstr>Security Requirements for MAC</vt:lpstr>
      <vt:lpstr>Constructing MAC from Hash Functions</vt:lpstr>
      <vt:lpstr>Constructing MAC from Cryptographic Hash Functions HMAC</vt:lpstr>
      <vt:lpstr>Authentication and Integrity checking</vt:lpstr>
      <vt:lpstr>PowerPoint Presentation</vt:lpstr>
      <vt:lpstr>HMAC Security</vt:lpstr>
      <vt:lpstr>Dictionary attacks on hash function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Nguyễn Ngọc Tự</cp:lastModifiedBy>
  <cp:revision>817</cp:revision>
  <cp:lastPrinted>1999-07-26T11:07:16Z</cp:lastPrinted>
  <dcterms:created xsi:type="dcterms:W3CDTF">1999-06-21T09:15:32Z</dcterms:created>
  <dcterms:modified xsi:type="dcterms:W3CDTF">2024-10-24T10:21:08Z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0x010100AFE5FAB561DC6A47A0A98BAA6919695E</vt:lpwstr>
  </property>
</Properties>
</file>