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4"/>
    <p:sldMasterId id="2147483723" r:id="rId5"/>
  </p:sldMasterIdLst>
  <p:notesMasterIdLst>
    <p:notesMasterId r:id="rId38"/>
  </p:notesMasterIdLst>
  <p:handoutMasterIdLst>
    <p:handoutMasterId r:id="rId39"/>
  </p:handoutMasterIdLst>
  <p:sldIdLst>
    <p:sldId id="1519" r:id="rId6"/>
    <p:sldId id="1505" r:id="rId7"/>
    <p:sldId id="1569" r:id="rId8"/>
    <p:sldId id="1557" r:id="rId9"/>
    <p:sldId id="1558" r:id="rId10"/>
    <p:sldId id="1406" r:id="rId11"/>
    <p:sldId id="1559" r:id="rId12"/>
    <p:sldId id="1560" r:id="rId13"/>
    <p:sldId id="1562" r:id="rId14"/>
    <p:sldId id="1563" r:id="rId15"/>
    <p:sldId id="1564" r:id="rId16"/>
    <p:sldId id="1566" r:id="rId17"/>
    <p:sldId id="1565" r:id="rId18"/>
    <p:sldId id="1561" r:id="rId19"/>
    <p:sldId id="1567" r:id="rId20"/>
    <p:sldId id="1568" r:id="rId21"/>
    <p:sldId id="1570" r:id="rId22"/>
    <p:sldId id="1498" r:id="rId23"/>
    <p:sldId id="1571" r:id="rId24"/>
    <p:sldId id="1572" r:id="rId25"/>
    <p:sldId id="1576" r:id="rId26"/>
    <p:sldId id="1573" r:id="rId27"/>
    <p:sldId id="1575" r:id="rId28"/>
    <p:sldId id="1574" r:id="rId29"/>
    <p:sldId id="1577" r:id="rId30"/>
    <p:sldId id="1578" r:id="rId31"/>
    <p:sldId id="1579" r:id="rId32"/>
    <p:sldId id="1580" r:id="rId33"/>
    <p:sldId id="1581" r:id="rId34"/>
    <p:sldId id="1582" r:id="rId35"/>
    <p:sldId id="1583" r:id="rId36"/>
    <p:sldId id="1584" r:id="rId37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0000"/>
    <a:srgbClr val="0033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Tấn Khang" userId="S::23560020@ms.uit.edu.vn::43abc034-945c-4b17-a27f-5700f6832688" providerId="AD" clId="Web-{9A07E41F-8B85-DEED-3559-FA1786ED273A}"/>
    <pc:docChg chg="modSld">
      <pc:chgData name="Huỳnh Tấn Khang" userId="S::23560020@ms.uit.edu.vn::43abc034-945c-4b17-a27f-5700f6832688" providerId="AD" clId="Web-{9A07E41F-8B85-DEED-3559-FA1786ED273A}" dt="2025-01-04T10:56:27.957" v="0"/>
      <pc:docMkLst>
        <pc:docMk/>
      </pc:docMkLst>
      <pc:sldChg chg="modSp">
        <pc:chgData name="Huỳnh Tấn Khang" userId="S::23560020@ms.uit.edu.vn::43abc034-945c-4b17-a27f-5700f6832688" providerId="AD" clId="Web-{9A07E41F-8B85-DEED-3559-FA1786ED273A}" dt="2025-01-04T10:56:27.957" v="0"/>
        <pc:sldMkLst>
          <pc:docMk/>
          <pc:sldMk cId="2377210606" sldId="1576"/>
        </pc:sldMkLst>
        <pc:graphicFrameChg chg="modGraphic">
          <ac:chgData name="Huỳnh Tấn Khang" userId="S::23560020@ms.uit.edu.vn::43abc034-945c-4b17-a27f-5700f6832688" providerId="AD" clId="Web-{9A07E41F-8B85-DEED-3559-FA1786ED273A}" dt="2025-01-04T10:56:27.957" v="0"/>
          <ac:graphicFrameMkLst>
            <pc:docMk/>
            <pc:sldMk cId="2377210606" sldId="1576"/>
            <ac:graphicFrameMk id="2" creationId="{F49D5A6C-4622-CE72-5B71-4DAAA40F047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7C4D3-F4CF-1DD4-3D92-DECE540ED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177F2-EBFF-378B-4F67-B5E236EB3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B03696-F87A-14F4-92D1-092E12DA2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B0C2-7A46-0F96-A4D6-ED9E7EDB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BAA3E-A444-04D3-0853-5CFE35425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9306B-BF21-5D85-1AA8-6D51F6D37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342C4-3C14-C7DB-7C27-0348E6AF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41A350-49B7-2E62-84D1-443D4E39C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AF4A8-E056-538D-7D9C-C4E09EA82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97CD4-868F-C8DC-E8EF-149431F50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4183E-8494-CDAF-324E-2964C5420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75798-8CEB-9C28-F2F7-2349B95CA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2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01CE-CE0A-B063-752C-B61B26398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86B3D-8826-3919-3385-18E1B253D9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E4E82-C823-E4D5-5E0B-1F618F7D3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A336D-6672-E1B9-C7E8-0F7E6970B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4B49A-C060-3BC6-0843-E313E2F8A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2F9EF-7AC4-963C-CAD3-70F9BD86C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6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6075-E73F-1688-EC1D-320CAD55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C68C5-299B-A72A-E54D-48EEE84A2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5A32BA-D660-1F37-CEF5-A37FE6C1A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5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E10FC6A-3BCD-4476-9958-511031BB9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02C090B-2732-4B76-AE51-CE60EBC2C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837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CE6DA-6B27-3CDB-8B7A-439674BF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E5A68-7249-D7E7-3EF4-54122823E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E8145-4049-83B7-9E54-ECA046FD4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415E-66BA-C531-42F3-966E8099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7684F-D5A4-9087-3935-EC9950F8D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05133-FB39-DD01-C8A6-D03F59FDA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27C95-103B-F8E0-1F09-22D58A7FF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7A6AB-4DEE-7AD6-F57E-358F0520D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9FE73D-85D5-9B99-569C-3E8E71587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50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7DFAA-2E31-DD1B-4215-00A2E2B6C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47561-082E-281C-30A7-C6AA75151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EEB87F-93A4-6826-B953-1BEE2B93C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7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EE4F2-1466-DF65-BCFA-276A36AB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54EFB-6EFF-BD67-DBEF-0DFEA2178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9FAFA-07D6-2261-41BD-9073D3438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3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A9800-C4DD-D50D-3302-98B5C609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396C51-D011-A02A-510C-4658833B4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4557F-47B6-F84B-5799-14763510F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1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C6B4D-F8BA-08E5-CFBC-8784AB008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39988-C3ED-3C6A-95EC-1635845D8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1BA9C-E163-9251-EF0E-FBAE00EA9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6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F3DF6-51EB-40ED-02C6-CB6DD4A9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E60AC-B2FB-DA2A-269E-F06F7EDB8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F76A7-2470-0E59-0084-CA5D8337D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1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883D8-C548-A7A5-031C-3D92A8E96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E19AE1-5323-0EE8-16F3-83D2EB43C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9C0D-F30C-18CF-72E5-1ED6A53CB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3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06ED-E8B3-B4CF-1C7F-6E3269269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5BC4F7-C32F-3D75-801A-D67F4D072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96706-CAF3-6099-8876-EFA48C917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28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67DFA-9609-967F-605B-79DB580D7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A9A88-DB4D-A202-D4A2-2C8029B0D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C4948-3964-1DED-FD9A-CE0535A5C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6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0BB6-0BFA-9A78-CE3D-F84287DD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EFE7C-D7C4-9B1A-3D19-CE695A0C2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45AA3-DF11-8A48-C196-9B5D423A6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0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DDA3-4410-A1DF-7ADE-B2F198FB3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BF75F-AE19-FE07-B962-58A46AF6E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FD7F3-07BE-34F4-0559-A2C49A42B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1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D576-ABC5-448D-D18D-F00ACC2D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4CA66-8327-1C5E-202C-C8E68CA1B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2D1B8-CF06-AC05-E98A-DF3D9EC9B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1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8B4CE-1201-2FBD-A7D9-6856583B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692D3-54A5-C426-7926-080991D14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3AE55-CE34-5A79-EE63-0DECD2ED7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8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B4BFD-856A-8204-8EB6-CF678586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C0480-3687-CBDD-42DC-B0E876499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ACED1-4608-3205-A248-490E9A1FD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CDA44-AC61-0668-F7C8-7D49972EA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43589-7A7D-5E16-3CDB-15CCC2936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D2633-45F0-882B-DDEE-2DC4AE847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2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A13DF-74E2-7D2D-7250-26F1729BB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08075-7EE4-6057-439B-5B6ACC334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7BB2F-56FA-C447-35AB-A06B1B098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2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A622-EBE3-E7AE-33F7-0FD943C6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45D433-525F-B1F7-4A6A-8A610EB65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E1BCB-48F0-CED3-7179-BFE90811E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7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BCF89-6796-7148-A657-C237377A9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1E51B-6F8C-FB42-BCB7-3C88B05F1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94DD87-E2F9-ABA3-CF33-85E9199A3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40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2102F-0C65-0442-7606-38A2D187C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0AB51B-E155-E353-4A5D-CC48CFA79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45D1E6-9379-F5F2-729A-4CFB9A76C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3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9" y="23269"/>
            <a:ext cx="9313035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3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3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"/>
            <a:ext cx="8928992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91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2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38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6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1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6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2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793088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2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6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0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3031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5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2" y="40185"/>
            <a:ext cx="8448831" cy="783526"/>
          </a:xfrm>
        </p:spPr>
        <p:txBody>
          <a:bodyPr/>
          <a:lstStyle>
            <a:lvl1pPr>
              <a:defRPr sz="2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6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9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6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8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103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0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99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9B9-DAC8-49F2-8C5B-5CE8432F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166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548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1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18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66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42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2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121013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279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8962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3269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3267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69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707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422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0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435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622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22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500" y="140494"/>
            <a:ext cx="8832981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7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1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3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04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34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23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87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45405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549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40185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1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50" y="2"/>
            <a:ext cx="8928039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2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70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48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1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90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1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2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41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6" y="6508752"/>
            <a:ext cx="26881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200">
                <a:latin typeface="Arial" panose="020B0604020202020204" pitchFamily="34" charset="0"/>
              </a:rPr>
              <a:t>Week 6: </a:t>
            </a:r>
            <a:fld id="{F82382A3-3314-49A0-B193-00795800CFEF}" type="slidenum">
              <a:rPr lang="de-DE" altLang="en-US" sz="12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2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5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2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1732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56" r:id="rId3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3: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1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ss.gov/CNSS/openDoc.cfm?a=kZtnch%2BT8hCbaXunThKKDw%3D%3D&amp;b=596BF893A9B71C43B4108C3DF6877E774A79EFB28B902960C2A89F7C4E01A727D29903C6B69A6D646CAFB39A12433D4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r>
              <a:rPr lang="en-US"/>
              <a:t>CMP5329 Cyber Security</a:t>
            </a: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20" y="2374284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2989"/>
            <a:ext cx="121920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/>
              <a:t>Access Control</a:t>
            </a:r>
            <a:r>
              <a:rPr lang="en-US" sz="3600"/>
              <a:t>, </a:t>
            </a:r>
            <a:r>
              <a:rPr lang="en-US" sz="3600" b="1"/>
              <a:t>Firewalls</a:t>
            </a:r>
            <a:r>
              <a:rPr lang="en-US" sz="3600"/>
              <a:t>, and </a:t>
            </a:r>
            <a:r>
              <a:rPr lang="en-US" sz="3600" b="1"/>
              <a:t>VPNs</a:t>
            </a:r>
            <a:endParaRPr kumimoji="0" lang="de-DE" altLang="en-US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1B202-ABC0-57C8-236A-518345E4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2DE5831-E01C-B584-BEBB-145AA63FB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0839D-E998-85EC-3AD9-E0A14CFB9E66}"/>
              </a:ext>
            </a:extLst>
          </p:cNvPr>
          <p:cNvSpPr txBox="1"/>
          <p:nvPr/>
        </p:nvSpPr>
        <p:spPr>
          <a:xfrm>
            <a:off x="335360" y="795205"/>
            <a:ext cx="11521280" cy="4585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/>
              <a:t>4. Attribute-Based Access Control (ABAC)</a:t>
            </a:r>
          </a:p>
          <a:p>
            <a:pPr>
              <a:lnSpc>
                <a:spcPct val="150000"/>
              </a:lnSpc>
            </a:pPr>
            <a:r>
              <a:rPr lang="en-US" b="1"/>
              <a:t>Key Features: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 Fine-Grained Control</a:t>
            </a:r>
            <a:r>
              <a:rPr lang="en-US"/>
              <a:t>: Policies are more flexible and precise than role-based access control.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 Context-Aware</a:t>
            </a:r>
            <a:r>
              <a:rPr lang="en-US"/>
              <a:t>: Considers multiple attributes to enforce policies.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 Dynamic</a:t>
            </a:r>
            <a:r>
              <a:rPr lang="en-US"/>
              <a:t>: Can adapt to real-time changes in attributes.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7802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B5617-F4C4-93CF-452B-7E002D150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FF6B14-DC80-E076-0FB8-EA94F8865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858C7-613D-61A1-2CB8-544838F2E6A9}"/>
              </a:ext>
            </a:extLst>
          </p:cNvPr>
          <p:cNvSpPr txBox="1"/>
          <p:nvPr/>
        </p:nvSpPr>
        <p:spPr>
          <a:xfrm>
            <a:off x="335360" y="782832"/>
            <a:ext cx="11521280" cy="4585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/>
              <a:t>4. Attribute-Based Access Control (ABAC)</a:t>
            </a:r>
          </a:p>
          <a:p>
            <a:pPr>
              <a:lnSpc>
                <a:spcPct val="150000"/>
              </a:lnSpc>
            </a:pPr>
            <a:r>
              <a:rPr lang="en-US" b="1"/>
              <a:t>Example Use Case: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finance document is accessible only if: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user is in the </a:t>
            </a:r>
            <a:r>
              <a:rPr lang="en-US" b="1"/>
              <a:t>Finance Department</a:t>
            </a:r>
            <a:r>
              <a:rPr lang="en-US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access request is during </a:t>
            </a:r>
            <a:r>
              <a:rPr lang="en-US" b="1"/>
              <a:t>business hours</a:t>
            </a:r>
            <a:r>
              <a:rPr lang="en-US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The request originates from a </a:t>
            </a:r>
            <a:r>
              <a:rPr lang="en-US" b="1"/>
              <a:t>corporate network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D19E8-B66D-572F-2351-0D23A5AE9CF3}"/>
              </a:ext>
            </a:extLst>
          </p:cNvPr>
          <p:cNvSpPr txBox="1"/>
          <p:nvPr/>
        </p:nvSpPr>
        <p:spPr>
          <a:xfrm>
            <a:off x="623392" y="534573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 </a:t>
            </a:r>
            <a:r>
              <a:rPr lang="en-US">
                <a:solidFill>
                  <a:srgbClr val="FF0000"/>
                </a:solidFill>
              </a:rPr>
              <a:t>06_ABAC_OPA_Guide.md</a:t>
            </a:r>
          </a:p>
        </p:txBody>
      </p:sp>
    </p:spTree>
    <p:extLst>
      <p:ext uri="{BB962C8B-B14F-4D97-AF65-F5344CB8AC3E}">
        <p14:creationId xmlns:p14="http://schemas.microsoft.com/office/powerpoint/2010/main" val="388514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03BAD-F923-58F8-ACA5-66636FE7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D8B476C-2FEC-737B-F14F-EF12291E0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65032-B80A-5DC8-7849-78C6E66CC7E1}"/>
              </a:ext>
            </a:extLst>
          </p:cNvPr>
          <p:cNvSpPr txBox="1"/>
          <p:nvPr/>
        </p:nvSpPr>
        <p:spPr>
          <a:xfrm>
            <a:off x="335360" y="575317"/>
            <a:ext cx="11521280" cy="5878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/>
              <a:t>5. Policy-Based Access Control (PBAC)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/>
              <a:t>Definition: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form of access control that uses an authorization policy that is flexible in the types of evaluated parameters (e.g., identity, role, clearance, operational need, risk, heuristics) (</a:t>
            </a:r>
            <a:r>
              <a:rPr lang="en-US" b="1" i="0" u="sng">
                <a:solidFill>
                  <a:srgbClr val="1A4EC7"/>
                </a:solidFill>
                <a:effectLst/>
                <a:latin typeface="display_font"/>
                <a:hlinkClick r:id="rId3"/>
              </a:rPr>
              <a:t>CNSSI 4009</a:t>
            </a:r>
            <a:r>
              <a:rPr lang="en-US" b="1" i="0" u="sng">
                <a:solidFill>
                  <a:srgbClr val="1A4EC7"/>
                </a:solidFill>
                <a:effectLst/>
                <a:latin typeface="display_font"/>
              </a:rPr>
              <a:t>-2022</a:t>
            </a:r>
            <a:r>
              <a:rPr lang="en-US"/>
              <a:t>).</a:t>
            </a:r>
            <a:endParaRPr lang="en-US" b="1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A security model where access decisions are made based on </a:t>
            </a:r>
            <a:r>
              <a:rPr lang="en-US">
                <a:solidFill>
                  <a:srgbClr val="FF0000"/>
                </a:solidFill>
              </a:rPr>
              <a:t>centralized, pre-defined policies</a:t>
            </a:r>
            <a:r>
              <a:rPr lang="en-US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Policies dictate access control rules </a:t>
            </a:r>
            <a:r>
              <a:rPr lang="en-US">
                <a:solidFill>
                  <a:srgbClr val="FF0000"/>
                </a:solidFill>
              </a:rPr>
              <a:t>independently of roles or attributes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4159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9BB17-5EC7-0695-3377-88FFC4E95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B0DA40-9A9F-7663-3ADB-61CAC9A8D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A9B41-C7C9-C365-CBE1-022471F98972}"/>
              </a:ext>
            </a:extLst>
          </p:cNvPr>
          <p:cNvSpPr txBox="1"/>
          <p:nvPr/>
        </p:nvSpPr>
        <p:spPr>
          <a:xfrm>
            <a:off x="335360" y="782832"/>
            <a:ext cx="11521280" cy="4585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/>
              <a:t>5. Policy-Based Access Control (PBAC)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/>
              <a:t>Key Features: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 Centralized Policies</a:t>
            </a:r>
            <a:r>
              <a:rPr lang="en-US"/>
              <a:t>: Manage access rules in a unified location.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 Dynamic Control</a:t>
            </a:r>
            <a:r>
              <a:rPr lang="en-US"/>
              <a:t>: Policies can be updated to adapt to new requirements.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 Fine-Grained</a:t>
            </a:r>
            <a:r>
              <a:rPr lang="en-US"/>
              <a:t>: Combines aspects of </a:t>
            </a:r>
            <a:r>
              <a:rPr lang="en-US">
                <a:solidFill>
                  <a:srgbClr val="FF0000"/>
                </a:solidFill>
              </a:rPr>
              <a:t>MAC and RBAC, ABAC </a:t>
            </a:r>
            <a:r>
              <a:rPr lang="en-US"/>
              <a:t>for enforcing </a:t>
            </a:r>
            <a:r>
              <a:rPr lang="en-US">
                <a:solidFill>
                  <a:srgbClr val="FF0000"/>
                </a:solidFill>
              </a:rPr>
              <a:t>strict environment-level access control policies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9FCA1-CE6B-CF18-2FC7-69DBB0A5B531}"/>
              </a:ext>
            </a:extLst>
          </p:cNvPr>
          <p:cNvSpPr txBox="1"/>
          <p:nvPr/>
        </p:nvSpPr>
        <p:spPr>
          <a:xfrm>
            <a:off x="349626" y="5661248"/>
            <a:ext cx="9202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ym typeface="Wingdings" panose="05000000000000000000" pitchFamily="2" charset="2"/>
              </a:rPr>
              <a:t> Ref: </a:t>
            </a:r>
            <a:r>
              <a:rPr lang="en-US" sz="1800"/>
              <a:t>https://nvlpubs.nist.gov/nistpubs/Legacy/SP/nistspecialpublication800-95.pdf (p.3-16)</a:t>
            </a:r>
          </a:p>
        </p:txBody>
      </p:sp>
    </p:spTree>
    <p:extLst>
      <p:ext uri="{BB962C8B-B14F-4D97-AF65-F5344CB8AC3E}">
        <p14:creationId xmlns:p14="http://schemas.microsoft.com/office/powerpoint/2010/main" val="72016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F24A1-51D9-55F1-901E-AC4C453B9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8A725A-B517-CDEC-A628-14A260B25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721F9-840B-6C30-79B3-1DB8FB990773}"/>
              </a:ext>
            </a:extLst>
          </p:cNvPr>
          <p:cNvSpPr txBox="1"/>
          <p:nvPr/>
        </p:nvSpPr>
        <p:spPr>
          <a:xfrm>
            <a:off x="479376" y="782832"/>
            <a:ext cx="11233248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Example Use Case: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Allow access to a database: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If the </a:t>
            </a:r>
            <a:r>
              <a:rPr lang="en-US" b="1"/>
              <a:t>user role</a:t>
            </a:r>
            <a:r>
              <a:rPr lang="en-US"/>
              <a:t> is "Admin."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And the </a:t>
            </a:r>
            <a:r>
              <a:rPr lang="en-US" b="1"/>
              <a:t>request</a:t>
            </a:r>
            <a:r>
              <a:rPr lang="en-US"/>
              <a:t> comes from a secure network (LAN or VPN).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And the </a:t>
            </a:r>
            <a:r>
              <a:rPr lang="en-US" b="1"/>
              <a:t>time</a:t>
            </a:r>
            <a:r>
              <a:rPr lang="en-US"/>
              <a:t> is during business hours.</a:t>
            </a:r>
          </a:p>
        </p:txBody>
      </p:sp>
    </p:spTree>
    <p:extLst>
      <p:ext uri="{BB962C8B-B14F-4D97-AF65-F5344CB8AC3E}">
        <p14:creationId xmlns:p14="http://schemas.microsoft.com/office/powerpoint/2010/main" val="126808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1F230-E34E-8DE2-1A61-7DEC2E474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FC774CD-1EA7-C5DE-3F02-EDD538112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050E1-20D6-E780-BDA9-918317C14A07}"/>
              </a:ext>
            </a:extLst>
          </p:cNvPr>
          <p:cNvSpPr txBox="1"/>
          <p:nvPr/>
        </p:nvSpPr>
        <p:spPr>
          <a:xfrm>
            <a:off x="479376" y="782832"/>
            <a:ext cx="11233248" cy="2384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Implementation in Ubuntu: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Use tools like </a:t>
            </a:r>
            <a:r>
              <a:rPr lang="en-US" b="1"/>
              <a:t>iptables</a:t>
            </a:r>
            <a:r>
              <a:rPr lang="en-US"/>
              <a:t> and </a:t>
            </a:r>
            <a:r>
              <a:rPr lang="en-US" b="1" err="1"/>
              <a:t>firewalld</a:t>
            </a:r>
            <a:r>
              <a:rPr lang="en-US"/>
              <a:t> for </a:t>
            </a:r>
            <a:r>
              <a:rPr lang="en-US">
                <a:solidFill>
                  <a:srgbClr val="FF0000"/>
                </a:solidFill>
              </a:rPr>
              <a:t>network-level PBAC.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Combine with policy engines like </a:t>
            </a:r>
            <a:r>
              <a:rPr lang="en-US" b="1"/>
              <a:t>Open Policy Agent (OPA)</a:t>
            </a:r>
            <a:r>
              <a:rPr lang="en-US"/>
              <a:t> for </a:t>
            </a:r>
            <a:r>
              <a:rPr lang="en-US">
                <a:solidFill>
                  <a:srgbClr val="FF0000"/>
                </a:solidFill>
              </a:rPr>
              <a:t>application-level PBAC.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0D97C-161C-D9E0-C0EA-7326B74C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EFFBD14-65CB-87CF-3731-8D9B754B4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B3B2D-0A01-D43F-BB28-4D1EC20A9837}"/>
              </a:ext>
            </a:extLst>
          </p:cNvPr>
          <p:cNvSpPr txBox="1"/>
          <p:nvPr/>
        </p:nvSpPr>
        <p:spPr>
          <a:xfrm>
            <a:off x="479376" y="782832"/>
            <a:ext cx="11233248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Example Use Case: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Allow access to a database: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If the </a:t>
            </a:r>
            <a:r>
              <a:rPr lang="en-US" b="1"/>
              <a:t>user role</a:t>
            </a:r>
            <a:r>
              <a:rPr lang="en-US"/>
              <a:t> is "Admin."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And the </a:t>
            </a:r>
            <a:r>
              <a:rPr lang="en-US" b="1"/>
              <a:t>request</a:t>
            </a:r>
            <a:r>
              <a:rPr lang="en-US"/>
              <a:t> comes from a secure network (LAN or VPN).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And the </a:t>
            </a:r>
            <a:r>
              <a:rPr lang="en-US" b="1"/>
              <a:t>time</a:t>
            </a:r>
            <a:r>
              <a:rPr lang="en-US"/>
              <a:t> is during business hours.</a:t>
            </a:r>
          </a:p>
        </p:txBody>
      </p:sp>
    </p:spTree>
    <p:extLst>
      <p:ext uri="{BB962C8B-B14F-4D97-AF65-F5344CB8AC3E}">
        <p14:creationId xmlns:p14="http://schemas.microsoft.com/office/powerpoint/2010/main" val="91839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2CD9-156F-2990-9015-FFD1384A1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3C82C0-3469-3207-3B07-77C59A435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 b="0" i="0">
                <a:solidFill>
                  <a:srgbClr val="001D35"/>
                </a:solidFill>
                <a:effectLst/>
                <a:latin typeface="Google Sans"/>
              </a:rPr>
              <a:t>Firewalls and network access control (NAC)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ACD94-4894-A132-133C-9E40B71CDBAB}"/>
              </a:ext>
            </a:extLst>
          </p:cNvPr>
          <p:cNvSpPr txBox="1"/>
          <p:nvPr/>
        </p:nvSpPr>
        <p:spPr>
          <a:xfrm>
            <a:off x="335360" y="792163"/>
            <a:ext cx="11233248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/>
              <a:t>Definition: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A </a:t>
            </a:r>
            <a:r>
              <a:rPr lang="en-US" b="1"/>
              <a:t>firewall</a:t>
            </a:r>
            <a:r>
              <a:rPr lang="en-US"/>
              <a:t> is a network security device or software that </a:t>
            </a:r>
            <a:r>
              <a:rPr lang="en-US">
                <a:solidFill>
                  <a:srgbClr val="FF0000"/>
                </a:solidFill>
              </a:rPr>
              <a:t>monitors and controls incoming and outgoing network traffic</a:t>
            </a:r>
            <a:r>
              <a:rPr lang="en-US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Access is permitted or denied based on predefined security rules (policies).</a:t>
            </a:r>
          </a:p>
        </p:txBody>
      </p:sp>
    </p:spTree>
    <p:extLst>
      <p:ext uri="{BB962C8B-B14F-4D97-AF65-F5344CB8AC3E}">
        <p14:creationId xmlns:p14="http://schemas.microsoft.com/office/powerpoint/2010/main" val="110397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9A14B2DD-4CC7-4357-B79C-2A1B3309BF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86589" y="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Motivations</a:t>
            </a:r>
          </a:p>
        </p:txBody>
      </p:sp>
      <p:sp>
        <p:nvSpPr>
          <p:cNvPr id="3" name="AutoShape 2" descr="Chart of the OSI Model">
            <a:extLst>
              <a:ext uri="{FF2B5EF4-FFF2-40B4-BE49-F238E27FC236}">
                <a16:creationId xmlns:a16="http://schemas.microsoft.com/office/drawing/2014/main" id="{DE2DD81F-0B93-E174-2915-A6AF78E1D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diagram of data layers&#10;&#10;Description automatically generated">
            <a:extLst>
              <a:ext uri="{FF2B5EF4-FFF2-40B4-BE49-F238E27FC236}">
                <a16:creationId xmlns:a16="http://schemas.microsoft.com/office/drawing/2014/main" id="{FA73E70A-0228-AE88-3C0A-BB4C28A30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" y="800100"/>
            <a:ext cx="6934200" cy="5562600"/>
          </a:xfrm>
          <a:prstGeom prst="rect">
            <a:avLst/>
          </a:prstGeom>
        </p:spPr>
      </p:pic>
      <p:sp>
        <p:nvSpPr>
          <p:cNvPr id="6" name="AutoShape 4" descr="Lightbox">
            <a:extLst>
              <a:ext uri="{FF2B5EF4-FFF2-40B4-BE49-F238E27FC236}">
                <a16:creationId xmlns:a16="http://schemas.microsoft.com/office/drawing/2014/main" id="{32BBC7B7-E1B4-7613-F22C-4E149FD47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The TCP/IP five layer model">
            <a:extLst>
              <a:ext uri="{FF2B5EF4-FFF2-40B4-BE49-F238E27FC236}">
                <a16:creationId xmlns:a16="http://schemas.microsoft.com/office/drawing/2014/main" id="{95D015A3-45E2-323D-BE42-953B3603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81200"/>
            <a:ext cx="6572250" cy="42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C53A163B-211D-B86B-B4A5-127BA258A845}"/>
              </a:ext>
            </a:extLst>
          </p:cNvPr>
          <p:cNvSpPr/>
          <p:nvPr/>
        </p:nvSpPr>
        <p:spPr bwMode="auto">
          <a:xfrm>
            <a:off x="5181600" y="1600200"/>
            <a:ext cx="259180" cy="1981200"/>
          </a:xfrm>
          <a:prstGeom prst="rightBrac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solidFill>
                  <a:schemeClr val="tx1"/>
                </a:solidFill>
              </a:ln>
              <a:noFill/>
              <a:effectLst/>
              <a:latin typeface="Times" pitchFamily="18" charset="0"/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9F0A58E2-021E-8D6A-CB72-9ACAF7ECBB21}"/>
              </a:ext>
            </a:extLst>
          </p:cNvPr>
          <p:cNvSpPr/>
          <p:nvPr/>
        </p:nvSpPr>
        <p:spPr bwMode="auto">
          <a:xfrm rot="5400000">
            <a:off x="5338764" y="2720312"/>
            <a:ext cx="740682" cy="3551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5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A6C231-B715-3C00-8578-48F6BE121466}"/>
              </a:ext>
            </a:extLst>
          </p:cNvPr>
          <p:cNvCxnSpPr>
            <a:cxnSpLocks/>
          </p:cNvCxnSpPr>
          <p:nvPr/>
        </p:nvCxnSpPr>
        <p:spPr>
          <a:xfrm>
            <a:off x="0" y="4235448"/>
            <a:ext cx="122740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2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02B37-1C32-93F8-ACA1-EC24C106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0D721E-4F66-1A1F-10AF-13AAE9A94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 b="0" i="0">
                <a:solidFill>
                  <a:srgbClr val="001D35"/>
                </a:solidFill>
                <a:effectLst/>
                <a:latin typeface="Google Sans"/>
              </a:rPr>
              <a:t>Firewalls and network access control (NAC)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7992C-F077-A266-BF4D-6A64675A04A5}"/>
              </a:ext>
            </a:extLst>
          </p:cNvPr>
          <p:cNvSpPr txBox="1"/>
          <p:nvPr/>
        </p:nvSpPr>
        <p:spPr>
          <a:xfrm>
            <a:off x="335360" y="620688"/>
            <a:ext cx="11233248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Types of Firewalls: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 Network Firewalls</a:t>
            </a:r>
            <a:r>
              <a:rPr lang="en-US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Operate at the network level.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Inspect packets using network protocols (like TCP/IP).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 </a:t>
            </a:r>
            <a:r>
              <a:rPr lang="en-US" b="1"/>
              <a:t>Application Firewalls</a:t>
            </a:r>
            <a:r>
              <a:rPr lang="en-US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Monitor traffic for specific applications or services.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Host-Based Firewalls</a:t>
            </a:r>
            <a:r>
              <a:rPr lang="en-US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Installed on individual devices.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Protect a specific host.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285750" indent="-285750">
              <a:lnSpc>
                <a:spcPct val="150000"/>
              </a:lnSpc>
              <a:buFont typeface="+mj-lt"/>
              <a:buAutoNum type="arabicPeriod"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Security goals</a:t>
            </a:r>
            <a:endParaRPr lang="en-GB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751671" y="1787836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837492" y="3949535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823074" y="3276937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765066" y="4735284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807676" y="5858108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765066" y="2449626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996145" y="98939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563122" y="1541685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Cipher systems</a:t>
            </a:r>
          </a:p>
          <a:p>
            <a:pPr lvl="1"/>
            <a:r>
              <a:rPr lang="en-US"/>
              <a:t>- Symmetric (DES, AES)</a:t>
            </a:r>
          </a:p>
          <a:p>
            <a:pPr lvl="1"/>
            <a:r>
              <a:rPr lang="en-US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770863" y="2240419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837492" y="3301393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807676" y="525850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490933" y="3480175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Hash functions</a:t>
            </a:r>
          </a:p>
          <a:p>
            <a:r>
              <a:rPr lang="en-US">
                <a:solidFill>
                  <a:srgbClr val="FF0000"/>
                </a:solidFill>
              </a:rPr>
              <a:t>Message authentication code (MAC</a:t>
            </a:r>
            <a:r>
              <a:rPr lang="en-US"/>
              <a:t>)</a:t>
            </a:r>
          </a:p>
          <a:p>
            <a:r>
              <a:rPr lang="en-US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748255" y="3806410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00861-1BF5-49D9-9DB1-DE8BFA83309A}"/>
              </a:ext>
            </a:extLst>
          </p:cNvPr>
          <p:cNvCxnSpPr>
            <a:cxnSpLocks/>
          </p:cNvCxnSpPr>
          <p:nvPr/>
        </p:nvCxnSpPr>
        <p:spPr bwMode="auto">
          <a:xfrm>
            <a:off x="884630" y="5877272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B74A5-58E6-4B06-8E0C-D99A3E49AF35}"/>
              </a:ext>
            </a:extLst>
          </p:cNvPr>
          <p:cNvSpPr/>
          <p:nvPr/>
        </p:nvSpPr>
        <p:spPr>
          <a:xfrm>
            <a:off x="804634" y="5298255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6FAC-F34F-494F-9CE8-344F5C2E78A4}"/>
              </a:ext>
            </a:extLst>
          </p:cNvPr>
          <p:cNvSpPr txBox="1"/>
          <p:nvPr/>
        </p:nvSpPr>
        <p:spPr>
          <a:xfrm>
            <a:off x="6563122" y="5298255"/>
            <a:ext cx="5459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DAC, MAC,  RBAC, ABAC, PBAC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A0FB-3E08-428A-9D37-4BDDD161F179}"/>
              </a:ext>
            </a:extLst>
          </p:cNvPr>
          <p:cNvSpPr/>
          <p:nvPr/>
        </p:nvSpPr>
        <p:spPr bwMode="auto">
          <a:xfrm rot="5400000">
            <a:off x="5778071" y="5197044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22766FB-B16F-3ECB-5B51-851647E0B365}"/>
              </a:ext>
            </a:extLst>
          </p:cNvPr>
          <p:cNvSpPr/>
          <p:nvPr/>
        </p:nvSpPr>
        <p:spPr bwMode="auto">
          <a:xfrm>
            <a:off x="335360" y="1196751"/>
            <a:ext cx="469274" cy="406175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63EDB-AF77-7B2F-0123-4E541448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7D60CE4-0D20-FD60-C5F9-9CB9C1CE2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 b="0" i="0">
                <a:solidFill>
                  <a:srgbClr val="001D35"/>
                </a:solidFill>
                <a:effectLst/>
                <a:latin typeface="Google Sans"/>
              </a:rPr>
              <a:t>Firewalls and network access control (NAC)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00FAC-D8B3-F808-B0CA-23C815111EBA}"/>
              </a:ext>
            </a:extLst>
          </p:cNvPr>
          <p:cNvSpPr txBox="1"/>
          <p:nvPr/>
        </p:nvSpPr>
        <p:spPr>
          <a:xfrm>
            <a:off x="335360" y="620688"/>
            <a:ext cx="1123324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Types of Firewalls:</a:t>
            </a:r>
          </a:p>
          <a:p>
            <a:pPr>
              <a:lnSpc>
                <a:spcPct val="150000"/>
              </a:lnSpc>
            </a:pPr>
            <a:r>
              <a:rPr lang="en-US" b="1"/>
              <a:t>1. Network Firewalls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Operate at the </a:t>
            </a:r>
            <a:r>
              <a:rPr lang="en-US" b="1"/>
              <a:t>network level</a:t>
            </a:r>
            <a:r>
              <a:rPr lang="en-US"/>
              <a:t> to monitor and control traffic between multiple devices or networks.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Used in </a:t>
            </a:r>
            <a:r>
              <a:rPr lang="en-US" b="1"/>
              <a:t>routers</a:t>
            </a:r>
            <a:r>
              <a:rPr lang="en-US"/>
              <a:t>, </a:t>
            </a:r>
            <a:r>
              <a:rPr lang="en-US" b="1"/>
              <a:t>gateways</a:t>
            </a:r>
            <a:r>
              <a:rPr lang="en-US"/>
              <a:t>, or as standalone devices.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Implement packet filtering, NAT, and VPN routing.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Examples: </a:t>
            </a:r>
            <a:r>
              <a:rPr lang="en-US" b="1"/>
              <a:t>iptables</a:t>
            </a:r>
            <a:r>
              <a:rPr lang="en-US"/>
              <a:t>, </a:t>
            </a:r>
            <a:r>
              <a:rPr lang="en-US" b="1" err="1"/>
              <a:t>firewalld</a:t>
            </a:r>
            <a:r>
              <a:rPr lang="en-US" b="1"/>
              <a:t>, </a:t>
            </a:r>
            <a:r>
              <a:rPr lang="en-US" err="1"/>
              <a:t>pfSense</a:t>
            </a:r>
            <a:r>
              <a:rPr lang="en-US"/>
              <a:t>, Cisco ASA (Adaptive Security Appliance), .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285750" indent="-285750">
              <a:lnSpc>
                <a:spcPct val="150000"/>
              </a:lnSpc>
              <a:buFont typeface="+mj-lt"/>
              <a:buAutoNum type="arabicPeriod"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6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4A44D-1B84-D42E-A216-D11FB51AC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F62662-9EB0-9048-76D8-6B125CB4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 b="0" i="0">
                <a:solidFill>
                  <a:srgbClr val="001D35"/>
                </a:solidFill>
                <a:effectLst/>
                <a:latin typeface="Google Sans"/>
              </a:rPr>
              <a:t>Firewalls and network access control (NAC)</a:t>
            </a:r>
            <a:endParaRPr lang="en-GB" altLang="en-US" sz="40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9D5A6C-4622-CE72-5B71-4DAAA40F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70058"/>
              </p:ext>
            </p:extLst>
          </p:nvPr>
        </p:nvGraphicFramePr>
        <p:xfrm>
          <a:off x="0" y="692696"/>
          <a:ext cx="12144662" cy="6744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4110">
                  <a:extLst>
                    <a:ext uri="{9D8B030D-6E8A-4147-A177-3AD203B41FA5}">
                      <a16:colId xmlns:a16="http://schemas.microsoft.com/office/drawing/2014/main" val="260834033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903158686"/>
                    </a:ext>
                  </a:extLst>
                </a:gridCol>
                <a:gridCol w="1952722">
                  <a:extLst>
                    <a:ext uri="{9D8B030D-6E8A-4147-A177-3AD203B41FA5}">
                      <a16:colId xmlns:a16="http://schemas.microsoft.com/office/drawing/2014/main" val="2348134372"/>
                    </a:ext>
                  </a:extLst>
                </a:gridCol>
                <a:gridCol w="2024110">
                  <a:extLst>
                    <a:ext uri="{9D8B030D-6E8A-4147-A177-3AD203B41FA5}">
                      <a16:colId xmlns:a16="http://schemas.microsoft.com/office/drawing/2014/main" val="3025281488"/>
                    </a:ext>
                  </a:extLst>
                </a:gridCol>
                <a:gridCol w="2024110">
                  <a:extLst>
                    <a:ext uri="{9D8B030D-6E8A-4147-A177-3AD203B41FA5}">
                      <a16:colId xmlns:a16="http://schemas.microsoft.com/office/drawing/2014/main" val="283214366"/>
                    </a:ext>
                  </a:extLst>
                </a:gridCol>
                <a:gridCol w="2024110">
                  <a:extLst>
                    <a:ext uri="{9D8B030D-6E8A-4147-A177-3AD203B41FA5}">
                      <a16:colId xmlns:a16="http://schemas.microsoft.com/office/drawing/2014/main" val="3250821282"/>
                    </a:ext>
                  </a:extLst>
                </a:gridCol>
              </a:tblGrid>
              <a:tr h="428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Feature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iptables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err="1">
                          <a:effectLst/>
                        </a:rPr>
                        <a:t>ufw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firewalld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pfSense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Cisco ASA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39076597"/>
                  </a:ext>
                </a:extLst>
              </a:tr>
              <a:tr h="428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Type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Host-based, Network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Host-based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Host-based, Network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Network-based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Enterprise Network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9838744"/>
                  </a:ext>
                </a:extLst>
              </a:tr>
              <a:tr h="428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Ease of Use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Advanced CLI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Beginner-friendly CLI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Intermediate CLI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Web GUI-based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CLI + GUI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18571445"/>
                  </a:ext>
                </a:extLst>
              </a:tr>
              <a:tr h="428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Dynamic Rules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No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No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Yes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Yes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Yes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1880717"/>
                  </a:ext>
                </a:extLst>
              </a:tr>
              <a:tr h="428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Stateful Inspection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Yes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Yes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Yes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Yes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Yes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3476587"/>
                  </a:ext>
                </a:extLst>
              </a:tr>
              <a:tr h="428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Application Layer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No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No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Limited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Limited (Plugins)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Yes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39623"/>
                  </a:ext>
                </a:extLst>
              </a:tr>
              <a:tr h="8434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Advanced Features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Packet filtering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Simplified rules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Zone-based configuration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IDS/IPS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VPN, Threat Detection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75012770"/>
                  </a:ext>
                </a:extLst>
              </a:tr>
              <a:tr h="428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Scalability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Small to medium setups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Small to medium setups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Medium to large setups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Medium to large setups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Large enterprises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0234770"/>
                  </a:ext>
                </a:extLst>
              </a:tr>
              <a:tr h="8434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Use Cases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Custom Linux servers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Personal Linux servers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Flexible zone management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SMB and home networks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Enterprise networks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4479821"/>
                  </a:ext>
                </a:extLst>
              </a:tr>
              <a:tr h="428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Best For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Advanced configurations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Simplified setups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Dynamic environments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SMBs or advanced users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Enterprise edge security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0770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21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21915-30CB-5002-B1B1-EB27B204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550254-22ED-E2F0-5ECF-525996BC1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 b="0" i="0">
                <a:solidFill>
                  <a:srgbClr val="001D35"/>
                </a:solidFill>
                <a:effectLst/>
                <a:latin typeface="Google Sans"/>
              </a:rPr>
              <a:t>Firewalls and network access control (NAC)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3A8C2-71F7-697A-C34C-805EE9879648}"/>
              </a:ext>
            </a:extLst>
          </p:cNvPr>
          <p:cNvSpPr txBox="1"/>
          <p:nvPr/>
        </p:nvSpPr>
        <p:spPr>
          <a:xfrm>
            <a:off x="407368" y="908720"/>
            <a:ext cx="11233248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2. Application Firewalls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Focus specifically on filtering traffic for </a:t>
            </a:r>
            <a:r>
              <a:rPr lang="en-US">
                <a:solidFill>
                  <a:srgbClr val="FF0000"/>
                </a:solidFill>
              </a:rPr>
              <a:t>individual applications or services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Operate at the </a:t>
            </a:r>
            <a:r>
              <a:rPr lang="en-US" b="1"/>
              <a:t>application layer</a:t>
            </a:r>
            <a:r>
              <a:rPr lang="en-US"/>
              <a:t> (Layer 7 in OSI).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Can detect and block malicious application behavior, such as SQL injections or XSS attacks.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Examples: </a:t>
            </a:r>
            <a:r>
              <a:rPr lang="en-US" b="1" err="1"/>
              <a:t>ModSecurity</a:t>
            </a:r>
            <a:r>
              <a:rPr lang="en-US"/>
              <a:t>, </a:t>
            </a:r>
            <a:r>
              <a:rPr lang="en-US" b="1"/>
              <a:t>Nginx WAF</a:t>
            </a:r>
            <a:r>
              <a:rPr lang="en-US"/>
              <a:t> (Web Application Firewall).</a:t>
            </a:r>
          </a:p>
        </p:txBody>
      </p:sp>
    </p:spTree>
    <p:extLst>
      <p:ext uri="{BB962C8B-B14F-4D97-AF65-F5344CB8AC3E}">
        <p14:creationId xmlns:p14="http://schemas.microsoft.com/office/powerpoint/2010/main" val="3893103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F6D70-A13E-7828-881E-C5FFAA9C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514987C-009E-43CE-5AF6-85E075163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 b="0" i="0">
                <a:solidFill>
                  <a:srgbClr val="001D35"/>
                </a:solidFill>
                <a:effectLst/>
                <a:latin typeface="Google Sans"/>
              </a:rPr>
              <a:t>Firewalls and network access control (NAC)</a:t>
            </a:r>
            <a:endParaRPr lang="en-GB" altLang="en-US" sz="40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FAD6D-62FC-7F08-CE90-387496F9E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76020"/>
              </p:ext>
            </p:extLst>
          </p:nvPr>
        </p:nvGraphicFramePr>
        <p:xfrm>
          <a:off x="515380" y="908720"/>
          <a:ext cx="11161240" cy="5807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8034189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92577801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16540061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05884273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79715917"/>
                    </a:ext>
                  </a:extLst>
                </a:gridCol>
              </a:tblGrid>
              <a:tr h="8928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Feature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ModSecurity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Nginx WAF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NAXSI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OpenResty WAF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4880666"/>
                  </a:ext>
                </a:extLst>
              </a:tr>
              <a:tr h="8928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Ease of Use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Moderate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Easy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Easy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Advanced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0630651"/>
                  </a:ext>
                </a:extLst>
              </a:tr>
              <a:tr h="1757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Focus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Comprehensive (OWASP rules)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Load balancing + WAF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XSS and SQLi protection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Custom, dynamic rules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5353000"/>
                  </a:ext>
                </a:extLst>
              </a:tr>
              <a:tr h="8928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Performance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Moderate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High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High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High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48255044"/>
                  </a:ext>
                </a:extLst>
              </a:tr>
              <a:tr h="8928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Best For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Comprehensive protection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High-performance sites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Lightweight use cases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Advanced dynamic rules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279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23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0FBDD-9909-98C2-ACB8-C0620CC23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FD68580-0F70-7B8B-05D1-1D649B35B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 b="0" i="0">
                <a:solidFill>
                  <a:srgbClr val="001D35"/>
                </a:solidFill>
                <a:effectLst/>
                <a:latin typeface="Google Sans"/>
              </a:rPr>
              <a:t>Firewalls and network access control (NAC)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CF828-405B-618D-AF7A-2DC8830A88A7}"/>
              </a:ext>
            </a:extLst>
          </p:cNvPr>
          <p:cNvSpPr txBox="1"/>
          <p:nvPr/>
        </p:nvSpPr>
        <p:spPr>
          <a:xfrm>
            <a:off x="407368" y="764704"/>
            <a:ext cx="11233248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3. Host-Based Firewalls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Installed directly on individual devices or servers.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Protect a single machine by filtering traffic in and out of that host.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Provide </a:t>
            </a:r>
            <a:r>
              <a:rPr lang="en-US" b="1"/>
              <a:t>process-level control</a:t>
            </a:r>
            <a:r>
              <a:rPr lang="en-US"/>
              <a:t> and application-specific rules.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Examples: </a:t>
            </a:r>
            <a:r>
              <a:rPr lang="en-US" b="1"/>
              <a:t>Windows defender firewall</a:t>
            </a:r>
            <a:r>
              <a:rPr lang="en-US"/>
              <a:t>, </a:t>
            </a:r>
            <a:r>
              <a:rPr lang="en-US" b="1" err="1"/>
              <a:t>ufw</a:t>
            </a:r>
            <a:r>
              <a:rPr lang="en-US"/>
              <a:t>, </a:t>
            </a:r>
            <a:r>
              <a:rPr lang="en-US" b="1"/>
              <a:t>iptables</a:t>
            </a:r>
            <a:r>
              <a:rPr lang="en-US"/>
              <a:t> (configured for a single machine).</a:t>
            </a:r>
          </a:p>
        </p:txBody>
      </p:sp>
    </p:spTree>
    <p:extLst>
      <p:ext uri="{BB962C8B-B14F-4D97-AF65-F5344CB8AC3E}">
        <p14:creationId xmlns:p14="http://schemas.microsoft.com/office/powerpoint/2010/main" val="387397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A102C-13A4-0FEA-44F4-5640461AB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E585A6-B5A7-FA72-5C45-895FF089C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 b="0" i="0">
                <a:solidFill>
                  <a:srgbClr val="001D35"/>
                </a:solidFill>
                <a:effectLst/>
                <a:latin typeface="Google Sans"/>
              </a:rPr>
              <a:t>Firewalls and network access control (NAC)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47D35-7D03-5517-2171-64450DAD39B8}"/>
              </a:ext>
            </a:extLst>
          </p:cNvPr>
          <p:cNvSpPr txBox="1"/>
          <p:nvPr/>
        </p:nvSpPr>
        <p:spPr>
          <a:xfrm>
            <a:off x="407368" y="764704"/>
            <a:ext cx="11233248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Network Access Control (NAC)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/>
              <a:t>Definition: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 NAC</a:t>
            </a:r>
            <a:r>
              <a:rPr lang="en-US"/>
              <a:t> ensures that only authorized users and devices can access a network.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Uses authentication, authorization, and policy enforcement.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3162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07303-B839-6909-C58B-3FEB5AE3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5C58317-8144-C678-C3CF-0B980B10B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 b="0" i="0">
                <a:solidFill>
                  <a:srgbClr val="001D35"/>
                </a:solidFill>
                <a:effectLst/>
                <a:latin typeface="Google Sans"/>
              </a:rPr>
              <a:t>Firewalls and network access control (NAC)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8D8E6-15CE-FCAB-ECF5-C10A2FC06735}"/>
              </a:ext>
            </a:extLst>
          </p:cNvPr>
          <p:cNvSpPr txBox="1"/>
          <p:nvPr/>
        </p:nvSpPr>
        <p:spPr>
          <a:xfrm>
            <a:off x="407368" y="764704"/>
            <a:ext cx="11233248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Network Access Control (NAC)</a:t>
            </a:r>
          </a:p>
          <a:p>
            <a:pPr>
              <a:lnSpc>
                <a:spcPct val="150000"/>
              </a:lnSpc>
            </a:pPr>
            <a:r>
              <a:rPr lang="en-US" b="1"/>
              <a:t>Key Features of NAC: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Pre-Admission Control</a:t>
            </a:r>
            <a:r>
              <a:rPr lang="en-US"/>
              <a:t>:</a:t>
            </a:r>
          </a:p>
          <a:p>
            <a:pPr lvl="1">
              <a:lnSpc>
                <a:spcPct val="150000"/>
              </a:lnSpc>
            </a:pPr>
            <a:r>
              <a:rPr lang="en-US"/>
              <a:t>Devices must meet certain criteria before joining the network (e.g., up-to-date antivirus).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Post-Admission Control</a:t>
            </a:r>
            <a:r>
              <a:rPr lang="en-US"/>
              <a:t>:</a:t>
            </a:r>
          </a:p>
          <a:p>
            <a:pPr lvl="1">
              <a:lnSpc>
                <a:spcPct val="150000"/>
              </a:lnSpc>
            </a:pPr>
            <a:r>
              <a:rPr lang="en-US"/>
              <a:t>Continuously monitors and enforces policies for connected devices.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06535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1A7F8-7316-5F17-40FA-04CEFB9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E69FB5C-9EFA-E946-36A8-09C6B7A80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/>
              <a:t>VPNs in </a:t>
            </a:r>
            <a:r>
              <a:rPr lang="en-US" sz="4000" b="1"/>
              <a:t>Network Access Control (</a:t>
            </a:r>
            <a:r>
              <a:rPr lang="en-US" sz="4000"/>
              <a:t>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F63FC-5A3C-452C-C21F-47A186C95B8B}"/>
              </a:ext>
            </a:extLst>
          </p:cNvPr>
          <p:cNvSpPr txBox="1"/>
          <p:nvPr/>
        </p:nvSpPr>
        <p:spPr>
          <a:xfrm>
            <a:off x="407368" y="764704"/>
            <a:ext cx="11233248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What is a VPN?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A </a:t>
            </a:r>
            <a:r>
              <a:rPr lang="en-US" b="1"/>
              <a:t>Virtual Private Network (VPN)</a:t>
            </a:r>
            <a:r>
              <a:rPr lang="en-US"/>
              <a:t> securely connects remote users or devices to a private network over the internet.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Ensures </a:t>
            </a:r>
            <a:r>
              <a:rPr lang="en-US" b="1"/>
              <a:t>confidentiality</a:t>
            </a:r>
            <a:r>
              <a:rPr lang="en-US"/>
              <a:t>, </a:t>
            </a:r>
            <a:r>
              <a:rPr lang="en-US" b="1"/>
              <a:t>integrity</a:t>
            </a:r>
            <a:r>
              <a:rPr lang="en-US"/>
              <a:t>, and </a:t>
            </a:r>
            <a:r>
              <a:rPr lang="en-US" b="1"/>
              <a:t>authentication</a:t>
            </a:r>
            <a:r>
              <a:rPr lang="en-US"/>
              <a:t> of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229402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9DF22-7C8B-4E2E-A470-366C38866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6496568-7A31-400E-9FE8-133932974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/>
              <a:t>VPNs in </a:t>
            </a:r>
            <a:r>
              <a:rPr lang="en-US" sz="4000" b="1"/>
              <a:t>Network Access Control (</a:t>
            </a:r>
            <a:r>
              <a:rPr lang="en-US" sz="4000"/>
              <a:t>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A5991-20EA-8463-D195-618D4892177B}"/>
              </a:ext>
            </a:extLst>
          </p:cNvPr>
          <p:cNvSpPr txBox="1"/>
          <p:nvPr/>
        </p:nvSpPr>
        <p:spPr>
          <a:xfrm>
            <a:off x="407368" y="764704"/>
            <a:ext cx="11233248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Why Use VPNs in NAC?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Provides secure access to </a:t>
            </a:r>
            <a:r>
              <a:rPr lang="en-US">
                <a:solidFill>
                  <a:srgbClr val="FF0000"/>
                </a:solidFill>
              </a:rPr>
              <a:t>corporate resources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Enforces access control policies for </a:t>
            </a:r>
            <a:r>
              <a:rPr lang="en-US">
                <a:solidFill>
                  <a:srgbClr val="FF0000"/>
                </a:solidFill>
              </a:rPr>
              <a:t>remote devices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Ensures traffic is encrypted and monitored.</a:t>
            </a:r>
          </a:p>
        </p:txBody>
      </p:sp>
    </p:spTree>
    <p:extLst>
      <p:ext uri="{BB962C8B-B14F-4D97-AF65-F5344CB8AC3E}">
        <p14:creationId xmlns:p14="http://schemas.microsoft.com/office/powerpoint/2010/main" val="3458780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EFDF1-8390-FC9B-9EAE-3EF71F236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D9F9563-D191-0A3B-FA52-D18E52244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/>
              <a:t>VPNs in </a:t>
            </a:r>
            <a:r>
              <a:rPr lang="en-US" sz="4000" b="1"/>
              <a:t>Network Access Control (</a:t>
            </a:r>
            <a:r>
              <a:rPr lang="en-US" sz="4000"/>
              <a:t>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8D088-1D20-4C71-B477-F8D5C37BE488}"/>
              </a:ext>
            </a:extLst>
          </p:cNvPr>
          <p:cNvSpPr txBox="1"/>
          <p:nvPr/>
        </p:nvSpPr>
        <p:spPr>
          <a:xfrm>
            <a:off x="407368" y="764704"/>
            <a:ext cx="11233248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Key Features of VPNs in NAC: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 Authentication</a:t>
            </a:r>
            <a:r>
              <a:rPr lang="en-US"/>
              <a:t>: Verify user/device identity before granting access.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 Encryption</a:t>
            </a:r>
            <a:r>
              <a:rPr lang="en-US"/>
              <a:t>: Encrypt traffic between endpoints.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/>
              <a:t> Access Control</a:t>
            </a:r>
            <a:r>
              <a:rPr lang="en-US"/>
              <a:t>: Restrict access based on roles, locations, or devices.</a:t>
            </a:r>
          </a:p>
        </p:txBody>
      </p:sp>
    </p:spTree>
    <p:extLst>
      <p:ext uri="{BB962C8B-B14F-4D97-AF65-F5344CB8AC3E}">
        <p14:creationId xmlns:p14="http://schemas.microsoft.com/office/powerpoint/2010/main" val="26966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FECDA-E84A-30B1-266A-71D003FF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1D90AF-F3FE-B997-1E69-A73F8FEE7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448" y="0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sz="4000" b="1"/>
              <a:t>Outline</a:t>
            </a:r>
            <a:endParaRPr lang="en-GB" altLang="en-US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7A3B1-22E3-52A5-F169-E9E5857F8BC3}"/>
              </a:ext>
            </a:extLst>
          </p:cNvPr>
          <p:cNvSpPr txBox="1"/>
          <p:nvPr/>
        </p:nvSpPr>
        <p:spPr>
          <a:xfrm>
            <a:off x="479376" y="908720"/>
            <a:ext cx="10513168" cy="221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000000"/>
                </a:solidFill>
                <a:latin typeface="+mj-lt"/>
              </a:rPr>
              <a:t>Access control (</a:t>
            </a:r>
            <a:r>
              <a:rPr lang="en-US" sz="3200" b="1">
                <a:latin typeface="+mj-lt"/>
              </a:rPr>
              <a:t>DAC, MAC,  RBAC, ABAC, PBAC</a:t>
            </a:r>
            <a:r>
              <a:rPr lang="en-US" sz="3200" b="1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>
                <a:solidFill>
                  <a:srgbClr val="001D35"/>
                </a:solidFill>
                <a:effectLst/>
                <a:latin typeface="+mj-lt"/>
              </a:rPr>
              <a:t>Firewalls and network access control (NAC)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rgbClr val="000000"/>
                </a:solidFill>
                <a:latin typeface="+mj-lt"/>
              </a:rPr>
              <a:t>Secure connection with VPN</a:t>
            </a:r>
            <a:endParaRPr lang="en-US" sz="32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2247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29833-12B0-A66E-6787-7A783367F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B42C580-B6E8-8021-5A66-13BB1CEC7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/>
              <a:t>VPNs in </a:t>
            </a:r>
            <a:r>
              <a:rPr lang="en-US" sz="4000" b="1"/>
              <a:t>Network Access Control (</a:t>
            </a:r>
            <a:r>
              <a:rPr lang="en-US" sz="4000"/>
              <a:t>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BD79-79CD-B2F1-5323-E287981117B9}"/>
              </a:ext>
            </a:extLst>
          </p:cNvPr>
          <p:cNvSpPr txBox="1"/>
          <p:nvPr/>
        </p:nvSpPr>
        <p:spPr>
          <a:xfrm>
            <a:off x="407368" y="764704"/>
            <a:ext cx="11233248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1. OpenVPN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Open-source VPN solution.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Highly configurable with strong encryption (TLS, AES-256).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Supports site-to-site and remote access VPNs.</a:t>
            </a:r>
          </a:p>
          <a:p>
            <a:pPr>
              <a:lnSpc>
                <a:spcPct val="150000"/>
              </a:lnSpc>
            </a:pPr>
            <a:r>
              <a:rPr lang="en-US" b="1"/>
              <a:t>2. </a:t>
            </a:r>
            <a:r>
              <a:rPr lang="en-US" b="1" err="1"/>
              <a:t>WireGuard</a:t>
            </a:r>
            <a:endParaRPr lang="en-US" b="1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Lightweight and high-performance VPN.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Uses modern encryption standards like ChaCha20.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Easy to configure and integrate into NAC systems.</a:t>
            </a:r>
          </a:p>
        </p:txBody>
      </p:sp>
    </p:spTree>
    <p:extLst>
      <p:ext uri="{BB962C8B-B14F-4D97-AF65-F5344CB8AC3E}">
        <p14:creationId xmlns:p14="http://schemas.microsoft.com/office/powerpoint/2010/main" val="309809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06D7A-CE65-902D-1DCB-379B6CEF6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D187BDF-2A86-30D8-29F0-303A8B040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/>
              <a:t>VPNs in </a:t>
            </a:r>
            <a:r>
              <a:rPr lang="en-US" sz="4000" b="1"/>
              <a:t>Network Access Control (</a:t>
            </a:r>
            <a:r>
              <a:rPr lang="en-US" sz="4000"/>
              <a:t>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5C8CA-F1D3-0F42-E8CC-480646192090}"/>
              </a:ext>
            </a:extLst>
          </p:cNvPr>
          <p:cNvSpPr txBox="1"/>
          <p:nvPr/>
        </p:nvSpPr>
        <p:spPr>
          <a:xfrm>
            <a:off x="407368" y="764704"/>
            <a:ext cx="11233248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3. IPsec (Internet Protocol Security)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Commonly used for site-to-site VPNs.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Encrypts IP traffic with high security.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Supported natively in </a:t>
            </a:r>
            <a:r>
              <a:rPr lang="en-US">
                <a:solidFill>
                  <a:srgbClr val="FF0000"/>
                </a:solidFill>
              </a:rPr>
              <a:t>most operating systems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2470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DDB1E-C77D-259B-8CE7-03FC6258C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69D290B-782B-D991-FA53-D4C421840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9937104" cy="792163"/>
          </a:xfrm>
        </p:spPr>
        <p:txBody>
          <a:bodyPr/>
          <a:lstStyle/>
          <a:p>
            <a:pPr eaLnBrk="1" hangingPunct="1"/>
            <a:r>
              <a:rPr lang="en-US" sz="4000"/>
              <a:t>VPNs in </a:t>
            </a:r>
            <a:r>
              <a:rPr lang="en-US" sz="4000" b="1"/>
              <a:t>Network Access Control (</a:t>
            </a:r>
            <a:r>
              <a:rPr lang="en-US" sz="4000"/>
              <a:t>NAC)</a:t>
            </a:r>
            <a:endParaRPr lang="en-GB" alt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0FE5B-3F24-AF6D-9DEB-00ACD6A80733}"/>
              </a:ext>
            </a:extLst>
          </p:cNvPr>
          <p:cNvSpPr txBox="1"/>
          <p:nvPr/>
        </p:nvSpPr>
        <p:spPr>
          <a:xfrm>
            <a:off x="407368" y="764704"/>
            <a:ext cx="11233248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4. PPTP and L2TP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Older protocols with limited security.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L2TP is often paired with IPsec for stronger encryption.</a:t>
            </a:r>
          </a:p>
        </p:txBody>
      </p:sp>
    </p:spTree>
    <p:extLst>
      <p:ext uri="{BB962C8B-B14F-4D97-AF65-F5344CB8AC3E}">
        <p14:creationId xmlns:p14="http://schemas.microsoft.com/office/powerpoint/2010/main" val="217135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C56F4-711A-66C6-5C2D-82283701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DDC6883-E16D-DB24-4E08-8FB6A0DE7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CEC115-7AE7-69A1-78E4-5C40A166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07990"/>
              </p:ext>
            </p:extLst>
          </p:nvPr>
        </p:nvGraphicFramePr>
        <p:xfrm>
          <a:off x="479376" y="808719"/>
          <a:ext cx="11449272" cy="5400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34155333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1939797219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838064416"/>
                    </a:ext>
                  </a:extLst>
                </a:gridCol>
              </a:tblGrid>
              <a:tr h="4882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Model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Strengths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Use Cases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4941623"/>
                  </a:ext>
                </a:extLst>
              </a:tr>
              <a:tr h="982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DAC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User-controlled, flexible, easy to implement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Small businesses, personal environments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895489"/>
                  </a:ext>
                </a:extLst>
              </a:tr>
              <a:tr h="982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MAC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Centralized, secure, non-bypassable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Government, high-security applications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20097710"/>
                  </a:ext>
                </a:extLst>
              </a:tr>
              <a:tr h="982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RBAC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Scalable, role-driven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Organizations with structured roles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72813705"/>
                  </a:ext>
                </a:extLst>
              </a:tr>
              <a:tr h="982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ABAC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Dynamic, context-aware, fine-grained control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Complex and flexible environments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2676603"/>
                  </a:ext>
                </a:extLst>
              </a:tr>
              <a:tr h="9824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PBAC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Centralized, rule-driven, compliance-friendly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Zero-trust, regulated industries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6838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13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9DA6-153A-C649-8997-43FA1B8D5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6A85EC7-FB81-7858-07B6-7FDA51914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2635F-CE2B-6443-7EFB-05D922A489E5}"/>
              </a:ext>
            </a:extLst>
          </p:cNvPr>
          <p:cNvSpPr txBox="1"/>
          <p:nvPr/>
        </p:nvSpPr>
        <p:spPr>
          <a:xfrm>
            <a:off x="479376" y="782832"/>
            <a:ext cx="11521280" cy="4493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/>
              <a:t>Discretionary Access Control (DAC)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/>
              <a:t> DAC is a flexible model where the </a:t>
            </a:r>
            <a:r>
              <a:rPr lang="en-US" sz="2600" b="1"/>
              <a:t>owner of a resource</a:t>
            </a:r>
            <a:r>
              <a:rPr lang="en-US" sz="2600"/>
              <a:t> (file, directory) decides who can access it and how.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/>
              <a:t> Permissions are applied based on the </a:t>
            </a:r>
            <a:r>
              <a:rPr lang="en-US" sz="2600" b="1" i="1"/>
              <a:t>user</a:t>
            </a:r>
            <a:r>
              <a:rPr lang="en-US" sz="2600" b="1"/>
              <a:t> or </a:t>
            </a:r>
            <a:r>
              <a:rPr lang="en-US" sz="2600" b="1" i="1"/>
              <a:t>group</a:t>
            </a:r>
            <a:r>
              <a:rPr lang="en-US" sz="2600" b="1"/>
              <a:t> </a:t>
            </a:r>
            <a:r>
              <a:rPr lang="en-US" sz="2600"/>
              <a:t>associated with the resource.</a:t>
            </a:r>
          </a:p>
          <a:p>
            <a:pPr>
              <a:lnSpc>
                <a:spcPct val="150000"/>
              </a:lnSpc>
            </a:pPr>
            <a:r>
              <a:rPr lang="en-US" b="1"/>
              <a:t>Ubuntu case:</a:t>
            </a:r>
          </a:p>
          <a:p>
            <a:pPr>
              <a:lnSpc>
                <a:spcPct val="150000"/>
              </a:lnSpc>
            </a:pPr>
            <a:r>
              <a:rPr lang="en-US" b="1"/>
              <a:t>02_DAC_Presentation_Guide.md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9732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833E6-E852-7BE6-D3D8-484CB7F2B2F4}"/>
              </a:ext>
            </a:extLst>
          </p:cNvPr>
          <p:cNvSpPr txBox="1"/>
          <p:nvPr/>
        </p:nvSpPr>
        <p:spPr>
          <a:xfrm>
            <a:off x="335360" y="620688"/>
            <a:ext cx="11521280" cy="6502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/>
              <a:t>2. Mandatory Access Control (MAC)</a:t>
            </a:r>
            <a:endParaRPr lang="en-US" sz="3200" b="1"/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/>
              <a:t> </a:t>
            </a:r>
            <a:r>
              <a:rPr lang="en-US" sz="2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</a:t>
            </a:r>
            <a:r>
              <a:rPr lang="en-US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security model where access control policies are </a:t>
            </a:r>
            <a:r>
              <a:rPr lang="en-US" sz="2400" kern="10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centrally defined and enforced.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</a:t>
            </a:r>
            <a:r>
              <a:rPr lang="en-US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Users and programs cannot override these policies.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</a:t>
            </a:r>
            <a:r>
              <a:rPr lang="en-US" sz="2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Enforces stricter control for sensitive systems.</a:t>
            </a:r>
            <a:endParaRPr lang="en-US" sz="3200"/>
          </a:p>
          <a:p>
            <a:pPr>
              <a:lnSpc>
                <a:spcPct val="150000"/>
              </a:lnSpc>
            </a:pPr>
            <a:r>
              <a:rPr lang="en-US" sz="2600" b="1"/>
              <a:t>Ubuntu case: </a:t>
            </a:r>
          </a:p>
          <a:p>
            <a:pPr>
              <a:lnSpc>
                <a:spcPct val="150000"/>
              </a:lnSpc>
            </a:pPr>
            <a:r>
              <a:rPr lang="en-US" sz="2600" b="1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AppArmor</a:t>
            </a:r>
            <a:r>
              <a:rPr lang="en-US" sz="2600" b="1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en-US" sz="2600" b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File access, Network access, Execution permissions</a:t>
            </a:r>
            <a:endParaRPr lang="en-US" sz="26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600" b="1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SELinux</a:t>
            </a:r>
            <a:r>
              <a:rPr lang="en-US" sz="2600" b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Programs and system processes</a:t>
            </a:r>
            <a:endParaRPr lang="en-US" sz="2600" b="1"/>
          </a:p>
          <a:p>
            <a:pPr>
              <a:lnSpc>
                <a:spcPct val="150000"/>
              </a:lnSpc>
            </a:pPr>
            <a:r>
              <a:rPr lang="en-US" sz="2600" b="1">
                <a:sym typeface="Wingdings" panose="05000000000000000000" pitchFamily="2" charset="2"/>
              </a:rPr>
              <a:t> </a:t>
            </a:r>
            <a:r>
              <a:rPr lang="en-US" sz="2600" b="1"/>
              <a:t>03_MAC_AppArmor_Guide.md; </a:t>
            </a:r>
          </a:p>
          <a:p>
            <a:pPr>
              <a:lnSpc>
                <a:spcPct val="150000"/>
              </a:lnSpc>
            </a:pPr>
            <a:r>
              <a:rPr lang="en-US" sz="2600" b="1">
                <a:sym typeface="Wingdings" panose="05000000000000000000" pitchFamily="2" charset="2"/>
              </a:rPr>
              <a:t>  </a:t>
            </a:r>
            <a:r>
              <a:rPr lang="en-US" sz="2600" b="1"/>
              <a:t>04_MAC_SELinux_Guide.md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107CC-7EF4-A944-7F2F-B406AF314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FFB298-E146-B177-5346-F6519567F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97F70-1754-317C-E71C-8D5D96872287}"/>
              </a:ext>
            </a:extLst>
          </p:cNvPr>
          <p:cNvSpPr txBox="1"/>
          <p:nvPr/>
        </p:nvSpPr>
        <p:spPr>
          <a:xfrm>
            <a:off x="335360" y="795205"/>
            <a:ext cx="11521280" cy="5231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/>
              <a:t>3. Role-Based Access Control (RBAC)</a:t>
            </a:r>
          </a:p>
          <a:p>
            <a:pPr>
              <a:lnSpc>
                <a:spcPct val="150000"/>
              </a:lnSpc>
            </a:pPr>
            <a:r>
              <a:rPr lang="en-US" b="1"/>
              <a:t>Definition: </a:t>
            </a:r>
            <a:r>
              <a:rPr lang="en-US"/>
              <a:t>A security model where permissions are assigned </a:t>
            </a:r>
            <a:r>
              <a:rPr lang="en-US">
                <a:solidFill>
                  <a:srgbClr val="FF0000"/>
                </a:solidFill>
              </a:rPr>
              <a:t>to roles </a:t>
            </a:r>
            <a:r>
              <a:rPr lang="en-US"/>
              <a:t>rather than individual users.</a:t>
            </a:r>
          </a:p>
          <a:p>
            <a:pPr>
              <a:lnSpc>
                <a:spcPct val="150000"/>
              </a:lnSpc>
            </a:pPr>
            <a:r>
              <a:rPr lang="en-US" b="1"/>
              <a:t>Key Feature: </a:t>
            </a:r>
            <a:r>
              <a:rPr lang="en-US"/>
              <a:t>Users inherit permissions based on their roles.</a:t>
            </a:r>
          </a:p>
          <a:p>
            <a:pPr>
              <a:lnSpc>
                <a:spcPct val="150000"/>
              </a:lnSpc>
            </a:pPr>
            <a:r>
              <a:rPr lang="en-US" b="1"/>
              <a:t>Use Case: </a:t>
            </a:r>
            <a:r>
              <a:rPr lang="en-US"/>
              <a:t>Simplifies permission management in large organizations.</a:t>
            </a:r>
          </a:p>
          <a:p>
            <a:pPr>
              <a:lnSpc>
                <a:spcPct val="150000"/>
              </a:lnSpc>
            </a:pPr>
            <a:r>
              <a:rPr lang="en-US" b="1"/>
              <a:t>Window Ubuntu cases: Group </a:t>
            </a:r>
            <a:r>
              <a:rPr lang="en-US" b="1" err="1"/>
              <a:t>policie</a:t>
            </a:r>
            <a:endParaRPr lang="en-US" b="1"/>
          </a:p>
          <a:p>
            <a:pPr>
              <a:lnSpc>
                <a:spcPct val="150000"/>
              </a:lnSpc>
            </a:pPr>
            <a:r>
              <a:rPr lang="en-US" b="1"/>
              <a:t>03_MAC_AppArmor_Guide.md; 04_MAC_SELinux_Guide.md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9902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DF4A2-6423-DF61-8324-8B057F35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ABCF9C1-F8BF-6117-85CF-16BF4B7BF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8B0BC0-FC82-7C9C-EFBF-42E31B36E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76677"/>
              </p:ext>
            </p:extLst>
          </p:nvPr>
        </p:nvGraphicFramePr>
        <p:xfrm>
          <a:off x="335359" y="908720"/>
          <a:ext cx="11521281" cy="54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0427">
                  <a:extLst>
                    <a:ext uri="{9D8B030D-6E8A-4147-A177-3AD203B41FA5}">
                      <a16:colId xmlns:a16="http://schemas.microsoft.com/office/drawing/2014/main" val="2323282735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3829008543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1924287526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Feature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Windows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Ubuntu/Linux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3416036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Group Management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Local Groups and Active Directory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User Groups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9187229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Permission Scope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File, folder, registry, printers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Files, directories, processes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13697526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Role Definition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Centralized in AD or Local Policy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Customizable using groups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27585198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Ease of Management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GUI tools like Group Policy (</a:t>
                      </a:r>
                      <a:r>
                        <a:rPr lang="en-US" sz="2800" i="1" err="1"/>
                        <a:t>gpedit.msc</a:t>
                      </a:r>
                      <a:r>
                        <a:rPr lang="en-US" sz="2600" kern="100">
                          <a:effectLst/>
                        </a:rPr>
                        <a:t>)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Command-line tools like </a:t>
                      </a:r>
                      <a:r>
                        <a:rPr lang="en-US" sz="2600" i="1" kern="100" err="1">
                          <a:effectLst/>
                        </a:rPr>
                        <a:t>usermod</a:t>
                      </a:r>
                      <a:endParaRPr lang="en-US" sz="2600" i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863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02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B7310-73F7-4134-5E75-2700E8D1D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EE8B3CC-9C4A-BB93-8951-0D0DD4A20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9331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DAC, MAC, RBAC, ABAC and PBAC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42B4B-1DDD-41B6-E9D3-E77748C32A03}"/>
              </a:ext>
            </a:extLst>
          </p:cNvPr>
          <p:cNvSpPr txBox="1"/>
          <p:nvPr/>
        </p:nvSpPr>
        <p:spPr>
          <a:xfrm>
            <a:off x="335360" y="795205"/>
            <a:ext cx="11521280" cy="501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/>
              <a:t>4. Attribute-Based Access Control (ABAC)</a:t>
            </a:r>
          </a:p>
          <a:p>
            <a:r>
              <a:rPr lang="en-US" b="1"/>
              <a:t>Definition: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 security model that grants or denies access based on attributes (characteristics) of: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Users</a:t>
            </a:r>
            <a:r>
              <a:rPr lang="en-US"/>
              <a:t> (e.g., role, department, clearance level)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Resources</a:t>
            </a:r>
            <a:r>
              <a:rPr lang="en-US"/>
              <a:t> (e.g., file type, sensitivity)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Environment</a:t>
            </a:r>
            <a:r>
              <a:rPr lang="en-US"/>
              <a:t> (e.g., time, location, device)</a:t>
            </a:r>
          </a:p>
          <a:p>
            <a:pPr>
              <a:lnSpc>
                <a:spcPct val="15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52463217"/>
      </p:ext>
    </p:extLst>
  </p:cSld>
  <p:clrMapOvr>
    <a:masterClrMapping/>
  </p:clrMapOvr>
</p:sld>
</file>

<file path=ppt/theme/theme1.xml><?xml version="1.0" encoding="utf-8"?>
<a:theme xmlns:a="http://schemas.openxmlformats.org/drawingml/2006/main" name="3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square">
        <a:spAutoFit/>
      </a:bodyPr>
      <a:lstStyle>
        <a:defPPr marR="0" algn="l">
          <a:lnSpc>
            <a:spcPct val="115000"/>
          </a:lnSpc>
          <a:spcAft>
            <a:spcPts val="800"/>
          </a:spcAft>
          <a:tabLst>
            <a:tab pos="457200" algn="l"/>
          </a:tabLst>
          <a:defRPr sz="2600" b="1" kern="100" dirty="0">
            <a:effectLst/>
            <a:latin typeface="Aptos" panose="020B0004020202020204" pitchFamily="34" charset="0"/>
            <a:ea typeface="Aptos" panose="020B0004020202020204" pitchFamily="34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FE5FAB561DC6A47A0A98BAA6919695E" ma:contentTypeVersion="11" ma:contentTypeDescription="Tạo tài liệu mới." ma:contentTypeScope="" ma:versionID="e0b98fc91e029081e3793d18a019edcf">
  <xsd:schema xmlns:xsd="http://www.w3.org/2001/XMLSchema" xmlns:xs="http://www.w3.org/2001/XMLSchema" xmlns:p="http://schemas.microsoft.com/office/2006/metadata/properties" xmlns:ns2="d2cdffff-7270-4a21-9ecb-b72fdb785163" xmlns:ns3="25bdafb4-a802-46b6-9327-c40b847c4315" targetNamespace="http://schemas.microsoft.com/office/2006/metadata/properties" ma:root="true" ma:fieldsID="cac1e9f4ef866864731afc11f15f14ba" ns2:_="" ns3:_="">
    <xsd:import namespace="d2cdffff-7270-4a21-9ecb-b72fdb785163"/>
    <xsd:import namespace="25bdafb4-a802-46b6-9327-c40b847c4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dffff-7270-4a21-9ecb-b72fdb785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dafb4-a802-46b6-9327-c40b847c431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278cae7-60fb-46df-88ad-854d37db12b2}" ma:internalName="TaxCatchAll" ma:showField="CatchAllData" ma:web="25bdafb4-a802-46b6-9327-c40b847c43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bdafb4-a802-46b6-9327-c40b847c4315" xsi:nil="true"/>
    <lcf76f155ced4ddcb4097134ff3c332f xmlns="d2cdffff-7270-4a21-9ecb-b72fdb78516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5884F9-2657-4E6E-B14A-6C6E292523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FFD55E-1577-4A16-A560-DEE0997C1F71}">
  <ds:schemaRefs>
    <ds:schemaRef ds:uri="25bdafb4-a802-46b6-9327-c40b847c4315"/>
    <ds:schemaRef ds:uri="d2cdffff-7270-4a21-9ecb-b72fdb7851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36B92D-A125-4EE6-8623-8DD005D312C0}">
  <ds:schemaRefs>
    <ds:schemaRef ds:uri="25bdafb4-a802-46b6-9327-c40b847c4315"/>
    <ds:schemaRef ds:uri="d2cdffff-7270-4a21-9ecb-b72fdb78516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Màn hình rộng</PresentationFormat>
  <Slides>32</Slides>
  <Notes>31</Notes>
  <HiddenSlides>0</HiddenSlide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32</vt:i4>
      </vt:variant>
    </vt:vector>
  </HeadingPairs>
  <TitlesOfParts>
    <vt:vector size="34" baseType="lpstr">
      <vt:lpstr>3_Standarddesign</vt:lpstr>
      <vt:lpstr>4_Standarddesign</vt:lpstr>
      <vt:lpstr>CMP5329 Cyber Security</vt:lpstr>
      <vt:lpstr>Security goals</vt:lpstr>
      <vt:lpstr>Outline</vt:lpstr>
      <vt:lpstr>DAC, MAC, RBAC, ABAC and PBAC</vt:lpstr>
      <vt:lpstr>DAC, MAC, RBAC, ABAC and PBAC</vt:lpstr>
      <vt:lpstr>DAC, MAC, RBAC, ABAC and PBAC</vt:lpstr>
      <vt:lpstr>DAC, MAC, RBAC, ABAC and PBAC</vt:lpstr>
      <vt:lpstr>DAC, MAC, RBAC, ABAC and PBAC</vt:lpstr>
      <vt:lpstr>DAC, MAC, RBAC, ABAC and PBAC</vt:lpstr>
      <vt:lpstr>DAC, MAC, RBAC, ABAC and PBAC</vt:lpstr>
      <vt:lpstr>DAC, MAC, RBAC, ABAC and PBAC</vt:lpstr>
      <vt:lpstr>DAC, MAC, RBAC, ABAC and PBAC</vt:lpstr>
      <vt:lpstr>DAC, MAC, RBAC, ABAC and PBAC</vt:lpstr>
      <vt:lpstr>DAC, MAC, RBAC, ABAC and PBAC</vt:lpstr>
      <vt:lpstr>DAC, MAC, RBAC, ABAC and PBAC</vt:lpstr>
      <vt:lpstr>DAC, MAC, RBAC, ABAC and PBAC</vt:lpstr>
      <vt:lpstr>Firewalls and network access control (NAC)</vt:lpstr>
      <vt:lpstr>Motivations</vt:lpstr>
      <vt:lpstr>Firewalls and network access control (NAC)</vt:lpstr>
      <vt:lpstr>Firewalls and network access control (NAC)</vt:lpstr>
      <vt:lpstr>Firewalls and network access control (NAC)</vt:lpstr>
      <vt:lpstr>Firewalls and network access control (NAC)</vt:lpstr>
      <vt:lpstr>Firewalls and network access control (NAC)</vt:lpstr>
      <vt:lpstr>Firewalls and network access control (NAC)</vt:lpstr>
      <vt:lpstr>Firewalls and network access control (NAC)</vt:lpstr>
      <vt:lpstr>Firewalls and network access control (NAC)</vt:lpstr>
      <vt:lpstr>VPNs in Network Access Control (NAC)</vt:lpstr>
      <vt:lpstr>VPNs in Network Access Control (NAC)</vt:lpstr>
      <vt:lpstr>VPNs in Network Access Control (NAC)</vt:lpstr>
      <vt:lpstr>VPNs in Network Access Control (NAC)</vt:lpstr>
      <vt:lpstr>VPNs in Network Access Control (NAC)</vt:lpstr>
      <vt:lpstr>VPNs in Network Access Control (NAC)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4</cp:revision>
  <cp:lastPrinted>1999-07-26T11:07:16Z</cp:lastPrinted>
  <dcterms:created xsi:type="dcterms:W3CDTF">1999-06-21T09:15:32Z</dcterms:created>
  <dcterms:modified xsi:type="dcterms:W3CDTF">2025-01-08T04:28:29Z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0x010100AFE5FAB561DC6A47A0A98BAA6919695E</vt:lpwstr>
  </property>
  <property fmtid="{D5CDD505-2E9C-101B-9397-08002B2CF9AE}" pid="3" name="MediaServiceImageTags">
    <vt:lpwstr/>
  </property>
</Properties>
</file>