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4"/>
    <p:sldMasterId id="2147483723" r:id="rId5"/>
  </p:sldMasterIdLst>
  <p:notesMasterIdLst>
    <p:notesMasterId r:id="rId55"/>
  </p:notesMasterIdLst>
  <p:handoutMasterIdLst>
    <p:handoutMasterId r:id="rId56"/>
  </p:handoutMasterIdLst>
  <p:sldIdLst>
    <p:sldId id="1519" r:id="rId6"/>
    <p:sldId id="1505" r:id="rId7"/>
    <p:sldId id="1521" r:id="rId8"/>
    <p:sldId id="1522" r:id="rId9"/>
    <p:sldId id="257" r:id="rId10"/>
    <p:sldId id="258" r:id="rId11"/>
    <p:sldId id="1524" r:id="rId12"/>
    <p:sldId id="1523" r:id="rId13"/>
    <p:sldId id="259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301" r:id="rId50"/>
    <p:sldId id="302" r:id="rId51"/>
    <p:sldId id="303" r:id="rId52"/>
    <p:sldId id="304" r:id="rId53"/>
    <p:sldId id="305" r:id="rId54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EB1FE0-9E40-48E1-8578-539826AA5462}">
          <p14:sldIdLst>
            <p14:sldId id="1519"/>
            <p14:sldId id="1505"/>
            <p14:sldId id="1521"/>
            <p14:sldId id="1522"/>
            <p14:sldId id="257"/>
            <p14:sldId id="258"/>
            <p14:sldId id="1524"/>
            <p14:sldId id="1523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0000"/>
    <a:srgbClr val="0033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6A38A-37A2-2D58-3316-AD390874B156}" v="5" dt="2025-01-04T14:52:59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commentAuthors" Target="commentAuthor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ạm Trung Nhật" userId="S::21521789@ms.uit.edu.vn::8d8fc853-a0f3-4068-9714-99decaa69d14" providerId="AD" clId="Web-{39570BF7-A12B-FC10-9609-6C6A40AE7393}"/>
    <pc:docChg chg="sldOrd">
      <pc:chgData name="Phạm Trung Nhật" userId="S::21521789@ms.uit.edu.vn::8d8fc853-a0f3-4068-9714-99decaa69d14" providerId="AD" clId="Web-{39570BF7-A12B-FC10-9609-6C6A40AE7393}" dt="2024-12-06T04:10:58.421" v="0"/>
      <pc:docMkLst>
        <pc:docMk/>
      </pc:docMkLst>
      <pc:sldChg chg="ord">
        <pc:chgData name="Phạm Trung Nhật" userId="S::21521789@ms.uit.edu.vn::8d8fc853-a0f3-4068-9714-99decaa69d14" providerId="AD" clId="Web-{39570BF7-A12B-FC10-9609-6C6A40AE7393}" dt="2024-12-06T04:10:58.421" v="0"/>
        <pc:sldMkLst>
          <pc:docMk/>
          <pc:sldMk cId="0" sldId="270"/>
        </pc:sldMkLst>
      </pc:sldChg>
    </pc:docChg>
  </pc:docChgLst>
  <pc:docChgLst>
    <pc:chgData name="Huỳnh Tấn Khang" userId="S::23560020@ms.uit.edu.vn::43abc034-945c-4b17-a27f-5700f6832688" providerId="AD" clId="Web-{CC86A38A-37A2-2D58-3316-AD390874B156}"/>
    <pc:docChg chg="modSld sldOrd">
      <pc:chgData name="Huỳnh Tấn Khang" userId="S::23560020@ms.uit.edu.vn::43abc034-945c-4b17-a27f-5700f6832688" providerId="AD" clId="Web-{CC86A38A-37A2-2D58-3316-AD390874B156}" dt="2025-01-04T14:52:59.167" v="4"/>
      <pc:docMkLst>
        <pc:docMk/>
      </pc:docMkLst>
      <pc:sldChg chg="modSp">
        <pc:chgData name="Huỳnh Tấn Khang" userId="S::23560020@ms.uit.edu.vn::43abc034-945c-4b17-a27f-5700f6832688" providerId="AD" clId="Web-{CC86A38A-37A2-2D58-3316-AD390874B156}" dt="2025-01-04T14:21:48.266" v="0" actId="1076"/>
        <pc:sldMkLst>
          <pc:docMk/>
          <pc:sldMk cId="0" sldId="266"/>
        </pc:sldMkLst>
        <pc:spChg chg="mod">
          <ac:chgData name="Huỳnh Tấn Khang" userId="S::23560020@ms.uit.edu.vn::43abc034-945c-4b17-a27f-5700f6832688" providerId="AD" clId="Web-{CC86A38A-37A2-2D58-3316-AD390874B156}" dt="2025-01-04T14:21:48.266" v="0" actId="1076"/>
          <ac:spMkLst>
            <pc:docMk/>
            <pc:sldMk cId="0" sldId="266"/>
            <ac:spMk id="3" creationId="{00000000-0000-0000-0000-000000000000}"/>
          </ac:spMkLst>
        </pc:spChg>
      </pc:sldChg>
      <pc:sldChg chg="ord">
        <pc:chgData name="Huỳnh Tấn Khang" userId="S::23560020@ms.uit.edu.vn::43abc034-945c-4b17-a27f-5700f6832688" providerId="AD" clId="Web-{CC86A38A-37A2-2D58-3316-AD390874B156}" dt="2025-01-04T14:28:44.650" v="1"/>
        <pc:sldMkLst>
          <pc:docMk/>
          <pc:sldMk cId="0" sldId="280"/>
        </pc:sldMkLst>
      </pc:sldChg>
      <pc:sldChg chg="ord">
        <pc:chgData name="Huỳnh Tấn Khang" userId="S::23560020@ms.uit.edu.vn::43abc034-945c-4b17-a27f-5700f6832688" providerId="AD" clId="Web-{CC86A38A-37A2-2D58-3316-AD390874B156}" dt="2025-01-04T14:52:56.980" v="3"/>
        <pc:sldMkLst>
          <pc:docMk/>
          <pc:sldMk cId="0" sldId="283"/>
        </pc:sldMkLst>
      </pc:sldChg>
      <pc:sldChg chg="ord">
        <pc:chgData name="Huỳnh Tấn Khang" userId="S::23560020@ms.uit.edu.vn::43abc034-945c-4b17-a27f-5700f6832688" providerId="AD" clId="Web-{CC86A38A-37A2-2D58-3316-AD390874B156}" dt="2025-01-04T14:52:59.167" v="4"/>
        <pc:sldMkLst>
          <pc:docMk/>
          <pc:sldMk cId="0" sldId="289"/>
        </pc:sldMkLst>
      </pc:sldChg>
      <pc:sldChg chg="ord">
        <pc:chgData name="Huỳnh Tấn Khang" userId="S::23560020@ms.uit.edu.vn::43abc034-945c-4b17-a27f-5700f6832688" providerId="AD" clId="Web-{CC86A38A-37A2-2D58-3316-AD390874B156}" dt="2025-01-04T14:50:45.978" v="2"/>
        <pc:sldMkLst>
          <pc:docMk/>
          <pc:sldMk cId="0" sldId="301"/>
        </pc:sldMkLst>
      </pc:sldChg>
    </pc:docChg>
  </pc:docChgLst>
  <pc:docChgLst>
    <pc:chgData name="Nguyễn Đức Nghĩa" userId="S::22560036@ms.uit.edu.vn::33e7a1ed-37b0-40eb-9495-6474cf08b205" providerId="AD" clId="Web-{E56C5581-9433-0201-641D-07E7509BBA60}"/>
    <pc:docChg chg="modSld">
      <pc:chgData name="Nguyễn Đức Nghĩa" userId="S::22560036@ms.uit.edu.vn::33e7a1ed-37b0-40eb-9495-6474cf08b205" providerId="AD" clId="Web-{E56C5581-9433-0201-641D-07E7509BBA60}" dt="2024-12-06T03:13:35.724" v="2" actId="20577"/>
      <pc:docMkLst>
        <pc:docMk/>
      </pc:docMkLst>
      <pc:sldChg chg="modSp">
        <pc:chgData name="Nguyễn Đức Nghĩa" userId="S::22560036@ms.uit.edu.vn::33e7a1ed-37b0-40eb-9495-6474cf08b205" providerId="AD" clId="Web-{E56C5581-9433-0201-641D-07E7509BBA60}" dt="2024-12-06T03:13:35.724" v="2" actId="20577"/>
        <pc:sldMkLst>
          <pc:docMk/>
          <pc:sldMk cId="0" sldId="262"/>
        </pc:sldMkLst>
        <pc:spChg chg="mod">
          <ac:chgData name="Nguyễn Đức Nghĩa" userId="S::22560036@ms.uit.edu.vn::33e7a1ed-37b0-40eb-9495-6474cf08b205" providerId="AD" clId="Web-{E56C5581-9433-0201-641D-07E7509BBA60}" dt="2024-12-06T03:13:35.724" v="2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Nguyễn Gia Hy" userId="S::23560018@ms.uit.edu.vn::0297efb4-480c-4420-b43e-238a31513eed" providerId="AD" clId="Web-{BF009577-7986-49B8-88F9-B4EFB3982EA4}"/>
    <pc:docChg chg="sldOrd">
      <pc:chgData name="Nguyễn Gia Hy" userId="S::23560018@ms.uit.edu.vn::0297efb4-480c-4420-b43e-238a31513eed" providerId="AD" clId="Web-{BF009577-7986-49B8-88F9-B4EFB3982EA4}" dt="2024-12-06T04:10:40.613" v="0"/>
      <pc:docMkLst>
        <pc:docMk/>
      </pc:docMkLst>
      <pc:sldChg chg="ord">
        <pc:chgData name="Nguyễn Gia Hy" userId="S::23560018@ms.uit.edu.vn::0297efb4-480c-4420-b43e-238a31513eed" providerId="AD" clId="Web-{BF009577-7986-49B8-88F9-B4EFB3982EA4}" dt="2024-12-06T04:10:40.613" v="0"/>
        <pc:sldMkLst>
          <pc:docMk/>
          <pc:sldMk cId="0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9" y="23269"/>
            <a:ext cx="9313035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3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3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"/>
            <a:ext cx="8928992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91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6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2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38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6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1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6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2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793088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2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6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0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3031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58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2" y="40185"/>
            <a:ext cx="8448831" cy="783526"/>
          </a:xfrm>
        </p:spPr>
        <p:txBody>
          <a:bodyPr/>
          <a:lstStyle>
            <a:lvl1pPr>
              <a:defRPr sz="2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6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9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6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8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103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0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99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54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1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188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668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42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220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2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121013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896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3269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3267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6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70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422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0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43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62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220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85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500" y="140494"/>
            <a:ext cx="8832981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7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34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0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3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23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87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4540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549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40185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018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58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50" y="2"/>
            <a:ext cx="8928039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024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48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1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90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1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2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41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6" y="6508752"/>
            <a:ext cx="26881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200">
                <a:latin typeface="Arial" panose="020B0604020202020204" pitchFamily="34" charset="0"/>
              </a:rPr>
              <a:t>Week 6: </a:t>
            </a:r>
            <a:fld id="{F82382A3-3314-49A0-B193-00795800CFEF}" type="slidenum">
              <a:rPr lang="de-DE" altLang="en-US" sz="12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2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5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2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732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6: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731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r>
              <a:rPr lang="en-US"/>
              <a:t>CMP5329 Cyber Security</a:t>
            </a: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20" y="2374284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2989"/>
            <a:ext cx="121920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Week 7: Injection Attacks and Defenses</a:t>
            </a:r>
            <a:endParaRPr kumimoji="0" lang="de-DE" alt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945356"/>
            <a:ext cx="11161240" cy="4967287"/>
          </a:xfrm>
        </p:spPr>
        <p:txBody>
          <a:bodyPr/>
          <a:lstStyle/>
          <a:p>
            <a:r>
              <a:t>Definition: SQL injection is a code injection technique that exploits vulnerabilities in an application by </a:t>
            </a:r>
            <a:r>
              <a:rPr>
                <a:solidFill>
                  <a:srgbClr val="FF0000"/>
                </a:solidFill>
              </a:rPr>
              <a:t>injecting malicious SQL statements into a query. </a:t>
            </a:r>
            <a:r>
              <a:t> </a:t>
            </a:r>
          </a:p>
          <a:p>
            <a:r>
              <a:t>How it works: </a:t>
            </a:r>
          </a:p>
          <a:p>
            <a:pPr lvl="1"/>
            <a:r>
              <a:rPr sz="2400"/>
              <a:t>Attacker sends specially crafted input to manipulate SQL queries.  </a:t>
            </a:r>
          </a:p>
          <a:p>
            <a:pPr lvl="1"/>
            <a:r>
              <a:rPr sz="2400"/>
              <a:t>Bypasses authentication or retrieves sensitive data.  </a:t>
            </a:r>
          </a:p>
          <a:p>
            <a:r>
              <a:t>Examples: </a:t>
            </a:r>
          </a:p>
          <a:p>
            <a:pPr lvl="1"/>
            <a:r>
              <a:rPr sz="2400"/>
              <a:t>' OR '1'='1 for bypassing login.  </a:t>
            </a:r>
          </a:p>
          <a:p>
            <a:pPr lvl="1"/>
            <a:r>
              <a:rPr sz="2400"/>
              <a:t>UNION SELECT username, password FROM users; for data extraction.</a:t>
            </a:r>
          </a:p>
          <a:p>
            <a:r>
              <a:rPr lang="en-US"/>
              <a:t>Example</a:t>
            </a:r>
            <a:r>
              <a:t>: </a:t>
            </a:r>
          </a:p>
          <a:p>
            <a:pPr marL="0" indent="0">
              <a:buNone/>
            </a:pPr>
            <a:r>
              <a:rPr lang="en-US"/>
              <a:t>https://owasp.org/www-community/attacks/SQL_Injection_Bypassing_WAF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945356"/>
            <a:ext cx="10363200" cy="4967287"/>
          </a:xfrm>
        </p:spPr>
        <p:txBody>
          <a:bodyPr/>
          <a:lstStyle/>
          <a:p>
            <a:r>
              <a:t>Definition: Command injection occurs when attackers execute arbitrary commands on a host operating system via a vulnerable application.  </a:t>
            </a:r>
          </a:p>
          <a:p>
            <a:r>
              <a:t>How it works: </a:t>
            </a:r>
            <a:endParaRPr>
              <a:cs typeface="Arial"/>
            </a:endParaRPr>
          </a:p>
          <a:p>
            <a:pPr marL="556895" lvl="1" indent="-213995"/>
            <a:r>
              <a:rPr sz="2400"/>
              <a:t>User input is improperly validated and passed directly to shell commands.  </a:t>
            </a:r>
            <a:endParaRPr sz="2400">
              <a:cs typeface="Arial"/>
            </a:endParaRPr>
          </a:p>
          <a:p>
            <a:pPr marL="556895" lvl="1" indent="-213995"/>
            <a:r>
              <a:rPr sz="2400"/>
              <a:t>Results in remote code execution or privilege escalation.  </a:t>
            </a:r>
            <a:endParaRPr sz="2400">
              <a:cs typeface="Arial"/>
            </a:endParaRPr>
          </a:p>
          <a:p>
            <a:r>
              <a:rPr lang="vi-VN" err="1"/>
              <a:t>Examples</a:t>
            </a:r>
            <a:r>
              <a:t>: </a:t>
            </a:r>
          </a:p>
          <a:p>
            <a:pPr marL="556895" lvl="1" indent="-213995"/>
            <a:r>
              <a:rPr sz="2400"/>
              <a:t>; rm -rf / in a vulnerable file upload form.  </a:t>
            </a:r>
            <a:endParaRPr sz="2400">
              <a:cs typeface="Arial"/>
            </a:endParaRPr>
          </a:p>
          <a:p>
            <a:pPr marL="556895" lvl="1" indent="-213995"/>
            <a:r>
              <a:rPr sz="2400"/>
              <a:t>Injecting &amp; cat /</a:t>
            </a:r>
            <a:r>
              <a:rPr sz="2400" err="1"/>
              <a:t>etc</a:t>
            </a:r>
            <a:r>
              <a:rPr sz="2400"/>
              <a:t>/passwd into a web form.</a:t>
            </a:r>
            <a:endParaRPr sz="2400"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945356"/>
            <a:ext cx="10363200" cy="4967287"/>
          </a:xfrm>
        </p:spPr>
        <p:txBody>
          <a:bodyPr/>
          <a:lstStyle/>
          <a:p>
            <a:r>
              <a:t>Definition: XSS is a vulnerability that allows attackers to inject malicious scripts into trusted websites.  </a:t>
            </a:r>
          </a:p>
          <a:p>
            <a:r>
              <a:t>Types of XSS: </a:t>
            </a:r>
          </a:p>
          <a:p>
            <a:pPr lvl="1"/>
            <a:r>
              <a:rPr sz="2400"/>
              <a:t>Stored XSS: Malicious script is stored on the server (e.g., in a database).  </a:t>
            </a:r>
          </a:p>
          <a:p>
            <a:pPr lvl="1"/>
            <a:r>
              <a:rPr sz="2400"/>
              <a:t>Reflected XSS: Script is immediately executed as part of the HTTP request.  </a:t>
            </a:r>
          </a:p>
          <a:p>
            <a:pPr lvl="1"/>
            <a:r>
              <a:rPr sz="2400"/>
              <a:t>DOM-based XSS: Vulnerability in client-side JavaScript.  </a:t>
            </a:r>
          </a:p>
          <a:p>
            <a:pPr lvl="1"/>
            <a:r>
              <a:rPr sz="2400"/>
              <a:t>Examples: </a:t>
            </a:r>
          </a:p>
          <a:p>
            <a:pPr lvl="1"/>
            <a:r>
              <a:rPr sz="2400"/>
              <a:t>&lt;script&gt;alert('XSS');&lt;/script&gt; in a comment field.  </a:t>
            </a:r>
          </a:p>
          <a:p>
            <a:pPr lvl="1"/>
            <a:r>
              <a:rPr sz="2400"/>
              <a:t>URL parameter injection with &lt;</a:t>
            </a:r>
            <a:r>
              <a:rPr sz="2400" err="1"/>
              <a:t>img</a:t>
            </a:r>
            <a:r>
              <a:rPr sz="2400"/>
              <a:t> </a:t>
            </a:r>
            <a:r>
              <a:rPr sz="2400" err="1"/>
              <a:t>src</a:t>
            </a:r>
            <a:r>
              <a:rPr sz="2400"/>
              <a:t>=x </a:t>
            </a:r>
            <a:r>
              <a:rPr sz="2400" err="1"/>
              <a:t>onerror</a:t>
            </a:r>
            <a:r>
              <a:rPr sz="2400"/>
              <a:t>=alert('XSS')&gt;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Injection vs File Inclusion (LFI/RFI)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824417"/>
            <a:ext cx="11161240" cy="4967287"/>
          </a:xfrm>
        </p:spPr>
        <p:txBody>
          <a:bodyPr/>
          <a:lstStyle/>
          <a:p>
            <a:r>
              <a:t>Code Injection: Direct injection of malicious code into a running application.  </a:t>
            </a:r>
          </a:p>
          <a:p>
            <a:r>
              <a:t>Example: Injecting eval() or Python code in a vulnerable script.  </a:t>
            </a:r>
          </a:p>
          <a:p>
            <a:pPr lvl="1"/>
            <a:r>
              <a:rPr sz="2400"/>
              <a:t>File Inclusion: Exploiting file paths to include unauthorized files.  </a:t>
            </a:r>
            <a:endParaRPr lang="en-US" sz="2400"/>
          </a:p>
          <a:p>
            <a:r>
              <a:rPr sz="2700"/>
              <a:t>LFI (Local File Inclusion): Loading local system files.  </a:t>
            </a:r>
          </a:p>
          <a:p>
            <a:pPr lvl="1"/>
            <a:r>
              <a:rPr sz="2400"/>
              <a:t>Example: ../../</a:t>
            </a:r>
            <a:r>
              <a:rPr sz="2400" err="1"/>
              <a:t>etc</a:t>
            </a:r>
            <a:r>
              <a:rPr sz="2400"/>
              <a:t>/passwd.  </a:t>
            </a:r>
          </a:p>
          <a:p>
            <a:pPr marL="500062" indent="-457200"/>
            <a:r>
              <a:rPr sz="2700"/>
              <a:t>RFI (Remote File Inclusion): Loading files from external servers.  </a:t>
            </a:r>
          </a:p>
          <a:p>
            <a:pPr lvl="1"/>
            <a:r>
              <a:rPr sz="2400"/>
              <a:t>Example: http://attacker.com/malware.php.  </a:t>
            </a:r>
            <a:endParaRPr lang="en-US" sz="2400"/>
          </a:p>
          <a:p>
            <a:r>
              <a:rPr sz="2700"/>
              <a:t>Differences: </a:t>
            </a:r>
          </a:p>
          <a:p>
            <a:pPr lvl="1"/>
            <a:r>
              <a:rPr sz="2400"/>
              <a:t>Code injection focuses on altering application logic.  </a:t>
            </a:r>
          </a:p>
          <a:p>
            <a:pPr lvl="1"/>
            <a:r>
              <a:rPr sz="2400"/>
              <a:t>File inclusion targets access to files, leading to further exploits.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Anatomy of an Injection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32" y="792165"/>
            <a:ext cx="10363200" cy="4967287"/>
          </a:xfrm>
        </p:spPr>
        <p:txBody>
          <a:bodyPr/>
          <a:lstStyle/>
          <a:p>
            <a:r>
              <a:t>Overview: Injection attacks occur when untrusted data is improperly handled, leading to unintended execution of commands or queries.  </a:t>
            </a:r>
          </a:p>
          <a:p>
            <a:r>
              <a:t>Steps of an Injection Attack: </a:t>
            </a:r>
          </a:p>
          <a:p>
            <a:pPr lvl="1"/>
            <a:r>
              <a:rPr sz="2400"/>
              <a:t>Reconnaissance: Identifying injection points in the target application.  </a:t>
            </a:r>
          </a:p>
          <a:p>
            <a:pPr lvl="1"/>
            <a:r>
              <a:rPr sz="2400"/>
              <a:t>Payload Delivery: Crafting and injecting malicious input.  </a:t>
            </a:r>
          </a:p>
          <a:p>
            <a:pPr lvl="1"/>
            <a:r>
              <a:rPr sz="2400"/>
              <a:t>Execution: Vulnerable system executes the injected code.  </a:t>
            </a:r>
          </a:p>
          <a:p>
            <a:pPr lvl="1"/>
            <a:r>
              <a:rPr sz="2400"/>
              <a:t>Exploitation: Attacker gains unauthorized access or exfiltrates data.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Injection Techniques (Union-Based, Blind)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801811"/>
            <a:ext cx="10363200" cy="4967287"/>
          </a:xfrm>
        </p:spPr>
        <p:txBody>
          <a:bodyPr/>
          <a:lstStyle/>
          <a:p>
            <a:r>
              <a:t>Union-Based SQL Injection: </a:t>
            </a:r>
          </a:p>
          <a:p>
            <a:pPr lvl="1"/>
            <a:r>
              <a:rPr sz="2400"/>
              <a:t>Combines results of two queries into a single dataset.  </a:t>
            </a:r>
          </a:p>
          <a:p>
            <a:pPr lvl="1"/>
            <a:r>
              <a:rPr sz="2400"/>
              <a:t>Example:  </a:t>
            </a:r>
          </a:p>
          <a:p>
            <a:pPr lvl="2"/>
            <a:r>
              <a:rPr sz="2400"/>
              <a:t>SELECT username, password FROM users UNION SELECT version(), user(); </a:t>
            </a:r>
            <a:endParaRPr lang="en-US" sz="2400"/>
          </a:p>
          <a:p>
            <a:pPr marL="685800" lvl="2" indent="0">
              <a:buNone/>
            </a:pPr>
            <a:endParaRPr/>
          </a:p>
          <a:p>
            <a:r>
              <a:t>Blind SQL Injection: </a:t>
            </a:r>
          </a:p>
          <a:p>
            <a:pPr lvl="1"/>
            <a:r>
              <a:rPr sz="2400"/>
              <a:t>Exploits a database by asking true/false questions.  </a:t>
            </a:r>
          </a:p>
          <a:p>
            <a:pPr lvl="1"/>
            <a:r>
              <a:rPr sz="2400"/>
              <a:t>Example:  </a:t>
            </a:r>
          </a:p>
          <a:p>
            <a:pPr lvl="2"/>
            <a:r>
              <a:rPr sz="2100"/>
              <a:t>SELECT * FROM users WHERE id=1 AND 1=1; </a:t>
            </a:r>
          </a:p>
          <a:p>
            <a:pPr lvl="2"/>
            <a:r>
              <a:rPr sz="2100"/>
              <a:t>True: Returns data.  </a:t>
            </a:r>
          </a:p>
          <a:p>
            <a:pPr lvl="2"/>
            <a:r>
              <a:rPr sz="2100"/>
              <a:t>False: Returns no data.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Injection Techniques (OS Commanding)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792165"/>
            <a:ext cx="10363200" cy="4967287"/>
          </a:xfrm>
        </p:spPr>
        <p:txBody>
          <a:bodyPr/>
          <a:lstStyle/>
          <a:p>
            <a:r>
              <a:t>OS Commanding: Leveraging vulnerabilities to execute shell commands.  </a:t>
            </a:r>
          </a:p>
          <a:p>
            <a:r>
              <a:t>Example payloads:  </a:t>
            </a:r>
          </a:p>
          <a:p>
            <a:pPr lvl="1"/>
            <a:r>
              <a:rPr sz="2400"/>
              <a:t>; ls -la </a:t>
            </a:r>
          </a:p>
          <a:p>
            <a:pPr lvl="1"/>
            <a:r>
              <a:rPr sz="2400"/>
              <a:t>&amp;&amp; cat /</a:t>
            </a:r>
            <a:r>
              <a:rPr sz="2400" err="1"/>
              <a:t>etc</a:t>
            </a:r>
            <a:r>
              <a:rPr sz="2400"/>
              <a:t>/passwd </a:t>
            </a:r>
          </a:p>
          <a:p>
            <a:pPr marL="0" indent="0">
              <a:buNone/>
            </a:pPr>
            <a:endParaRPr/>
          </a:p>
          <a:p>
            <a:r>
              <a:t>Common Attack Scenarios: </a:t>
            </a:r>
          </a:p>
          <a:p>
            <a:pPr lvl="1"/>
            <a:r>
              <a:rPr sz="2400"/>
              <a:t>Exploiting file upload forms to execute commands.  </a:t>
            </a:r>
          </a:p>
          <a:p>
            <a:pPr lvl="1"/>
            <a:r>
              <a:rPr sz="2400"/>
              <a:t>Injecting commands into web application input fields.  </a:t>
            </a:r>
          </a:p>
          <a:p>
            <a:pPr lvl="1"/>
            <a:r>
              <a:rPr sz="2400"/>
              <a:t>Impact: Remote execution of commands, full system compromise.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Exploiting XSS (Stored, Reflected, DOM-based)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826647"/>
            <a:ext cx="10945216" cy="5122633"/>
          </a:xfrm>
        </p:spPr>
        <p:txBody>
          <a:bodyPr/>
          <a:lstStyle/>
          <a:p>
            <a:r>
              <a:rPr b="1"/>
              <a:t>Stored XSS: </a:t>
            </a:r>
          </a:p>
          <a:p>
            <a:r>
              <a:t>Malicious script is saved on the server and executed when a user accesses it.  </a:t>
            </a:r>
          </a:p>
          <a:p>
            <a:pPr lvl="1"/>
            <a:r>
              <a:rPr sz="2400"/>
              <a:t>Example: Injecting &lt;script&gt;alert('Stored XSS');&lt;/script&gt; into a comment field.  </a:t>
            </a:r>
          </a:p>
          <a:p>
            <a:r>
              <a:rPr b="1"/>
              <a:t>Reflected XSS: </a:t>
            </a:r>
          </a:p>
          <a:p>
            <a:r>
              <a:t>Payload is included in the request and reflected in the server’s response.  </a:t>
            </a:r>
          </a:p>
          <a:p>
            <a:pPr lvl="1"/>
            <a:r>
              <a:rPr sz="2400"/>
              <a:t>Example: Injecting &lt;script&gt;alert('Reflected XSS');&lt;/script&gt; in a URL parameter.  </a:t>
            </a:r>
          </a:p>
          <a:p>
            <a:r>
              <a:rPr b="1"/>
              <a:t>DOM-based XSS: </a:t>
            </a:r>
          </a:p>
          <a:p>
            <a:r>
              <a:t>Exploits client-side JavaScript to modify the DOM.  </a:t>
            </a:r>
          </a:p>
          <a:p>
            <a:pPr lvl="1"/>
            <a:r>
              <a:rPr sz="2400"/>
              <a:t>Example: Injecting into </a:t>
            </a:r>
            <a:r>
              <a:rPr sz="2400" err="1"/>
              <a:t>document.write</a:t>
            </a:r>
            <a:r>
              <a:rPr sz="2400"/>
              <a:t>().</a:t>
            </a:r>
          </a:p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Payload Delivery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763970"/>
            <a:ext cx="10945216" cy="49672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b="1"/>
              <a:t>What is a Payload? </a:t>
            </a:r>
          </a:p>
          <a:p>
            <a:pPr lvl="1">
              <a:lnSpc>
                <a:spcPct val="130000"/>
              </a:lnSpc>
            </a:pPr>
            <a:r>
              <a:rPr sz="2400"/>
              <a:t>Malicious input that carries commands or exploits.  </a:t>
            </a:r>
          </a:p>
          <a:p>
            <a:pPr>
              <a:lnSpc>
                <a:spcPct val="130000"/>
              </a:lnSpc>
            </a:pPr>
            <a:r>
              <a:rPr b="1"/>
              <a:t>Methods of Delivery: </a:t>
            </a:r>
          </a:p>
          <a:p>
            <a:pPr lvl="1">
              <a:lnSpc>
                <a:spcPct val="130000"/>
              </a:lnSpc>
            </a:pPr>
            <a:r>
              <a:rPr sz="2400"/>
              <a:t>User Input Fields: Injected through forms or fields.  </a:t>
            </a:r>
          </a:p>
          <a:p>
            <a:pPr lvl="1">
              <a:lnSpc>
                <a:spcPct val="130000"/>
              </a:lnSpc>
            </a:pPr>
            <a:r>
              <a:rPr sz="2400"/>
              <a:t>URL Parameters: Delivered via GET/POST requests.  </a:t>
            </a:r>
          </a:p>
          <a:p>
            <a:pPr lvl="1">
              <a:lnSpc>
                <a:spcPct val="130000"/>
              </a:lnSpc>
            </a:pPr>
            <a:r>
              <a:rPr sz="2400"/>
              <a:t>Cookies: Manipulated to contain malicious payloads.  </a:t>
            </a:r>
          </a:p>
          <a:p>
            <a:pPr lvl="1">
              <a:lnSpc>
                <a:spcPct val="130000"/>
              </a:lnSpc>
            </a:pPr>
            <a:r>
              <a:rPr sz="2400"/>
              <a:t>File Uploads: Used to deliver executable scripts.  </a:t>
            </a:r>
          </a:p>
          <a:p>
            <a:pPr>
              <a:lnSpc>
                <a:spcPct val="130000"/>
              </a:lnSpc>
            </a:pPr>
            <a:r>
              <a:rPr b="1"/>
              <a:t>Characteristics of Effective Payloads: </a:t>
            </a:r>
          </a:p>
          <a:p>
            <a:pPr lvl="1">
              <a:lnSpc>
                <a:spcPct val="130000"/>
              </a:lnSpc>
            </a:pPr>
            <a:r>
              <a:rPr sz="2400"/>
              <a:t>Stealthy and hard to detect.  </a:t>
            </a:r>
          </a:p>
          <a:p>
            <a:pPr lvl="1">
              <a:lnSpc>
                <a:spcPct val="130000"/>
              </a:lnSpc>
            </a:pPr>
            <a:r>
              <a:rPr sz="2400"/>
              <a:t>Exploits specific vulnerabilities in the target system.</a:t>
            </a:r>
          </a:p>
          <a:p>
            <a:pPr>
              <a:lnSpc>
                <a:spcPct val="130000"/>
              </a:lnSpc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Injection Example (with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792165"/>
            <a:ext cx="10363200" cy="4967287"/>
          </a:xfrm>
        </p:spPr>
        <p:txBody>
          <a:bodyPr/>
          <a:lstStyle/>
          <a:p>
            <a:r>
              <a:rPr b="1"/>
              <a:t>Scenario: Bypassing a login screen using SQL injection.  </a:t>
            </a:r>
          </a:p>
          <a:p>
            <a:r>
              <a:t>Vulnerable Code: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/>
              <a:t>SELECT * FROM users WHERE username = 'user' AND password = 'pass'; </a:t>
            </a:r>
            <a:endParaRPr/>
          </a:p>
          <a:p>
            <a:r>
              <a:t>Malicious Input: </a:t>
            </a:r>
          </a:p>
          <a:p>
            <a:pPr lvl="1"/>
            <a:r>
              <a:rPr sz="2400"/>
              <a:t>Username: ' OR '1'='1 </a:t>
            </a:r>
          </a:p>
          <a:p>
            <a:pPr lvl="1"/>
            <a:r>
              <a:rPr sz="2400"/>
              <a:t>Password: -- </a:t>
            </a:r>
          </a:p>
          <a:p>
            <a:r>
              <a:t>Injected Query: </a:t>
            </a:r>
            <a:endParaRPr lang="en-US"/>
          </a:p>
          <a:p>
            <a:pPr lvl="1"/>
            <a:r>
              <a:rPr sz="2400"/>
              <a:t>SELECT * FROM users WHERE username = '' OR '1'='1' -- ' AND password = ''; </a:t>
            </a:r>
            <a:endParaRPr/>
          </a:p>
          <a:p>
            <a:r>
              <a:t>Bypasses authentication by always returning true.  </a:t>
            </a:r>
          </a:p>
          <a:p>
            <a:r>
              <a:t>Impact: Unauthorized access to user accounts.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Security goals</a:t>
            </a:r>
            <a:endParaRPr lang="en-GB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751671" y="1787836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837492" y="3949535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823074" y="3276937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765066" y="4735284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807676" y="5858108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765066" y="2449626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996145" y="989398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563122" y="1541685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Cipher systems</a:t>
            </a:r>
          </a:p>
          <a:p>
            <a:pPr lvl="1"/>
            <a:r>
              <a:rPr lang="en-US"/>
              <a:t>- Symmetric (DES, AES)</a:t>
            </a:r>
          </a:p>
          <a:p>
            <a:pPr lvl="1"/>
            <a:r>
              <a:rPr lang="en-US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770863" y="2240419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837492" y="3301393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807676" y="525850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490933" y="3480175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Hash functions</a:t>
            </a:r>
          </a:p>
          <a:p>
            <a:r>
              <a:rPr lang="en-US">
                <a:solidFill>
                  <a:srgbClr val="FF0000"/>
                </a:solidFill>
              </a:rPr>
              <a:t>Message authentication code (MAC</a:t>
            </a:r>
            <a:r>
              <a:rPr lang="en-US"/>
              <a:t>)</a:t>
            </a:r>
          </a:p>
          <a:p>
            <a:r>
              <a:rPr lang="en-US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748255" y="3806410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00861-1BF5-49D9-9DB1-DE8BFA83309A}"/>
              </a:ext>
            </a:extLst>
          </p:cNvPr>
          <p:cNvCxnSpPr>
            <a:cxnSpLocks/>
          </p:cNvCxnSpPr>
          <p:nvPr/>
        </p:nvCxnSpPr>
        <p:spPr bwMode="auto">
          <a:xfrm>
            <a:off x="884630" y="5877272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B74A5-58E6-4B06-8E0C-D99A3E49AF35}"/>
              </a:ext>
            </a:extLst>
          </p:cNvPr>
          <p:cNvSpPr/>
          <p:nvPr/>
        </p:nvSpPr>
        <p:spPr>
          <a:xfrm>
            <a:off x="804634" y="5298255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Access control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6FAC-F34F-494F-9CE8-344F5C2E78A4}"/>
              </a:ext>
            </a:extLst>
          </p:cNvPr>
          <p:cNvSpPr txBox="1"/>
          <p:nvPr/>
        </p:nvSpPr>
        <p:spPr>
          <a:xfrm>
            <a:off x="6563122" y="5298255"/>
            <a:ext cx="5459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DAC, MAC,  RBAC, ABAC, PBAC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785A0FB-3E08-428A-9D37-4BDDD161F179}"/>
              </a:ext>
            </a:extLst>
          </p:cNvPr>
          <p:cNvSpPr/>
          <p:nvPr/>
        </p:nvSpPr>
        <p:spPr bwMode="auto">
          <a:xfrm rot="5400000">
            <a:off x="5778071" y="5197044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22766FB-B16F-3ECB-5B51-851647E0B365}"/>
              </a:ext>
            </a:extLst>
          </p:cNvPr>
          <p:cNvSpPr/>
          <p:nvPr/>
        </p:nvSpPr>
        <p:spPr bwMode="auto">
          <a:xfrm>
            <a:off x="335360" y="1196751"/>
            <a:ext cx="469274" cy="406175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XSS Example (with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26" y="945356"/>
            <a:ext cx="10363200" cy="4967287"/>
          </a:xfrm>
        </p:spPr>
        <p:txBody>
          <a:bodyPr/>
          <a:lstStyle/>
          <a:p>
            <a:r>
              <a:rPr b="1"/>
              <a:t>Scenario: Stored XSS in a blog comment system.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Command Injection Example (with shell 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826647"/>
            <a:ext cx="10363200" cy="4967287"/>
          </a:xfrm>
        </p:spPr>
        <p:txBody>
          <a:bodyPr/>
          <a:lstStyle/>
          <a:p>
            <a:r>
              <a:t>Scenario: Uploading a file to exploit a command injection vulnerability.  </a:t>
            </a:r>
          </a:p>
          <a:p>
            <a:r>
              <a:t>Vulnerable Code: 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err="1"/>
              <a:t>os.system</a:t>
            </a:r>
            <a:r>
              <a:rPr lang="en-US"/>
              <a:t>("ls " + filename) </a:t>
            </a:r>
            <a:endParaRPr/>
          </a:p>
          <a:p>
            <a:pPr lvl="1">
              <a:buFont typeface="Wingdings" panose="05000000000000000000" pitchFamily="2" charset="2"/>
              <a:buChar char="§"/>
            </a:pPr>
            <a:r>
              <a:t>Malicious Input: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t>Filename: ; rm -rf / </a:t>
            </a:r>
          </a:p>
          <a:p>
            <a:r>
              <a:t>Result: </a:t>
            </a:r>
          </a:p>
          <a:p>
            <a:r>
              <a:t>Deletes all files on the system.  </a:t>
            </a:r>
          </a:p>
          <a:p>
            <a:r>
              <a:t>Mitigation: Avoid using system calls with untrusted input.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Exploit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792165"/>
            <a:ext cx="10363200" cy="4967287"/>
          </a:xfrm>
        </p:spPr>
        <p:txBody>
          <a:bodyPr/>
          <a:lstStyle/>
          <a:p>
            <a:r>
              <a:t>Case 1: Equifax Breach (2017): </a:t>
            </a:r>
          </a:p>
          <a:p>
            <a:r>
              <a:t>SQL Injection vulnerability led to data of 147 million people being exposed.  </a:t>
            </a:r>
          </a:p>
          <a:p>
            <a:r>
              <a:t>Case 2: TalkTalk Breach (2015): </a:t>
            </a:r>
          </a:p>
          <a:p>
            <a:r>
              <a:t>SQL Injection exposed sensitive customer data.  </a:t>
            </a:r>
          </a:p>
          <a:p>
            <a:r>
              <a:t>Case 3: Magento Vulnerability: </a:t>
            </a:r>
          </a:p>
          <a:p>
            <a:r>
              <a:t>XSS exploited in e-commerce systems to steal payment details.  </a:t>
            </a:r>
          </a:p>
          <a:p>
            <a:r>
              <a:t>Key Lessons Learned: </a:t>
            </a:r>
          </a:p>
          <a:p>
            <a:r>
              <a:t>The importance of secure coding and regular vulnerability assessments.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Scripts Used in Injection Exploits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836712"/>
            <a:ext cx="11377264" cy="4967287"/>
          </a:xfrm>
        </p:spPr>
        <p:txBody>
          <a:bodyPr/>
          <a:lstStyle/>
          <a:p>
            <a:r>
              <a:rPr b="1"/>
              <a:t>Commonly Used Tools: </a:t>
            </a:r>
          </a:p>
          <a:p>
            <a:pPr lvl="1"/>
            <a:r>
              <a:rPr sz="2400" err="1"/>
              <a:t>SQLMap</a:t>
            </a:r>
            <a:r>
              <a:rPr sz="2400"/>
              <a:t>: Automates SQL injection and database takeover.  </a:t>
            </a:r>
          </a:p>
          <a:p>
            <a:pPr lvl="1"/>
            <a:r>
              <a:rPr sz="2400"/>
              <a:t>Burp Suite: Comprehensive web vulnerability scanner with injection exploit modules.  </a:t>
            </a:r>
          </a:p>
          <a:p>
            <a:pPr lvl="1"/>
            <a:r>
              <a:rPr sz="2400"/>
              <a:t>OWASP ZAP: Open-source proxy for finding injection vulnerabilities.  </a:t>
            </a:r>
          </a:p>
          <a:p>
            <a:pPr lvl="1"/>
            <a:r>
              <a:rPr sz="2400"/>
              <a:t>Metasploit: Framework for exploiting injection and other vulnerabilities.  </a:t>
            </a:r>
          </a:p>
          <a:p>
            <a:r>
              <a:t>Custom Scripts: </a:t>
            </a:r>
          </a:p>
          <a:p>
            <a:pPr lvl="1"/>
            <a:r>
              <a:rPr sz="2400"/>
              <a:t>Written in Python, Bash, or PowerShell for tailored exploits.  </a:t>
            </a:r>
          </a:p>
          <a:p>
            <a:pPr lvl="1"/>
            <a:r>
              <a:rPr sz="2400"/>
              <a:t>Example: Automating Blind SQL Injection queries.  </a:t>
            </a:r>
          </a:p>
          <a:p>
            <a:pPr lvl="1"/>
            <a:r>
              <a:rPr sz="2400"/>
              <a:t>Purpose of Tools: </a:t>
            </a:r>
          </a:p>
          <a:p>
            <a:pPr lvl="1"/>
            <a:r>
              <a:rPr sz="2400"/>
              <a:t>Reconnaissance, exploitation, and post-exploit data extraction.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Commonly Exploited Systems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792165"/>
            <a:ext cx="10363200" cy="4967287"/>
          </a:xfrm>
        </p:spPr>
        <p:txBody>
          <a:bodyPr/>
          <a:lstStyle/>
          <a:p>
            <a:r>
              <a:rPr b="1"/>
              <a:t>Web Applications: </a:t>
            </a:r>
          </a:p>
          <a:p>
            <a:pPr lvl="1"/>
            <a:r>
              <a:rPr sz="2400"/>
              <a:t>E-commerce sites, blogs, and content management systems (e.g., WordPress, Joomla).  </a:t>
            </a:r>
          </a:p>
          <a:p>
            <a:pPr lvl="1"/>
            <a:r>
              <a:rPr sz="2400"/>
              <a:t>Vulnerabilities: SQL injection, XSS, and RFI.  </a:t>
            </a:r>
          </a:p>
          <a:p>
            <a:r>
              <a:rPr b="1"/>
              <a:t>APIs: </a:t>
            </a:r>
          </a:p>
          <a:p>
            <a:pPr lvl="1"/>
            <a:r>
              <a:rPr sz="2400"/>
              <a:t>RESTful APIs with insufficient input validation.  </a:t>
            </a:r>
          </a:p>
          <a:p>
            <a:pPr lvl="1"/>
            <a:r>
              <a:rPr sz="2400"/>
              <a:t>Exploited for data exfiltration.  </a:t>
            </a:r>
          </a:p>
          <a:p>
            <a:r>
              <a:rPr b="1"/>
              <a:t>IoT Devices: </a:t>
            </a:r>
          </a:p>
          <a:p>
            <a:pPr lvl="1"/>
            <a:r>
              <a:rPr sz="2400"/>
              <a:t>Lack of secure coding leads to command injection vulnerabilities.  </a:t>
            </a:r>
          </a:p>
          <a:p>
            <a:r>
              <a:rPr b="1"/>
              <a:t>Databases: </a:t>
            </a:r>
          </a:p>
          <a:p>
            <a:pPr lvl="1"/>
            <a:r>
              <a:rPr sz="2400"/>
              <a:t>MySQL, PostgreSQL, and Oracle DB are common targets.  </a:t>
            </a:r>
          </a:p>
          <a:p>
            <a:r>
              <a:rPr b="1"/>
              <a:t>Case Studies</a:t>
            </a:r>
            <a:r>
              <a:t>: </a:t>
            </a:r>
          </a:p>
          <a:p>
            <a:r>
              <a:t>Exploiting outdated software versions with known vulnerabilities.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Overview of AAA Model and Its Role in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908720"/>
            <a:ext cx="10363200" cy="4967287"/>
          </a:xfrm>
        </p:spPr>
        <p:txBody>
          <a:bodyPr/>
          <a:lstStyle/>
          <a:p>
            <a:r>
              <a:rPr b="1"/>
              <a:t>What is AAA? </a:t>
            </a:r>
          </a:p>
          <a:p>
            <a:pPr lvl="1"/>
            <a:r>
              <a:rPr sz="2400"/>
              <a:t>Authentication: Verifying user identity.  </a:t>
            </a:r>
          </a:p>
          <a:p>
            <a:pPr lvl="1"/>
            <a:r>
              <a:rPr sz="2400"/>
              <a:t>Authorization: Granting access based on permissions.  </a:t>
            </a:r>
          </a:p>
          <a:p>
            <a:pPr lvl="1"/>
            <a:r>
              <a:rPr sz="2400"/>
              <a:t>Accounting: Logging and tracking activities. </a:t>
            </a:r>
            <a:endParaRPr lang="en-US" sz="2400"/>
          </a:p>
          <a:p>
            <a:r>
              <a:rPr lang="en-US" sz="3100"/>
              <a:t> Flow: Authentication -&gt; Authorization -&gt; Accounting.  </a:t>
            </a:r>
            <a:endParaRPr sz="2400"/>
          </a:p>
          <a:p>
            <a:r>
              <a:rPr b="1"/>
              <a:t>Importance in Security: </a:t>
            </a:r>
          </a:p>
          <a:p>
            <a:pPr lvl="1"/>
            <a:r>
              <a:rPr sz="2400"/>
              <a:t>Ensures only legitimate users access resources.  </a:t>
            </a:r>
          </a:p>
          <a:p>
            <a:pPr lvl="1"/>
            <a:r>
              <a:rPr sz="2400"/>
              <a:t>Tracks user actions to detect potential attacks.  </a:t>
            </a:r>
          </a:p>
          <a:p>
            <a:r>
              <a:rPr b="1"/>
              <a:t>Key Applications: </a:t>
            </a:r>
          </a:p>
          <a:p>
            <a:pPr lvl="1"/>
            <a:r>
              <a:rPr sz="2400"/>
              <a:t>Network security, database access, and web applications.</a:t>
            </a:r>
          </a:p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10363200" cy="792163"/>
          </a:xfrm>
        </p:spPr>
        <p:txBody>
          <a:bodyPr/>
          <a:lstStyle/>
          <a:p>
            <a:r>
              <a:t>Authentication Techniques (Passwords, MFA, Biometrics)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945356"/>
            <a:ext cx="10363200" cy="4967287"/>
          </a:xfrm>
        </p:spPr>
        <p:txBody>
          <a:bodyPr/>
          <a:lstStyle/>
          <a:p>
            <a:r>
              <a:rPr b="1"/>
              <a:t>Traditional Authentication: </a:t>
            </a:r>
          </a:p>
          <a:p>
            <a:pPr lvl="1"/>
            <a:r>
              <a:rPr sz="2400"/>
              <a:t>Password-based systems.  </a:t>
            </a:r>
          </a:p>
          <a:p>
            <a:pPr lvl="1"/>
            <a:r>
              <a:rPr sz="2400"/>
              <a:t>Common weaknesses: weak passwords, reuse, and credential leaks.  </a:t>
            </a:r>
          </a:p>
          <a:p>
            <a:r>
              <a:rPr b="1"/>
              <a:t>Advanced Authentication Techniques: </a:t>
            </a:r>
          </a:p>
          <a:p>
            <a:pPr lvl="1"/>
            <a:r>
              <a:rPr sz="2400"/>
              <a:t>Multi-Factor Authentication (MFA): </a:t>
            </a:r>
          </a:p>
          <a:p>
            <a:pPr lvl="1"/>
            <a:r>
              <a:rPr sz="2400"/>
              <a:t>Combines two or more factors (e.g., password and OTP).  </a:t>
            </a:r>
            <a:endParaRPr/>
          </a:p>
          <a:p>
            <a:pPr lvl="1"/>
            <a:r>
              <a:rPr sz="2400"/>
              <a:t>Biometric Authentication: </a:t>
            </a:r>
          </a:p>
          <a:p>
            <a:pPr lvl="1"/>
            <a:r>
              <a:rPr sz="2400"/>
              <a:t>Fingerprints, facial recognition, or iris scanning.  </a:t>
            </a:r>
            <a:endParaRPr/>
          </a:p>
          <a:p>
            <a:pPr lvl="1"/>
            <a:r>
              <a:rPr sz="2400"/>
              <a:t>Hardware Tokens: </a:t>
            </a:r>
          </a:p>
          <a:p>
            <a:pPr lvl="1"/>
            <a:r>
              <a:rPr sz="2400"/>
              <a:t>Physical devices (e.g., YubiKeys) for secure login.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Models (DAC, MAC, RBAC, ABAC, PBAC)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945356"/>
            <a:ext cx="10363200" cy="4967287"/>
          </a:xfrm>
        </p:spPr>
        <p:txBody>
          <a:bodyPr/>
          <a:lstStyle/>
          <a:p>
            <a:r>
              <a:rPr b="1"/>
              <a:t>Types of Authorization Models: </a:t>
            </a:r>
          </a:p>
          <a:p>
            <a:pPr lvl="1"/>
            <a:r>
              <a:rPr sz="2400"/>
              <a:t>DAC (Discretionary Access Control): Owner-controlled permissions.  </a:t>
            </a:r>
          </a:p>
          <a:p>
            <a:pPr lvl="1"/>
            <a:r>
              <a:rPr sz="2400"/>
              <a:t>MAC (Mandatory Access Control): Centralized policy enforcement.  </a:t>
            </a:r>
          </a:p>
          <a:p>
            <a:pPr lvl="1"/>
            <a:r>
              <a:rPr sz="2400"/>
              <a:t>RBAC (Role-Based Access Control): Permissions based on user roles.  </a:t>
            </a:r>
          </a:p>
          <a:p>
            <a:pPr lvl="1"/>
            <a:r>
              <a:rPr sz="2400"/>
              <a:t>ABAC (Attribute-Based Access Control): Context-aware access based on attributes.  </a:t>
            </a:r>
          </a:p>
          <a:p>
            <a:pPr lvl="1"/>
            <a:r>
              <a:rPr sz="2400"/>
              <a:t>PBAC (Policy-Based Access Control): Policy-driven and flexible.  </a:t>
            </a:r>
          </a:p>
          <a:p>
            <a:r>
              <a:rPr b="1"/>
              <a:t>Use Cases: </a:t>
            </a:r>
          </a:p>
          <a:p>
            <a:pPr lvl="1"/>
            <a:r>
              <a:rPr sz="2400"/>
              <a:t>RBAC in enterprises (e.g., admin, user roles).  </a:t>
            </a:r>
          </a:p>
          <a:p>
            <a:pPr lvl="1"/>
            <a:r>
              <a:rPr sz="2400"/>
              <a:t>ABAC for dynamic cloud-based systems.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Accounting and Logging for Attack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792165"/>
            <a:ext cx="10363200" cy="4967287"/>
          </a:xfrm>
        </p:spPr>
        <p:txBody>
          <a:bodyPr/>
          <a:lstStyle/>
          <a:p>
            <a:r>
              <a:rPr b="1"/>
              <a:t>Purpose of Accounting: </a:t>
            </a:r>
          </a:p>
          <a:p>
            <a:pPr lvl="1"/>
            <a:r>
              <a:rPr sz="2400"/>
              <a:t>Record user activities for auditing and forensics.  </a:t>
            </a:r>
          </a:p>
          <a:p>
            <a:pPr lvl="1"/>
            <a:r>
              <a:rPr sz="2400"/>
              <a:t>Detect anomalies and potential security breaches.  </a:t>
            </a:r>
          </a:p>
          <a:p>
            <a:r>
              <a:rPr b="1"/>
              <a:t>Logging Best Practices: </a:t>
            </a:r>
          </a:p>
          <a:p>
            <a:pPr lvl="1"/>
            <a:r>
              <a:rPr sz="2400"/>
              <a:t>Centralized logging for correlation.  </a:t>
            </a:r>
          </a:p>
          <a:p>
            <a:pPr lvl="1"/>
            <a:r>
              <a:rPr sz="2400"/>
              <a:t>Store logs securely to prevent tampering.  </a:t>
            </a:r>
          </a:p>
          <a:p>
            <a:pPr lvl="1"/>
            <a:r>
              <a:rPr sz="2400"/>
              <a:t>Regularly review logs for suspicious activity.  </a:t>
            </a:r>
          </a:p>
          <a:p>
            <a:r>
              <a:rPr b="1"/>
              <a:t>Examples: </a:t>
            </a:r>
          </a:p>
          <a:p>
            <a:r>
              <a:t>Monitoring login attempts to detect brute-force attacks.  </a:t>
            </a:r>
          </a:p>
          <a:p>
            <a:r>
              <a:t>Tracking changes to critical configurations.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AAA in the Context of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b="1"/>
              <a:t>Authentication: </a:t>
            </a:r>
          </a:p>
          <a:p>
            <a:pPr lvl="1"/>
            <a:r>
              <a:rPr sz="2400"/>
              <a:t>Prevent unauthorized access to vulnerable systems.  </a:t>
            </a:r>
          </a:p>
          <a:p>
            <a:pPr lvl="1"/>
            <a:r>
              <a:rPr sz="2400"/>
              <a:t>Use MFA to reduce risks of credential stuffing.  </a:t>
            </a:r>
          </a:p>
          <a:p>
            <a:r>
              <a:rPr b="1"/>
              <a:t>Authorization: </a:t>
            </a:r>
          </a:p>
          <a:p>
            <a:pPr lvl="1"/>
            <a:r>
              <a:rPr sz="2400"/>
              <a:t>Restrict user permissions to minimize attack surface.  </a:t>
            </a:r>
          </a:p>
          <a:p>
            <a:pPr lvl="1"/>
            <a:r>
              <a:rPr sz="2400"/>
              <a:t>Example: RBAC prevents users from accessing critical SQL queries.  </a:t>
            </a:r>
          </a:p>
          <a:p>
            <a:r>
              <a:rPr b="1"/>
              <a:t>Accounting: </a:t>
            </a:r>
          </a:p>
          <a:p>
            <a:pPr lvl="1"/>
            <a:r>
              <a:rPr sz="2400"/>
              <a:t>Track unauthorized query executions and command injections.  </a:t>
            </a:r>
          </a:p>
          <a:p>
            <a:pPr lvl="1"/>
            <a:r>
              <a:rPr sz="2400"/>
              <a:t>Example: Detect and block repeated injection attempts.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9342-164B-B6CE-D819-F4E70DAEC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3A00-2EC7-49DA-A846-F145AB85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6D9BD-095F-0835-B8AD-3F654722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792164"/>
            <a:ext cx="7544454" cy="55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70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 and Output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26647"/>
            <a:ext cx="11377264" cy="5194641"/>
          </a:xfrm>
        </p:spPr>
        <p:txBody>
          <a:bodyPr/>
          <a:lstStyle/>
          <a:p>
            <a:r>
              <a:rPr b="1"/>
              <a:t>Input Validation: </a:t>
            </a:r>
          </a:p>
          <a:p>
            <a:pPr lvl="1"/>
            <a:r>
              <a:rPr sz="2400"/>
              <a:t>Ensure that user input conforms to expected formats.  </a:t>
            </a:r>
          </a:p>
          <a:p>
            <a:r>
              <a:rPr b="1"/>
              <a:t>Techniques:  </a:t>
            </a:r>
          </a:p>
          <a:p>
            <a:pPr lvl="1"/>
            <a:r>
              <a:rPr sz="2400"/>
              <a:t>Whitelisting acceptable input.  </a:t>
            </a:r>
          </a:p>
          <a:p>
            <a:pPr lvl="1"/>
            <a:r>
              <a:rPr sz="2400"/>
              <a:t>Rejecting inputs with unexpected characters (e.g., &lt;&gt;, ';--).  </a:t>
            </a:r>
            <a:endParaRPr/>
          </a:p>
          <a:p>
            <a:r>
              <a:rPr b="1"/>
              <a:t>Output Encoding: </a:t>
            </a:r>
          </a:p>
          <a:p>
            <a:pPr lvl="1"/>
            <a:r>
              <a:rPr sz="2400"/>
              <a:t>Convert untrusted data into a safe format before rendering.  </a:t>
            </a:r>
          </a:p>
          <a:p>
            <a:pPr lvl="1"/>
            <a:r>
              <a:rPr sz="2400"/>
              <a:t>Protects against XSS by encoding characters like &lt; as &amp;</a:t>
            </a:r>
            <a:r>
              <a:rPr sz="2400" err="1"/>
              <a:t>lt</a:t>
            </a:r>
            <a:r>
              <a:rPr sz="2400"/>
              <a:t>;.  </a:t>
            </a:r>
          </a:p>
          <a:p>
            <a:r>
              <a:rPr b="1"/>
              <a:t>Best Practices: </a:t>
            </a:r>
          </a:p>
          <a:p>
            <a:pPr lvl="1"/>
            <a:r>
              <a:rPr sz="2400"/>
              <a:t>Validate all inputs on the server-side.  </a:t>
            </a:r>
          </a:p>
          <a:p>
            <a:pPr lvl="1"/>
            <a:r>
              <a:rPr sz="2400"/>
              <a:t>Use libraries for encoding HTML, JSON, and SQL outputs.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Parameterized Queries and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836712"/>
            <a:ext cx="10363200" cy="4967287"/>
          </a:xfrm>
        </p:spPr>
        <p:txBody>
          <a:bodyPr/>
          <a:lstStyle/>
          <a:p>
            <a:r>
              <a:rPr b="1"/>
              <a:t>What are Parameterized Queries? </a:t>
            </a:r>
          </a:p>
          <a:p>
            <a:pPr lvl="1"/>
            <a:r>
              <a:rPr sz="2400"/>
              <a:t>SQL statements with placeholders for parameters.  </a:t>
            </a:r>
          </a:p>
          <a:p>
            <a:pPr lvl="1"/>
            <a:r>
              <a:rPr sz="2400"/>
              <a:t>Prevents attackers from injecting malicious SQL by separating query structure and data.  </a:t>
            </a:r>
          </a:p>
          <a:p>
            <a:r>
              <a:t>Example (Vulnerable Code):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/>
              <a:t>SELECT * FROM users WHERE username = '" + user + "' AND password = '" + pass + "'; </a:t>
            </a:r>
            <a:endParaRPr/>
          </a:p>
          <a:p>
            <a:r>
              <a:t>Secure Code with Prepared Statements: </a:t>
            </a:r>
          </a:p>
          <a:p>
            <a:pPr lvl="1"/>
            <a:r>
              <a:rPr sz="2400" err="1"/>
              <a:t>PreparedStatement</a:t>
            </a:r>
            <a:r>
              <a:rPr sz="2400"/>
              <a:t> </a:t>
            </a:r>
            <a:r>
              <a:rPr lang="en-US" sz="2400"/>
              <a:t> </a:t>
            </a:r>
            <a:r>
              <a:rPr sz="2400" err="1"/>
              <a:t>stmt</a:t>
            </a:r>
            <a:r>
              <a:rPr sz="2400"/>
              <a:t> = </a:t>
            </a:r>
            <a:r>
              <a:rPr sz="2400" err="1"/>
              <a:t>conn.prepareStatement</a:t>
            </a:r>
            <a:r>
              <a:rPr sz="2400"/>
              <a:t>("SELECT * FROM users WHERE username = ? AND password = ?");  </a:t>
            </a:r>
          </a:p>
          <a:p>
            <a:pPr marL="642937" lvl="2" indent="0">
              <a:buNone/>
            </a:pPr>
            <a:r>
              <a:t>  </a:t>
            </a:r>
            <a:r>
              <a:rPr sz="2400" err="1"/>
              <a:t>stmt.setString</a:t>
            </a:r>
            <a:r>
              <a:rPr sz="2400"/>
              <a:t>(1, user);  </a:t>
            </a:r>
          </a:p>
          <a:p>
            <a:pPr marL="642937" lvl="2" indent="0">
              <a:buNone/>
            </a:pPr>
            <a:r>
              <a:rPr sz="2400"/>
              <a:t>  </a:t>
            </a:r>
            <a:r>
              <a:rPr sz="2400" err="1"/>
              <a:t>stmt.setString</a:t>
            </a:r>
            <a:r>
              <a:rPr sz="2400"/>
              <a:t>(2, pass); </a:t>
            </a:r>
          </a:p>
          <a:p>
            <a:r>
              <a:t>Impact: Blocks SQL injection entirely.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Testing – Fuzzing and Penetration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945356"/>
            <a:ext cx="11161240" cy="4967287"/>
          </a:xfrm>
        </p:spPr>
        <p:txBody>
          <a:bodyPr/>
          <a:lstStyle/>
          <a:p>
            <a:r>
              <a:rPr b="1"/>
              <a:t>Fuzzing: </a:t>
            </a:r>
          </a:p>
          <a:p>
            <a:pPr lvl="1"/>
            <a:r>
              <a:rPr sz="2400"/>
              <a:t>Automated testing with unexpected or invalid input to identify vulnerabilities.  </a:t>
            </a:r>
          </a:p>
          <a:p>
            <a:pPr lvl="1"/>
            <a:r>
              <a:rPr sz="2400"/>
              <a:t>Example tools: AFL, Peach.  </a:t>
            </a:r>
          </a:p>
          <a:p>
            <a:r>
              <a:rPr b="1"/>
              <a:t>Penetration Testing: </a:t>
            </a:r>
          </a:p>
          <a:p>
            <a:pPr lvl="1"/>
            <a:r>
              <a:rPr sz="2400"/>
              <a:t>Simulates real-world attacks to assess system security.  </a:t>
            </a:r>
          </a:p>
          <a:p>
            <a:pPr lvl="1"/>
            <a:r>
              <a:rPr sz="2400"/>
              <a:t>Manual or automated tests, often using tools like Metasploit.  </a:t>
            </a:r>
          </a:p>
          <a:p>
            <a:r>
              <a:rPr b="1"/>
              <a:t>Importance: </a:t>
            </a:r>
          </a:p>
          <a:p>
            <a:pPr lvl="1"/>
            <a:r>
              <a:rPr sz="2400"/>
              <a:t>Proactively identifies vulnerabilities before attackers exploit them.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Web Application Firewalls (WAF)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945356"/>
            <a:ext cx="11161240" cy="4967287"/>
          </a:xfrm>
        </p:spPr>
        <p:txBody>
          <a:bodyPr/>
          <a:lstStyle/>
          <a:p>
            <a:r>
              <a:rPr b="1"/>
              <a:t>What is a WAF? </a:t>
            </a:r>
          </a:p>
          <a:p>
            <a:pPr lvl="1"/>
            <a:r>
              <a:rPr sz="2400"/>
              <a:t>A security solution that monitors and filters HTTP traffic to web applications.  </a:t>
            </a:r>
          </a:p>
          <a:p>
            <a:r>
              <a:t>How it Helps: </a:t>
            </a:r>
          </a:p>
          <a:p>
            <a:pPr lvl="1"/>
            <a:r>
              <a:rPr sz="2400"/>
              <a:t>Blocks known injection payloads.  </a:t>
            </a:r>
          </a:p>
          <a:p>
            <a:pPr lvl="1"/>
            <a:r>
              <a:rPr sz="2400"/>
              <a:t>Detects and mitigates suspicious activity in real-time.  </a:t>
            </a:r>
          </a:p>
          <a:p>
            <a:r>
              <a:t>Examples of WAFs: </a:t>
            </a:r>
          </a:p>
          <a:p>
            <a:pPr lvl="1"/>
            <a:r>
              <a:rPr sz="2400" err="1"/>
              <a:t>ModSecurity</a:t>
            </a:r>
            <a:r>
              <a:rPr sz="2400"/>
              <a:t>, AWS WAF, Cloudflare WAF.  </a:t>
            </a:r>
          </a:p>
          <a:p>
            <a:r>
              <a:t>Best Practices: </a:t>
            </a:r>
          </a:p>
          <a:p>
            <a:pPr lvl="1"/>
            <a:r>
              <a:rPr sz="2400"/>
              <a:t>Regularly update WAF rules to handle evolving threats.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Security Policy (CSP) for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792165"/>
            <a:ext cx="10363200" cy="4967287"/>
          </a:xfrm>
        </p:spPr>
        <p:txBody>
          <a:bodyPr/>
          <a:lstStyle/>
          <a:p>
            <a:r>
              <a:t>What is CSP? </a:t>
            </a:r>
          </a:p>
          <a:p>
            <a:pPr lvl="1"/>
            <a:r>
              <a:rPr sz="2400"/>
              <a:t>A browser-based security mechanism to prevent XSS attacks.  </a:t>
            </a:r>
          </a:p>
          <a:p>
            <a:r>
              <a:t>How it Works: </a:t>
            </a:r>
          </a:p>
          <a:p>
            <a:pPr lvl="1"/>
            <a:r>
              <a:rPr sz="2400"/>
              <a:t>Defines which resources are trusted (scripts, styles, etc.).  </a:t>
            </a:r>
          </a:p>
          <a:p>
            <a:pPr lvl="1"/>
            <a:r>
              <a:rPr sz="2400"/>
              <a:t>Blocks inline scripts and unauthorized resource loading.  </a:t>
            </a:r>
          </a:p>
          <a:p>
            <a:r>
              <a:t>Example CSP Header: </a:t>
            </a:r>
          </a:p>
          <a:p>
            <a:pPr lvl="1"/>
            <a:r>
              <a:rPr sz="2400"/>
              <a:t>Content-Security-Policy: script-</a:t>
            </a:r>
            <a:r>
              <a:rPr sz="2400" err="1"/>
              <a:t>src</a:t>
            </a:r>
            <a:r>
              <a:rPr sz="2400"/>
              <a:t> 'self'; object-</a:t>
            </a:r>
            <a:r>
              <a:rPr sz="2400" err="1"/>
              <a:t>src</a:t>
            </a:r>
            <a:r>
              <a:rPr sz="2400"/>
              <a:t> 'none'; </a:t>
            </a:r>
          </a:p>
          <a:p>
            <a:r>
              <a:t>Advantages: </a:t>
            </a:r>
          </a:p>
          <a:p>
            <a:pPr lvl="1"/>
            <a:r>
              <a:rPr sz="2400"/>
              <a:t>Prevents execution of malicious scripts.  </a:t>
            </a:r>
          </a:p>
          <a:p>
            <a:pPr lvl="1"/>
            <a:r>
              <a:rPr sz="2400"/>
              <a:t>Works as an additional layer of security alongside input validation.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NAC in Preventing Unauthorized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57" y="799062"/>
            <a:ext cx="10363200" cy="4967287"/>
          </a:xfrm>
        </p:spPr>
        <p:txBody>
          <a:bodyPr/>
          <a:lstStyle/>
          <a:p>
            <a:r>
              <a:t>What is NAC? </a:t>
            </a:r>
          </a:p>
          <a:p>
            <a:pPr lvl="1"/>
            <a:r>
              <a:rPr sz="2400"/>
              <a:t>Network Access Control ensures that only authorized users and devices can access the network.  </a:t>
            </a:r>
          </a:p>
          <a:p>
            <a:r>
              <a:t>Key Features of NAC: </a:t>
            </a:r>
          </a:p>
          <a:p>
            <a:pPr lvl="1"/>
            <a:r>
              <a:rPr sz="2400"/>
              <a:t>Identity verification before granting access.  </a:t>
            </a:r>
          </a:p>
          <a:p>
            <a:pPr lvl="1"/>
            <a:r>
              <a:rPr sz="2400"/>
              <a:t>Monitoring and managing connected devices.  </a:t>
            </a:r>
          </a:p>
          <a:p>
            <a:pPr lvl="1"/>
            <a:r>
              <a:rPr sz="2400"/>
              <a:t>Dynamic response to unauthorized access attempts.  </a:t>
            </a:r>
          </a:p>
          <a:p>
            <a:r>
              <a:t>Role in Security: </a:t>
            </a:r>
          </a:p>
          <a:p>
            <a:pPr lvl="1"/>
            <a:r>
              <a:rPr sz="2400"/>
              <a:t>Blocks compromised devices from spreading malicious payloads.  </a:t>
            </a:r>
          </a:p>
          <a:p>
            <a:pPr lvl="1"/>
            <a:r>
              <a:rPr sz="2400"/>
              <a:t>Enforces security policies across the network.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Configuring Firewalls to Block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945356"/>
            <a:ext cx="10363200" cy="4967287"/>
          </a:xfrm>
        </p:spPr>
        <p:txBody>
          <a:bodyPr/>
          <a:lstStyle/>
          <a:p>
            <a:r>
              <a:t>Firewall Rules for Injection Protection: </a:t>
            </a:r>
          </a:p>
          <a:p>
            <a:pPr lvl="1"/>
            <a:r>
              <a:rPr sz="2400"/>
              <a:t>Block requests containing suspicious payloads (e.g., SQL commands).  </a:t>
            </a:r>
          </a:p>
          <a:p>
            <a:pPr lvl="1"/>
            <a:r>
              <a:rPr sz="2400"/>
              <a:t>Restrict access to critical application ports.  </a:t>
            </a:r>
          </a:p>
          <a:p>
            <a:r>
              <a:t>Example Firewall Rules: </a:t>
            </a:r>
          </a:p>
          <a:p>
            <a:pPr lvl="1"/>
            <a:r>
              <a:rPr sz="2400"/>
              <a:t>Block HTTP requests with UNION SELECT.  </a:t>
            </a:r>
          </a:p>
          <a:p>
            <a:pPr lvl="1"/>
            <a:r>
              <a:rPr sz="2400"/>
              <a:t>Allow only whitelisted IPs for admin access.  </a:t>
            </a:r>
          </a:p>
          <a:p>
            <a:r>
              <a:t>Types of Firewalls: </a:t>
            </a:r>
          </a:p>
          <a:p>
            <a:pPr lvl="1"/>
            <a:r>
              <a:rPr sz="2400"/>
              <a:t>Network-based firewalls (protect at the perimeter).  </a:t>
            </a:r>
          </a:p>
          <a:p>
            <a:pPr lvl="1"/>
            <a:r>
              <a:rPr sz="2400"/>
              <a:t>Application-layer firewalls (focus on HTTP/S traffic).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Packet Inspection and Threat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792165"/>
            <a:ext cx="10657184" cy="49672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b="1"/>
              <a:t>What is Deep Packet Inspection (DPI)? </a:t>
            </a:r>
          </a:p>
          <a:p>
            <a:pPr lvl="1">
              <a:lnSpc>
                <a:spcPct val="130000"/>
              </a:lnSpc>
            </a:pPr>
            <a:r>
              <a:rPr sz="2400"/>
              <a:t>Analyzing packet contents for malicious patterns.  </a:t>
            </a:r>
          </a:p>
          <a:p>
            <a:pPr>
              <a:lnSpc>
                <a:spcPct val="130000"/>
              </a:lnSpc>
            </a:pPr>
            <a:r>
              <a:rPr b="1"/>
              <a:t>Threat Signatures: </a:t>
            </a:r>
          </a:p>
          <a:p>
            <a:pPr lvl="1">
              <a:lnSpc>
                <a:spcPct val="130000"/>
              </a:lnSpc>
            </a:pPr>
            <a:r>
              <a:rPr sz="2400"/>
              <a:t>Predefined patterns used to identify and block known exploits.  </a:t>
            </a:r>
          </a:p>
          <a:p>
            <a:pPr>
              <a:lnSpc>
                <a:spcPct val="130000"/>
              </a:lnSpc>
            </a:pPr>
            <a:r>
              <a:rPr b="1"/>
              <a:t>Use Cases: </a:t>
            </a:r>
          </a:p>
          <a:p>
            <a:pPr lvl="1">
              <a:lnSpc>
                <a:spcPct val="130000"/>
              </a:lnSpc>
            </a:pPr>
            <a:r>
              <a:rPr sz="2400"/>
              <a:t>Detecting SQL injection attempts in HTTP traffic.  </a:t>
            </a:r>
          </a:p>
          <a:p>
            <a:pPr lvl="1">
              <a:lnSpc>
                <a:spcPct val="130000"/>
              </a:lnSpc>
            </a:pPr>
            <a:r>
              <a:rPr sz="2400"/>
              <a:t>Identifying malware command-and-control communications.  </a:t>
            </a:r>
          </a:p>
          <a:p>
            <a:pPr>
              <a:lnSpc>
                <a:spcPct val="130000"/>
              </a:lnSpc>
            </a:pPr>
            <a:r>
              <a:rPr b="1"/>
              <a:t>Challenges: </a:t>
            </a:r>
          </a:p>
          <a:p>
            <a:pPr lvl="1">
              <a:lnSpc>
                <a:spcPct val="130000"/>
              </a:lnSpc>
            </a:pPr>
            <a:r>
              <a:rPr sz="2400"/>
              <a:t>Requires significant processing power.  </a:t>
            </a:r>
          </a:p>
          <a:p>
            <a:pPr lvl="1">
              <a:lnSpc>
                <a:spcPct val="130000"/>
              </a:lnSpc>
            </a:pPr>
            <a:r>
              <a:rPr sz="2400"/>
              <a:t>Must stay updated with evolving threats.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Zero Trust Architecture for Enhanced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65" y="945356"/>
            <a:ext cx="10363200" cy="4967287"/>
          </a:xfrm>
        </p:spPr>
        <p:txBody>
          <a:bodyPr/>
          <a:lstStyle/>
          <a:p>
            <a:r>
              <a:t>Principle of Zero Trust: </a:t>
            </a:r>
          </a:p>
          <a:p>
            <a:pPr lvl="1"/>
            <a:r>
              <a:rPr sz="2400"/>
              <a:t>Never trust, always verify.  </a:t>
            </a:r>
          </a:p>
          <a:p>
            <a:r>
              <a:t>Core Components: </a:t>
            </a:r>
          </a:p>
          <a:p>
            <a:pPr lvl="1"/>
            <a:r>
              <a:rPr sz="2400"/>
              <a:t>Identity-based access control.  </a:t>
            </a:r>
          </a:p>
          <a:p>
            <a:pPr lvl="1"/>
            <a:r>
              <a:rPr sz="2400"/>
              <a:t>Continuous authentication and monitoring.  </a:t>
            </a:r>
          </a:p>
          <a:p>
            <a:pPr lvl="1"/>
            <a:r>
              <a:rPr sz="2400"/>
              <a:t>Micro-segmentation to isolate resources.  </a:t>
            </a:r>
          </a:p>
          <a:p>
            <a:r>
              <a:t>Benefits in Preventing Injection Attacks: </a:t>
            </a:r>
          </a:p>
          <a:p>
            <a:pPr lvl="1"/>
            <a:r>
              <a:rPr sz="2400"/>
              <a:t>Reduces attack surface by restricting lateral movement.  </a:t>
            </a:r>
          </a:p>
          <a:p>
            <a:pPr lvl="1"/>
            <a:r>
              <a:rPr sz="2400"/>
              <a:t>Ensures all requests are verified before granting access.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NAC with Monitoring Tools (SIEM)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801292"/>
            <a:ext cx="10363200" cy="4967287"/>
          </a:xfrm>
        </p:spPr>
        <p:txBody>
          <a:bodyPr/>
          <a:lstStyle/>
          <a:p>
            <a:r>
              <a:rPr b="1"/>
              <a:t>What is SIEM? </a:t>
            </a:r>
          </a:p>
          <a:p>
            <a:pPr lvl="1"/>
            <a:r>
              <a:rPr sz="2400"/>
              <a:t>Security Information and Event Management combines real-time monitoring with log analysis.  </a:t>
            </a:r>
          </a:p>
          <a:p>
            <a:r>
              <a:rPr b="1"/>
              <a:t>Benefits of Integration: </a:t>
            </a:r>
          </a:p>
          <a:p>
            <a:pPr lvl="1"/>
            <a:r>
              <a:rPr sz="2400"/>
              <a:t>NAC enforces access control, and SIEM monitors and analyzes activity.  </a:t>
            </a:r>
          </a:p>
          <a:p>
            <a:pPr lvl="1"/>
            <a:r>
              <a:rPr sz="2400"/>
              <a:t>Detects patterns of malicious behavior across the network.  </a:t>
            </a:r>
          </a:p>
          <a:p>
            <a:r>
              <a:rPr b="1"/>
              <a:t>Example Use Cases: </a:t>
            </a:r>
          </a:p>
          <a:p>
            <a:pPr lvl="1"/>
            <a:r>
              <a:rPr sz="2400"/>
              <a:t>Alerting on repeated access attempts from a single IP.  </a:t>
            </a:r>
          </a:p>
          <a:p>
            <a:pPr lvl="1"/>
            <a:r>
              <a:rPr sz="2400"/>
              <a:t>Correlating suspicious network activity with NAC logs.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F638E-D1AD-C833-5CC7-59E5991C1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9781-EC3F-FDFF-B5C1-9F408B43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3431D-C80B-F2A2-31D7-A198CE6D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908720"/>
            <a:ext cx="6142713" cy="5357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BF4EA0-DC33-2F09-27DB-00EAB9411B63}"/>
              </a:ext>
            </a:extLst>
          </p:cNvPr>
          <p:cNvSpPr txBox="1"/>
          <p:nvPr/>
        </p:nvSpPr>
        <p:spPr>
          <a:xfrm>
            <a:off x="263352" y="5733256"/>
            <a:ext cx="47525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 </a:t>
            </a:r>
            <a:r>
              <a:rPr lang="en-US" sz="2000"/>
              <a:t>https://blog.cyberseer.net/infographic-cyber-attack-statistics</a:t>
            </a:r>
          </a:p>
        </p:txBody>
      </p:sp>
    </p:spTree>
    <p:extLst>
      <p:ext uri="{BB962C8B-B14F-4D97-AF65-F5344CB8AC3E}">
        <p14:creationId xmlns:p14="http://schemas.microsoft.com/office/powerpoint/2010/main" val="2950913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 Detection and Alert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64" y="819954"/>
            <a:ext cx="10363200" cy="4967287"/>
          </a:xfrm>
        </p:spPr>
        <p:txBody>
          <a:bodyPr/>
          <a:lstStyle/>
          <a:p>
            <a:r>
              <a:t>What is Incident Detection? </a:t>
            </a:r>
          </a:p>
          <a:p>
            <a:pPr lvl="1"/>
            <a:r>
              <a:rPr sz="2400"/>
              <a:t>Identifying unusual or malicious activities within a system.  </a:t>
            </a:r>
          </a:p>
          <a:p>
            <a:r>
              <a:t>Key Components of Detection: </a:t>
            </a:r>
          </a:p>
          <a:p>
            <a:pPr lvl="1"/>
            <a:r>
              <a:rPr sz="2400"/>
              <a:t>Log monitoring and analysis.  </a:t>
            </a:r>
          </a:p>
          <a:p>
            <a:pPr lvl="1"/>
            <a:r>
              <a:rPr sz="2400"/>
              <a:t>Intrusion Detection Systems (IDS) and Intrusion Prevention Systems (IPS).  </a:t>
            </a:r>
          </a:p>
          <a:p>
            <a:pPr lvl="1"/>
            <a:r>
              <a:rPr sz="2400"/>
              <a:t>Threat intelligence feeds.  </a:t>
            </a:r>
          </a:p>
          <a:p>
            <a:r>
              <a:t>Alert Mechanisms: </a:t>
            </a:r>
          </a:p>
          <a:p>
            <a:pPr lvl="1"/>
            <a:r>
              <a:rPr sz="2400"/>
              <a:t>Real-time notifications for suspicious activities.  </a:t>
            </a:r>
          </a:p>
          <a:p>
            <a:pPr lvl="1"/>
            <a:r>
              <a:rPr sz="2400"/>
              <a:t>Example: Email or SMS alerts triggered by failed login attempts or detected injection patterns.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Steps to Contain an Injection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sz="2500" b="1"/>
              <a:t>Containment Steps: </a:t>
            </a:r>
          </a:p>
          <a:p>
            <a:pPr lvl="1"/>
            <a:r>
              <a:rPr sz="2500"/>
              <a:t>Identify the Scope: Determine affected systems and users.  </a:t>
            </a:r>
          </a:p>
          <a:p>
            <a:pPr lvl="1"/>
            <a:r>
              <a:rPr sz="2500"/>
              <a:t>Isolate Impacted Systems: Disconnect from the network if necessary.  </a:t>
            </a:r>
          </a:p>
          <a:p>
            <a:pPr lvl="1"/>
            <a:r>
              <a:rPr sz="2500"/>
              <a:t>Block Malicious Traffic: Update firewall and NAC rules.  </a:t>
            </a:r>
          </a:p>
          <a:p>
            <a:pPr lvl="1"/>
            <a:r>
              <a:rPr sz="2500"/>
              <a:t>Disable Vulnerable Functions: Temporarily shut down affected application modules.  </a:t>
            </a:r>
          </a:p>
          <a:p>
            <a:pPr lvl="1"/>
            <a:r>
              <a:rPr sz="2500"/>
              <a:t>Minimizing Further Damage: </a:t>
            </a:r>
          </a:p>
          <a:p>
            <a:pPr lvl="1"/>
            <a:r>
              <a:rPr sz="2500"/>
              <a:t>Stop the attacker's access while preserving evidence for investigation.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Mitigation Strategies Post-Injection 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98655"/>
            <a:ext cx="10363200" cy="4967287"/>
          </a:xfrm>
        </p:spPr>
        <p:txBody>
          <a:bodyPr/>
          <a:lstStyle/>
          <a:p>
            <a:r>
              <a:t>Immediate Actions: </a:t>
            </a:r>
          </a:p>
          <a:p>
            <a:pPr lvl="1"/>
            <a:r>
              <a:rPr sz="2400"/>
              <a:t>Change compromised credentials.  </a:t>
            </a:r>
          </a:p>
          <a:p>
            <a:pPr lvl="1"/>
            <a:r>
              <a:rPr sz="2400"/>
              <a:t>Patch vulnerabilities exploited in the attack.  </a:t>
            </a:r>
          </a:p>
          <a:p>
            <a:pPr lvl="1"/>
            <a:r>
              <a:rPr sz="2400"/>
              <a:t>Long-term Strategies: </a:t>
            </a:r>
          </a:p>
          <a:p>
            <a:pPr lvl="1"/>
            <a:r>
              <a:rPr sz="2400"/>
              <a:t>Enhance monitoring to detect similar attacks.  </a:t>
            </a:r>
          </a:p>
          <a:p>
            <a:pPr lvl="1"/>
            <a:r>
              <a:rPr sz="2400"/>
              <a:t>Conduct regular security audits.  </a:t>
            </a:r>
          </a:p>
          <a:p>
            <a:pPr lvl="1"/>
            <a:r>
              <a:rPr sz="2400"/>
              <a:t>Train staff on secure coding and response protocols.  </a:t>
            </a:r>
          </a:p>
          <a:p>
            <a:r>
              <a:t>Examples: </a:t>
            </a:r>
          </a:p>
          <a:p>
            <a:pPr lvl="1"/>
            <a:r>
              <a:rPr sz="2400"/>
              <a:t>SQL Injection: Implement prepared statements.  </a:t>
            </a:r>
          </a:p>
          <a:p>
            <a:pPr lvl="1"/>
            <a:r>
              <a:rPr sz="2400"/>
              <a:t>Command Injection: Review and sanitize system calls.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Root Cause Analysis – Learning from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31" y="826647"/>
            <a:ext cx="10363200" cy="4967287"/>
          </a:xfrm>
        </p:spPr>
        <p:txBody>
          <a:bodyPr/>
          <a:lstStyle/>
          <a:p>
            <a:r>
              <a:rPr b="1"/>
              <a:t>What is Root Cause Analysis (RCA)? </a:t>
            </a:r>
          </a:p>
          <a:p>
            <a:pPr lvl="1"/>
            <a:r>
              <a:rPr sz="2400"/>
              <a:t>Identifying underlying issues that led to the attack.  </a:t>
            </a:r>
          </a:p>
          <a:p>
            <a:pPr lvl="1"/>
            <a:r>
              <a:rPr sz="2400"/>
              <a:t>Steps in RCA: </a:t>
            </a:r>
          </a:p>
          <a:p>
            <a:pPr lvl="1"/>
            <a:r>
              <a:rPr sz="2400"/>
              <a:t>Analyze logs and system events to trace the attack vector.  </a:t>
            </a:r>
          </a:p>
          <a:p>
            <a:pPr lvl="1"/>
            <a:r>
              <a:rPr sz="2400"/>
              <a:t>Interview stakeholders to understand workflows.  </a:t>
            </a:r>
          </a:p>
          <a:p>
            <a:pPr lvl="1"/>
            <a:r>
              <a:rPr sz="2400"/>
              <a:t>Identify policy, process, or technology gaps.  </a:t>
            </a:r>
          </a:p>
          <a:p>
            <a:r>
              <a:rPr b="1"/>
              <a:t>Benefits: </a:t>
            </a:r>
          </a:p>
          <a:p>
            <a:pPr lvl="1"/>
            <a:r>
              <a:rPr sz="2400"/>
              <a:t>Prevents recurrence of similar attacks.  </a:t>
            </a:r>
          </a:p>
          <a:p>
            <a:pPr lvl="1"/>
            <a:r>
              <a:rPr sz="2400"/>
              <a:t>Improves organizational security posture.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Developing a Comprehensive Incident Response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92165"/>
            <a:ext cx="10363200" cy="4967287"/>
          </a:xfrm>
        </p:spPr>
        <p:txBody>
          <a:bodyPr/>
          <a:lstStyle/>
          <a:p>
            <a:r>
              <a:t>What is an Incident Response Plan (IRP)? </a:t>
            </a:r>
          </a:p>
          <a:p>
            <a:pPr lvl="1"/>
            <a:r>
              <a:rPr sz="2400"/>
              <a:t>A documented approach to detecting, responding to, and recovering from attacks.  </a:t>
            </a:r>
          </a:p>
          <a:p>
            <a:r>
              <a:t>Key Components: </a:t>
            </a:r>
          </a:p>
          <a:p>
            <a:pPr lvl="1"/>
            <a:r>
              <a:rPr sz="2400"/>
              <a:t>Roles and responsibilities.  </a:t>
            </a:r>
          </a:p>
          <a:p>
            <a:pPr lvl="1"/>
            <a:r>
              <a:rPr sz="2400"/>
              <a:t>Step-by-step response procedures.  </a:t>
            </a:r>
          </a:p>
          <a:p>
            <a:pPr lvl="1"/>
            <a:r>
              <a:rPr sz="2400"/>
              <a:t>Communication plan for stakeholders.  </a:t>
            </a:r>
          </a:p>
          <a:p>
            <a:r>
              <a:t>Example IRP Framework: </a:t>
            </a:r>
          </a:p>
          <a:p>
            <a:pPr lvl="1"/>
            <a:r>
              <a:rPr sz="2400"/>
              <a:t>Preparation -&gt; Detection -&gt; Containment -&gt; Eradication -&gt; Recovery -&gt; Lessons Learned.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of Key Points Covered in the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945356"/>
            <a:ext cx="10363200" cy="4967287"/>
          </a:xfrm>
        </p:spPr>
        <p:txBody>
          <a:bodyPr/>
          <a:lstStyle/>
          <a:p>
            <a:r>
              <a:t>Injection Attacks: Types, Techniques, and Examples.  </a:t>
            </a:r>
          </a:p>
          <a:p>
            <a:r>
              <a:t>Defense Strategies: Input Validation, Prepared Statements, WAF, CSP.  </a:t>
            </a:r>
          </a:p>
          <a:p>
            <a:r>
              <a:t>Incident Response: Detection, Containment, and Mitigation Strategies.</a:t>
            </a:r>
          </a:p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a Holistic Defense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052736"/>
            <a:ext cx="10363200" cy="4967287"/>
          </a:xfrm>
        </p:spPr>
        <p:txBody>
          <a:bodyPr/>
          <a:lstStyle/>
          <a:p>
            <a:r>
              <a:t>Combines prevention, detection, and response for comprehensive security.  </a:t>
            </a:r>
          </a:p>
          <a:p>
            <a:r>
              <a:t>Layered Security: Firewalls, WAF, NAC, and Secure Coding Practices.  </a:t>
            </a:r>
          </a:p>
          <a:p>
            <a:r>
              <a:t>Continuous Monitoring and Alerts to reduce attack impact.</a:t>
            </a:r>
          </a:p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Resources for 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90" y="980728"/>
            <a:ext cx="10363200" cy="4967287"/>
          </a:xfrm>
        </p:spPr>
        <p:txBody>
          <a:bodyPr/>
          <a:lstStyle/>
          <a:p>
            <a:r>
              <a:t>Tools: OWASP ZAP, Burp Suite, Metasploit, </a:t>
            </a:r>
            <a:r>
              <a:rPr err="1"/>
              <a:t>SQLMap</a:t>
            </a:r>
            <a:r>
              <a:t>.  </a:t>
            </a:r>
          </a:p>
          <a:p>
            <a:r>
              <a:t>Resources: OWASP guidelines, </a:t>
            </a:r>
            <a:r>
              <a:rPr err="1"/>
              <a:t>TryHackMe</a:t>
            </a:r>
            <a:r>
              <a:t>, </a:t>
            </a:r>
            <a:r>
              <a:rPr err="1"/>
              <a:t>Cybrary</a:t>
            </a:r>
            <a:r>
              <a:t>, "The Web Application Hacker’s Handbook".  </a:t>
            </a:r>
          </a:p>
          <a:p>
            <a:r>
              <a:t>Importance of staying updated with evolving threats.</a:t>
            </a:r>
          </a:p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Topics Include AI,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16" y="1052736"/>
            <a:ext cx="11140616" cy="4967287"/>
          </a:xfrm>
        </p:spPr>
        <p:txBody>
          <a:bodyPr/>
          <a:lstStyle/>
          <a:p>
            <a:r>
              <a:t>AI for Threat Detection: Using ML for anomaly detection and behavioral analysis.  </a:t>
            </a:r>
          </a:p>
          <a:p>
            <a:r>
              <a:t>Automation in Incident Response: AI-powered tools for faster detection and mitigation.  </a:t>
            </a:r>
          </a:p>
          <a:p>
            <a:r>
              <a:t>Adversarial Attacks on AI Systems: Exploring weaknesses in AI/ML algorithms.</a:t>
            </a:r>
          </a:p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50: Q&amp;A Session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Case study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777154"/>
            <a:ext cx="11017224" cy="4967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t>Cybersecurity breaches can cost millions and damage reputations.  </a:t>
            </a:r>
            <a:endParaRPr lang="en-US" sz="2200"/>
          </a:p>
          <a:p>
            <a:pPr lvl="1">
              <a:lnSpc>
                <a:spcPct val="120000"/>
              </a:lnSpc>
            </a:pPr>
            <a:r>
              <a:rPr lang="en-US" sz="2200"/>
              <a:t> </a:t>
            </a:r>
            <a:r>
              <a:rPr sz="2200" b="1"/>
              <a:t>Equifax Data Breach (2017</a:t>
            </a:r>
            <a:r>
              <a:rPr lang="en-US" sz="2200" b="1"/>
              <a:t>, identity theft</a:t>
            </a:r>
            <a:r>
              <a:rPr sz="2200" b="1"/>
              <a:t>): Affected 147 million people; </a:t>
            </a:r>
            <a:r>
              <a:rPr sz="2200" b="1">
                <a:solidFill>
                  <a:srgbClr val="FF0000"/>
                </a:solidFill>
              </a:rPr>
              <a:t>SQL injection vulnerability</a:t>
            </a:r>
            <a:r>
              <a:rPr sz="2200" b="1"/>
              <a:t>.  </a:t>
            </a:r>
            <a:endParaRPr lang="en-US" sz="2200" b="1"/>
          </a:p>
          <a:p>
            <a:pPr marL="342900" lvl="1" indent="0">
              <a:lnSpc>
                <a:spcPct val="120000"/>
              </a:lnSpc>
              <a:buNone/>
            </a:pPr>
            <a:r>
              <a:rPr lang="en-US" sz="2200">
                <a:sym typeface="Wingdings" panose="05000000000000000000" pitchFamily="2" charset="2"/>
              </a:rPr>
              <a:t> https://en.wikipedia.org/wiki/2017_Equifax_data_breach</a:t>
            </a:r>
            <a:endParaRPr sz="2200"/>
          </a:p>
          <a:p>
            <a:pPr lvl="1">
              <a:lnSpc>
                <a:spcPct val="120000"/>
              </a:lnSpc>
            </a:pPr>
            <a:r>
              <a:rPr lang="en-US" sz="2200"/>
              <a:t> </a:t>
            </a:r>
            <a:r>
              <a:rPr sz="2200" b="1"/>
              <a:t>British Airways (2018): 400,000 customer accounts compromised; exploitation of </a:t>
            </a:r>
            <a:r>
              <a:rPr sz="2200" b="1">
                <a:solidFill>
                  <a:srgbClr val="FF0000"/>
                </a:solidFill>
              </a:rPr>
              <a:t>injection flaws</a:t>
            </a:r>
            <a:r>
              <a:rPr sz="2200" b="1"/>
              <a:t>.  </a:t>
            </a:r>
            <a:endParaRPr lang="en-US" sz="2200" b="1"/>
          </a:p>
          <a:p>
            <a:pPr marL="342900" lvl="1" indent="0">
              <a:lnSpc>
                <a:spcPct val="120000"/>
              </a:lnSpc>
              <a:buNone/>
            </a:pPr>
            <a:r>
              <a:rPr lang="en-US" sz="2200">
                <a:sym typeface="Wingdings" panose="05000000000000000000" pitchFamily="2" charset="2"/>
              </a:rPr>
              <a:t> https://en.wikipedia.org/wiki/British_Airways_data_breach</a:t>
            </a:r>
            <a:endParaRPr sz="2200"/>
          </a:p>
          <a:p>
            <a:pPr lvl="1">
              <a:lnSpc>
                <a:spcPct val="120000"/>
              </a:lnSpc>
            </a:pPr>
            <a:r>
              <a:rPr sz="2200" b="1"/>
              <a:t>Capital One (2019): Data of 100 million users leaked due to </a:t>
            </a:r>
            <a:r>
              <a:rPr sz="2200" b="1">
                <a:solidFill>
                  <a:srgbClr val="FF0000"/>
                </a:solidFill>
              </a:rPr>
              <a:t>weak firewall configuration.</a:t>
            </a:r>
            <a:endParaRPr lang="en-US" sz="2200" b="1">
              <a:solidFill>
                <a:srgbClr val="FF0000"/>
              </a:solidFill>
            </a:endParaRPr>
          </a:p>
          <a:p>
            <a:pPr marL="342900" lvl="1" indent="0">
              <a:lnSpc>
                <a:spcPct val="120000"/>
              </a:lnSpc>
              <a:buNone/>
            </a:pPr>
            <a:r>
              <a:rPr lang="en-US" sz="2200">
                <a:sym typeface="Wingdings" panose="05000000000000000000" pitchFamily="2" charset="2"/>
              </a:rPr>
              <a:t>  https://dl.acm.org/doi/10.1145/3546068</a:t>
            </a:r>
          </a:p>
          <a:p>
            <a:pPr lvl="1">
              <a:lnSpc>
                <a:spcPct val="120000"/>
              </a:lnSpc>
            </a:pP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/>
              <a:t>VnDirect</a:t>
            </a:r>
            <a:r>
              <a:rPr lang="en-US" sz="2200"/>
              <a:t> </a:t>
            </a:r>
            <a:r>
              <a:rPr lang="en-US" sz="2200" err="1"/>
              <a:t>bị</a:t>
            </a:r>
            <a:r>
              <a:rPr lang="en-US" sz="2200"/>
              <a:t> </a:t>
            </a:r>
            <a:r>
              <a:rPr lang="en-US" sz="2200" err="1"/>
              <a:t>tấn</a:t>
            </a:r>
            <a:r>
              <a:rPr lang="en-US" sz="2200"/>
              <a:t> </a:t>
            </a:r>
            <a:r>
              <a:rPr lang="en-US" sz="2200" err="1"/>
              <a:t>công</a:t>
            </a:r>
            <a:r>
              <a:rPr lang="en-US" sz="2200"/>
              <a:t> </a:t>
            </a:r>
            <a:r>
              <a:rPr lang="en-US" sz="2200" err="1"/>
              <a:t>mã</a:t>
            </a:r>
            <a:r>
              <a:rPr lang="en-US" sz="2200"/>
              <a:t> </a:t>
            </a:r>
            <a:r>
              <a:rPr lang="en-US" sz="2200" err="1"/>
              <a:t>hóa</a:t>
            </a:r>
            <a:r>
              <a:rPr lang="en-US" sz="2200"/>
              <a:t> </a:t>
            </a: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endParaRPr lang="en-US" sz="2200"/>
          </a:p>
          <a:p>
            <a:pPr marL="342900" lvl="1" indent="0">
              <a:lnSpc>
                <a:spcPct val="120000"/>
              </a:lnSpc>
              <a:buNone/>
            </a:pPr>
            <a:r>
              <a:rPr lang="en-US" sz="2200">
                <a:sym typeface="Wingdings" panose="05000000000000000000" pitchFamily="2" charset="2"/>
              </a:rPr>
              <a:t> https://vietnamnet.vn/ma-doc-ma-hoa-du-lieu-tong-tien-lockbit-3-0-tan-cong-vndirect-nguy-hiem-the-nao-2271741.html</a:t>
            </a:r>
            <a:endParaRPr sz="2200"/>
          </a:p>
          <a:p>
            <a:pPr marL="0" indent="0">
              <a:lnSpc>
                <a:spcPct val="120000"/>
              </a:lnSpc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Cyber Threat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945356"/>
            <a:ext cx="10363200" cy="4967287"/>
          </a:xfrm>
        </p:spPr>
        <p:txBody>
          <a:bodyPr/>
          <a:lstStyle/>
          <a:p>
            <a:r>
              <a:t>Increasing sophistication of attackers and techniques.  </a:t>
            </a:r>
          </a:p>
          <a:p>
            <a:r>
              <a:t>Injection vulnerabilities remain a top attack vector.  </a:t>
            </a:r>
          </a:p>
          <a:p>
            <a:r>
              <a:rPr b="1"/>
              <a:t>Common targets:  </a:t>
            </a:r>
          </a:p>
          <a:p>
            <a:pPr lvl="1"/>
            <a:r>
              <a:rPr sz="2400"/>
              <a:t>Web applications  </a:t>
            </a:r>
          </a:p>
          <a:p>
            <a:pPr lvl="1"/>
            <a:r>
              <a:rPr sz="2400"/>
              <a:t>APIs  </a:t>
            </a:r>
          </a:p>
          <a:p>
            <a:pPr lvl="1"/>
            <a:r>
              <a:rPr sz="2400"/>
              <a:t>IoT devices  </a:t>
            </a:r>
            <a:endParaRPr lang="en-US" sz="2400"/>
          </a:p>
          <a:p>
            <a:r>
              <a:t>Impact: financial loss, legal consequences, erosion of trust.</a:t>
            </a:r>
          </a:p>
          <a:p>
            <a:pPr lvl="1"/>
            <a:r>
              <a:rPr sz="2400"/>
              <a:t>Pie chart of most common attack types.  </a:t>
            </a:r>
          </a:p>
          <a:p>
            <a:pPr lvl="1"/>
            <a:r>
              <a:rPr sz="2400"/>
              <a:t>Timeline of recent major cybersecurity incidents.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BD4AB-928B-4A93-DC7B-C264D06E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C591-CBD7-1351-5F15-EE502015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Cyber Threat Landscape</a:t>
            </a:r>
          </a:p>
        </p:txBody>
      </p:sp>
      <p:pic>
        <p:nvPicPr>
          <p:cNvPr id="6146" name="Picture 2" descr="types-of-cyber-attacks">
            <a:extLst>
              <a:ext uri="{FF2B5EF4-FFF2-40B4-BE49-F238E27FC236}">
                <a16:creationId xmlns:a16="http://schemas.microsoft.com/office/drawing/2014/main" id="{5FFFBEFD-E725-07FF-2E98-5EFFF9CAC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620688"/>
            <a:ext cx="11953328" cy="611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73BF3-DE99-4159-4A7E-B06C2B518869}"/>
              </a:ext>
            </a:extLst>
          </p:cNvPr>
          <p:cNvSpPr txBox="1"/>
          <p:nvPr/>
        </p:nvSpPr>
        <p:spPr>
          <a:xfrm>
            <a:off x="8112224" y="5994166"/>
            <a:ext cx="3744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 https://blog.invgate.com/types-of-cyber-attacks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3068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C131-BF44-F562-7FB7-525CC7317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170-6A4F-BCA0-9EEB-7D46F53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Cyber Threat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9622-F9C1-C53D-1B2F-97476EEB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4619"/>
            <a:ext cx="4223792" cy="1596269"/>
          </a:xfrm>
        </p:spPr>
        <p:txBody>
          <a:bodyPr/>
          <a:lstStyle/>
          <a:p>
            <a:pPr lvl="1"/>
            <a:r>
              <a:rPr lang="en-US" sz="2400"/>
              <a:t>T</a:t>
            </a:r>
            <a:r>
              <a:rPr sz="2400"/>
              <a:t>ypes</a:t>
            </a:r>
            <a:r>
              <a:rPr lang="en-US" sz="2400"/>
              <a:t> of cyber crime</a:t>
            </a:r>
            <a:endParaRPr sz="2400"/>
          </a:p>
        </p:txBody>
      </p:sp>
      <p:pic>
        <p:nvPicPr>
          <p:cNvPr id="3078" name="Picture 6" descr="Infographic: The Most Common Types of Cyber Crime | Statista">
            <a:extLst>
              <a:ext uri="{FF2B5EF4-FFF2-40B4-BE49-F238E27FC236}">
                <a16:creationId xmlns:a16="http://schemas.microsoft.com/office/drawing/2014/main" id="{EAE27A4C-42D0-CC9D-E581-D7E95FDCF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692696"/>
            <a:ext cx="6858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0B1E6-E39E-3B16-EC80-9E1B5400958E}"/>
              </a:ext>
            </a:extLst>
          </p:cNvPr>
          <p:cNvSpPr txBox="1"/>
          <p:nvPr/>
        </p:nvSpPr>
        <p:spPr>
          <a:xfrm>
            <a:off x="335360" y="5229200"/>
            <a:ext cx="3744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</a:t>
            </a:r>
            <a:r>
              <a:rPr lang="en-US" sz="2000"/>
              <a:t>https://www.statista.com/chart/24593/most-common-types-of-cyber-crime/</a:t>
            </a:r>
          </a:p>
        </p:txBody>
      </p:sp>
    </p:spTree>
    <p:extLst>
      <p:ext uri="{BB962C8B-B14F-4D97-AF65-F5344CB8AC3E}">
        <p14:creationId xmlns:p14="http://schemas.microsoft.com/office/powerpoint/2010/main" val="191109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OWASP – Purpose and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851075"/>
            <a:ext cx="11658500" cy="4967287"/>
          </a:xfrm>
        </p:spPr>
        <p:txBody>
          <a:bodyPr/>
          <a:lstStyle/>
          <a:p>
            <a:r>
              <a:t>The Open Web Application Security Project (OWASP) is a non-profit organization focused on improving software security.  </a:t>
            </a:r>
          </a:p>
          <a:p>
            <a:pPr lvl="1">
              <a:lnSpc>
                <a:spcPct val="130000"/>
              </a:lnSpc>
            </a:pPr>
            <a:r>
              <a:rPr sz="2400"/>
              <a:t>Provides tools, resources, and guidelines for secure application development.  </a:t>
            </a:r>
          </a:p>
          <a:p>
            <a:pPr lvl="1">
              <a:lnSpc>
                <a:spcPct val="130000"/>
              </a:lnSpc>
            </a:pPr>
            <a:r>
              <a:rPr sz="2400"/>
              <a:t>The OWASP Top 10 is a widely recognized list of the most critical security risks to web applications.</a:t>
            </a:r>
          </a:p>
        </p:txBody>
      </p:sp>
      <p:pic>
        <p:nvPicPr>
          <p:cNvPr id="7170" name="Picture 2" descr="Mapping">
            <a:extLst>
              <a:ext uri="{FF2B5EF4-FFF2-40B4-BE49-F238E27FC236}">
                <a16:creationId xmlns:a16="http://schemas.microsoft.com/office/drawing/2014/main" id="{CADECD0B-0AF5-1812-1AA6-ED6D4C16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140968"/>
            <a:ext cx="11305256" cy="311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694B5D-2C2D-E73D-E2AB-F9E12D3681E2}"/>
              </a:ext>
            </a:extLst>
          </p:cNvPr>
          <p:cNvSpPr txBox="1"/>
          <p:nvPr/>
        </p:nvSpPr>
        <p:spPr>
          <a:xfrm>
            <a:off x="535038" y="6053226"/>
            <a:ext cx="6969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ym typeface="Wingdings" panose="05000000000000000000" pitchFamily="2" charset="2"/>
              </a:rPr>
              <a:t> </a:t>
            </a:r>
            <a:r>
              <a:rPr lang="en-US" sz="2000"/>
              <a:t>https://owasp.org/www-project-top-ten/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square">
        <a:spAutoFit/>
      </a:bodyPr>
      <a:lstStyle>
        <a:defPPr marR="0" algn="l">
          <a:lnSpc>
            <a:spcPct val="115000"/>
          </a:lnSpc>
          <a:spcAft>
            <a:spcPts val="800"/>
          </a:spcAft>
          <a:tabLst>
            <a:tab pos="457200" algn="l"/>
          </a:tabLst>
          <a:defRPr sz="2600" b="1" kern="100" dirty="0">
            <a:effectLst/>
            <a:latin typeface="Aptos" panose="020B0004020202020204" pitchFamily="34" charset="0"/>
            <a:ea typeface="Aptos" panose="020B0004020202020204" pitchFamily="34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FE5FAB561DC6A47A0A98BAA6919695E" ma:contentTypeVersion="11" ma:contentTypeDescription="Tạo tài liệu mới." ma:contentTypeScope="" ma:versionID="e0b98fc91e029081e3793d18a019edcf">
  <xsd:schema xmlns:xsd="http://www.w3.org/2001/XMLSchema" xmlns:xs="http://www.w3.org/2001/XMLSchema" xmlns:p="http://schemas.microsoft.com/office/2006/metadata/properties" xmlns:ns2="d2cdffff-7270-4a21-9ecb-b72fdb785163" xmlns:ns3="25bdafb4-a802-46b6-9327-c40b847c4315" targetNamespace="http://schemas.microsoft.com/office/2006/metadata/properties" ma:root="true" ma:fieldsID="cac1e9f4ef866864731afc11f15f14ba" ns2:_="" ns3:_="">
    <xsd:import namespace="d2cdffff-7270-4a21-9ecb-b72fdb785163"/>
    <xsd:import namespace="25bdafb4-a802-46b6-9327-c40b847c4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dffff-7270-4a21-9ecb-b72fdb785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dafb4-a802-46b6-9327-c40b847c431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278cae7-60fb-46df-88ad-854d37db12b2}" ma:internalName="TaxCatchAll" ma:showField="CatchAllData" ma:web="25bdafb4-a802-46b6-9327-c40b847c43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bdafb4-a802-46b6-9327-c40b847c4315" xsi:nil="true"/>
    <lcf76f155ced4ddcb4097134ff3c332f xmlns="d2cdffff-7270-4a21-9ecb-b72fdb78516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0EB4EE-EF71-464F-A8D9-F6962D340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600CE8-9A0A-4549-8BC2-2C3017D6420D}">
  <ds:schemaRefs>
    <ds:schemaRef ds:uri="25bdafb4-a802-46b6-9327-c40b847c4315"/>
    <ds:schemaRef ds:uri="d2cdffff-7270-4a21-9ecb-b72fdb7851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D9ACDB-A742-4199-80C0-8096845FB767}">
  <ds:schemaRefs>
    <ds:schemaRef ds:uri="25bdafb4-a802-46b6-9327-c40b847c4315"/>
    <ds:schemaRef ds:uri="d2cdffff-7270-4a21-9ecb-b72fdb78516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49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3_Standarddesign</vt:lpstr>
      <vt:lpstr>4_Standarddesign</vt:lpstr>
      <vt:lpstr>CMP5329 Cyber Security</vt:lpstr>
      <vt:lpstr>Security goals</vt:lpstr>
      <vt:lpstr>Case study</vt:lpstr>
      <vt:lpstr>Case study</vt:lpstr>
      <vt:lpstr>Case study</vt:lpstr>
      <vt:lpstr>The Cyber Threat Landscape</vt:lpstr>
      <vt:lpstr>The Cyber Threat Landscape</vt:lpstr>
      <vt:lpstr>The Cyber Threat Landscape</vt:lpstr>
      <vt:lpstr>Introducing OWASP – Purpose and Role</vt:lpstr>
      <vt:lpstr>SQL Injection</vt:lpstr>
      <vt:lpstr>Command Injection</vt:lpstr>
      <vt:lpstr>Cross-Site Scripting (XSS)</vt:lpstr>
      <vt:lpstr>Code Injection vs File Inclusion (LFI/RFI)</vt:lpstr>
      <vt:lpstr>Anatomy of an Injection Attack</vt:lpstr>
      <vt:lpstr>SQL Injection Techniques (Union-Based, Blind)</vt:lpstr>
      <vt:lpstr>Command Injection Techniques (OS Commanding)</vt:lpstr>
      <vt:lpstr>Exploiting XSS (Stored, Reflected, DOM-based)</vt:lpstr>
      <vt:lpstr>Payload Delivery Mechanisms</vt:lpstr>
      <vt:lpstr>SQL Injection Example (with code)</vt:lpstr>
      <vt:lpstr>XSS Example (with code)</vt:lpstr>
      <vt:lpstr>Command Injection Example (with shell output)</vt:lpstr>
      <vt:lpstr>Real-world Exploit Cases</vt:lpstr>
      <vt:lpstr>Tools and Scripts Used in Injection Exploits</vt:lpstr>
      <vt:lpstr>Commonly Exploited Systems and Applications</vt:lpstr>
      <vt:lpstr>Overview of AAA Model and Its Role in Security</vt:lpstr>
      <vt:lpstr>Authentication Techniques (Passwords, MFA, Biometrics)</vt:lpstr>
      <vt:lpstr>Authorization Models (DAC, MAC, RBAC, ABAC, PBAC)</vt:lpstr>
      <vt:lpstr>Accounting and Logging for Attack Detection</vt:lpstr>
      <vt:lpstr>AAA in the Context of Injection Attacks</vt:lpstr>
      <vt:lpstr>Input Validation and Output Encoding</vt:lpstr>
      <vt:lpstr>Parameterized Queries and Prepared Statements</vt:lpstr>
      <vt:lpstr>Security Testing – Fuzzing and Penetration Testing</vt:lpstr>
      <vt:lpstr>Using Web Application Firewalls (WAF)</vt:lpstr>
      <vt:lpstr>Content Security Policy (CSP) for XSS</vt:lpstr>
      <vt:lpstr>Role of NAC in Preventing Unauthorized Access</vt:lpstr>
      <vt:lpstr>Configuring Firewalls to Block Injection Attacks</vt:lpstr>
      <vt:lpstr>Deep Packet Inspection and Threat Signatures</vt:lpstr>
      <vt:lpstr>Zero Trust Architecture for Enhanced Security</vt:lpstr>
      <vt:lpstr>Integrating NAC with Monitoring Tools (SIEM)</vt:lpstr>
      <vt:lpstr>Incident Detection and Alert Mechanisms</vt:lpstr>
      <vt:lpstr>Steps to Contain an Injection Attack</vt:lpstr>
      <vt:lpstr>Mitigation Strategies Post-Injection Breach</vt:lpstr>
      <vt:lpstr>Root Cause Analysis – Learning from Attacks</vt:lpstr>
      <vt:lpstr>Developing a Comprehensive Incident Response Plan</vt:lpstr>
      <vt:lpstr>Recap of Key Points Covered in the Lecture</vt:lpstr>
      <vt:lpstr>Importance of a Holistic Defense Approach</vt:lpstr>
      <vt:lpstr>Tools and Resources for Further Learning</vt:lpstr>
      <vt:lpstr>Research Topics Include AI, ML</vt:lpstr>
      <vt:lpstr>Slide 50: Q&amp;A Session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6</cp:revision>
  <cp:lastPrinted>1999-07-26T11:07:16Z</cp:lastPrinted>
  <dcterms:created xsi:type="dcterms:W3CDTF">1999-06-21T09:15:32Z</dcterms:created>
  <dcterms:modified xsi:type="dcterms:W3CDTF">2025-01-04T14:53:01Z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0x010100AFE5FAB561DC6A47A0A98BAA6919695E</vt:lpwstr>
  </property>
  <property fmtid="{D5CDD505-2E9C-101B-9397-08002B2CF9AE}" pid="3" name="MediaServiceImageTags">
    <vt:lpwstr/>
  </property>
</Properties>
</file>