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0" r:id="rId4"/>
    <p:sldMasterId id="2147483723" r:id="rId5"/>
  </p:sldMasterIdLst>
  <p:notesMasterIdLst>
    <p:notesMasterId r:id="rId123"/>
  </p:notesMasterIdLst>
  <p:handoutMasterIdLst>
    <p:handoutMasterId r:id="rId124"/>
  </p:handoutMasterIdLst>
  <p:sldIdLst>
    <p:sldId id="1519" r:id="rId6"/>
    <p:sldId id="1569" r:id="rId7"/>
    <p:sldId id="256" r:id="rId8"/>
    <p:sldId id="257" r:id="rId9"/>
    <p:sldId id="258" r:id="rId10"/>
    <p:sldId id="259" r:id="rId11"/>
    <p:sldId id="260" r:id="rId12"/>
    <p:sldId id="261" r:id="rId13"/>
    <p:sldId id="1570" r:id="rId14"/>
    <p:sldId id="263" r:id="rId15"/>
    <p:sldId id="264" r:id="rId16"/>
    <p:sldId id="1571" r:id="rId17"/>
    <p:sldId id="266" r:id="rId18"/>
    <p:sldId id="267" r:id="rId19"/>
    <p:sldId id="1572" r:id="rId20"/>
    <p:sldId id="269" r:id="rId21"/>
    <p:sldId id="270" r:id="rId22"/>
    <p:sldId id="1573" r:id="rId23"/>
    <p:sldId id="272" r:id="rId24"/>
    <p:sldId id="273" r:id="rId25"/>
    <p:sldId id="1574" r:id="rId26"/>
    <p:sldId id="1575" r:id="rId27"/>
    <p:sldId id="1576" r:id="rId28"/>
    <p:sldId id="1587" r:id="rId29"/>
    <p:sldId id="274" r:id="rId30"/>
    <p:sldId id="1577" r:id="rId31"/>
    <p:sldId id="1578" r:id="rId32"/>
    <p:sldId id="275" r:id="rId33"/>
    <p:sldId id="1579" r:id="rId34"/>
    <p:sldId id="1581" r:id="rId35"/>
    <p:sldId id="1582" r:id="rId36"/>
    <p:sldId id="1580" r:id="rId37"/>
    <p:sldId id="1583" r:id="rId38"/>
    <p:sldId id="1588" r:id="rId39"/>
    <p:sldId id="276" r:id="rId40"/>
    <p:sldId id="1584" r:id="rId41"/>
    <p:sldId id="1585" r:id="rId42"/>
    <p:sldId id="1586" r:id="rId43"/>
    <p:sldId id="1589" r:id="rId44"/>
    <p:sldId id="1590" r:id="rId45"/>
    <p:sldId id="1591" r:id="rId46"/>
    <p:sldId id="1595" r:id="rId47"/>
    <p:sldId id="1592" r:id="rId48"/>
    <p:sldId id="1598" r:id="rId49"/>
    <p:sldId id="1596" r:id="rId50"/>
    <p:sldId id="1597" r:id="rId51"/>
    <p:sldId id="1599" r:id="rId52"/>
    <p:sldId id="1600" r:id="rId53"/>
    <p:sldId id="1601" r:id="rId54"/>
    <p:sldId id="1603" r:id="rId55"/>
    <p:sldId id="1602" r:id="rId56"/>
    <p:sldId id="1604" r:id="rId57"/>
    <p:sldId id="1605" r:id="rId58"/>
    <p:sldId id="279" r:id="rId59"/>
    <p:sldId id="1606" r:id="rId60"/>
    <p:sldId id="1607" r:id="rId61"/>
    <p:sldId id="1608" r:id="rId62"/>
    <p:sldId id="1609" r:id="rId63"/>
    <p:sldId id="1612" r:id="rId64"/>
    <p:sldId id="1611" r:id="rId65"/>
    <p:sldId id="1614" r:id="rId66"/>
    <p:sldId id="1613" r:id="rId67"/>
    <p:sldId id="1615" r:id="rId68"/>
    <p:sldId id="1616" r:id="rId69"/>
    <p:sldId id="280" r:id="rId70"/>
    <p:sldId id="1617" r:id="rId71"/>
    <p:sldId id="1618" r:id="rId72"/>
    <p:sldId id="1621" r:id="rId73"/>
    <p:sldId id="1622" r:id="rId74"/>
    <p:sldId id="1623" r:id="rId75"/>
    <p:sldId id="1624" r:id="rId76"/>
    <p:sldId id="1625" r:id="rId77"/>
    <p:sldId id="1620" r:id="rId78"/>
    <p:sldId id="1626" r:id="rId79"/>
    <p:sldId id="1627" r:id="rId80"/>
    <p:sldId id="1628" r:id="rId81"/>
    <p:sldId id="1629" r:id="rId82"/>
    <p:sldId id="1630" r:id="rId83"/>
    <p:sldId id="282" r:id="rId84"/>
    <p:sldId id="1632" r:id="rId85"/>
    <p:sldId id="1631" r:id="rId86"/>
    <p:sldId id="1633" r:id="rId87"/>
    <p:sldId id="1636" r:id="rId88"/>
    <p:sldId id="1637" r:id="rId89"/>
    <p:sldId id="1638" r:id="rId90"/>
    <p:sldId id="284" r:id="rId91"/>
    <p:sldId id="285" r:id="rId92"/>
    <p:sldId id="286" r:id="rId93"/>
    <p:sldId id="287" r:id="rId94"/>
    <p:sldId id="288" r:id="rId95"/>
    <p:sldId id="289" r:id="rId96"/>
    <p:sldId id="290" r:id="rId97"/>
    <p:sldId id="291" r:id="rId98"/>
    <p:sldId id="292" r:id="rId99"/>
    <p:sldId id="293" r:id="rId100"/>
    <p:sldId id="294" r:id="rId101"/>
    <p:sldId id="295" r:id="rId102"/>
    <p:sldId id="296" r:id="rId103"/>
    <p:sldId id="297" r:id="rId104"/>
    <p:sldId id="298" r:id="rId105"/>
    <p:sldId id="299" r:id="rId106"/>
    <p:sldId id="300" r:id="rId107"/>
    <p:sldId id="301" r:id="rId108"/>
    <p:sldId id="302" r:id="rId109"/>
    <p:sldId id="303" r:id="rId110"/>
    <p:sldId id="304" r:id="rId111"/>
    <p:sldId id="305" r:id="rId112"/>
    <p:sldId id="306" r:id="rId113"/>
    <p:sldId id="307" r:id="rId114"/>
    <p:sldId id="308" r:id="rId115"/>
    <p:sldId id="309" r:id="rId116"/>
    <p:sldId id="310" r:id="rId117"/>
    <p:sldId id="311" r:id="rId118"/>
    <p:sldId id="312" r:id="rId119"/>
    <p:sldId id="313" r:id="rId120"/>
    <p:sldId id="314" r:id="rId121"/>
    <p:sldId id="315" r:id="rId122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9966"/>
    <a:srgbClr val="003366"/>
    <a:srgbClr val="33CC33"/>
    <a:srgbClr val="990000"/>
    <a:srgbClr val="0066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546E0-252F-0319-3C23-2E0CDE6A754A}" v="10" dt="2025-01-05T03:21:03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603" autoAdjust="0"/>
    <p:restoredTop sz="74954" autoAdjust="0"/>
  </p:normalViewPr>
  <p:slideViewPr>
    <p:cSldViewPr>
      <p:cViewPr varScale="1">
        <p:scale>
          <a:sx n="83" d="100"/>
          <a:sy n="83" d="100"/>
        </p:scale>
        <p:origin x="523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notesMaster" Target="notesMasters/notesMaster1.xml"/><Relationship Id="rId12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handoutMaster" Target="handoutMasters/handoutMaster1.xml"/><Relationship Id="rId129" Type="http://schemas.openxmlformats.org/officeDocument/2006/relationships/tableStyles" Target="tableStyles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0" Type="http://schemas.microsoft.com/office/2016/11/relationships/changesInfo" Target="changesInfos/changesInfo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commentAuthors" Target="commentAuthor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microsoft.com/office/2015/10/relationships/revisionInfo" Target="revisionInfo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3" Type="http://schemas.openxmlformats.org/officeDocument/2006/relationships/customXml" Target="../customXml/item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ỳnh Tấn Khang" userId="S::23560020@ms.uit.edu.vn::43abc034-945c-4b17-a27f-5700f6832688" providerId="AD" clId="Web-{3C5546E0-252F-0319-3C23-2E0CDE6A754A}"/>
    <pc:docChg chg="modSld">
      <pc:chgData name="Huỳnh Tấn Khang" userId="S::23560020@ms.uit.edu.vn::43abc034-945c-4b17-a27f-5700f6832688" providerId="AD" clId="Web-{3C5546E0-252F-0319-3C23-2E0CDE6A754A}" dt="2025-01-05T03:21:03.923" v="9" actId="20577"/>
      <pc:docMkLst>
        <pc:docMk/>
      </pc:docMkLst>
      <pc:sldChg chg="modSp">
        <pc:chgData name="Huỳnh Tấn Khang" userId="S::23560020@ms.uit.edu.vn::43abc034-945c-4b17-a27f-5700f6832688" providerId="AD" clId="Web-{3C5546E0-252F-0319-3C23-2E0CDE6A754A}" dt="2025-01-05T03:02:53.706" v="4" actId="20577"/>
        <pc:sldMkLst>
          <pc:docMk/>
          <pc:sldMk cId="4179542627" sldId="1581"/>
        </pc:sldMkLst>
        <pc:spChg chg="mod">
          <ac:chgData name="Huỳnh Tấn Khang" userId="S::23560020@ms.uit.edu.vn::43abc034-945c-4b17-a27f-5700f6832688" providerId="AD" clId="Web-{3C5546E0-252F-0319-3C23-2E0CDE6A754A}" dt="2025-01-05T03:02:53.706" v="4" actId="20577"/>
          <ac:spMkLst>
            <pc:docMk/>
            <pc:sldMk cId="4179542627" sldId="1581"/>
            <ac:spMk id="3" creationId="{D7DAF023-DF4A-25DA-91DD-B9C2F4BE8303}"/>
          </ac:spMkLst>
        </pc:spChg>
      </pc:sldChg>
      <pc:sldChg chg="modSp">
        <pc:chgData name="Huỳnh Tấn Khang" userId="S::23560020@ms.uit.edu.vn::43abc034-945c-4b17-a27f-5700f6832688" providerId="AD" clId="Web-{3C5546E0-252F-0319-3C23-2E0CDE6A754A}" dt="2025-01-05T03:03:35.113" v="5" actId="1076"/>
        <pc:sldMkLst>
          <pc:docMk/>
          <pc:sldMk cId="1689684642" sldId="1582"/>
        </pc:sldMkLst>
        <pc:spChg chg="mod">
          <ac:chgData name="Huỳnh Tấn Khang" userId="S::23560020@ms.uit.edu.vn::43abc034-945c-4b17-a27f-5700f6832688" providerId="AD" clId="Web-{3C5546E0-252F-0319-3C23-2E0CDE6A754A}" dt="2025-01-05T03:03:35.113" v="5" actId="1076"/>
          <ac:spMkLst>
            <pc:docMk/>
            <pc:sldMk cId="1689684642" sldId="1582"/>
            <ac:spMk id="3" creationId="{97830426-E70D-88B9-E25D-B6E3CB101ADC}"/>
          </ac:spMkLst>
        </pc:spChg>
      </pc:sldChg>
      <pc:sldChg chg="modSp">
        <pc:chgData name="Huỳnh Tấn Khang" userId="S::23560020@ms.uit.edu.vn::43abc034-945c-4b17-a27f-5700f6832688" providerId="AD" clId="Web-{3C5546E0-252F-0319-3C23-2E0CDE6A754A}" dt="2025-01-05T03:21:03.923" v="9" actId="20577"/>
        <pc:sldMkLst>
          <pc:docMk/>
          <pc:sldMk cId="1358859883" sldId="1590"/>
        </pc:sldMkLst>
        <pc:spChg chg="mod">
          <ac:chgData name="Huỳnh Tấn Khang" userId="S::23560020@ms.uit.edu.vn::43abc034-945c-4b17-a27f-5700f6832688" providerId="AD" clId="Web-{3C5546E0-252F-0319-3C23-2E0CDE6A754A}" dt="2025-01-05T03:21:03.923" v="9" actId="20577"/>
          <ac:spMkLst>
            <pc:docMk/>
            <pc:sldMk cId="1358859883" sldId="1590"/>
            <ac:spMk id="3" creationId="{8F49ED56-66A6-D105-3E57-050D29C60D9A}"/>
          </ac:spMkLst>
        </pc:spChg>
      </pc:sldChg>
    </pc:docChg>
  </pc:docChgLst>
  <pc:docChgLst>
    <pc:chgData name="Nguyễn Phương Toàn" userId="S::22560021@ms.uit.edu.vn::879992de-cde0-466d-8b6b-add9ad91d795" providerId="AD" clId="Web-{151BCDAE-58A9-0405-5EF3-10CEC3F0AFCF}"/>
    <pc:docChg chg="modSld">
      <pc:chgData name="Nguyễn Phương Toàn" userId="S::22560021@ms.uit.edu.vn::879992de-cde0-466d-8b6b-add9ad91d795" providerId="AD" clId="Web-{151BCDAE-58A9-0405-5EF3-10CEC3F0AFCF}" dt="2024-12-14T03:37:26.837" v="2" actId="20577"/>
      <pc:docMkLst>
        <pc:docMk/>
      </pc:docMkLst>
      <pc:sldChg chg="modSp">
        <pc:chgData name="Nguyễn Phương Toàn" userId="S::22560021@ms.uit.edu.vn::879992de-cde0-466d-8b6b-add9ad91d795" providerId="AD" clId="Web-{151BCDAE-58A9-0405-5EF3-10CEC3F0AFCF}" dt="2024-12-14T03:37:26.837" v="2" actId="20577"/>
        <pc:sldMkLst>
          <pc:docMk/>
          <pc:sldMk cId="0" sldId="258"/>
        </pc:sldMkLst>
        <pc:spChg chg="mod">
          <ac:chgData name="Nguyễn Phương Toàn" userId="S::22560021@ms.uit.edu.vn::879992de-cde0-466d-8b6b-add9ad91d795" providerId="AD" clId="Web-{151BCDAE-58A9-0405-5EF3-10CEC3F0AFCF}" dt="2024-12-14T03:37:26.837" v="2" actId="20577"/>
          <ac:spMkLst>
            <pc:docMk/>
            <pc:sldMk cId="0" sldId="25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27C95-103B-F8E0-1F09-22D58A7FF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D7A6AB-4DEE-7AD6-F57E-358F0520D4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9FE73D-85D5-9B99-569C-3E8E71587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50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9" y="23269"/>
            <a:ext cx="9313035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5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3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3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870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"/>
            <a:ext cx="8928992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41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91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461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2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383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0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90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4724400"/>
            <a:ext cx="10972800" cy="1143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95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661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3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0668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2895600"/>
            <a:ext cx="10972800" cy="15240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724400"/>
            <a:ext cx="10972800" cy="914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315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83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16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69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2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2"/>
            <a:ext cx="9793088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321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96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00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1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856" y="32868"/>
            <a:ext cx="10972800" cy="731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79376" y="1052736"/>
            <a:ext cx="11017224" cy="504056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3031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1430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192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495800"/>
            <a:ext cx="10972800" cy="1143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58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2" y="40185"/>
            <a:ext cx="8448831" cy="783526"/>
          </a:xfrm>
        </p:spPr>
        <p:txBody>
          <a:bodyPr/>
          <a:lstStyle>
            <a:lvl1pPr>
              <a:defRPr sz="28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6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9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2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3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0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460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783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3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11037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3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801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99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7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548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21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9188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668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542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0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3220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2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2"/>
            <a:ext cx="9121013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41"/>
            <a:ext cx="5080000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41"/>
            <a:ext cx="5080000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8962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836712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25065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3269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3267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869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707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0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9422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0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75435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0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90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4724400"/>
            <a:ext cx="10972800" cy="1143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95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622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3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0668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2895600"/>
            <a:ext cx="10972800" cy="15240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724400"/>
            <a:ext cx="10972800" cy="914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5220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785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0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500" y="140494"/>
            <a:ext cx="8832981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179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34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04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434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23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487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856" y="32868"/>
            <a:ext cx="10972800" cy="731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79376" y="1052736"/>
            <a:ext cx="11017224" cy="504056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45405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1430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192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495800"/>
            <a:ext cx="10972800" cy="1143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5549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0" y="40185"/>
            <a:ext cx="8448831" cy="78352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4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7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018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658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4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50" y="2"/>
            <a:ext cx="8928039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2024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48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14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690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4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1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019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836712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25065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327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99456" y="-34707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800907"/>
            <a:ext cx="11521280" cy="56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92696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6" y="6508752"/>
            <a:ext cx="26881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200" dirty="0">
                <a:latin typeface="Arial" panose="020B0604020202020204" pitchFamily="34" charset="0"/>
              </a:rPr>
              <a:t>Week 8: </a:t>
            </a:r>
            <a:fld id="{F82382A3-3314-49A0-B193-00795800CFEF}" type="slidenum">
              <a:rPr lang="de-DE" altLang="en-US" sz="12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2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946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6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5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CMP5329-Cyber Security</a:t>
            </a:r>
            <a:endParaRPr lang="en-US" sz="1200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11732" y="1"/>
            <a:ext cx="1187725" cy="7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4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6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6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99456" y="-34707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945356"/>
            <a:ext cx="11522248" cy="5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764704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 dirty="0">
                <a:latin typeface="Arial" panose="020B0604020202020204" pitchFamily="34" charset="0"/>
              </a:rPr>
              <a:t>Week 8: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946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CMP5329-Cyber Security</a:t>
            </a:r>
            <a:endParaRPr lang="en-US" sz="1600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11731" y="1"/>
            <a:ext cx="1187725" cy="7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  <p:sldLayoutId id="2147483753" r:id="rId30"/>
    <p:sldLayoutId id="2147483754" r:id="rId31"/>
    <p:sldLayoutId id="2147483755" r:id="rId3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633" y="116632"/>
            <a:ext cx="6984775" cy="792162"/>
          </a:xfrm>
        </p:spPr>
        <p:txBody>
          <a:bodyPr/>
          <a:lstStyle/>
          <a:p>
            <a:pPr algn="ctr"/>
            <a:r>
              <a:rPr lang="en-US" dirty="0"/>
              <a:t>CMP5329 Cyber Security</a:t>
            </a:r>
            <a:endParaRPr lang="en-GB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5520" y="2374284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 dirty="0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2989"/>
            <a:ext cx="121920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Week 8: Malware</a:t>
            </a:r>
            <a:endParaRPr kumimoji="0" lang="de-DE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575721" y="2132856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945356"/>
            <a:ext cx="11233248" cy="4967287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/>
              <a:t>1. WannaCry Ransomware Attack (2017) </a:t>
            </a:r>
          </a:p>
          <a:p>
            <a:r>
              <a:rPr sz="2600" dirty="0"/>
              <a:t>Overview</a:t>
            </a:r>
          </a:p>
          <a:p>
            <a:pPr lvl="1"/>
            <a:r>
              <a:rPr sz="2600" dirty="0"/>
              <a:t>A global ransomware attack that leveraged the </a:t>
            </a:r>
            <a:r>
              <a:rPr sz="2600" dirty="0" err="1"/>
              <a:t>EternalBlue</a:t>
            </a:r>
            <a:r>
              <a:rPr sz="2600" dirty="0"/>
              <a:t> vulnerability in Microsoft's Server Message Block (SMB) protocol.</a:t>
            </a:r>
          </a:p>
          <a:p>
            <a:pPr lvl="1"/>
            <a:r>
              <a:rPr sz="2600" dirty="0"/>
              <a:t>Believed to have been developed by the North Korea-linked Lazarus Group.</a:t>
            </a:r>
          </a:p>
          <a:p>
            <a:pPr lvl="1"/>
            <a:r>
              <a:rPr sz="2600" dirty="0"/>
              <a:t>Propagated across networks without user intervention once it entered a system.</a:t>
            </a:r>
          </a:p>
          <a:p>
            <a:pPr lvl="1"/>
            <a:r>
              <a:rPr sz="2600" dirty="0"/>
              <a:t>The ransomware encrypted files on affected computers, appending the .</a:t>
            </a:r>
            <a:r>
              <a:rPr sz="2600" dirty="0" err="1"/>
              <a:t>wncry</a:t>
            </a:r>
            <a:r>
              <a:rPr sz="2600" dirty="0"/>
              <a:t> extension, and </a:t>
            </a:r>
            <a:r>
              <a:rPr sz="2600" dirty="0">
                <a:solidFill>
                  <a:srgbClr val="FF0000"/>
                </a:solidFill>
              </a:rPr>
              <a:t>demanded payment in Bitcoin for decryption</a:t>
            </a:r>
            <a:r>
              <a:rPr sz="2600" dirty="0"/>
              <a:t>.</a:t>
            </a:r>
          </a:p>
          <a:p>
            <a:endParaRPr sz="26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Infection Methods: Removable Media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Prevention</a:t>
            </a:r>
            <a:endParaRPr b="1" dirty="0"/>
          </a:p>
          <a:p>
            <a:pPr lvl="1"/>
            <a:r>
              <a:rPr dirty="0"/>
              <a:t>Disable autorun functionality.</a:t>
            </a:r>
          </a:p>
          <a:p>
            <a:pPr lvl="1"/>
            <a:r>
              <a:rPr dirty="0"/>
              <a:t>Scan all removable media with antivirus software.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Infection Methods: </a:t>
            </a:r>
            <a:r>
              <a:rPr b="1" dirty="0"/>
              <a:t>Software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Description</a:t>
            </a:r>
          </a:p>
          <a:p>
            <a:pPr lvl="1"/>
            <a:r>
              <a:rPr dirty="0"/>
              <a:t>Attackers exploit flaws in unpatched software to gain unauthorized access or install malware.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Infection Methods: Software Vulnerabilities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Sequence of Actions (Vector)</a:t>
            </a:r>
            <a:endParaRPr b="1" dirty="0"/>
          </a:p>
          <a:p>
            <a:pPr lvl="1"/>
            <a:r>
              <a:rPr dirty="0"/>
              <a:t>Vulnerability Discovery: The attacker identifies a security flaw in software or an operating system.</a:t>
            </a:r>
          </a:p>
          <a:p>
            <a:pPr lvl="1"/>
            <a:r>
              <a:rPr dirty="0"/>
              <a:t>Exploit Development: The attacker creates code to exploit the vulnerability.</a:t>
            </a:r>
          </a:p>
          <a:p>
            <a:pPr lvl="1"/>
            <a:r>
              <a:rPr dirty="0"/>
              <a:t>Execution: The exploit code is delivered via phishing, drive-by downloads, or other vectors.</a:t>
            </a:r>
          </a:p>
          <a:p>
            <a:pPr lvl="1"/>
            <a:r>
              <a:rPr dirty="0"/>
              <a:t>Compromise: The malware installs, leveraging the vulnerability.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Infection Methods: Software Vulnerabilities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Prevention</a:t>
            </a:r>
            <a:endParaRPr b="1" dirty="0"/>
          </a:p>
          <a:p>
            <a:pPr lvl="1"/>
            <a:r>
              <a:rPr dirty="0"/>
              <a:t>Apply security patches and updates regularly.</a:t>
            </a:r>
          </a:p>
          <a:p>
            <a:pPr lvl="1"/>
            <a:r>
              <a:rPr dirty="0"/>
              <a:t>Use firewalls and intrusion detection systems.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Infection Methods: </a:t>
            </a:r>
            <a:r>
              <a:rPr b="1" dirty="0"/>
              <a:t>Social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Description</a:t>
            </a:r>
          </a:p>
          <a:p>
            <a:pPr lvl="1"/>
            <a:r>
              <a:rPr dirty="0"/>
              <a:t>Attackers manipulate individuals into revealing sensitive information or installing malware.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Infection Methods: Social Engineering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Sequence of Actions (Vector)</a:t>
            </a:r>
            <a:endParaRPr b="1" dirty="0"/>
          </a:p>
          <a:p>
            <a:pPr lvl="1"/>
            <a:r>
              <a:rPr dirty="0"/>
              <a:t>Target Selection: The attacker identifies a vulnerable individual or group.</a:t>
            </a:r>
          </a:p>
          <a:p>
            <a:pPr lvl="1"/>
            <a:r>
              <a:rPr dirty="0"/>
              <a:t>Pretext Creation: The attacker creates a convincing story or scenario (e.g., pretending to be tech support).</a:t>
            </a:r>
          </a:p>
          <a:p>
            <a:pPr lvl="1"/>
            <a:r>
              <a:rPr dirty="0"/>
              <a:t>Engagement: The attacker interacts with the target via phone, email, or social media.</a:t>
            </a:r>
          </a:p>
          <a:p>
            <a:pPr lvl="1"/>
            <a:r>
              <a:rPr dirty="0"/>
              <a:t>Manipulation: The target is convinced to download malware, provide credentials, or perform other actions.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Infection Methods: Social Engineering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Prevention</a:t>
            </a:r>
            <a:endParaRPr b="1" dirty="0"/>
          </a:p>
          <a:p>
            <a:pPr lvl="1"/>
            <a:r>
              <a:rPr dirty="0"/>
              <a:t>Educate employees about social engineering tactics.</a:t>
            </a:r>
          </a:p>
          <a:p>
            <a:pPr lvl="1"/>
            <a:r>
              <a:rPr dirty="0"/>
              <a:t>Verify requests for sensitive information through secondary channels.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Malware Removal and Response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Immediate Response Steps</a:t>
            </a:r>
            <a:endParaRPr b="1" dirty="0"/>
          </a:p>
          <a:p>
            <a:r>
              <a:rPr lang="en-US" b="1" dirty="0"/>
              <a:t>1.</a:t>
            </a:r>
            <a:r>
              <a:rPr b="1" dirty="0"/>
              <a:t>Isolation</a:t>
            </a:r>
          </a:p>
          <a:p>
            <a:pPr lvl="1"/>
            <a:r>
              <a:rPr dirty="0"/>
              <a:t>Disconnect Infected Devices:</a:t>
            </a:r>
          </a:p>
          <a:p>
            <a:pPr lvl="1"/>
            <a:r>
              <a:rPr dirty="0"/>
              <a:t>Remove the infected device from the network immediately to prevent malware spread.</a:t>
            </a:r>
          </a:p>
          <a:p>
            <a:pPr lvl="1"/>
            <a:r>
              <a:rPr dirty="0"/>
              <a:t>Disable Wi-Fi, unplug network cables, and turn off external storage connections.</a:t>
            </a:r>
          </a:p>
          <a:p>
            <a:pPr lvl="1"/>
            <a:r>
              <a:rPr dirty="0"/>
              <a:t>Quarantine:</a:t>
            </a:r>
          </a:p>
          <a:p>
            <a:pPr lvl="1"/>
            <a:r>
              <a:rPr dirty="0"/>
              <a:t>Use security tools to isolate the affected files or systems to minimize damage.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Malware Removal and Response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Immediate Response Steps</a:t>
            </a:r>
          </a:p>
          <a:p>
            <a:pPr marL="0" indent="0">
              <a:buNone/>
            </a:pPr>
            <a:r>
              <a:rPr lang="en-US" b="1" dirty="0"/>
              <a:t>2. Identify and Analyze the Malware</a:t>
            </a:r>
            <a:endParaRPr b="1" dirty="0"/>
          </a:p>
          <a:p>
            <a:pPr lvl="1"/>
            <a:r>
              <a:rPr dirty="0"/>
              <a:t>Signs of Infection:</a:t>
            </a:r>
          </a:p>
          <a:p>
            <a:pPr lvl="1"/>
            <a:r>
              <a:rPr dirty="0"/>
              <a:t>Determine the symptoms or unusual behavior indicating malware presence.</a:t>
            </a:r>
          </a:p>
          <a:p>
            <a:pPr lvl="1"/>
            <a:r>
              <a:rPr dirty="0"/>
              <a:t>Review system logs, network activity, and user reports.</a:t>
            </a:r>
          </a:p>
          <a:p>
            <a:pPr lvl="1"/>
            <a:r>
              <a:rPr dirty="0"/>
              <a:t>Use Malware Analysis Tools:</a:t>
            </a:r>
          </a:p>
          <a:p>
            <a:pPr lvl="1"/>
            <a:r>
              <a:rPr dirty="0"/>
              <a:t>Employ antivirus and antimalware tools to scan and identify the specific malware type.</a:t>
            </a:r>
          </a:p>
          <a:p>
            <a:pPr lvl="1"/>
            <a:r>
              <a:rPr dirty="0"/>
              <a:t>Leverage sandbox environments to safely observe malware behavior.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Malware Removal and Response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Immediate Response Steps</a:t>
            </a:r>
          </a:p>
          <a:p>
            <a:pPr marL="0" indent="0">
              <a:buNone/>
            </a:pPr>
            <a:r>
              <a:rPr lang="en-US" b="1" dirty="0"/>
              <a:t>3. Report the Incident</a:t>
            </a:r>
            <a:endParaRPr b="1" dirty="0"/>
          </a:p>
          <a:p>
            <a:pPr lvl="1"/>
            <a:r>
              <a:rPr dirty="0"/>
              <a:t>Internal Reporting:</a:t>
            </a:r>
          </a:p>
          <a:p>
            <a:pPr lvl="1"/>
            <a:r>
              <a:rPr dirty="0"/>
              <a:t>Notify IT and security teams about the malware incident.</a:t>
            </a:r>
          </a:p>
          <a:p>
            <a:pPr lvl="1"/>
            <a:r>
              <a:rPr dirty="0"/>
              <a:t>Share details about affected devices, networks, and suspected sources.</a:t>
            </a:r>
          </a:p>
          <a:p>
            <a:pPr lvl="1"/>
            <a:r>
              <a:rPr dirty="0"/>
              <a:t>External Reporting:</a:t>
            </a:r>
          </a:p>
          <a:p>
            <a:pPr lvl="1"/>
            <a:r>
              <a:rPr dirty="0"/>
              <a:t>Report significant incidents to cybersecurity authorities or regulatory bodies if required.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WannaCry Ransomware Attack (2017)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40" y="792165"/>
            <a:ext cx="11881320" cy="4967287"/>
          </a:xfrm>
        </p:spPr>
        <p:txBody>
          <a:bodyPr/>
          <a:lstStyle/>
          <a:p>
            <a:r>
              <a:rPr lang="en-US" sz="2600" b="1" dirty="0"/>
              <a:t>Impacts</a:t>
            </a:r>
            <a:endParaRPr sz="2600" b="1" dirty="0"/>
          </a:p>
          <a:p>
            <a:pPr lvl="1"/>
            <a:r>
              <a:rPr sz="2600" dirty="0"/>
              <a:t>Scale: Over 200,000 systems in 150+ countries were impacted within days.</a:t>
            </a:r>
          </a:p>
          <a:p>
            <a:pPr lvl="1"/>
            <a:r>
              <a:rPr sz="2600" dirty="0"/>
              <a:t>Critical Industries Affected:</a:t>
            </a:r>
          </a:p>
          <a:p>
            <a:pPr lvl="2"/>
            <a:r>
              <a:rPr dirty="0"/>
              <a:t>Healthcare: UK’s National Health Service (NHS) was severely disrupted, canceling surgeries and impacting patient care.</a:t>
            </a:r>
          </a:p>
          <a:p>
            <a:pPr lvl="2"/>
            <a:r>
              <a:rPr dirty="0"/>
              <a:t>Finance and Logistics: Companies faced downtime due to encrypted systems.</a:t>
            </a:r>
          </a:p>
          <a:p>
            <a:pPr lvl="2"/>
            <a:r>
              <a:rPr dirty="0"/>
              <a:t>Public Infrastructure: Governments and critical facilities reported service disruptions.</a:t>
            </a:r>
          </a:p>
          <a:p>
            <a:pPr lvl="1"/>
            <a:r>
              <a:rPr sz="2600" dirty="0"/>
              <a:t>Financial Losses: Estimated damages ranged from hundreds of millions to billions of dollars globally.</a:t>
            </a:r>
          </a:p>
          <a:p>
            <a:endParaRPr sz="260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Malware Removal and Response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Malware Removal Techniques</a:t>
            </a:r>
            <a:endParaRPr lang="en-US" b="1" dirty="0"/>
          </a:p>
          <a:p>
            <a:r>
              <a:rPr b="1" dirty="0"/>
              <a:t>1. Automated Tools</a:t>
            </a:r>
          </a:p>
          <a:p>
            <a:pPr lvl="1"/>
            <a:r>
              <a:rPr dirty="0"/>
              <a:t>Antivirus Software:</a:t>
            </a:r>
          </a:p>
          <a:p>
            <a:pPr lvl="1"/>
            <a:r>
              <a:rPr dirty="0"/>
              <a:t>Run full system scans to detect and remove malicious files.</a:t>
            </a:r>
          </a:p>
          <a:p>
            <a:pPr lvl="1"/>
            <a:r>
              <a:rPr dirty="0"/>
              <a:t>Update antivirus definitions to ensure detection of the latest threats.</a:t>
            </a:r>
          </a:p>
          <a:p>
            <a:pPr lvl="1"/>
            <a:r>
              <a:rPr dirty="0"/>
              <a:t>Specialized Malware Removal Tools:</a:t>
            </a:r>
          </a:p>
          <a:p>
            <a:pPr lvl="1"/>
            <a:r>
              <a:rPr dirty="0"/>
              <a:t>Use dedicated tools for specific malware types (e.g., ransomware </a:t>
            </a:r>
            <a:r>
              <a:rPr dirty="0" err="1"/>
              <a:t>decryptors</a:t>
            </a:r>
            <a:r>
              <a:rPr dirty="0"/>
              <a:t>, rootkit removers).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Malware Removal and Response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Malware Removal Techniques</a:t>
            </a:r>
          </a:p>
          <a:p>
            <a:r>
              <a:rPr lang="en-US" b="1" dirty="0"/>
              <a:t>2. Manual Removal</a:t>
            </a:r>
            <a:endParaRPr b="1" dirty="0"/>
          </a:p>
          <a:p>
            <a:pPr lvl="1"/>
            <a:r>
              <a:rPr dirty="0"/>
              <a:t>Safe Mode Access:</a:t>
            </a:r>
          </a:p>
          <a:p>
            <a:pPr lvl="1"/>
            <a:r>
              <a:rPr dirty="0"/>
              <a:t>Boot the device in Safe Mode to disable non-essential programs and malware services.</a:t>
            </a:r>
          </a:p>
          <a:p>
            <a:pPr lvl="1"/>
            <a:r>
              <a:rPr dirty="0"/>
              <a:t>Identify Malicious Files:</a:t>
            </a:r>
          </a:p>
          <a:p>
            <a:pPr lvl="1"/>
            <a:r>
              <a:rPr dirty="0"/>
              <a:t>Locate malware executables or scripts using system logs and antivirus reports.</a:t>
            </a:r>
          </a:p>
          <a:p>
            <a:pPr lvl="1"/>
            <a:r>
              <a:rPr dirty="0"/>
              <a:t>Delete or Contain Files:</a:t>
            </a:r>
          </a:p>
          <a:p>
            <a:pPr lvl="1"/>
            <a:r>
              <a:rPr dirty="0"/>
              <a:t>Remove infected files manually or quarantine them for further analysis.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Malware Removal and Response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Malware Removal Techniques</a:t>
            </a:r>
          </a:p>
          <a:p>
            <a:pPr marL="0" indent="0">
              <a:buNone/>
            </a:pPr>
            <a:r>
              <a:rPr lang="en-US" b="1" dirty="0"/>
              <a:t>3. System Restoration</a:t>
            </a:r>
            <a:endParaRPr b="1" dirty="0"/>
          </a:p>
          <a:p>
            <a:pPr lvl="1"/>
            <a:r>
              <a:rPr dirty="0"/>
              <a:t>Restore from Backups:</a:t>
            </a:r>
          </a:p>
          <a:p>
            <a:pPr lvl="1"/>
            <a:r>
              <a:rPr dirty="0"/>
              <a:t>Revert to clean, recent backups of critical data and system configurations.</a:t>
            </a:r>
          </a:p>
          <a:p>
            <a:pPr lvl="1"/>
            <a:r>
              <a:rPr dirty="0"/>
              <a:t>Ensure backups are scanned for potential infections before restoration.</a:t>
            </a:r>
          </a:p>
          <a:p>
            <a:pPr lvl="1"/>
            <a:r>
              <a:rPr dirty="0"/>
              <a:t>Reinstall Operating System:</a:t>
            </a:r>
          </a:p>
          <a:p>
            <a:pPr lvl="1"/>
            <a:r>
              <a:rPr dirty="0"/>
              <a:t>If the infection is severe, reinstall the operating system to ensure a clean state.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Malware Removal and Response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Post-Incident Actions</a:t>
            </a:r>
          </a:p>
          <a:p>
            <a:r>
              <a:rPr dirty="0"/>
              <a:t>1. Security Updates</a:t>
            </a:r>
          </a:p>
          <a:p>
            <a:pPr lvl="1"/>
            <a:r>
              <a:rPr dirty="0"/>
              <a:t>Patch Vulnerabilities:</a:t>
            </a:r>
          </a:p>
          <a:p>
            <a:pPr lvl="1"/>
            <a:r>
              <a:rPr dirty="0"/>
              <a:t>Apply security updates to fix the vulnerabilities exploited by the malware.</a:t>
            </a:r>
          </a:p>
          <a:p>
            <a:pPr lvl="1"/>
            <a:r>
              <a:rPr dirty="0"/>
              <a:t>Update all software, including operating systems, applications, and plugins.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Malware Removal and Response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Post-Incident Actions</a:t>
            </a:r>
          </a:p>
          <a:p>
            <a:pPr marL="0" indent="0">
              <a:buNone/>
            </a:pPr>
            <a:r>
              <a:rPr lang="en-US" b="1" dirty="0"/>
              <a:t>2. Forensic Analysis</a:t>
            </a:r>
            <a:endParaRPr b="1" dirty="0"/>
          </a:p>
          <a:p>
            <a:pPr lvl="1"/>
            <a:r>
              <a:rPr dirty="0"/>
              <a:t>Investigate the Root Cause:</a:t>
            </a:r>
          </a:p>
          <a:p>
            <a:pPr lvl="1"/>
            <a:r>
              <a:rPr dirty="0"/>
              <a:t>Analyze how the malware entered the system (e.g., phishing email, unpatched software).</a:t>
            </a:r>
          </a:p>
          <a:p>
            <a:pPr lvl="1"/>
            <a:r>
              <a:rPr dirty="0"/>
              <a:t>Collect Evidence:</a:t>
            </a:r>
          </a:p>
          <a:p>
            <a:pPr lvl="1"/>
            <a:r>
              <a:rPr dirty="0"/>
              <a:t>Retain logs, files, and other relevant artifacts for legal or compliance purposes.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Malware Removal and Response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Post-Incident Actions</a:t>
            </a:r>
          </a:p>
          <a:p>
            <a:pPr marL="0" indent="0">
              <a:buNone/>
            </a:pPr>
            <a:r>
              <a:rPr lang="en-US" b="1" dirty="0"/>
              <a:t>3. Strengthen Defenses</a:t>
            </a:r>
            <a:endParaRPr b="1" dirty="0"/>
          </a:p>
          <a:p>
            <a:r>
              <a:rPr dirty="0"/>
              <a:t>Review Security Policies:</a:t>
            </a:r>
          </a:p>
          <a:p>
            <a:r>
              <a:rPr dirty="0"/>
              <a:t>Update policies to address gaps exposed during the incident.</a:t>
            </a:r>
          </a:p>
          <a:p>
            <a:r>
              <a:rPr dirty="0"/>
              <a:t>Ensure employees are trained on updated prevention and response measures.</a:t>
            </a:r>
          </a:p>
          <a:p>
            <a:r>
              <a:rPr dirty="0"/>
              <a:t>Improve Monitoring:</a:t>
            </a:r>
          </a:p>
          <a:p>
            <a:r>
              <a:rPr dirty="0"/>
              <a:t>Deploy advanced monitoring tools to detect suspicious activity early.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Malware Removal and Response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Post-Incident Actions</a:t>
            </a:r>
          </a:p>
          <a:p>
            <a:pPr marL="0" indent="0">
              <a:buNone/>
            </a:pPr>
            <a:r>
              <a:rPr lang="en-US" b="1" dirty="0"/>
              <a:t>4. Communication Plan</a:t>
            </a:r>
            <a:endParaRPr b="1" dirty="0"/>
          </a:p>
          <a:p>
            <a:pPr lvl="1"/>
            <a:r>
              <a:rPr dirty="0"/>
              <a:t>Internal Communication:</a:t>
            </a:r>
          </a:p>
          <a:p>
            <a:pPr lvl="1"/>
            <a:r>
              <a:rPr dirty="0"/>
              <a:t>Inform employees about the incident and provide clear instructions on next steps.</a:t>
            </a:r>
          </a:p>
          <a:p>
            <a:pPr lvl="1"/>
            <a:r>
              <a:rPr dirty="0"/>
              <a:t>Customer Notification:</a:t>
            </a:r>
          </a:p>
          <a:p>
            <a:pPr lvl="1"/>
            <a:r>
              <a:rPr dirty="0"/>
              <a:t>If customer data is affected, notify impacted individuals with transparency and guidance.</a:t>
            </a:r>
          </a:p>
          <a:p>
            <a:pPr lvl="1"/>
            <a:r>
              <a:rPr dirty="0"/>
              <a:t>Public Statements:</a:t>
            </a:r>
          </a:p>
          <a:p>
            <a:pPr lvl="1"/>
            <a:r>
              <a:rPr dirty="0"/>
              <a:t>For significant breaches, release a public statement to maintain trust and comply with regulations.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Malware Removal and Response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Post-Incident Actions</a:t>
            </a:r>
          </a:p>
          <a:p>
            <a:pPr marL="0" indent="0">
              <a:buNone/>
            </a:pPr>
            <a:r>
              <a:rPr lang="en-US" b="1" dirty="0"/>
              <a:t>5. Lessons Learned</a:t>
            </a:r>
            <a:endParaRPr dirty="0"/>
          </a:p>
          <a:p>
            <a:r>
              <a:rPr dirty="0"/>
              <a:t>Conduct a post-incident review to:</a:t>
            </a:r>
          </a:p>
          <a:p>
            <a:r>
              <a:rPr dirty="0"/>
              <a:t>Identify areas for improvement in prevention and response.</a:t>
            </a:r>
          </a:p>
          <a:p>
            <a:r>
              <a:rPr dirty="0"/>
              <a:t>Document lessons learned and update the incident response plan accordingly.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78C89-74AC-6125-0E23-0EE8E17A0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6B99-CF29-1EEE-3B7F-6ED1E303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B5069-E021-E01C-9B9B-83CB2529E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945356"/>
            <a:ext cx="11233248" cy="4967287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WannaCry Ransomware Attack (2017)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err="1">
                <a:solidFill>
                  <a:srgbClr val="FF0000"/>
                </a:solidFill>
              </a:rPr>
              <a:t>NotPetya</a:t>
            </a:r>
            <a:r>
              <a:rPr lang="en-US" sz="2600" b="1" dirty="0">
                <a:solidFill>
                  <a:srgbClr val="FF0000"/>
                </a:solidFill>
              </a:rPr>
              <a:t> (2017)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err="1"/>
              <a:t>Emotet</a:t>
            </a:r>
            <a:r>
              <a:rPr lang="en-US" sz="2600" b="1" dirty="0"/>
              <a:t> (2014, 2021)</a:t>
            </a: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28066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NotPetya</a:t>
            </a:r>
            <a:r>
              <a:rPr lang="en-US" b="1" dirty="0"/>
              <a:t> (2017)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805146"/>
            <a:ext cx="10873208" cy="4967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600" b="1" dirty="0"/>
              <a:t>Overview</a:t>
            </a:r>
            <a:endParaRPr sz="2600" dirty="0"/>
          </a:p>
          <a:p>
            <a:pPr lvl="1">
              <a:lnSpc>
                <a:spcPct val="150000"/>
              </a:lnSpc>
            </a:pPr>
            <a:r>
              <a:rPr sz="2600" dirty="0"/>
              <a:t>Initially presented as ransomware but was later determined to be a wiper aimed at data destruction.</a:t>
            </a:r>
          </a:p>
          <a:p>
            <a:pPr lvl="1">
              <a:lnSpc>
                <a:spcPct val="150000"/>
              </a:lnSpc>
            </a:pPr>
            <a:r>
              <a:rPr sz="2600" dirty="0"/>
              <a:t>Delivered via a </a:t>
            </a:r>
            <a:r>
              <a:rPr sz="2600" dirty="0">
                <a:solidFill>
                  <a:srgbClr val="FF0000"/>
                </a:solidFill>
              </a:rPr>
              <a:t>compromised software update </a:t>
            </a:r>
            <a:r>
              <a:rPr sz="2600" dirty="0"/>
              <a:t>for the </a:t>
            </a:r>
            <a:r>
              <a:rPr sz="2600" dirty="0" err="1"/>
              <a:t>MeDoc</a:t>
            </a:r>
            <a:r>
              <a:rPr sz="2600" dirty="0"/>
              <a:t> accounting software commonly used in Ukraine.</a:t>
            </a:r>
          </a:p>
          <a:p>
            <a:pPr lvl="1">
              <a:lnSpc>
                <a:spcPct val="150000"/>
              </a:lnSpc>
            </a:pPr>
            <a:r>
              <a:rPr sz="2600" dirty="0"/>
              <a:t>Spread via </a:t>
            </a:r>
            <a:r>
              <a:rPr sz="2600" dirty="0" err="1"/>
              <a:t>EternalBlue</a:t>
            </a:r>
            <a:r>
              <a:rPr sz="2600" dirty="0"/>
              <a:t> exploit (same as WannaCry) and credential harvesting through Windows Management Instrumentation (WMI).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NotPetya</a:t>
            </a:r>
            <a:r>
              <a:rPr lang="en-US" b="1" dirty="0"/>
              <a:t> (2017)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945356"/>
            <a:ext cx="10363200" cy="4967287"/>
          </a:xfrm>
        </p:spPr>
        <p:txBody>
          <a:bodyPr/>
          <a:lstStyle/>
          <a:p>
            <a:r>
              <a:rPr lang="en-US" sz="2600" b="1" dirty="0"/>
              <a:t>Impact</a:t>
            </a:r>
            <a:endParaRPr sz="2600" b="1" dirty="0"/>
          </a:p>
          <a:p>
            <a:pPr lvl="1"/>
            <a:r>
              <a:rPr sz="2600" dirty="0"/>
              <a:t>Global Spread:</a:t>
            </a:r>
          </a:p>
          <a:p>
            <a:pPr lvl="2"/>
            <a:r>
              <a:rPr dirty="0"/>
              <a:t>Started in Ukraine but quickly spread to international corporations like Maersk, Merck, and FedEx.</a:t>
            </a:r>
          </a:p>
          <a:p>
            <a:pPr lvl="2"/>
            <a:r>
              <a:rPr dirty="0"/>
              <a:t>Paralyzed operations for weeks, forcing companies to rebuild IT infrastructures.</a:t>
            </a:r>
          </a:p>
          <a:p>
            <a:pPr lvl="1"/>
            <a:r>
              <a:rPr sz="2600" dirty="0"/>
              <a:t>Economic Damage: Estimated to cost over $10 billion, making it one of the most financially devastating cyberattacks in history.</a:t>
            </a:r>
          </a:p>
          <a:p>
            <a:endParaRPr sz="2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18027-904F-BBDA-4503-3A2B68D13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C8BA-54A5-4EF5-8619-A13A5484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B59C0-977D-B469-E006-ABF6D0BA0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945356"/>
            <a:ext cx="11233248" cy="49672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WannaCry Ransomware Attack (2017)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NotPetya</a:t>
            </a: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(2017)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err="1">
                <a:solidFill>
                  <a:srgbClr val="FF0000"/>
                </a:solidFill>
              </a:rPr>
              <a:t>Emotet</a:t>
            </a:r>
            <a:r>
              <a:rPr lang="en-US" sz="2600" b="1" dirty="0">
                <a:solidFill>
                  <a:srgbClr val="FF0000"/>
                </a:solidFill>
              </a:rPr>
              <a:t> (2014, 2021)</a:t>
            </a:r>
            <a:endParaRPr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63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2"/>
            <a:ext cx="9793088" cy="792163"/>
          </a:xfrm>
        </p:spPr>
        <p:txBody>
          <a:bodyPr/>
          <a:lstStyle/>
          <a:p>
            <a:r>
              <a:rPr b="1" dirty="0" err="1"/>
              <a:t>Emotet</a:t>
            </a:r>
            <a:r>
              <a:rPr lang="en-US" b="1" dirty="0"/>
              <a:t> (2014, 2021)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328" y="792165"/>
            <a:ext cx="10363200" cy="4967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600" b="1" dirty="0"/>
              <a:t>Overview</a:t>
            </a:r>
          </a:p>
          <a:p>
            <a:pPr lvl="1">
              <a:lnSpc>
                <a:spcPct val="150000"/>
              </a:lnSpc>
            </a:pPr>
            <a:r>
              <a:rPr sz="2600" dirty="0"/>
              <a:t>A highly modular malware used primarily for </a:t>
            </a:r>
            <a:r>
              <a:rPr sz="2600" dirty="0">
                <a:solidFill>
                  <a:srgbClr val="FF0000"/>
                </a:solidFill>
              </a:rPr>
              <a:t>credential theft </a:t>
            </a:r>
            <a:r>
              <a:rPr sz="2600" dirty="0"/>
              <a:t>and as a malware delivery platform.</a:t>
            </a:r>
          </a:p>
          <a:p>
            <a:pPr lvl="1">
              <a:lnSpc>
                <a:spcPct val="150000"/>
              </a:lnSpc>
            </a:pPr>
            <a:r>
              <a:rPr sz="2600" dirty="0"/>
              <a:t>Distributed through malicious spam emails containing infected attachments or links.</a:t>
            </a:r>
          </a:p>
          <a:p>
            <a:pPr lvl="1">
              <a:lnSpc>
                <a:spcPct val="150000"/>
              </a:lnSpc>
            </a:pPr>
            <a:r>
              <a:rPr sz="2600" dirty="0"/>
              <a:t>Frequently used as an entry point for other malware, including ransomware like Ryuk or </a:t>
            </a:r>
            <a:r>
              <a:rPr sz="2600" dirty="0" err="1"/>
              <a:t>TrickBot</a:t>
            </a:r>
            <a:r>
              <a:rPr sz="2600" dirty="0"/>
              <a:t>.</a:t>
            </a:r>
          </a:p>
          <a:p>
            <a:pPr>
              <a:lnSpc>
                <a:spcPct val="150000"/>
              </a:lnSpc>
            </a:pPr>
            <a:endParaRPr sz="2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Emotet</a:t>
            </a:r>
            <a:r>
              <a:rPr lang="en-US" b="1" dirty="0"/>
              <a:t> (2014, 2021)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72" y="744575"/>
            <a:ext cx="11305256" cy="4967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b="1" dirty="0"/>
              <a:t>Impact</a:t>
            </a:r>
            <a:endParaRPr sz="2600" b="1" dirty="0"/>
          </a:p>
          <a:p>
            <a:pPr lvl="1">
              <a:lnSpc>
                <a:spcPct val="150000"/>
              </a:lnSpc>
            </a:pPr>
            <a:r>
              <a:rPr sz="2600" dirty="0"/>
              <a:t>Operational Disruption:</a:t>
            </a:r>
          </a:p>
          <a:p>
            <a:pPr lvl="2">
              <a:lnSpc>
                <a:spcPct val="150000"/>
              </a:lnSpc>
            </a:pPr>
            <a:r>
              <a:rPr dirty="0"/>
              <a:t>Infected systems in government agencies, corporations, and small businesses worldwide.</a:t>
            </a:r>
          </a:p>
          <a:p>
            <a:pPr lvl="2">
              <a:lnSpc>
                <a:spcPct val="150000"/>
              </a:lnSpc>
            </a:pPr>
            <a:r>
              <a:rPr dirty="0"/>
              <a:t>Led to widespread theft of sensitive credentials and financial losses.</a:t>
            </a:r>
          </a:p>
          <a:p>
            <a:pPr lvl="1">
              <a:lnSpc>
                <a:spcPct val="150000"/>
              </a:lnSpc>
            </a:pPr>
            <a:r>
              <a:rPr sz="2600" dirty="0"/>
              <a:t>Global Action: Taken down in 2021 by a joint law enforcement operation involving agencies from several countries.</a:t>
            </a:r>
          </a:p>
          <a:p>
            <a:pPr lvl="1">
              <a:lnSpc>
                <a:spcPct val="150000"/>
              </a:lnSpc>
            </a:pPr>
            <a:r>
              <a:rPr sz="2600" dirty="0"/>
              <a:t>Resurgence: Despite takedowns, new versions of </a:t>
            </a:r>
            <a:r>
              <a:rPr sz="2600" dirty="0" err="1"/>
              <a:t>Emotet</a:t>
            </a:r>
            <a:r>
              <a:rPr sz="2600" dirty="0"/>
              <a:t> have appeared, showcasing its adaptability.</a:t>
            </a:r>
          </a:p>
          <a:p>
            <a:pPr>
              <a:lnSpc>
                <a:spcPct val="150000"/>
              </a:lnSpc>
            </a:pPr>
            <a:endParaRPr sz="2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79981-0DDB-7EC7-14A2-814277D20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D842-CB91-90DA-A47A-33AF4232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CF6BC-EA52-BF69-75AC-B0ED1B045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945356"/>
            <a:ext cx="10363200" cy="496728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Viruses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Trojan Horses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Spyware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Ransomware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Rootkits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Keyloggers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Botnets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Code-Based Malwares</a:t>
            </a:r>
          </a:p>
        </p:txBody>
      </p:sp>
    </p:spTree>
    <p:extLst>
      <p:ext uri="{BB962C8B-B14F-4D97-AF65-F5344CB8AC3E}">
        <p14:creationId xmlns:p14="http://schemas.microsoft.com/office/powerpoint/2010/main" val="353364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lang="en-US" sz="3200" b="1" dirty="0"/>
              <a:t>Viruses 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692696"/>
            <a:ext cx="11377264" cy="496728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sz="2600" b="1" dirty="0"/>
              <a:t>Description</a:t>
            </a:r>
          </a:p>
          <a:p>
            <a:pPr lvl="1">
              <a:lnSpc>
                <a:spcPct val="130000"/>
              </a:lnSpc>
            </a:pPr>
            <a:r>
              <a:rPr sz="2600" dirty="0"/>
              <a:t>Program-based malware.</a:t>
            </a:r>
          </a:p>
          <a:p>
            <a:pPr lvl="1">
              <a:lnSpc>
                <a:spcPct val="130000"/>
              </a:lnSpc>
            </a:pPr>
            <a:r>
              <a:rPr sz="2600" dirty="0"/>
              <a:t>Malicious programs that replicate by </a:t>
            </a:r>
            <a:r>
              <a:rPr sz="2600" dirty="0">
                <a:solidFill>
                  <a:srgbClr val="FF0000"/>
                </a:solidFill>
              </a:rPr>
              <a:t>attaching to files or programs</a:t>
            </a:r>
            <a:r>
              <a:rPr sz="2600" dirty="0"/>
              <a:t>.</a:t>
            </a:r>
          </a:p>
          <a:p>
            <a:pPr lvl="1">
              <a:lnSpc>
                <a:spcPct val="130000"/>
              </a:lnSpc>
            </a:pPr>
            <a:r>
              <a:rPr sz="2600" dirty="0">
                <a:solidFill>
                  <a:srgbClr val="FF0000"/>
                </a:solidFill>
              </a:rPr>
              <a:t>Activate when the infected file is executed</a:t>
            </a:r>
            <a:r>
              <a:rPr sz="2600" dirty="0"/>
              <a:t>.</a:t>
            </a:r>
          </a:p>
          <a:p>
            <a:pPr>
              <a:lnSpc>
                <a:spcPct val="130000"/>
              </a:lnSpc>
            </a:pPr>
            <a:r>
              <a:rPr sz="2600" b="1" dirty="0"/>
              <a:t>How </a:t>
            </a:r>
            <a:r>
              <a:rPr lang="en-US" sz="2600" b="1" dirty="0"/>
              <a:t>spread </a:t>
            </a:r>
            <a:r>
              <a:rPr sz="2600" b="1" dirty="0"/>
              <a:t>and Behaviors</a:t>
            </a:r>
          </a:p>
          <a:p>
            <a:pPr lvl="1">
              <a:lnSpc>
                <a:spcPct val="130000"/>
              </a:lnSpc>
            </a:pPr>
            <a:r>
              <a:rPr sz="2600" dirty="0"/>
              <a:t>Spread through file sharing, email attachments, or removable media.</a:t>
            </a:r>
          </a:p>
          <a:p>
            <a:pPr lvl="1">
              <a:lnSpc>
                <a:spcPct val="130000"/>
              </a:lnSpc>
            </a:pPr>
            <a:r>
              <a:rPr sz="2600" dirty="0"/>
              <a:t>Trigger specific payloads, such as corrupting files or slowing system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FECDA-E84A-30B1-266A-71D003FFA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21D90AF-F3FE-B997-1E69-A73F8FEE7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7448" y="0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Outline</a:t>
            </a:r>
            <a:endParaRPr lang="en-GB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7A3B1-22E3-52A5-F169-E9E5857F8BC3}"/>
              </a:ext>
            </a:extLst>
          </p:cNvPr>
          <p:cNvSpPr txBox="1"/>
          <p:nvPr/>
        </p:nvSpPr>
        <p:spPr>
          <a:xfrm>
            <a:off x="479376" y="908720"/>
            <a:ext cx="10513168" cy="369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  <a:latin typeface="+mj-lt"/>
              </a:rPr>
              <a:t>Introduction to Malware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+mj-lt"/>
              </a:rPr>
              <a:t>Some Case Studies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+mj-lt"/>
              </a:rPr>
              <a:t>Types of Malware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+mj-lt"/>
              </a:rPr>
              <a:t>Common Infection Methods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+mj-lt"/>
              </a:rPr>
              <a:t>Malware Removal and Response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2247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lang="en-US" sz="2800" b="1" dirty="0"/>
              <a:t>Viruses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764704"/>
            <a:ext cx="10873208" cy="4967287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>
                <a:latin typeface="+mj-lt"/>
              </a:rPr>
              <a:t>Case Study: </a:t>
            </a:r>
            <a:r>
              <a:rPr lang="en-US" sz="2600" b="1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Rontokbro</a:t>
            </a: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Virus (2023)</a:t>
            </a:r>
            <a:endParaRPr lang="en-US" sz="2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Overview</a:t>
            </a:r>
            <a:endParaRPr lang="en-US" sz="2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42938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Name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6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Rontokbro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Virus (recently evolved versions)</a:t>
            </a:r>
          </a:p>
          <a:p>
            <a:pPr marL="642938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Type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Computer Virus (Program-Based Malware)</a:t>
            </a:r>
          </a:p>
          <a:p>
            <a:pPr marL="642938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Nature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The </a:t>
            </a:r>
            <a:r>
              <a:rPr lang="en-US" sz="26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Rontokbro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Virus is a modern adaptation of an older virus family designed to corrupt data and disrupt system operations. It specifically targets business and enterprise systems through executable files.</a:t>
            </a:r>
          </a:p>
          <a:p>
            <a:pPr marL="0" indent="0">
              <a:buNone/>
            </a:pPr>
            <a:endParaRPr lang="en-US" sz="2600" b="1" dirty="0">
              <a:latin typeface="+mj-lt"/>
            </a:endParaRPr>
          </a:p>
          <a:p>
            <a:endParaRPr lang="en-US" sz="2600" b="1" dirty="0">
              <a:latin typeface="+mj-lt"/>
            </a:endParaRPr>
          </a:p>
          <a:p>
            <a:pPr marL="0" indent="0">
              <a:buNone/>
            </a:pPr>
            <a:endParaRPr sz="2600" dirty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FAF4B-4108-1612-EDA2-97ED1BFBB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140A-6333-615A-C694-1289AB75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lang="en-US" sz="2800" b="1" dirty="0"/>
              <a:t>Viruses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E9178-5E62-43C1-673B-CE35EE9A4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692696"/>
            <a:ext cx="10873208" cy="496728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+mj-lt"/>
              </a:rPr>
              <a:t>Case Study: </a:t>
            </a:r>
            <a:r>
              <a:rPr lang="en-US" sz="2600" b="1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Rontokbro</a:t>
            </a: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Virus (2023)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kern="100" dirty="0">
                <a:latin typeface="+mj-lt"/>
                <a:cs typeface="Times New Roman" panose="02020603050405020304" pitchFamily="18" charset="0"/>
              </a:rPr>
              <a:t>Propagation:</a:t>
            </a:r>
          </a:p>
          <a:p>
            <a:pPr marL="61436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600" kern="100" dirty="0">
                <a:latin typeface="+mj-lt"/>
                <a:cs typeface="Times New Roman" panose="02020603050405020304" pitchFamily="18" charset="0"/>
              </a:rPr>
              <a:t>Spread through malicious email attachments disguised as official correspondence or invoices.</a:t>
            </a:r>
          </a:p>
          <a:p>
            <a:pPr marL="614362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600" kern="100" dirty="0">
                <a:latin typeface="+mj-lt"/>
                <a:cs typeface="Times New Roman" panose="02020603050405020304" pitchFamily="18" charset="0"/>
              </a:rPr>
              <a:t>Secondary spread via shared drives and removable media.</a:t>
            </a:r>
            <a:endParaRPr lang="en-US" sz="2600" kern="100" dirty="0"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Behavior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Encrypts or deletes specific file types.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Modifies system configurations, including disabling antivirus software and security updates.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Corrupts system recovery files to hinder restoration attempts.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600" b="1" dirty="0"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0203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D049D-98A9-876F-4027-E2B0D45B3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FFE6-EF6E-ED2F-FB2D-713E00F2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lang="en-US" sz="2800" b="1" dirty="0"/>
              <a:t>Viruses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08BB-2CF6-760A-0D37-3605E962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692696"/>
            <a:ext cx="11305256" cy="4967287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+mj-lt"/>
              </a:rPr>
              <a:t>Case Study: </a:t>
            </a:r>
            <a:r>
              <a:rPr lang="en-US" sz="2600" b="1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Rontokbro</a:t>
            </a: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Virus (2023)</a:t>
            </a: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Impact</a:t>
            </a:r>
            <a:endParaRPr lang="en-US" sz="2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Affected Systems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Both personal and business systems globally, with a focus on targeting shared workstations.</a:t>
            </a:r>
          </a:p>
          <a:p>
            <a:pPr marL="342900" marR="0" lvl="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Economic Damage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Estimated losses of up to $50 million in lost productivity and data recovery costs.</a:t>
            </a:r>
          </a:p>
          <a:p>
            <a:pPr marL="342900" marR="0" lvl="0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Organizations Targeted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Small businesses with limited IT defenses.</a:t>
            </a:r>
          </a:p>
          <a:p>
            <a:pPr marL="742950" marR="0" lvl="1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Public sector offices lacking regular updates to their operating systems.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+mj-lt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sz="2600" b="1" dirty="0">
              <a:latin typeface="+mj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4129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5244B-DA54-C831-7DB6-4755D1FA8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2C8B-3070-94C0-98DD-0E283CFA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lang="en-US" sz="2800" b="1" dirty="0"/>
              <a:t>Viruses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139D-6771-DB68-70DF-F718C5BB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692696"/>
            <a:ext cx="11449272" cy="4967287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+mj-lt"/>
              </a:rPr>
              <a:t>Case Study: </a:t>
            </a:r>
            <a:r>
              <a:rPr lang="en-US" sz="2600" b="1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Rontokbro</a:t>
            </a: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Virus (2023)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Lessons Learned</a:t>
            </a:r>
            <a:endParaRPr lang="en-US" sz="2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Importance of Multi-Layer Security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Endpoint detection systems need to combine </a:t>
            </a:r>
            <a:r>
              <a:rPr lang="en-US" sz="2600" kern="100" dirty="0">
                <a:solidFill>
                  <a:srgbClr val="FF000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signature-based and behavior-based detection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Email Security Training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Employees should be regularly trained to </a:t>
            </a:r>
            <a:r>
              <a:rPr lang="en-US" sz="2600" kern="100" dirty="0">
                <a:solidFill>
                  <a:srgbClr val="FF000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recognize phishing attempts and malicious attachments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Backup and Restore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 importance of maintaining </a:t>
            </a:r>
            <a:r>
              <a:rPr lang="en-US" sz="2600" kern="100" dirty="0">
                <a:solidFill>
                  <a:srgbClr val="FF000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offsite backups and scanning them for infections before use.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+mj-lt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sz="2600" b="1" dirty="0">
              <a:latin typeface="+mj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AB65D-0F0E-9007-9817-B1217AF62CBC}"/>
              </a:ext>
            </a:extLst>
          </p:cNvPr>
          <p:cNvSpPr txBox="1"/>
          <p:nvPr/>
        </p:nvSpPr>
        <p:spPr>
          <a:xfrm>
            <a:off x="6023992" y="169476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 </a:t>
            </a:r>
            <a:r>
              <a:rPr lang="en-US" dirty="0"/>
              <a:t>02.Rontokbro Analysis Guide.md</a:t>
            </a:r>
          </a:p>
        </p:txBody>
      </p:sp>
    </p:spTree>
    <p:extLst>
      <p:ext uri="{BB962C8B-B14F-4D97-AF65-F5344CB8AC3E}">
        <p14:creationId xmlns:p14="http://schemas.microsoft.com/office/powerpoint/2010/main" val="1159444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A40A6-95E0-A713-8EF0-2D62D9874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3E64-E0B0-F281-6AB5-D3EB4263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35FE-08AF-A340-61D8-5069ED5E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945356"/>
            <a:ext cx="10363200" cy="496728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Viruses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Worms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Trojan Horses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Spyware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Ransomware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Rootkits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Keyloggers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Botnets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Code-Based Malwares</a:t>
            </a:r>
          </a:p>
        </p:txBody>
      </p:sp>
    </p:spTree>
    <p:extLst>
      <p:ext uri="{BB962C8B-B14F-4D97-AF65-F5344CB8AC3E}">
        <p14:creationId xmlns:p14="http://schemas.microsoft.com/office/powerpoint/2010/main" val="2667972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lang="en-US" sz="3200" b="1" dirty="0"/>
              <a:t>Worms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945356"/>
            <a:ext cx="11161240" cy="4967287"/>
          </a:xfrm>
        </p:spPr>
        <p:txBody>
          <a:bodyPr/>
          <a:lstStyle/>
          <a:p>
            <a:r>
              <a:rPr sz="2600" b="1" dirty="0"/>
              <a:t>Description</a:t>
            </a:r>
          </a:p>
          <a:p>
            <a:pPr lvl="1"/>
            <a:r>
              <a:rPr sz="2600" dirty="0"/>
              <a:t>Program-based malware.</a:t>
            </a:r>
          </a:p>
          <a:p>
            <a:pPr lvl="1"/>
            <a:r>
              <a:rPr sz="2600" dirty="0">
                <a:solidFill>
                  <a:srgbClr val="FF0000"/>
                </a:solidFill>
              </a:rPr>
              <a:t>Standalone malware that replicates itself to spread to other systems.</a:t>
            </a:r>
          </a:p>
          <a:p>
            <a:pPr lvl="1"/>
            <a:r>
              <a:rPr sz="2600" dirty="0"/>
              <a:t>Does not require user action to propagate.</a:t>
            </a:r>
          </a:p>
          <a:p>
            <a:pPr marL="0" indent="0"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86471-A207-F9EE-34E2-69B732823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C4CD-0B5F-84E9-7A51-18789DE3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lang="en-US" sz="3200" b="1" dirty="0">
                <a:latin typeface="+mj-lt"/>
              </a:rPr>
              <a:t>Worms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C9C4-E1D5-56B6-CA77-5B2AB71D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364" y="836712"/>
            <a:ext cx="11449272" cy="4967287"/>
          </a:xfrm>
        </p:spPr>
        <p:txBody>
          <a:bodyPr/>
          <a:lstStyle/>
          <a:p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How Spread and Behaviors:</a:t>
            </a:r>
            <a:endParaRPr lang="en-US" sz="12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00038" lvl="1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1. Exploit Network Vulnerabilities</a:t>
            </a: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Worms scan for and exploit known security flaws in systems and applications.</a:t>
            </a:r>
            <a:endParaRPr lang="en-US" sz="12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Examples include outdated operating systems or unpatched software.</a:t>
            </a:r>
            <a:endParaRPr lang="en-US" sz="12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00038" lvl="1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2. Self-Replication</a:t>
            </a: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Automatically copy themselves across connected devices without user intervention.</a:t>
            </a:r>
            <a:endParaRPr lang="en-US" sz="12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61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A5931-E89D-9B82-5B3F-68EFE186A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8B37-41BF-73B4-A88F-1F364379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lang="en-US" sz="3200" b="1" dirty="0">
                <a:latin typeface="+mj-lt"/>
              </a:rPr>
              <a:t>Worms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683CE-3894-5F2F-9FFD-846FA31AF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945356"/>
            <a:ext cx="11161240" cy="4967287"/>
          </a:xfrm>
        </p:spPr>
        <p:txBody>
          <a:bodyPr/>
          <a:lstStyle/>
          <a:p>
            <a:pPr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How Spread and Behaviors:</a:t>
            </a:r>
            <a:endParaRPr lang="en-US" sz="2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00038" lvl="1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3. Propagate Through Shared Resources</a:t>
            </a: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042987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Spread via shared drives, email systems, or internet-facing services.</a:t>
            </a:r>
          </a:p>
          <a:p>
            <a:pPr marL="300038" lvl="1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4. Disrupt Networks</a:t>
            </a: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042987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Overload network bandwidth by generating excessive traffic.</a:t>
            </a:r>
          </a:p>
          <a:p>
            <a:pPr marL="1042987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Commonly cause network congestion or denial-of-service (DoS) conditions.</a:t>
            </a:r>
          </a:p>
          <a:p>
            <a:pPr marL="0" indent="0">
              <a:buNone/>
            </a:pPr>
            <a:endParaRPr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3878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lang="en-US" sz="3200" b="1" dirty="0">
                <a:latin typeface="+mj-lt"/>
              </a:rPr>
              <a:t>Worms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838" y="945356"/>
            <a:ext cx="10965769" cy="4967287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Case Study: Raspberry Robin Worm (2021-Present)</a:t>
            </a:r>
            <a:endParaRPr lang="en-US" sz="2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Overview</a:t>
            </a:r>
            <a:endParaRPr lang="en-US" sz="2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Type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Worm (Program-Based Malware).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Discovered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September 2021.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Target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Primarily Windows-based enterprise environments.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Nature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Raspberry Robin spreads through external drives (e.g., USB storage devices).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FAA36-64D1-8EA0-CC8A-22FE64668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23FA-755E-0C23-6A1E-50DD4048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lang="en-US" sz="3200" b="1" dirty="0">
                <a:latin typeface="+mj-lt"/>
              </a:rPr>
              <a:t>Worms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6E9E6-531F-D80A-6C8A-1BC783CAB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5" y="765969"/>
            <a:ext cx="11387541" cy="4967287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Case Study: Raspberry Robin Worm (2021-Present)</a:t>
            </a:r>
            <a:endParaRPr lang="en-US" sz="2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How It Spread</a:t>
            </a:r>
            <a:endParaRPr lang="en-US" sz="2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Infection via USB Drives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Raspberry Robin worm propagates through infected USB devices.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When the USB is plugged into a Windows system, the worm executes automatically (via autorun or user-triggered actions).</a:t>
            </a:r>
          </a:p>
          <a:p>
            <a:pPr marR="0" lvl="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Persistence Mechanism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Creates malicious shortcuts (LNK files) pointing to the worm payload.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Installs itself persistently to reinitiate upon system reboot.</a:t>
            </a:r>
          </a:p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sz="2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81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836712"/>
            <a:ext cx="10723240" cy="4967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2600" b="1" dirty="0"/>
              <a:t>Malicious Software (Malware): </a:t>
            </a:r>
            <a:r>
              <a:rPr sz="2600" dirty="0"/>
              <a:t>Refers to </a:t>
            </a:r>
            <a:r>
              <a:rPr sz="2600" dirty="0">
                <a:solidFill>
                  <a:srgbClr val="FF0000"/>
                </a:solidFill>
              </a:rPr>
              <a:t>any program or code </a:t>
            </a:r>
            <a:r>
              <a:rPr sz="2600" dirty="0"/>
              <a:t>intentionally created to harm, exploit, or compromise systems, networks, or devices.</a:t>
            </a:r>
          </a:p>
          <a:p>
            <a:pPr>
              <a:lnSpc>
                <a:spcPct val="150000"/>
              </a:lnSpc>
            </a:pPr>
            <a:r>
              <a:rPr sz="2600" b="1" dirty="0"/>
              <a:t>Key Characteristics:</a:t>
            </a:r>
          </a:p>
          <a:p>
            <a:pPr lvl="1">
              <a:lnSpc>
                <a:spcPct val="150000"/>
              </a:lnSpc>
            </a:pPr>
            <a:r>
              <a:rPr sz="2600" dirty="0"/>
              <a:t>Operates without the user’s consent or knowledge.</a:t>
            </a:r>
          </a:p>
          <a:p>
            <a:pPr lvl="1">
              <a:lnSpc>
                <a:spcPct val="150000"/>
              </a:lnSpc>
            </a:pPr>
            <a:r>
              <a:rPr sz="2600" dirty="0"/>
              <a:t>Often disguised as legitimate software.</a:t>
            </a:r>
          </a:p>
          <a:p>
            <a:pPr lvl="1">
              <a:lnSpc>
                <a:spcPct val="150000"/>
              </a:lnSpc>
            </a:pPr>
            <a:r>
              <a:rPr sz="2600" dirty="0"/>
              <a:t>Targets system vulnerabilities or exploits user behavior.</a:t>
            </a:r>
          </a:p>
          <a:p>
            <a:pPr marL="0" indent="0"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C564F-DACF-567A-71BF-83FC6487A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C93E-4B40-5B62-C962-C7BE9CDE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lang="en-US" sz="3200" b="1" dirty="0">
                <a:latin typeface="+mj-lt"/>
              </a:rPr>
              <a:t>Worms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F023-DF4A-25DA-91DD-B9C2F4BE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693961"/>
            <a:ext cx="11387541" cy="4967287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Case Study: Raspberry Robin Worm (2021-Present)</a:t>
            </a:r>
            <a:endParaRPr lang="en-US" sz="2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How It Spread</a:t>
            </a:r>
            <a:endParaRPr lang="en-US" sz="2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C2 Communication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556895" marR="0" lvl="1" indent="-213995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Connects to compromised domains or command-and-control (C2) servers to download additional payloads or exfiltrate data (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links to other malware families and alternate infection methods beyond its original USB drive spread.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R="0" lvl="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Propagation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Scans for and infects other devices in the network using shared resources.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2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9542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84980-9A7E-6CB3-2EE0-C5F6C8EA1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147F-69E8-E22B-CF4D-DEACF45C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lang="en-US" sz="3200" b="1" dirty="0">
                <a:latin typeface="+mj-lt"/>
              </a:rPr>
              <a:t>Worms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0426-E70D-88B9-E25D-B6E3CB101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67" y="695402"/>
            <a:ext cx="12000656" cy="4967287"/>
          </a:xfrm>
        </p:spPr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Impact</a:t>
            </a:r>
            <a:endParaRPr lang="en-US" sz="2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Targets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Enterprises with shared workstations and external media usage policies.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“Microsoft Defender for Endpoint data indicates that nearly 3,000 devices in almost 1,000 organizations have seen at least one Raspberry Robin payload-related alert in the last 30 days</a:t>
            </a:r>
            <a:r>
              <a:rPr lang="en-US" b="0" i="0" kern="1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”</a:t>
            </a:r>
            <a:endParaRPr lang="en-US" sz="26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Damage</a:t>
            </a: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Potential to deliver additional payloads, including ransomware or spyware.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Risk of significant data exfiltration and network disruption.</a:t>
            </a:r>
          </a:p>
        </p:txBody>
      </p:sp>
    </p:spTree>
    <p:extLst>
      <p:ext uri="{BB962C8B-B14F-4D97-AF65-F5344CB8AC3E}">
        <p14:creationId xmlns:p14="http://schemas.microsoft.com/office/powerpoint/2010/main" val="1689684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E671C-2805-85F3-2C6F-5E3BCBB70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069A-F521-7198-8A78-BB226AB4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lang="en-US" sz="3200" b="1" dirty="0">
                <a:latin typeface="+mj-lt"/>
              </a:rPr>
              <a:t>Worms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3DC4E-B7B5-DF20-41F1-F00BC7C2E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792165"/>
            <a:ext cx="11449272" cy="4967287"/>
          </a:xfrm>
        </p:spPr>
        <p:txBody>
          <a:bodyPr/>
          <a:lstStyle/>
          <a:p>
            <a:pPr marL="0" marR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25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Raspberry Robin Worm (2021-Present)</a:t>
            </a:r>
            <a:r>
              <a:rPr lang="en-US" sz="25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R="0">
              <a:lnSpc>
                <a:spcPct val="120000"/>
              </a:lnSpc>
              <a:spcAft>
                <a:spcPts val="800"/>
              </a:spcAft>
            </a:pPr>
            <a:r>
              <a:rPr lang="en-US" sz="25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Lessons Learned</a:t>
            </a:r>
            <a:endParaRPr lang="en-US" sz="25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5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USB Device Security</a:t>
            </a:r>
            <a:r>
              <a:rPr lang="en-US" sz="25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2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5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Disable autorun features for all external drives.</a:t>
            </a:r>
          </a:p>
          <a:p>
            <a:pPr marL="742950" marR="0" lvl="1" indent="-285750">
              <a:lnSpc>
                <a:spcPct val="12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5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Enforce strict usage policies for removable media.</a:t>
            </a:r>
          </a:p>
          <a:p>
            <a:pPr marL="342900" marR="0" lvl="0" indent="-342900">
              <a:lnSpc>
                <a:spcPct val="12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5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Endpoint Protection</a:t>
            </a:r>
            <a:r>
              <a:rPr lang="en-US" sz="25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Ensure endpoint security solutions can detect and block suspicious USB activity.</a:t>
            </a:r>
          </a:p>
          <a:p>
            <a:pPr marL="342900" marR="0" lvl="0" indent="-342900">
              <a:lnSpc>
                <a:spcPct val="12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5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User Awareness</a:t>
            </a:r>
            <a:r>
              <a:rPr lang="en-US" sz="25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 Train users on recognizing malicious shortcuts or unexpected behavior after using USB drives.</a:t>
            </a:r>
          </a:p>
          <a:p>
            <a:pPr marL="0" indent="0">
              <a:lnSpc>
                <a:spcPct val="120000"/>
              </a:lnSpc>
              <a:buNone/>
            </a:pPr>
            <a:endParaRPr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8653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85929-9525-0DE6-4E1C-D1766C438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974D-771C-0E9E-8DF6-691C97FD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</a:t>
            </a:r>
            <a:r>
              <a:rPr lang="en-US" sz="3200" b="1" dirty="0">
                <a:latin typeface="+mj-lt"/>
              </a:rPr>
              <a:t> Worms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0AB6-565F-4BEB-7B74-DD3A0584E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765969"/>
            <a:ext cx="11377264" cy="4967287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5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Raspberry Robin Worm (2021-Present)</a:t>
            </a:r>
            <a:endParaRPr lang="en-US" sz="25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5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Detection and Prevention</a:t>
            </a:r>
            <a:endParaRPr lang="en-US" sz="25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5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Indicators of Compromise (IOCs)</a:t>
            </a:r>
            <a:r>
              <a:rPr lang="en-US" sz="25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5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Malicious .</a:t>
            </a:r>
            <a:r>
              <a:rPr lang="en-US" sz="25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lnk</a:t>
            </a:r>
            <a:r>
              <a:rPr lang="en-US" sz="25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files pointing to unusual locations.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5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Outbound connections to known Raspberry Robin C2 domains.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5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Prevention Steps</a:t>
            </a:r>
            <a:r>
              <a:rPr lang="en-US" sz="25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5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Implement USB usage monitoring tools.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5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Deploy antivirus tools with heuristic detection for LNK-based attacks.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5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Isolate infected systems immediately and block external network access.</a:t>
            </a:r>
          </a:p>
          <a:p>
            <a:pPr marL="0" indent="0">
              <a:buNone/>
            </a:pPr>
            <a:endParaRPr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0086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A1BC8-6030-E4A6-8563-0D048898F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FD87-EAD8-E5B5-5F1E-C23F811E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F7C76-64B0-A874-64DA-A89E8D0F8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945356"/>
            <a:ext cx="10363200" cy="496728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Viruses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Trojan Horses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Spyware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Ransomware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Rootkits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Keyloggers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Botnets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Code-Based Malwares</a:t>
            </a:r>
          </a:p>
        </p:txBody>
      </p:sp>
    </p:spTree>
    <p:extLst>
      <p:ext uri="{BB962C8B-B14F-4D97-AF65-F5344CB8AC3E}">
        <p14:creationId xmlns:p14="http://schemas.microsoft.com/office/powerpoint/2010/main" val="2084857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Trojan Horses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b="1" dirty="0"/>
              <a:t>Description</a:t>
            </a:r>
            <a:endParaRPr dirty="0"/>
          </a:p>
          <a:p>
            <a:pPr lvl="1">
              <a:lnSpc>
                <a:spcPct val="130000"/>
              </a:lnSpc>
            </a:pPr>
            <a:r>
              <a:rPr dirty="0"/>
              <a:t>Program-based malware.</a:t>
            </a:r>
          </a:p>
          <a:p>
            <a:pPr lvl="1">
              <a:lnSpc>
                <a:spcPct val="130000"/>
              </a:lnSpc>
            </a:pPr>
            <a:r>
              <a:rPr dirty="0"/>
              <a:t>Malware disguised as legitimate software to deceive users.</a:t>
            </a:r>
          </a:p>
          <a:p>
            <a:pPr lvl="1">
              <a:lnSpc>
                <a:spcPct val="130000"/>
              </a:lnSpc>
            </a:pPr>
            <a:r>
              <a:rPr dirty="0"/>
              <a:t>Does not self-replicate but relies on user actions to activate.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25533-EADD-958D-6B8C-7DF6DD316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4E03-5E14-BE44-7447-AC8B3F36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</a:t>
            </a:r>
            <a:r>
              <a:rPr lang="en-US" b="1" dirty="0" err="1"/>
              <a:t>Malware:Trojan</a:t>
            </a:r>
            <a:r>
              <a:rPr lang="en-US" b="1" dirty="0"/>
              <a:t> Horses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AAF4-6A6F-B922-E9DA-03F512AA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Spread and Behaviors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00038" lvl="1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Distribution via Social Engineering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Trojans are often delivered through phishing emails or messages tricking users into downloading and running malicious attachments.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"Urgent system update" emails or fake software notifications.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00038" lvl="1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Bundled with Legitimate Software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Disguised as utility programs, free games, or media codecs from untrustworthy download sites.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629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B6674-1097-821A-3356-0B198954A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74DE-E728-2BF6-B312-D8E94001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Trojan Horses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F7EF-1338-03F9-1EDF-21852FE2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Spread and Behaviors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00038" lvl="1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Hidden in Files or Attachments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Embedded within seemingly harmless files such as images, PDFs, or spreadsheets.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00038" lvl="1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Execution of Payload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Once activated, provides backdoor access to attackers.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steal sensitive information, log keystrokes, or disable security settings.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4387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BFFDC-8852-0A1E-EBFE-3689872CA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D041-1BBE-7E36-71E3-9EF3531D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Trojan Horses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1B9C-46B4-746F-00B1-E4CAAEC1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Spread and Behaviors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00038" lvl="1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Persistence Mechanisms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Trojans may modify registry keys or system files to execute automatically at startup.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775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B6437-B613-2066-A3B6-5FFD6DFB9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0892-B75F-6945-9273-C7C2EBA7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Trojan Horses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6DFEF-26A5-35F9-15E5-69EBDEB0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</a:t>
            </a:r>
            <a:r>
              <a:rPr lang="en-US" sz="26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Emotet</a:t>
            </a: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Trojan (2022-Present)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Overview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Name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6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Emotet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Trojan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Trojan Horse with modular capabilities.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Initially used as a banking trojan, </a:t>
            </a:r>
            <a:r>
              <a:rPr lang="en-US" sz="26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Emotet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has evolved into a multi-purpose malware delivery platform, often used to distribute ransomware.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8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Purpose of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792165"/>
            <a:ext cx="10363200" cy="4967287"/>
          </a:xfrm>
        </p:spPr>
        <p:txBody>
          <a:bodyPr/>
          <a:lstStyle/>
          <a:p>
            <a:r>
              <a:rPr sz="2600" b="1" dirty="0"/>
              <a:t>Theft:</a:t>
            </a:r>
          </a:p>
          <a:p>
            <a:pPr lvl="1"/>
            <a:r>
              <a:rPr sz="2600" dirty="0"/>
              <a:t>Steal sensitive data, including personal information, login credentials, or financial data.</a:t>
            </a:r>
          </a:p>
          <a:p>
            <a:pPr lvl="1"/>
            <a:r>
              <a:rPr sz="2600" dirty="0"/>
              <a:t>Extract intellectual property or confidential files from organizations.</a:t>
            </a:r>
          </a:p>
          <a:p>
            <a:r>
              <a:rPr sz="2600" b="1" dirty="0"/>
              <a:t>Destruction:</a:t>
            </a:r>
          </a:p>
          <a:p>
            <a:pPr lvl="1"/>
            <a:r>
              <a:rPr sz="2600" dirty="0"/>
              <a:t>Corrupt</a:t>
            </a:r>
            <a:r>
              <a:rPr lang="en-US" sz="2600" dirty="0"/>
              <a:t>/encrypt/</a:t>
            </a:r>
            <a:r>
              <a:rPr sz="2600" dirty="0"/>
              <a:t>delete data, making it unusable.</a:t>
            </a:r>
          </a:p>
          <a:p>
            <a:pPr lvl="1"/>
            <a:r>
              <a:rPr sz="2600" dirty="0"/>
              <a:t>Sabotage critical systems, leading to downtime.</a:t>
            </a:r>
          </a:p>
          <a:p>
            <a:endParaRPr sz="2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9DEF2-E014-34CD-01CB-FC289914E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31B7-C599-54D9-378D-E2FA67EE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Trojan Horses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ED56-66A6-D105-3E57-050D29C60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</a:t>
            </a:r>
            <a:r>
              <a:rPr lang="en-US" sz="26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Emotet</a:t>
            </a: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Trojan (2022-Present)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It Spread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Phishing Emails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Delivered via malicious email attachments or links.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Emails were designed </a:t>
            </a:r>
            <a:r>
              <a:rPr lang="en-US" sz="26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look like legitimate communication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such as invoices or business requests.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/>
                <a:ea typeface="Aptos" panose="020B0004020202020204" pitchFamily="34" charset="0"/>
                <a:cs typeface="Times New Roman"/>
              </a:rPr>
              <a:t>Attachments contained </a:t>
            </a:r>
            <a:r>
              <a:rPr lang="en-US" kern="100" dirty="0">
                <a:solidFill>
                  <a:srgbClr val="FF0000"/>
                </a:solidFill>
                <a:latin typeface="Arial"/>
                <a:ea typeface="Aptos" panose="020B0004020202020204" pitchFamily="34" charset="0"/>
                <a:cs typeface="Times New Roman"/>
              </a:rPr>
              <a:t>infected Microsoft Word documents </a:t>
            </a:r>
            <a:r>
              <a:rPr lang="en-US" kern="100" dirty="0">
                <a:solidFill>
                  <a:srgbClr val="000000"/>
                </a:solidFill>
                <a:latin typeface="Arial"/>
                <a:ea typeface="Aptos" panose="020B0004020202020204" pitchFamily="34" charset="0"/>
                <a:cs typeface="Times New Roman"/>
              </a:rPr>
              <a:t>that </a:t>
            </a:r>
            <a:r>
              <a:rPr lang="en-US" kern="100" dirty="0">
                <a:solidFill>
                  <a:srgbClr val="FF0000"/>
                </a:solidFill>
                <a:latin typeface="Arial"/>
                <a:ea typeface="Aptos" panose="020B0004020202020204" pitchFamily="34" charset="0"/>
                <a:cs typeface="Times New Roman"/>
              </a:rPr>
              <a:t>executed macros to download the </a:t>
            </a:r>
            <a:r>
              <a:rPr lang="en-US" kern="100" dirty="0" err="1">
                <a:solidFill>
                  <a:srgbClr val="FF0000"/>
                </a:solidFill>
                <a:latin typeface="Arial"/>
                <a:ea typeface="Aptos" panose="020B0004020202020204" pitchFamily="34" charset="0"/>
                <a:cs typeface="Times New Roman"/>
              </a:rPr>
              <a:t>Emotet</a:t>
            </a:r>
            <a:r>
              <a:rPr lang="en-US" kern="100" dirty="0">
                <a:solidFill>
                  <a:srgbClr val="FF0000"/>
                </a:solidFill>
                <a:latin typeface="Arial"/>
                <a:ea typeface="Aptos" panose="020B0004020202020204" pitchFamily="34" charset="0"/>
                <a:cs typeface="Times New Roman"/>
              </a:rPr>
              <a:t> payload</a:t>
            </a:r>
            <a:r>
              <a:rPr lang="en-US" kern="100" dirty="0">
                <a:solidFill>
                  <a:srgbClr val="000000"/>
                </a:solidFill>
                <a:latin typeface="Arial"/>
                <a:ea typeface="Aptos" panose="020B0004020202020204" pitchFamily="34" charset="0"/>
                <a:cs typeface="Times New Roman"/>
              </a:rPr>
              <a:t>.</a:t>
            </a:r>
            <a:endParaRPr lang="en-US" sz="1200" kern="100">
              <a:effectLst/>
              <a:latin typeface="Aptos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859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F42BF-4F38-62B2-17E4-77D991AE5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5A3F-0570-22D7-1828-486C64D6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Trojan Horses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5FCC2-0B46-2F04-AF06-7023875CD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</a:t>
            </a:r>
            <a:r>
              <a:rPr lang="en-US" sz="26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Emotet</a:t>
            </a: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Trojan (2022-Present)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It Spread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Lateral Movement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Once installed, </a:t>
            </a:r>
            <a:r>
              <a:rPr lang="en-US" sz="26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Emotet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leveraged stolen credentials to move across the network.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Spread to other devices by </a:t>
            </a:r>
            <a:r>
              <a:rPr lang="en-US" sz="26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brute-forcing network shares or utilizing stolen credentials.</a:t>
            </a:r>
            <a:endParaRPr lang="en-US" sz="12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50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4AFF2-A457-267E-6E11-BE84FD020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D600-EEB0-A7BB-FB75-78B686EC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Trojan Horses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D718-4C64-6E47-04F2-D2ECCE51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</a:t>
            </a:r>
            <a:r>
              <a:rPr lang="en-US" sz="26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Emotet</a:t>
            </a: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Trojan (2022-Present)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Impact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Global Reach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Targeted organizations across various industries, including healthcare, finance, and government.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Thousands of systems infected across Europe, Asia, and North America.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691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3D089-5F66-9982-DB29-BC6E7A538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A969-FD2D-6120-DDF8-BC87EF18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Trojan Horses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81EC-EDAA-EA39-5094-CBDBCD118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</a:t>
            </a:r>
            <a:r>
              <a:rPr lang="en-US" sz="26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Emotet</a:t>
            </a: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Trojan (2022-Present)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85F8D1-2FAB-B84B-AB6D-28217442D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350915"/>
            <a:ext cx="7920880" cy="509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9206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CCA2-B04E-D32A-E829-BB853A169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8198-2E49-3594-757A-4177252B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Trojan Horses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AE0A-CEE5-E730-6FF5-C5A484C5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</a:t>
            </a:r>
            <a:r>
              <a:rPr lang="en-US" sz="26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Emotet</a:t>
            </a: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Trojan (2022-Present)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Impact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Payload Delivery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Delivered additional malware such as ransomware (e.g., Ryuk) and data stealers.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Exfiltrated sensitive data, including credentials and financial information.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Economic Damage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Estimated to have caused hundreds of millions of dollars in damages globally.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10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4BA26-8CC1-CA62-6B20-147094606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F5CC-42AC-4F84-0D09-5CEADF6C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Trojan Horses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B682-0764-0EE2-D259-275BFE46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</a:t>
            </a:r>
            <a:r>
              <a:rPr lang="en-US" sz="26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Emotet</a:t>
            </a: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Trojan (2022-Present)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Lessons Learned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Macro Security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Disable macros in Office files by default to prevent such attacks.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Email Security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 advanced phishing filters to block malicious emails.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Credential Management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strong, unique passwords and enable multi-factor authentication (MFA) to mitigate lateral movement.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128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8769A-818B-58E2-1E0C-2C9755C75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809E-21CD-DAD0-D26F-3471CA9E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Trojan Horses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A374-5A72-DAAC-1944-9F0B560F7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800907"/>
            <a:ext cx="11953328" cy="563030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</a:t>
            </a:r>
            <a:r>
              <a:rPr lang="en-US" sz="26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Emotet</a:t>
            </a: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Trojan (2022-Present)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Detection and Prevention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Indicators of Compromise (IOCs)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Email attachments with .doc or .</a:t>
            </a:r>
            <a:r>
              <a:rPr lang="en-US" sz="26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docm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extensions containing malicious macros.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Outbound traffic to known </a:t>
            </a:r>
            <a:r>
              <a:rPr lang="en-US" sz="26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Emotet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command-and-control (C2) servers.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90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059DF-56D8-652A-EB8A-775BE698D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CB92-32BC-19E6-AC72-0D082605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Trojan Horses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86D0-3EED-B056-AEEC-AA6F3A5E9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800907"/>
            <a:ext cx="11953328" cy="563030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</a:t>
            </a:r>
            <a:r>
              <a:rPr lang="en-US" sz="26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Emotet</a:t>
            </a: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Trojan (2022-Present)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Detection and Prevention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Mitigation Steps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Regularly update antivirus and intrusion detection systems with the latest signatures.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 employees to identify and report phishing emails.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 endpoint detection and response (EDR) tools to monitor suspicious activities.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1416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7A746-E0C8-70E1-72DF-C0D881CC1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F75C-9740-7BA2-54D6-E0B86344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0054-D3D7-6591-B16E-4536F14CD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945356"/>
            <a:ext cx="10363200" cy="496728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Viruses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Trojan Horses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Spyware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Ransomware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Rootkits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Keyloggers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Botnets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Code-Based Malwares</a:t>
            </a:r>
          </a:p>
        </p:txBody>
      </p:sp>
    </p:spTree>
    <p:extLst>
      <p:ext uri="{BB962C8B-B14F-4D97-AF65-F5344CB8AC3E}">
        <p14:creationId xmlns:p14="http://schemas.microsoft.com/office/powerpoint/2010/main" val="1166882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762FD-5846-05B3-C666-88861B021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6988-4A16-F2C6-D431-11DFE2D8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b="1" dirty="0"/>
              <a:t>Spyware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7F17-BF31-ABBB-7BE6-F47C0D5E4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b="1" dirty="0"/>
              <a:t>Description</a:t>
            </a:r>
            <a:endParaRPr dirty="0"/>
          </a:p>
          <a:p>
            <a:pPr lvl="1">
              <a:lnSpc>
                <a:spcPct val="150000"/>
              </a:lnSpc>
            </a:pPr>
            <a:r>
              <a:rPr dirty="0"/>
              <a:t>Code-based</a:t>
            </a:r>
            <a:r>
              <a:rPr lang="en-US" dirty="0"/>
              <a:t>/program-based</a:t>
            </a:r>
            <a:r>
              <a:rPr dirty="0"/>
              <a:t> malware</a:t>
            </a:r>
            <a:r>
              <a:rPr lang="en-US" dirty="0"/>
              <a:t>s</a:t>
            </a:r>
            <a:r>
              <a:rPr dirty="0"/>
              <a:t>.</a:t>
            </a:r>
          </a:p>
          <a:p>
            <a:pPr lvl="1">
              <a:lnSpc>
                <a:spcPct val="150000"/>
              </a:lnSpc>
            </a:pPr>
            <a:r>
              <a:rPr dirty="0"/>
              <a:t>Secretly gathers user information without consent</a:t>
            </a:r>
            <a:r>
              <a:rPr lang="en-US" dirty="0"/>
              <a:t> (permission)</a:t>
            </a:r>
            <a:r>
              <a:rPr dirty="0"/>
              <a:t>.</a:t>
            </a:r>
          </a:p>
          <a:p>
            <a:pPr lvl="1">
              <a:lnSpc>
                <a:spcPct val="150000"/>
              </a:lnSpc>
            </a:pPr>
            <a:r>
              <a:rPr dirty="0"/>
              <a:t>Monitors activities such as keystrokes or browsing behavior.</a:t>
            </a:r>
          </a:p>
          <a:p>
            <a:pPr marL="0" indent="0">
              <a:lnSpc>
                <a:spcPct val="150000"/>
              </a:lnSpc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44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Purpose of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836712"/>
            <a:ext cx="10363200" cy="4967287"/>
          </a:xfrm>
        </p:spPr>
        <p:txBody>
          <a:bodyPr/>
          <a:lstStyle/>
          <a:p>
            <a:r>
              <a:rPr sz="2600" b="1" dirty="0"/>
              <a:t>Disruption:</a:t>
            </a:r>
          </a:p>
          <a:p>
            <a:pPr marL="556895" lvl="1" indent="-213995"/>
            <a:r>
              <a:rPr sz="2600" dirty="0"/>
              <a:t>Overload systems (e.g., through Distributed Denial of Service - DDoS attacks).</a:t>
            </a:r>
            <a:endParaRPr sz="2600" dirty="0">
              <a:cs typeface="Arial"/>
            </a:endParaRPr>
          </a:p>
          <a:p>
            <a:pPr marL="556895" lvl="1" indent="-213995"/>
            <a:r>
              <a:rPr sz="2600" dirty="0"/>
              <a:t>Disrupt the functionality of infrastructure or services.</a:t>
            </a:r>
            <a:endParaRPr sz="2600" dirty="0">
              <a:cs typeface="Arial"/>
            </a:endParaRPr>
          </a:p>
          <a:p>
            <a:r>
              <a:rPr sz="2600" b="1" dirty="0"/>
              <a:t>Surveillance:</a:t>
            </a:r>
          </a:p>
          <a:p>
            <a:pPr marL="556895" lvl="1" indent="-213995"/>
            <a:r>
              <a:rPr sz="2600" dirty="0"/>
              <a:t>Monitor user activities through tools like keyloggers or spyware.</a:t>
            </a:r>
            <a:endParaRPr sz="2600" dirty="0">
              <a:cs typeface="Arial"/>
            </a:endParaRPr>
          </a:p>
          <a:p>
            <a:pPr marL="556895" lvl="1" indent="-213995"/>
            <a:r>
              <a:rPr sz="2600" dirty="0"/>
              <a:t>Collect data on network </a:t>
            </a:r>
            <a:r>
              <a:rPr lang="en-US" dirty="0"/>
              <a:t>behavior</a:t>
            </a:r>
            <a:r>
              <a:rPr sz="2600" dirty="0"/>
              <a:t>.</a:t>
            </a:r>
            <a:endParaRPr sz="2600" dirty="0">
              <a:cs typeface="Arial"/>
            </a:endParaRPr>
          </a:p>
          <a:p>
            <a:r>
              <a:rPr sz="2600" b="1" dirty="0"/>
              <a:t>Unauthorized Control:</a:t>
            </a:r>
          </a:p>
          <a:p>
            <a:pPr marL="556895" lvl="1" indent="-213995"/>
            <a:r>
              <a:rPr sz="2600" dirty="0"/>
              <a:t>Gain elevated access to systems (e.g., rootkits).</a:t>
            </a:r>
            <a:endParaRPr sz="2600" dirty="0">
              <a:cs typeface="Arial"/>
            </a:endParaRPr>
          </a:p>
          <a:p>
            <a:pPr marL="556895" lvl="1" indent="-213995"/>
            <a:r>
              <a:rPr sz="2600" dirty="0"/>
              <a:t>Use infected devices as bots in larger networks for attacks (e.g., botnets).</a:t>
            </a:r>
            <a:endParaRPr sz="2600" dirty="0">
              <a:cs typeface="Arial"/>
            </a:endParaRPr>
          </a:p>
          <a:p>
            <a:endParaRPr sz="2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D766A-0ADB-7C96-63FA-661106F0A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B0F5-3640-DBEF-26FE-D61A93BF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b="1" dirty="0"/>
              <a:t>Spyware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D2A5-4F11-98B6-5303-92B477E08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Spread and Behaviors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14350" marR="0" lvl="0" indent="-5143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Spread Through Malicious Downloads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Spyware is often bundled with free software or apps from untrusted sources.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 unknowingly install spyware alongside legitimate software.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14350" marR="0" lvl="0" indent="-5143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Pop-Ups and Fake Alerts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Malicious pop-ups or ads trick users into downloading spyware by masquerading as system warnings or legitimate updates.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7835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B3142-278A-B1AF-718E-294B43E53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2B25-CA58-7EBF-A341-36873DCA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b="1" dirty="0"/>
              <a:t>Spyware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CD70B-0B67-1BB9-3D85-0D0911092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Spread and Behaviors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14350" marR="0" lvl="0" indent="-51435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Infected Websites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Drive-by download attacks occur when users visit compromised or malicious websites.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Spyware automatically installs without user consent by exploiting browser vulnerabilities.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14350" marR="0" lvl="0" indent="-51435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Phishing Emails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Spyware can spread via email attachments or links that lead to infected websites.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305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B4130-464C-4643-7509-13F35BDC7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3C3B-909B-7E87-FE8D-9909B8AD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b="1" dirty="0"/>
              <a:t>Spyware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B719-9423-A759-E4E3-9C4987DD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Spread and Behaviors</a:t>
            </a:r>
          </a:p>
          <a:p>
            <a:pPr marL="514350" marR="0" lvl="0" indent="-51435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Third-Party Software Installers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Spyware is sometimes embedded in cracked software or unofficial installers.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14350" marR="0" lvl="0" indent="-51435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Silent Operation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Once installed, spyware operates quietly in the background, collecting data such as keystrokes, browsing history, and sensitive credentials without alerting the user.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8895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19319-326F-2119-F8C5-710DCBAA8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97A6-2F8C-10AF-C5AD-9969D009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b="1" dirty="0"/>
              <a:t>Spyware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84271-8134-79A0-612B-573E368C5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Spread and Behaviors</a:t>
            </a:r>
          </a:p>
          <a:p>
            <a:pPr marL="514350" marR="0" lvl="0" indent="-51435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7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Persistence Mechanisms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Modifies system settings or registry entries to ensure it runs every time the system is started.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Hides its files or processes to avoid detection by antivirus software.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7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094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Spyware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</a:t>
            </a: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Pegasus Spyware (2021-Present)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Overview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Name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Pegasus Spyware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Spyware (Advanced Persistent Threat - APT)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Developer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NSO Group, an Israeli technology firm.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Designed for targeted surveillance by governments and law enforcement.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5CACA-6C23-B9E0-4CAD-F21AF14FA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58E4-5488-23D3-6412-266CAE39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Spyware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E7E1-EBE5-3830-2361-206DA1A4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692696"/>
            <a:ext cx="11521280" cy="563030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</a:t>
            </a: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Pegasus Spyware (2021-Present)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It Spread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Zero-Click Exploits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Pegasus leveraged zero-day vulnerabilities in apps such as WhatsApp and iMessage.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user interaction was required; spyware could be installed simply by sending a malicious message or link.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Targeted Phishing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some cases, links sent via SMS or email lured targets to click, initiating spyware installation.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895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3C5F2-A609-129C-218D-4ACA32E3A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41F-A09F-4385-1C71-41470FC6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Spyware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5C49A-2310-C13D-0086-9416912A9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</a:t>
            </a: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Pegasus Spyware (2021-Present)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Exploitation of Device Vulnerabilities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 undisclosed vulnerabilities in operating systems (e.g., iOS and Android) to bypass security mechanisms and gain full control of devices.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441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AFF90-58FB-D520-716F-31684B74C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4837-2AFB-39AB-B263-01BFD8CC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Spyware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C4ADF-69C7-4555-63F0-28E05EAB4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</a:t>
            </a: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Pegasus Spyware (2021-Present)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Behaviors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42938" lvl="1" indent="-342900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Collection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Captured keystrokes, call logs, messages (even encrypted ones), emails, and browsing history.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Accessed microphone, camera, and GPS in real-time for monitoring.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42938" lvl="1" indent="-342900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Stealth and Persistence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Operated invisibly, leaving no traces visible to the user.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Persisted through reboots and updates, unless the operating system was fully patched.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7860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C48A8-9FDF-70E5-3BD3-66DEE6B25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4005-28CB-448F-2F10-9DFDE0E9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Spyware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9940-F7D8-6553-4083-D2C7211A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</a:t>
            </a: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Pegasus Spyware (2021-Present)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Behaviors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C2 Communication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Communicated with Command-and-Control (C2) servers to exfiltrate collected data and receive instructions.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255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AB5E9-5AC5-7A93-054E-B8E877AD7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B8EA-6370-AF66-3358-5518814C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Spyware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73A1-F5EF-E168-124C-B79038D46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</a:t>
            </a: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Pegasus Spyware (2021-Present)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Impact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Global Targets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High-profile individuals, including journalists, human rights activists, lawyers, and politicians.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 50,000 phone numbers were reportedly identified as potential targets.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64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Malware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8" y="945356"/>
            <a:ext cx="10363200" cy="4967287"/>
          </a:xfrm>
        </p:spPr>
        <p:txBody>
          <a:bodyPr/>
          <a:lstStyle/>
          <a:p>
            <a:r>
              <a:rPr sz="2600" b="1" dirty="0"/>
              <a:t>Program-Based Malware</a:t>
            </a:r>
          </a:p>
          <a:p>
            <a:pPr lvl="1"/>
            <a:r>
              <a:rPr sz="2600" dirty="0"/>
              <a:t>Malware that comes in the form of executable files (.exe, .bat, etc.) and runs directly on the system.</a:t>
            </a:r>
          </a:p>
          <a:p>
            <a:pPr lvl="1"/>
            <a:r>
              <a:rPr sz="2600" dirty="0"/>
              <a:t>Common examples: Viruses, worms, trojans.</a:t>
            </a:r>
            <a:endParaRPr lang="en-US" sz="2600" dirty="0"/>
          </a:p>
          <a:p>
            <a:r>
              <a:rPr lang="en-US" sz="2600" b="1" dirty="0"/>
              <a:t>Code-Based Malware</a:t>
            </a:r>
          </a:p>
          <a:p>
            <a:pPr lvl="1"/>
            <a:r>
              <a:rPr lang="en-US" sz="2600" dirty="0"/>
              <a:t>Scripts or code snippets that run directly in the terminal or interpreters</a:t>
            </a:r>
          </a:p>
          <a:p>
            <a:pPr lvl="1"/>
            <a:r>
              <a:rPr lang="en-US" sz="2600" dirty="0"/>
              <a:t>Common examples: Bash Scripts, Python Malware, PowerShell Commands</a:t>
            </a:r>
            <a:endParaRPr sz="2600" dirty="0"/>
          </a:p>
          <a:p>
            <a:endParaRPr sz="26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01E5B-0E43-7526-ED01-77ACF2D8B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E850-767B-F50B-FBFF-3D552508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Spyware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C8BD-EF13-2D3F-96D6-8FB1F197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</a:t>
            </a: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Pegasus Spyware (2021-Present)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Impact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Geopolitical Consequences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Several governments faced scrutiny for alleged misuse of Pegasus to monitor critics and opponents.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Public Awareness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Triggered international discussions on the ethical use of surveillance technology.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8979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1B19D-D3E8-7164-A8BA-29CA94CF4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5EC6-CD2B-CF55-37F8-52B202B1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Spyware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F9AD9-9DC9-CA96-B0AA-5039D80D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679020"/>
            <a:ext cx="11521280" cy="563030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</a:t>
            </a: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Pegasus Spyware (2021-Present)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Lessons Learned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42938" lvl="1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Zero-Day Vulnerabilities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need for continuous investment in securing operating systems and detecting zero-day exploits.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42938" lvl="1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Awareness for High-Risk Individuals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Journalists, activists, and government officials must adopt additional security practices, such as using secure communication tools.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42938" lvl="1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Global Governance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Highlighted the urgent need for international regulations governing spyware use and development.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9315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B971E-39E8-25CE-6476-3A7B76B03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AC45-89AE-3F83-5268-095D181B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Spyware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A2176-2D04-E9D1-4284-C6ADCD7B3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</a:t>
            </a: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Pegasus Spyware (2021-Present)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Detection and Prevention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42938" lvl="1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Indicators of Compromise (IOCs)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Unusual processes or system behavior.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Outgoing traffic to known Pegasus C2 domains.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42938" lvl="1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Mitigation Steps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Regularly update operating systems to patch vulnerabilities.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Avoid clicking on unsolicited links or messages.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advanced threat detection tools to monitor and secure devices.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6431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86A25-6AC8-92F4-1A93-87F62B1B8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1513-6129-E72B-D3FE-44EB4BA6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Spyware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A8E82-1C07-E207-1525-1E716497C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</a:t>
            </a: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Pegasus Spyware (2021-Present)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Current Status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Security researchers and major tech companies, such as Apple and Google, have actively worked to identify and patch vulnerabilities exploited by Pegasus.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542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2D48D-BA22-8E84-5440-D2A286C7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CC9A-375E-457A-93D1-F13C2A5F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4F54-D3C2-669F-09DE-87374F2E0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945356"/>
            <a:ext cx="10363200" cy="496728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Viruses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Trojan Horses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Spyware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Ransomware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Rootkits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Keyloggers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Botnets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Code-Based Malwares</a:t>
            </a:r>
          </a:p>
        </p:txBody>
      </p:sp>
    </p:spTree>
    <p:extLst>
      <p:ext uri="{BB962C8B-B14F-4D97-AF65-F5344CB8AC3E}">
        <p14:creationId xmlns:p14="http://schemas.microsoft.com/office/powerpoint/2010/main" val="5600898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b="1" dirty="0"/>
              <a:t>Adware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b="1" dirty="0"/>
              <a:t>Description</a:t>
            </a:r>
            <a:endParaRPr dirty="0"/>
          </a:p>
          <a:p>
            <a:pPr lvl="1">
              <a:lnSpc>
                <a:spcPct val="150000"/>
              </a:lnSpc>
            </a:pPr>
            <a:r>
              <a:rPr dirty="0"/>
              <a:t>Code-based</a:t>
            </a:r>
            <a:r>
              <a:rPr lang="en-US" dirty="0"/>
              <a:t>/program-based</a:t>
            </a:r>
            <a:r>
              <a:rPr dirty="0"/>
              <a:t> malware.</a:t>
            </a:r>
          </a:p>
          <a:p>
            <a:pPr lvl="1">
              <a:lnSpc>
                <a:spcPct val="150000"/>
              </a:lnSpc>
            </a:pPr>
            <a:r>
              <a:rPr dirty="0"/>
              <a:t>Displays intrusive advertisements and may track user activities.</a:t>
            </a:r>
          </a:p>
          <a:p>
            <a:pPr lvl="1">
              <a:lnSpc>
                <a:spcPct val="150000"/>
              </a:lnSpc>
            </a:pPr>
            <a:r>
              <a:rPr dirty="0"/>
              <a:t>Often bundled with free software.</a:t>
            </a:r>
          </a:p>
          <a:p>
            <a:pPr>
              <a:lnSpc>
                <a:spcPct val="150000"/>
              </a:lnSpc>
            </a:pPr>
            <a:r>
              <a:rPr b="1" dirty="0"/>
              <a:t>How </a:t>
            </a:r>
            <a:r>
              <a:rPr lang="en-US" b="1" dirty="0"/>
              <a:t>spread </a:t>
            </a:r>
            <a:r>
              <a:rPr b="1" dirty="0"/>
              <a:t>and Behaviors</a:t>
            </a:r>
          </a:p>
          <a:p>
            <a:pPr lvl="1">
              <a:lnSpc>
                <a:spcPct val="150000"/>
              </a:lnSpc>
            </a:pPr>
            <a:r>
              <a:rPr dirty="0"/>
              <a:t>Injects ads into web pages or desktop applications.</a:t>
            </a:r>
          </a:p>
          <a:p>
            <a:pPr lvl="1">
              <a:lnSpc>
                <a:spcPct val="150000"/>
              </a:lnSpc>
            </a:pPr>
            <a:r>
              <a:rPr dirty="0"/>
              <a:t>Collects browsing data to deliver targeted ads.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27D6E-AFC5-F291-69F6-CD274A778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1E90-88E5-6C8B-9AD5-793245A4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b="1" dirty="0"/>
              <a:t>Adware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2B2E-0E39-80CB-00EA-DE1C58A6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How </a:t>
            </a:r>
            <a:r>
              <a:rPr lang="en-US" b="1" dirty="0"/>
              <a:t>spread </a:t>
            </a:r>
            <a:r>
              <a:rPr b="1" dirty="0"/>
              <a:t>and Behaviors</a:t>
            </a: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 Bundled with Free Software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Adware is often packaged with free applications or tools, especially from untrusted sources.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 unintentionally install adware alongside legitimate software.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Injected into Web Browsers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Adware modifies browser settings, such as the default homepage or search engine, to redirect traffic to sponsored websites.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408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2B567-9B12-75C7-FA44-FF27DFF88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00EE-7BEA-AC95-AFAC-1CA02C34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b="1" dirty="0"/>
              <a:t>Adware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F101-FCA4-1711-17D2-E5569ED0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How </a:t>
            </a:r>
            <a:r>
              <a:rPr lang="en-US" b="1" dirty="0"/>
              <a:t>spread </a:t>
            </a:r>
            <a:r>
              <a:rPr b="1" dirty="0"/>
              <a:t>and Behaviors</a:t>
            </a: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Via Pop-Ups and Malvertising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Delivered through malicious advertisements (malvertising) displayed on compromised or legitimate websites.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Clicking on pop-ups often installs adware or redirects to more ad-heavy websites.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Phishing Links and Emails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Adware can spread through links in phishing emails, leading to downloads or redirection to ad-infected websites.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611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0293F-C6C0-9513-5CF4-E895DC310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3FAE-1644-08E6-51C2-AD4A8AF5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b="1" dirty="0"/>
              <a:t>Adware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B05A6-585C-9176-E0FC-D54EBFCA9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How </a:t>
            </a:r>
            <a:r>
              <a:rPr lang="en-US" b="1" dirty="0"/>
              <a:t>spread </a:t>
            </a:r>
            <a:r>
              <a:rPr b="1" dirty="0"/>
              <a:t>and Behaviors</a:t>
            </a: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Hijacking System Processes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Some adware runs as background processes, injecting advertisements into running applications or even the operating system interface.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Browser Extensions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Adware can be installed as malicious browser extensions, often masquerading as useful tools like ad blockers or productivity aids.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5232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9CBA4-F2DE-9157-6B03-0EBDE8178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84B1-0800-7A8E-FC16-DF6259F8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b="1" dirty="0"/>
              <a:t>Adware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4C7C-B88F-4E4E-353A-1635038A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How </a:t>
            </a:r>
            <a:r>
              <a:rPr lang="en-US" b="1" dirty="0"/>
              <a:t>spread </a:t>
            </a:r>
            <a:r>
              <a:rPr b="1" dirty="0"/>
              <a:t>and Behaviors</a:t>
            </a: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 Silent Installations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Exploits vulnerabilities in outdated software to install itself without user consent during browsing or software updates.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8. Data Collection for Targeted Ads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Adware tracks user behavior, such as browsing history, search queries, and clicks, to generate targeted advertisements.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19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Malware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344" y="945356"/>
            <a:ext cx="10363200" cy="4967287"/>
          </a:xfrm>
        </p:spPr>
        <p:txBody>
          <a:bodyPr/>
          <a:lstStyle/>
          <a:p>
            <a:r>
              <a:rPr lang="en-US" b="1" dirty="0"/>
              <a:t>Examples:</a:t>
            </a:r>
          </a:p>
          <a:p>
            <a:r>
              <a:rPr lang="en-US" dirty="0"/>
              <a:t>Bash script</a:t>
            </a:r>
            <a:endParaRPr dirty="0"/>
          </a:p>
          <a:p>
            <a:pPr marL="600075" lvl="2" indent="0">
              <a:buNone/>
            </a:pPr>
            <a:r>
              <a:rPr lang="en-US"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Simple malicious script to delete files</a:t>
            </a:r>
          </a:p>
          <a:p>
            <a:pPr marL="600075" lvl="2" indent="0">
              <a:buNone/>
            </a:pPr>
            <a:r>
              <a:rPr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rm -rf /home/user/*</a:t>
            </a:r>
          </a:p>
          <a:p>
            <a:r>
              <a:rPr lang="en-US" dirty="0"/>
              <a:t>P</a:t>
            </a:r>
            <a:r>
              <a:rPr dirty="0"/>
              <a:t>ython</a:t>
            </a:r>
            <a:r>
              <a:rPr lang="en-US" dirty="0"/>
              <a:t> code</a:t>
            </a:r>
          </a:p>
          <a:p>
            <a:pPr marL="600075" lvl="2" indent="0">
              <a:buNone/>
            </a:pPr>
            <a:r>
              <a:rPr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sz="2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sz="2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0075" lvl="2" indent="0">
              <a:buNone/>
            </a:pPr>
            <a:r>
              <a:rPr sz="2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sz="2600" i="1" dirty="0">
                <a:latin typeface="Courier New" panose="02070309020205020404" pitchFamily="49" charset="0"/>
                <a:cs typeface="Courier New" panose="02070309020205020404" pitchFamily="49" charset="0"/>
              </a:rPr>
              <a:t>('rm -rf /home/user/*’)</a:t>
            </a:r>
          </a:p>
          <a:p>
            <a:r>
              <a:rPr dirty="0" err="1"/>
              <a:t>Powershell</a:t>
            </a:r>
            <a:r>
              <a:rPr lang="en-US" dirty="0"/>
              <a:t> (</a:t>
            </a:r>
            <a:r>
              <a:rPr lang="en-US" dirty="0" err="1"/>
              <a:t>cmd</a:t>
            </a:r>
            <a:r>
              <a:rPr lang="en-US" dirty="0"/>
              <a:t>)</a:t>
            </a:r>
            <a:r>
              <a:rPr dirty="0"/>
              <a:t> Commands: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i="1" dirty="0">
                <a:latin typeface="Courier New" panose="02070309020205020404" pitchFamily="49" charset="0"/>
                <a:cs typeface="Courier New" panose="02070309020205020404" pitchFamily="49" charset="0"/>
              </a:rPr>
              <a:t>Remove-Item -Path C:\Users\* -Recurse -Force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9F5A0-12C0-3AFC-70D5-293F60AF3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66B0-7571-7134-373F-A087EB89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b="1" dirty="0"/>
              <a:t>Adware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D61A4-D149-5F73-27A8-D61BA4B66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Fireball Adware (2021-Present)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Overview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Name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Fireball Adware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Adware with browser hijacking capabilities.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Developed By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Allegedly created by </a:t>
            </a:r>
            <a:r>
              <a:rPr lang="en-US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Rafotech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 Chinese digital marketing firm.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Designed to boost ad revenues through aggressive ad injection and user data collection.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09644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D1B00-5AB0-785F-FA0D-284BF839A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7649-415C-6E7E-7709-839C9BC0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b="1" dirty="0"/>
              <a:t>Adware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C9E1-C423-5668-505C-F071DB1DE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Fireball Adware (2021-Present)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It Spread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Bundled Software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Fireball was distributed as part of legitimate free software or applications downloaded from untrusted sources.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 unknowingly installed Fireball while accepting default installation settings.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7974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FE4CC-CD9A-3373-F119-0AA9AE0CD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48A5-47F4-8788-A4FB-F03DEE8E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b="1" dirty="0"/>
              <a:t>Adware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3020-9992-3C8D-3F18-19C10F78F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Fireball Adware (2021-Present)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It Spread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Browser Hijacking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Once installed, Fireball modified browser settings, including the homepage and default search engine, to redirect users to malicious websites.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websites generated revenue through pay-per-click advertising.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Silent Installation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Fireball also exploited vulnerabilities in unpatched browsers to install itself without user consent.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337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3BEB-4186-A898-2401-79514BEA9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61C3-DFB3-0263-1DA9-BBDDAF6D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b="1" dirty="0"/>
              <a:t>Adware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2AE3546F-F8F9-5C84-FFD4-D03EBA3E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Fireball Adware (2021-Present)</a:t>
            </a:r>
            <a:endParaRPr lang="en-US" sz="26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Behaviors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42938" lvl="1" indent="-342900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 Injection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Injected intrusive advertisements into web pages, creating a poor user experience and slowing down browsers.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42938" lvl="1" indent="-342900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Tracking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Collected user browsing data, including search queries, visited websites, and click behavior.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42938" lvl="1" indent="-342900">
              <a:lnSpc>
                <a:spcPct val="115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Execution of Arbitrary Code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Fireball had the capability to execute malicious scripts on infected systems, potentially downloading more malware.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00038" lvl="1" indent="0"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82487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8D4E3-DD97-90E9-04A5-9E96F7D70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D9E4-5322-3837-7696-A45AF0F9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b="1" dirty="0"/>
              <a:t>Adware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21829808-7879-76CA-E2D1-10F3484D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Fireball Adware (2021-Present)</a:t>
            </a:r>
            <a:endParaRPr lang="en-US" sz="26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Impact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Global Reach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Estimated to have infected over 250 million computers worldwide, with a large concentration in India, Brazil, and Indonesia.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Affected Industries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Fireball targeted both individual users and organizations, creating network congestion and operational disruptions.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Economic Damage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Indirectly caused financial losses due to decreased productivity and the cost of adware removal.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00038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33085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180DF-C064-A5DF-D6F8-EA41A9AC5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F5DC-5B00-5120-438F-EDDCACC8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b="1" dirty="0"/>
              <a:t>Adware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B07AFCB5-F7F4-A434-3EE5-4AC3F62E8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Fireball Adware (2021-Present)</a:t>
            </a:r>
            <a:endParaRPr lang="en-US" sz="26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Lessons Learned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42938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Avoid Default Installation Settings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 should choose custom installation options to review what is being installed alongside the main software.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42938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 Browser Behavior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Sudden changes to browser settings should be investigated immediately.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42938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Enforce Security Policies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Organizations should restrict the installation of unauthorized software to prevent the spread of adware.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42987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00038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8875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4027F-9272-D517-C305-E7289B3BA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3E48-BB49-BE6A-EA8A-21BA579A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b="1" dirty="0"/>
              <a:t>Adware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0113866B-3744-B0D5-E8EF-F48E4B2D1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Fireball Adware (2021-Present)</a:t>
            </a:r>
            <a:endParaRPr lang="en-US" sz="26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Detection and Prevention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Indicators of Compromise (IOCs)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Unexpected browser redirects to unfamiliar search engines or websites.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Presence of unknown browser extensions or add-ons.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Mitigation Steps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reputable anti-adware tools to detect and remove Fireball.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 users to recognize and avoid downloading bundled software from untrusted sources.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1655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E3409-BED6-34A5-E412-389DF5AD5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CF94-042C-F0F1-684D-A7178A23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b="1" dirty="0"/>
              <a:t>Adware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AE7B2841-8786-2D02-3F4C-DF53D2B8E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Study: Fireball Adware (2021-Present)</a:t>
            </a:r>
            <a:endParaRPr lang="en-US" sz="26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Detection and Prevention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System Hardening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Apply updates to browsers and operating systems to prevent silent installations.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00038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82604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A0DAC-AF32-175A-26E8-DE58A16BA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4644-5F2D-AA9E-E9FB-06484B5F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224C-8B58-1E53-7352-1824AA2C1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945356"/>
            <a:ext cx="10363200" cy="496728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Viruses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Trojan Horses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Spyware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Ransomware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Rootkits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Keyloggers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Botnets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Code-Based Malwares</a:t>
            </a:r>
          </a:p>
        </p:txBody>
      </p:sp>
    </p:spTree>
    <p:extLst>
      <p:ext uri="{BB962C8B-B14F-4D97-AF65-F5344CB8AC3E}">
        <p14:creationId xmlns:p14="http://schemas.microsoft.com/office/powerpoint/2010/main" val="13853513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</a:t>
            </a:r>
            <a:r>
              <a:rPr b="1" dirty="0"/>
              <a:t> Ransomware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Description</a:t>
            </a:r>
          </a:p>
          <a:p>
            <a:pPr lvl="1"/>
            <a:r>
              <a:rPr dirty="0"/>
              <a:t>Program-based malware.</a:t>
            </a:r>
          </a:p>
          <a:p>
            <a:pPr lvl="1"/>
            <a:r>
              <a:rPr dirty="0"/>
              <a:t>Encrypts data and demands payment for decryption.</a:t>
            </a:r>
            <a:endParaRPr lang="en-US" dirty="0"/>
          </a:p>
          <a:p>
            <a:pPr lvl="1"/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Malware Impact</a:t>
            </a:r>
            <a:r>
              <a:rPr lang="en-US" b="1" dirty="0"/>
              <a:t>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945356"/>
            <a:ext cx="10363200" cy="4967287"/>
          </a:xfrm>
        </p:spPr>
        <p:txBody>
          <a:bodyPr/>
          <a:lstStyle/>
          <a:p>
            <a:r>
              <a:rPr sz="2600" b="1" dirty="0"/>
              <a:t>Personal Impact:</a:t>
            </a:r>
          </a:p>
          <a:p>
            <a:pPr lvl="1"/>
            <a:r>
              <a:rPr sz="2600" dirty="0"/>
              <a:t>Identity theft, loss of personal files, financial fraud.</a:t>
            </a:r>
          </a:p>
          <a:p>
            <a:r>
              <a:rPr sz="2600" b="1" dirty="0"/>
              <a:t>Organizational Impact:</a:t>
            </a:r>
          </a:p>
          <a:p>
            <a:pPr lvl="1"/>
            <a:r>
              <a:rPr sz="2600" dirty="0"/>
              <a:t>Data breaches, reputational harm, operational downtime.</a:t>
            </a:r>
          </a:p>
          <a:p>
            <a:r>
              <a:rPr sz="2600" b="1" dirty="0"/>
              <a:t>Global Impact:</a:t>
            </a:r>
          </a:p>
          <a:p>
            <a:pPr lvl="1"/>
            <a:r>
              <a:rPr sz="2600" dirty="0"/>
              <a:t>Cyber warfare targeting national infrastructures.</a:t>
            </a:r>
          </a:p>
          <a:p>
            <a:pPr marL="0" indent="0"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03667-238D-C162-A521-320EA2FCF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2E2C-6A8D-7812-AD83-C5627DCB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</a:t>
            </a:r>
            <a:r>
              <a:rPr b="1" dirty="0"/>
              <a:t> Ransomware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EAF6-60F3-41A5-C3F9-5FEEFB346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Spread and Behaviors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Spread Mechanisms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Phishing Emails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Primary vector for delivery, with malicious links or attachments (e.g., infected PDFs, Excel macros).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Drive-by Downloads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Malware downloaded automatically when users visit compromised or malicious websites.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604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DE07C-9EF3-DB6F-E6C7-6D6336394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E35E-915C-5222-D10A-E5AEE514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</a:t>
            </a:r>
            <a:r>
              <a:rPr b="1" dirty="0"/>
              <a:t> Ransomware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E6611-B911-6982-6D78-7C179E079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Spread and Behaviors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Spread Mechanisms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Malware-as-a-Service (</a:t>
            </a:r>
            <a:r>
              <a:rPr lang="en-US" sz="26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MaaS</a:t>
            </a: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Cybercriminals purchase ready-made ransomware kits from dark web marketplaces.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Remote Desktop Protocol (RDP) Exploits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Attackers brute-force RDP credentials to gain unauthorized access and deploy ransomware.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522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02463-655D-D308-CF91-B9FD8BE57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C4C4-3DE2-77BA-3B56-BCAA2280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</a:t>
            </a:r>
            <a:r>
              <a:rPr b="1" dirty="0"/>
              <a:t> Ransomware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762E-2F9B-1174-F11F-9F466F07C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Spread and Behaviors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Spread Mechanisms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Exploit Kits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software vulnerabilities to inject ransomware into systems (e.g., via outdated Java, Flash, or unpatched operating systems).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8891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4A160-5AC8-470E-ED11-BD3A5EF1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D099-C5CA-2473-BBC6-9B650802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</a:t>
            </a:r>
            <a:r>
              <a:rPr b="1" dirty="0"/>
              <a:t> Ransomware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9EF9B-813B-86E1-D564-21A7D478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Spread and Behaviors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Propagation in Networks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Lateral Movement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Ransomware spreads within a network by exploiting shared folders or credentials.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Self-Replication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Advanced ransomware like "WannaCry" employs worm-like behavior to replicate across systems.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6667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2F70E-709B-B62A-250F-B8F23C804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11DC-5136-FBA2-195B-6B24776A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</a:t>
            </a:r>
            <a:r>
              <a:rPr b="1" dirty="0"/>
              <a:t> Ransomware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0C0A4-0387-4D8A-181C-6C027A864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Behaviors and Impacts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Encryption of Data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Encrypts critical files and displays ransom notes with payment demands, typically in cryptocurrency.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File Locking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Prevents access to system files by overwriting file extensions or locking the operating system.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Threats of Public Exposure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Some ransomware variants (e.g., double-extortion ransomware) threaten to leak sensitive data if the ransom is not paid.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954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56489-56DD-3152-1BA0-4EFDF5223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7D84-41D7-481F-691E-80ADF606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</a:t>
            </a:r>
            <a:r>
              <a:rPr b="1" dirty="0"/>
              <a:t> Ransomware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EC5B-CB7A-2490-8A66-0909F7DB0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Persistence and Stealth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Delayed Activation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Stays dormant to avoid detection and activates at a strategic time.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Deletion of Backups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Deletes local and cloud backups to increase leverage over victims.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Bypassing Security Software</a:t>
            </a: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Uses obfuscation techniques to bypass antivirus or endpoint protection systems.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885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b="1" dirty="0"/>
              <a:t>Rootkits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Description</a:t>
            </a:r>
          </a:p>
          <a:p>
            <a:endParaRPr dirty="0"/>
          </a:p>
          <a:p>
            <a:pPr lvl="1"/>
            <a:r>
              <a:rPr dirty="0"/>
              <a:t>Program-based malware.</a:t>
            </a:r>
          </a:p>
          <a:p>
            <a:pPr lvl="1"/>
            <a:r>
              <a:rPr dirty="0"/>
              <a:t>Provides unauthorized administrative access to systems.</a:t>
            </a:r>
          </a:p>
          <a:p>
            <a:endParaRPr dirty="0"/>
          </a:p>
          <a:p>
            <a:r>
              <a:rPr b="1" dirty="0"/>
              <a:t>How They Work and Behaviors</a:t>
            </a:r>
          </a:p>
          <a:p>
            <a:endParaRPr dirty="0"/>
          </a:p>
          <a:p>
            <a:pPr lvl="1"/>
            <a:r>
              <a:rPr dirty="0"/>
              <a:t>Hides in system files or firmware to avoid detection.</a:t>
            </a:r>
          </a:p>
          <a:p>
            <a:pPr lvl="1"/>
            <a:r>
              <a:rPr dirty="0"/>
              <a:t>Often used to install additional malware or monitor users.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lang="en-US" dirty="0"/>
              <a:t>Rootkit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Case Study</a:t>
            </a:r>
            <a:endParaRPr b="1" dirty="0"/>
          </a:p>
          <a:p>
            <a:pPr lvl="1"/>
            <a:r>
              <a:rPr dirty="0"/>
              <a:t>Sony BMG Rootkit (2005):</a:t>
            </a:r>
          </a:p>
          <a:p>
            <a:pPr lvl="1"/>
            <a:r>
              <a:rPr dirty="0"/>
              <a:t>Installed on users’ computers via music CDs.</a:t>
            </a:r>
          </a:p>
          <a:p>
            <a:pPr lvl="1"/>
            <a:r>
              <a:rPr dirty="0"/>
              <a:t>Enabled unauthorized data collection.</a:t>
            </a:r>
          </a:p>
          <a:p>
            <a:pPr marL="0" indent="0">
              <a:buNone/>
            </a:pPr>
            <a:endParaRPr dirty="0"/>
          </a:p>
          <a:p>
            <a:r>
              <a:rPr b="1" dirty="0"/>
              <a:t>Detection and Prevention</a:t>
            </a:r>
            <a:endParaRPr dirty="0"/>
          </a:p>
          <a:p>
            <a:pPr lvl="1"/>
            <a:r>
              <a:rPr dirty="0"/>
              <a:t>Use rootkit detection tools to scan systems.</a:t>
            </a:r>
          </a:p>
          <a:p>
            <a:pPr lvl="1"/>
            <a:r>
              <a:rPr dirty="0"/>
              <a:t>Avoid installing software from untrusted sources.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b="1" dirty="0"/>
              <a:t>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</a:t>
            </a:r>
          </a:p>
          <a:p>
            <a:endParaRPr/>
          </a:p>
          <a:p>
            <a:r>
              <a:t>Code-based malware.</a:t>
            </a:r>
          </a:p>
          <a:p>
            <a:r>
              <a:t>Records keystrokes to steal sensitive information.</a:t>
            </a:r>
          </a:p>
          <a:p>
            <a:endParaRPr/>
          </a:p>
          <a:p>
            <a:r>
              <a:t>How They Work and Behaviors</a:t>
            </a:r>
          </a:p>
          <a:p>
            <a:endParaRPr/>
          </a:p>
          <a:p>
            <a:r>
              <a:t>Installed via malicious downloads or physical access.</a:t>
            </a:r>
          </a:p>
          <a:p>
            <a:r>
              <a:t>Captures login credentials, messages, or financial information.</a:t>
            </a:r>
          </a:p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Keyloggers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Case Study</a:t>
            </a:r>
            <a:endParaRPr b="1" dirty="0"/>
          </a:p>
          <a:p>
            <a:pPr lvl="1"/>
            <a:r>
              <a:rPr dirty="0"/>
              <a:t>Olympic Destroyer (2018):</a:t>
            </a:r>
          </a:p>
          <a:p>
            <a:pPr lvl="1"/>
            <a:r>
              <a:rPr dirty="0"/>
              <a:t>Targeted the PyeongChang Winter Olympics.</a:t>
            </a:r>
          </a:p>
          <a:p>
            <a:pPr lvl="1"/>
            <a:r>
              <a:rPr dirty="0"/>
              <a:t>Included keylogging components to steal sensitive data.</a:t>
            </a:r>
          </a:p>
          <a:p>
            <a:endParaRPr dirty="0"/>
          </a:p>
          <a:p>
            <a:r>
              <a:rPr b="1" dirty="0"/>
              <a:t>Detection and Prevention</a:t>
            </a:r>
          </a:p>
          <a:p>
            <a:endParaRPr dirty="0"/>
          </a:p>
          <a:p>
            <a:pPr lvl="1"/>
            <a:r>
              <a:rPr dirty="0"/>
              <a:t>Use anti-keylogging software to protect against attacks.</a:t>
            </a:r>
          </a:p>
          <a:p>
            <a:pPr lvl="1"/>
            <a:r>
              <a:rPr dirty="0"/>
              <a:t>Avoid entering sensitive information on public systems.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D6638-E8A3-46F4-67D6-A87C5251D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42DE-17AC-DA18-1A74-9C8A513A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46D7-F024-4540-DE6B-07E0F2F3D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945356"/>
            <a:ext cx="11233248" cy="49672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solidFill>
                  <a:srgbClr val="FF0000"/>
                </a:solidFill>
              </a:rPr>
              <a:t>WannaCry Ransomware Attack (2017)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err="1"/>
              <a:t>NotPetya</a:t>
            </a:r>
            <a:r>
              <a:rPr lang="en-US" sz="2600" b="1" dirty="0"/>
              <a:t> (2017)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err="1"/>
              <a:t>Emotet</a:t>
            </a:r>
            <a:r>
              <a:rPr lang="en-US" sz="2600" b="1" dirty="0"/>
              <a:t> (2014, 2021)</a:t>
            </a: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33800796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</a:t>
            </a:r>
            <a:r>
              <a:rPr b="1" dirty="0"/>
              <a:t>Botnets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Description</a:t>
            </a:r>
          </a:p>
          <a:p>
            <a:endParaRPr dirty="0"/>
          </a:p>
          <a:p>
            <a:pPr lvl="1"/>
            <a:r>
              <a:rPr dirty="0"/>
              <a:t>Program-based malware.</a:t>
            </a:r>
          </a:p>
          <a:p>
            <a:pPr lvl="1"/>
            <a:r>
              <a:rPr dirty="0"/>
              <a:t>Networks of infected devices controlled by attackers.</a:t>
            </a:r>
          </a:p>
          <a:p>
            <a:endParaRPr dirty="0"/>
          </a:p>
          <a:p>
            <a:r>
              <a:rPr b="1" dirty="0"/>
              <a:t>How They Work and Behaviors</a:t>
            </a:r>
          </a:p>
          <a:p>
            <a:endParaRPr dirty="0"/>
          </a:p>
          <a:p>
            <a:pPr lvl="1"/>
            <a:r>
              <a:rPr dirty="0"/>
              <a:t>Infected devices (bots) communicate with command-and-control (C2) servers.</a:t>
            </a:r>
          </a:p>
          <a:p>
            <a:pPr lvl="1"/>
            <a:r>
              <a:rPr dirty="0"/>
              <a:t>Used for distributed attacks, such as DDoS or spam campaigns.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Malware: Botnets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Study</a:t>
            </a:r>
            <a:endParaRPr dirty="0"/>
          </a:p>
          <a:p>
            <a:pPr lvl="1"/>
            <a:r>
              <a:rPr dirty="0"/>
              <a:t>Mirai Botnet (2016):</a:t>
            </a:r>
          </a:p>
          <a:p>
            <a:pPr lvl="1"/>
            <a:r>
              <a:rPr dirty="0"/>
              <a:t>Compromised IoT devices to perform DDoS attacks.</a:t>
            </a:r>
          </a:p>
          <a:p>
            <a:pPr lvl="1"/>
            <a:r>
              <a:rPr dirty="0"/>
              <a:t>Brought down major websites like Twitter and Netflix.</a:t>
            </a:r>
          </a:p>
          <a:p>
            <a:endParaRPr dirty="0"/>
          </a:p>
          <a:p>
            <a:r>
              <a:rPr dirty="0"/>
              <a:t>Detection and Prevention</a:t>
            </a:r>
          </a:p>
          <a:p>
            <a:endParaRPr dirty="0"/>
          </a:p>
          <a:p>
            <a:pPr lvl="1"/>
            <a:r>
              <a:rPr dirty="0"/>
              <a:t>Monitor network traffic for botnet activity.</a:t>
            </a:r>
          </a:p>
          <a:p>
            <a:pPr lvl="1"/>
            <a:r>
              <a:rPr dirty="0"/>
              <a:t>Secure IoT devices with strong passwords and updates.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Infection Methods: Phishing Emails 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Description</a:t>
            </a:r>
          </a:p>
          <a:p>
            <a:pPr lvl="1"/>
            <a:r>
              <a:rPr dirty="0"/>
              <a:t>Attackers send emails that contain malicious links or attachments designed to install malware or steal sensitive data.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Infection Methods: Phishing Emails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Attack vectors</a:t>
            </a:r>
            <a:endParaRPr dirty="0"/>
          </a:p>
          <a:p>
            <a:r>
              <a:rPr dirty="0"/>
              <a:t>Email Creation: The attacker crafts a convincing email, often impersonating a trusted entity (e.g., a bank or government).</a:t>
            </a:r>
          </a:p>
          <a:p>
            <a:r>
              <a:rPr dirty="0"/>
              <a:t>Attachment or Link: The email contains a malicious attachment (e.g., a document with a macro) or a phishing link directing to a malicious website.</a:t>
            </a:r>
          </a:p>
          <a:p>
            <a:r>
              <a:rPr dirty="0"/>
              <a:t>User Interaction: The recipient opens the attachment or clicks the link, unknowingly triggering the malware.</a:t>
            </a:r>
          </a:p>
          <a:p>
            <a:r>
              <a:rPr dirty="0"/>
              <a:t>Malware Execution: The malware installs on the user’s device, stealing data or spreading further.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Infection Methods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Prevention</a:t>
            </a:r>
            <a:endParaRPr b="1" dirty="0"/>
          </a:p>
          <a:p>
            <a:r>
              <a:rPr dirty="0"/>
              <a:t>Train users to recognize phishing attempts.</a:t>
            </a:r>
          </a:p>
          <a:p>
            <a:r>
              <a:rPr dirty="0"/>
              <a:t>Use email filtering systems to block suspicious messages.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Infection Methods: </a:t>
            </a:r>
            <a:r>
              <a:rPr b="1" dirty="0"/>
              <a:t>Drive-By Downloads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Description</a:t>
            </a:r>
          </a:p>
          <a:p>
            <a:pPr lvl="1"/>
            <a:r>
              <a:rPr dirty="0"/>
              <a:t>Malware automatically downloads to a user’s device when they visit a compromised or malicious website.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Infection Methods: Drive-By Downloads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Sequence of Actions (Vector)</a:t>
            </a:r>
            <a:endParaRPr b="1" dirty="0"/>
          </a:p>
          <a:p>
            <a:pPr lvl="1"/>
            <a:r>
              <a:rPr dirty="0"/>
              <a:t>Compromised Website: Attackers inject malicious code into a legitimate website or create a malicious site.</a:t>
            </a:r>
          </a:p>
          <a:p>
            <a:pPr lvl="1"/>
            <a:r>
              <a:rPr dirty="0"/>
              <a:t>Visit: A user visits the site, often without knowing it is compromised.</a:t>
            </a:r>
          </a:p>
          <a:p>
            <a:pPr lvl="1"/>
            <a:r>
              <a:rPr dirty="0"/>
              <a:t>Exploit Execution: The site exploits browser or plugin vulnerabilities to download malware without the user’s consent.</a:t>
            </a:r>
          </a:p>
          <a:p>
            <a:pPr lvl="1"/>
            <a:r>
              <a:rPr dirty="0"/>
              <a:t>Installation: The malware installs on the user’s device, executing its payload.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Infection Methods: Drive-By Downloads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Prevention</a:t>
            </a:r>
            <a:endParaRPr b="1" dirty="0"/>
          </a:p>
          <a:p>
            <a:pPr lvl="1"/>
            <a:r>
              <a:rPr dirty="0"/>
              <a:t>Keep browsers and plugins up-to-date.</a:t>
            </a:r>
          </a:p>
          <a:p>
            <a:pPr lvl="1"/>
            <a:r>
              <a:rPr dirty="0"/>
              <a:t>Use security software to block malicious sites.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Infection Methods: </a:t>
            </a:r>
            <a:r>
              <a:rPr b="1" dirty="0"/>
              <a:t>Removable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Description</a:t>
            </a:r>
            <a:endParaRPr dirty="0"/>
          </a:p>
          <a:p>
            <a:pPr lvl="1"/>
            <a:r>
              <a:rPr dirty="0"/>
              <a:t>Malware spreads via infected USB drives or other external storage devices.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Infection Methods: Removable Media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Sequence of Actions (Vector)</a:t>
            </a:r>
            <a:endParaRPr b="1" dirty="0"/>
          </a:p>
          <a:p>
            <a:pPr lvl="1"/>
            <a:r>
              <a:rPr dirty="0"/>
              <a:t>Infected Media: An attacker loads malware onto a USB drive or other device.</a:t>
            </a:r>
          </a:p>
          <a:p>
            <a:pPr lvl="1"/>
            <a:r>
              <a:rPr dirty="0"/>
              <a:t>Connection: The user connects the infected device to their system.</a:t>
            </a:r>
          </a:p>
          <a:p>
            <a:pPr lvl="1"/>
            <a:r>
              <a:rPr dirty="0"/>
              <a:t>Auto-Run or File Access: The malware executes via an autorun feature or when the user accesses infected files.</a:t>
            </a:r>
          </a:p>
          <a:p>
            <a:pPr lvl="1"/>
            <a:r>
              <a:rPr dirty="0"/>
              <a:t>Spread: The malware propagates to the system or network.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  <a:txDef>
      <a:spPr>
        <a:noFill/>
      </a:spPr>
      <a:bodyPr wrap="square">
        <a:spAutoFit/>
      </a:bodyPr>
      <a:lstStyle>
        <a:defPPr marR="0" algn="l">
          <a:lnSpc>
            <a:spcPct val="115000"/>
          </a:lnSpc>
          <a:spcAft>
            <a:spcPts val="800"/>
          </a:spcAft>
          <a:tabLst>
            <a:tab pos="457200" algn="l"/>
          </a:tabLst>
          <a:defRPr sz="2600" b="1" kern="100" dirty="0">
            <a:effectLst/>
            <a:latin typeface="Aptos" panose="020B0004020202020204" pitchFamily="34" charset="0"/>
            <a:ea typeface="Aptos" panose="020B0004020202020204" pitchFamily="34" charset="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bdafb4-a802-46b6-9327-c40b847c4315" xsi:nil="true"/>
    <lcf76f155ced4ddcb4097134ff3c332f xmlns="d2cdffff-7270-4a21-9ecb-b72fdb78516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FE5FAB561DC6A47A0A98BAA6919695E" ma:contentTypeVersion="11" ma:contentTypeDescription="Tạo tài liệu mới." ma:contentTypeScope="" ma:versionID="e0b98fc91e029081e3793d18a019edcf">
  <xsd:schema xmlns:xsd="http://www.w3.org/2001/XMLSchema" xmlns:xs="http://www.w3.org/2001/XMLSchema" xmlns:p="http://schemas.microsoft.com/office/2006/metadata/properties" xmlns:ns2="d2cdffff-7270-4a21-9ecb-b72fdb785163" xmlns:ns3="25bdafb4-a802-46b6-9327-c40b847c4315" targetNamespace="http://schemas.microsoft.com/office/2006/metadata/properties" ma:root="true" ma:fieldsID="cac1e9f4ef866864731afc11f15f14ba" ns2:_="" ns3:_="">
    <xsd:import namespace="d2cdffff-7270-4a21-9ecb-b72fdb785163"/>
    <xsd:import namespace="25bdafb4-a802-46b6-9327-c40b847c43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cdffff-7270-4a21-9ecb-b72fdb7851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dafb4-a802-46b6-9327-c40b847c431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278cae7-60fb-46df-88ad-854d37db12b2}" ma:internalName="TaxCatchAll" ma:showField="CatchAllData" ma:web="25bdafb4-a802-46b6-9327-c40b847c43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488547-160F-49E6-88B6-232B69B10A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322732-AE0E-4E23-9959-66E42E3FB621}">
  <ds:schemaRefs>
    <ds:schemaRef ds:uri="http://schemas.microsoft.com/office/2006/metadata/properties"/>
    <ds:schemaRef ds:uri="http://schemas.microsoft.com/office/infopath/2007/PartnerControls"/>
    <ds:schemaRef ds:uri="25bdafb4-a802-46b6-9327-c40b847c4315"/>
    <ds:schemaRef ds:uri="d2cdffff-7270-4a21-9ecb-b72fdb785163"/>
  </ds:schemaRefs>
</ds:datastoreItem>
</file>

<file path=customXml/itemProps3.xml><?xml version="1.0" encoding="utf-8"?>
<ds:datastoreItem xmlns:ds="http://schemas.openxmlformats.org/officeDocument/2006/customXml" ds:itemID="{CAE63829-D68C-4977-A5CA-A779D51F2E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cdffff-7270-4a21-9ecb-b72fdb785163"/>
    <ds:schemaRef ds:uri="25bdafb4-a802-46b6-9327-c40b847c43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5607</TotalTime>
  <Words>5815</Words>
  <Application>Microsoft Office PowerPoint</Application>
  <PresentationFormat>Widescreen</PresentationFormat>
  <Paragraphs>820</Paragraphs>
  <Slides>117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117</vt:i4>
      </vt:variant>
    </vt:vector>
  </HeadingPairs>
  <TitlesOfParts>
    <vt:vector size="119" baseType="lpstr">
      <vt:lpstr>3_Standarddesign</vt:lpstr>
      <vt:lpstr>4_Standarddesign</vt:lpstr>
      <vt:lpstr>CMP5329 Cyber Security</vt:lpstr>
      <vt:lpstr>Outline</vt:lpstr>
      <vt:lpstr>Introduction to Malware</vt:lpstr>
      <vt:lpstr>Purpose of Malware</vt:lpstr>
      <vt:lpstr>Purpose of Malware</vt:lpstr>
      <vt:lpstr>Malware Perspectives</vt:lpstr>
      <vt:lpstr>Malware Perspectives</vt:lpstr>
      <vt:lpstr>Malware Impacts</vt:lpstr>
      <vt:lpstr>Some Case Studies</vt:lpstr>
      <vt:lpstr>Some Case Studies</vt:lpstr>
      <vt:lpstr>WannaCry Ransomware Attack (2017)</vt:lpstr>
      <vt:lpstr>Some Case Studies</vt:lpstr>
      <vt:lpstr>NotPetya (2017)</vt:lpstr>
      <vt:lpstr>NotPetya (2017)</vt:lpstr>
      <vt:lpstr>Some Case Studies</vt:lpstr>
      <vt:lpstr>Emotet (2014, 2021)</vt:lpstr>
      <vt:lpstr>Emotet (2014, 2021)</vt:lpstr>
      <vt:lpstr>Types of Malware</vt:lpstr>
      <vt:lpstr>Types of Malware: Viruses </vt:lpstr>
      <vt:lpstr>Types of Malware: Viruses</vt:lpstr>
      <vt:lpstr>Types of Malware: Viruses</vt:lpstr>
      <vt:lpstr>Types of Malware: Viruses</vt:lpstr>
      <vt:lpstr>Types of Malware: Viruses</vt:lpstr>
      <vt:lpstr>Types of Malware</vt:lpstr>
      <vt:lpstr>Types of Malware: Worms</vt:lpstr>
      <vt:lpstr>Types of Malware: Worms</vt:lpstr>
      <vt:lpstr>Types of Malware: Worms</vt:lpstr>
      <vt:lpstr>Types of Malware: Worms</vt:lpstr>
      <vt:lpstr>Types of Malware: Worms</vt:lpstr>
      <vt:lpstr>Types of Malware: Worms</vt:lpstr>
      <vt:lpstr>Types of Malware: Worms</vt:lpstr>
      <vt:lpstr>Types of Malware: Worms</vt:lpstr>
      <vt:lpstr>Types of Malware: Worms</vt:lpstr>
      <vt:lpstr>Types of Malware</vt:lpstr>
      <vt:lpstr>Types of Malware: Trojan Horses</vt:lpstr>
      <vt:lpstr>Types of Malware:Trojan Horses</vt:lpstr>
      <vt:lpstr>Types of Malware: Trojan Horses</vt:lpstr>
      <vt:lpstr>Types of Malware: Trojan Horses</vt:lpstr>
      <vt:lpstr>Types of Malware: Trojan Horses</vt:lpstr>
      <vt:lpstr>Types of Malware: Trojan Horses</vt:lpstr>
      <vt:lpstr>Types of Malware: Trojan Horses</vt:lpstr>
      <vt:lpstr>Types of Malware: Trojan Horses</vt:lpstr>
      <vt:lpstr>Types of Malware: Trojan Horses</vt:lpstr>
      <vt:lpstr>Types of Malware: Trojan Horses</vt:lpstr>
      <vt:lpstr>Types of Malware: Trojan Horses</vt:lpstr>
      <vt:lpstr>Types of Malware: Trojan Horses</vt:lpstr>
      <vt:lpstr>Types of Malware: Trojan Horses</vt:lpstr>
      <vt:lpstr>Types of Malware</vt:lpstr>
      <vt:lpstr>Types of Malware: Spyware</vt:lpstr>
      <vt:lpstr>Types of Malware: Spyware</vt:lpstr>
      <vt:lpstr>Types of Malware: Spyware</vt:lpstr>
      <vt:lpstr>Types of Malware: Spyware</vt:lpstr>
      <vt:lpstr>Types of Malware: Spyware</vt:lpstr>
      <vt:lpstr>Types of Malware: Spyware</vt:lpstr>
      <vt:lpstr>Types of Malware: Spyware</vt:lpstr>
      <vt:lpstr>Types of Malware: Spyware</vt:lpstr>
      <vt:lpstr>Types of Malware: Spyware</vt:lpstr>
      <vt:lpstr>Types of Malware: Spyware</vt:lpstr>
      <vt:lpstr>Types of Malware: Spyware</vt:lpstr>
      <vt:lpstr>Types of Malware: Spyware</vt:lpstr>
      <vt:lpstr>Types of Malware: Spyware</vt:lpstr>
      <vt:lpstr>Types of Malware: Spyware</vt:lpstr>
      <vt:lpstr>Types of Malware: Spyware</vt:lpstr>
      <vt:lpstr>Types of Malware</vt:lpstr>
      <vt:lpstr>Types of Malware: Adware</vt:lpstr>
      <vt:lpstr>Types of Malware: Adware</vt:lpstr>
      <vt:lpstr>Types of Malware: Adware</vt:lpstr>
      <vt:lpstr>Types of Malware: Adware</vt:lpstr>
      <vt:lpstr>Types of Malware: Adware</vt:lpstr>
      <vt:lpstr>Types of Malware: Adware</vt:lpstr>
      <vt:lpstr>Types of Malware: Adware</vt:lpstr>
      <vt:lpstr>Types of Malware: Adware</vt:lpstr>
      <vt:lpstr>Types of Malware: Adware</vt:lpstr>
      <vt:lpstr>Types of Malware: Adware</vt:lpstr>
      <vt:lpstr>Types of Malware: Adware</vt:lpstr>
      <vt:lpstr>Types of Malware: Adware</vt:lpstr>
      <vt:lpstr>Types of Malware: Adware</vt:lpstr>
      <vt:lpstr>Types of Malware</vt:lpstr>
      <vt:lpstr>Types of Malware: Ransomware</vt:lpstr>
      <vt:lpstr>Types of Malware: Ransomware</vt:lpstr>
      <vt:lpstr>Types of Malware: Ransomware</vt:lpstr>
      <vt:lpstr>Types of Malware: Ransomware</vt:lpstr>
      <vt:lpstr>Types of Malware: Ransomware</vt:lpstr>
      <vt:lpstr>Types of Malware: Ransomware</vt:lpstr>
      <vt:lpstr>Types of Malware: Ransomware</vt:lpstr>
      <vt:lpstr>Types of Malware: Rootkits</vt:lpstr>
      <vt:lpstr>Types of Malware: Rootkit</vt:lpstr>
      <vt:lpstr>Types of Malware: Keyloggers</vt:lpstr>
      <vt:lpstr>Types of Malware: Keyloggers</vt:lpstr>
      <vt:lpstr>Types of Malware: Botnets</vt:lpstr>
      <vt:lpstr>Types of Malware: Botnets</vt:lpstr>
      <vt:lpstr>Common Infection Methods: Phishing Emails </vt:lpstr>
      <vt:lpstr>Common Infection Methods: Phishing Emails</vt:lpstr>
      <vt:lpstr>Common Infection Methods</vt:lpstr>
      <vt:lpstr>Common Infection Methods: Drive-By Downloads</vt:lpstr>
      <vt:lpstr>Common Infection Methods: Drive-By Downloads</vt:lpstr>
      <vt:lpstr>Common Infection Methods: Drive-By Downloads</vt:lpstr>
      <vt:lpstr>Common Infection Methods: Removable Media</vt:lpstr>
      <vt:lpstr>Common Infection Methods: Removable Media</vt:lpstr>
      <vt:lpstr>Common Infection Methods: Removable Media</vt:lpstr>
      <vt:lpstr>Common Infection Methods: Software Vulnerabilities</vt:lpstr>
      <vt:lpstr>Common Infection Methods: Software Vulnerabilities</vt:lpstr>
      <vt:lpstr>Common Infection Methods: Software Vulnerabilities</vt:lpstr>
      <vt:lpstr>Common Infection Methods: Social Engineering</vt:lpstr>
      <vt:lpstr>Common Infection Methods: Social Engineering</vt:lpstr>
      <vt:lpstr>Common Infection Methods: Social Engineering</vt:lpstr>
      <vt:lpstr>Malware Removal and Response</vt:lpstr>
      <vt:lpstr>Malware Removal and Response</vt:lpstr>
      <vt:lpstr>Malware Removal and Response</vt:lpstr>
      <vt:lpstr>Malware Removal and Response</vt:lpstr>
      <vt:lpstr>Malware Removal and Response</vt:lpstr>
      <vt:lpstr>Malware Removal and Response</vt:lpstr>
      <vt:lpstr>Malware Removal and Response</vt:lpstr>
      <vt:lpstr>Malware Removal and Response</vt:lpstr>
      <vt:lpstr>Malware Removal and Response</vt:lpstr>
      <vt:lpstr>Malware Removal and Response</vt:lpstr>
      <vt:lpstr>Malware Removal and Response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Nguyễn Ngọc Tự</cp:lastModifiedBy>
  <cp:revision>1218</cp:revision>
  <cp:lastPrinted>1999-07-26T11:07:16Z</cp:lastPrinted>
  <dcterms:created xsi:type="dcterms:W3CDTF">1999-06-21T09:15:32Z</dcterms:created>
  <dcterms:modified xsi:type="dcterms:W3CDTF">2025-01-05T03:21:11Z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0x010100AFE5FAB561DC6A47A0A98BAA6919695E</vt:lpwstr>
  </property>
  <property fmtid="{D5CDD505-2E9C-101B-9397-08002B2CF9AE}" pid="3" name="MediaServiceImageTags">
    <vt:lpwstr/>
  </property>
</Properties>
</file>