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0" r:id="rId1"/>
    <p:sldMasterId id="2147483723" r:id="rId2"/>
  </p:sldMasterIdLst>
  <p:notesMasterIdLst>
    <p:notesMasterId r:id="rId68"/>
  </p:notesMasterIdLst>
  <p:handoutMasterIdLst>
    <p:handoutMasterId r:id="rId69"/>
  </p:handoutMasterIdLst>
  <p:sldIdLst>
    <p:sldId id="1519" r:id="rId3"/>
    <p:sldId id="1505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0000"/>
    <a:srgbClr val="0033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74954" autoAdjust="0"/>
  </p:normalViewPr>
  <p:slideViewPr>
    <p:cSldViewPr>
      <p:cViewPr varScale="1">
        <p:scale>
          <a:sx n="82" d="100"/>
          <a:sy n="82" d="100"/>
        </p:scale>
        <p:origin x="55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77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commentAuthors" Target="commentAuthors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ustomXml" Target="../customXml/item2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9" y="23269"/>
            <a:ext cx="9313035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9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3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3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7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"/>
            <a:ext cx="8928992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91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6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2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38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61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15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3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16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6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2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793088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3216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6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1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3031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58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2" y="40185"/>
            <a:ext cx="8448831" cy="783526"/>
          </a:xfrm>
        </p:spPr>
        <p:txBody>
          <a:bodyPr/>
          <a:lstStyle>
            <a:lvl1pPr>
              <a:defRPr sz="28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6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9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22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6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783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103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3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80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99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3"/>
            <a:ext cx="10972800" cy="2163763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548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21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9188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668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542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3220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2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2"/>
            <a:ext cx="9121013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41"/>
            <a:ext cx="5080000" cy="49672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896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326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3267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86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707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0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422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0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75435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622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220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785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500" y="140494"/>
            <a:ext cx="8832981" cy="114300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7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134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04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3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2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487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856" y="32868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9376" y="1052736"/>
            <a:ext cx="11017224" cy="504056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4540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448" y="-3470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549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5440" y="40185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018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658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50" y="2"/>
            <a:ext cx="8928039" cy="792163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02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487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14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90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1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01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836712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25065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2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9994" y="945356"/>
            <a:ext cx="11446645" cy="543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6" y="6508752"/>
            <a:ext cx="26881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200" dirty="0">
                <a:latin typeface="Arial" panose="020B0604020202020204" pitchFamily="34" charset="0"/>
              </a:rPr>
              <a:t>Week 6: </a:t>
            </a:r>
            <a:fld id="{F82382A3-3314-49A0-B193-00795800CFEF}" type="slidenum">
              <a:rPr lang="de-DE" altLang="en-US" sz="12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2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6"/>
            <a:ext cx="162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5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2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2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4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-34707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6470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6: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11731" y="1"/>
            <a:ext cx="1187725" cy="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  <p:sldLayoutId id="2147483747" r:id="rId24"/>
    <p:sldLayoutId id="2147483748" r:id="rId25"/>
    <p:sldLayoutId id="2147483749" r:id="rId26"/>
    <p:sldLayoutId id="2147483750" r:id="rId27"/>
    <p:sldLayoutId id="2147483751" r:id="rId28"/>
    <p:sldLayoutId id="2147483752" r:id="rId29"/>
    <p:sldLayoutId id="2147483753" r:id="rId30"/>
    <p:sldLayoutId id="2147483754" r:id="rId31"/>
    <p:sldLayoutId id="2147483755" r:id="rId3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r>
              <a:rPr lang="en-US" dirty="0"/>
              <a:t>CMP5329 Cyber Security</a:t>
            </a: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20" y="237428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32989"/>
            <a:ext cx="12192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Week 9: Enterprise Security Models</a:t>
            </a:r>
            <a:endParaRPr kumimoji="0" lang="de-DE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Enterprise Security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b="1" dirty="0"/>
              <a:t>4. </a:t>
            </a:r>
            <a:r>
              <a:rPr b="1" dirty="0"/>
              <a:t>Network Access Control (NAC):</a:t>
            </a:r>
          </a:p>
          <a:p>
            <a:pPr lvl="1"/>
            <a:r>
              <a:rPr dirty="0"/>
              <a:t>Ensures that only compliant and authenticated devices are granted access to network resources.</a:t>
            </a:r>
          </a:p>
          <a:p>
            <a:pPr lvl="1"/>
            <a:r>
              <a:rPr dirty="0"/>
              <a:t>Implements pre-admission and post-admission controls to monitor device behavior.</a:t>
            </a:r>
          </a:p>
          <a:p>
            <a:pPr lvl="1"/>
            <a:r>
              <a:rPr dirty="0"/>
              <a:t>Integrates with endpoint security tools to enforce organizational security policies.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Enterprise Security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Network Access Control (NAC):</a:t>
            </a:r>
            <a:endParaRPr dirty="0"/>
          </a:p>
          <a:p>
            <a:r>
              <a:rPr dirty="0"/>
              <a:t>Key Components:</a:t>
            </a:r>
          </a:p>
          <a:p>
            <a:pPr lvl="1"/>
            <a:r>
              <a:rPr dirty="0"/>
              <a:t>Authentication mechanisms (e.g., RADIUS, 802.1).</a:t>
            </a:r>
          </a:p>
          <a:p>
            <a:pPr lvl="1"/>
            <a:r>
              <a:rPr dirty="0"/>
              <a:t>Device posture assessment (e.g., checking for updated antivirus).</a:t>
            </a:r>
          </a:p>
          <a:p>
            <a:pPr lvl="1"/>
            <a:r>
              <a:rPr dirty="0"/>
              <a:t>Real-time monitoring and threat response.</a:t>
            </a:r>
          </a:p>
          <a:p>
            <a:pPr lvl="1"/>
            <a:r>
              <a:rPr dirty="0"/>
              <a:t>Benefits:</a:t>
            </a:r>
          </a:p>
          <a:p>
            <a:pPr lvl="1"/>
            <a:r>
              <a:rPr dirty="0"/>
              <a:t>Strengthens overall network security by preventing unauthorized device access.</a:t>
            </a:r>
          </a:p>
          <a:p>
            <a:pPr lvl="1"/>
            <a:r>
              <a:rPr dirty="0"/>
              <a:t>Enhances visibility into devices and users on the network.</a:t>
            </a:r>
          </a:p>
          <a:p>
            <a:pPr lvl="1"/>
            <a:r>
              <a:rPr dirty="0"/>
              <a:t>Facilitates compliance with security standards.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Key Components of Enterprise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Identity and Access Management (IAM):</a:t>
            </a:r>
          </a:p>
          <a:p>
            <a:pPr lvl="1"/>
            <a:r>
              <a:rPr dirty="0"/>
              <a:t>Multi-factor authentication (MFA).</a:t>
            </a:r>
          </a:p>
          <a:p>
            <a:pPr lvl="1"/>
            <a:r>
              <a:rPr dirty="0"/>
              <a:t>Identity federation and Single Sign-On (SSO).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Endpoint Security:</a:t>
            </a:r>
          </a:p>
          <a:p>
            <a:pPr lvl="1"/>
            <a:r>
              <a:rPr dirty="0"/>
              <a:t>Anti-malware, endpoint detection, and response (EDR)</a:t>
            </a:r>
          </a:p>
          <a:p>
            <a:pPr lvl="1"/>
            <a:r>
              <a:rPr dirty="0"/>
              <a:t>Anti-Malware Solutions:</a:t>
            </a:r>
          </a:p>
          <a:p>
            <a:pPr lvl="1"/>
            <a:r>
              <a:rPr dirty="0"/>
              <a:t>Signature-based detection: Identifying malware using known patterns.</a:t>
            </a:r>
          </a:p>
          <a:p>
            <a:pPr lvl="1"/>
            <a:r>
              <a:rPr dirty="0"/>
              <a:t>Behavior-based detection: Detecting abnormal or malicious behaviors in real-time.</a:t>
            </a:r>
          </a:p>
          <a:p>
            <a:r>
              <a:rPr dirty="0"/>
              <a:t>Endpoint Detection and Response (EDR):</a:t>
            </a:r>
          </a:p>
          <a:p>
            <a:pPr lvl="1"/>
            <a:r>
              <a:rPr dirty="0"/>
              <a:t>Continuous monitoring of endpoints to detect and respond to threats.</a:t>
            </a:r>
          </a:p>
          <a:p>
            <a:pPr lvl="1"/>
            <a:r>
              <a:rPr dirty="0"/>
              <a:t>Integration with SIEM tools for centralized threat visibility and analysis.</a:t>
            </a:r>
          </a:p>
          <a:p>
            <a:pPr lvl="1"/>
            <a:r>
              <a:rPr dirty="0"/>
              <a:t>Automated threat mitigation strategies to isolate or remediate infected endpoints.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Advanced Threat Protection (ATP):</a:t>
            </a:r>
          </a:p>
          <a:p>
            <a:pPr lvl="1"/>
            <a:r>
              <a:rPr dirty="0"/>
              <a:t>Use of machine learning and AI to predict and prevent advanced malware attacks.</a:t>
            </a:r>
          </a:p>
          <a:p>
            <a:pPr lvl="1"/>
            <a:r>
              <a:rPr dirty="0"/>
              <a:t>Sandbox environments for safely analyzing suspicious files or behaviors.</a:t>
            </a:r>
          </a:p>
          <a:p>
            <a:pPr lvl="1"/>
            <a:r>
              <a:rPr dirty="0"/>
              <a:t>Endpoint Hardening Techniques:</a:t>
            </a:r>
          </a:p>
          <a:p>
            <a:pPr lvl="1"/>
            <a:r>
              <a:rPr dirty="0"/>
              <a:t>Regular patching and updates to mitigate vulnerabilities.</a:t>
            </a:r>
          </a:p>
          <a:p>
            <a:pPr lvl="1"/>
            <a:r>
              <a:rPr dirty="0"/>
              <a:t>Enforcing least privilege access and application whitelisting.</a:t>
            </a:r>
          </a:p>
          <a:p>
            <a:pPr lvl="1"/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Network Security and Access Control:</a:t>
            </a:r>
          </a:p>
          <a:p>
            <a:pPr lvl="1"/>
            <a:r>
              <a:rPr dirty="0"/>
              <a:t>Firewalls:</a:t>
            </a:r>
          </a:p>
          <a:p>
            <a:pPr lvl="1"/>
            <a:r>
              <a:rPr dirty="0"/>
              <a:t>Role of firewalls in monitoring and filtering network traffic based on security rules.</a:t>
            </a:r>
          </a:p>
          <a:p>
            <a:pPr lvl="1"/>
            <a:r>
              <a:rPr dirty="0"/>
              <a:t>Types of firewalls: hardware, software, and next-generation firewalls (NGFW).</a:t>
            </a:r>
          </a:p>
          <a:p>
            <a:pPr lvl="1"/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Virtual Private Networks (VPNs):</a:t>
            </a:r>
          </a:p>
          <a:p>
            <a:pPr lvl="1"/>
            <a:r>
              <a:rPr dirty="0"/>
              <a:t>Securing communication over public networks through encryption and tunneling protocols.</a:t>
            </a:r>
          </a:p>
          <a:p>
            <a:pPr lvl="1"/>
            <a:r>
              <a:rPr dirty="0"/>
              <a:t>Types of VPNs: Remote access VPNs and site-to-site VPNs.</a:t>
            </a:r>
          </a:p>
          <a:p>
            <a:pPr lvl="1"/>
            <a:r>
              <a:rPr dirty="0"/>
              <a:t>Limitations and challenges of traditional VPNs in modern distributed workforces.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Intrusion Detection and Prevention Systems (IDPS):</a:t>
            </a:r>
          </a:p>
          <a:p>
            <a:pPr lvl="1"/>
            <a:r>
              <a:rPr dirty="0"/>
              <a:t>Detecting and responding to network-based threats in real-time.</a:t>
            </a:r>
          </a:p>
          <a:p>
            <a:pPr lvl="1"/>
            <a:r>
              <a:rPr dirty="0"/>
              <a:t>Differences between signature-based, anomaly-based, and hybrid IDPS methods.</a:t>
            </a:r>
          </a:p>
          <a:p>
            <a:pPr lvl="1"/>
            <a:r>
              <a:rPr dirty="0"/>
              <a:t>Importance of integrating IDPS with SIEM for comprehensive threat management.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Access Control Mechanisms:</a:t>
            </a:r>
          </a:p>
          <a:p>
            <a:pPr lvl="1"/>
            <a:r>
              <a:rPr dirty="0"/>
              <a:t>Role-based access controls (RBAC) and attribute-based access controls (ABAC) for network segmentation.</a:t>
            </a:r>
          </a:p>
          <a:p>
            <a:pPr lvl="1"/>
            <a:r>
              <a:rPr dirty="0"/>
              <a:t>Zero Trust principles for ensuring continuous authentication and authorization of devices and users.</a:t>
            </a:r>
          </a:p>
          <a:p>
            <a:pPr lvl="1"/>
            <a:r>
              <a:rPr dirty="0"/>
              <a:t>Implementation of network segmentation to limit the lateral movement of attackers.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Application Security:</a:t>
            </a:r>
          </a:p>
          <a:p>
            <a:pPr lvl="1"/>
            <a:r>
              <a:rPr dirty="0"/>
              <a:t>Secure Software Development Lifecycle (SDLC):</a:t>
            </a:r>
          </a:p>
          <a:p>
            <a:pPr lvl="1"/>
            <a:r>
              <a:rPr dirty="0"/>
              <a:t>Integration of security practices throughout the software development process.</a:t>
            </a:r>
          </a:p>
          <a:p>
            <a:pPr lvl="1"/>
            <a:r>
              <a:rPr dirty="0"/>
              <a:t>Phases: Requirements, design, implementation, testing, deployment, and maintenance.</a:t>
            </a:r>
          </a:p>
          <a:p>
            <a:pPr lvl="1"/>
            <a:r>
              <a:rPr dirty="0"/>
              <a:t>Best practices:</a:t>
            </a:r>
          </a:p>
          <a:p>
            <a:pPr lvl="1"/>
            <a:r>
              <a:rPr dirty="0"/>
              <a:t>Threat modeling during the design phase.</a:t>
            </a:r>
          </a:p>
          <a:p>
            <a:pPr lvl="1"/>
            <a:r>
              <a:rPr dirty="0"/>
              <a:t>Secure coding standards to prevent vulnerabilities like SQL injection and buffer overflow.</a:t>
            </a:r>
          </a:p>
          <a:p>
            <a:pPr lvl="1"/>
            <a:r>
              <a:rPr dirty="0"/>
              <a:t>Use of static and dynamic analysis tools to identify security issues.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  <a:endParaRPr lang="en-US" sz="3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Cipher systems</a:t>
            </a:r>
          </a:p>
          <a:p>
            <a:pPr lvl="1"/>
            <a:r>
              <a:rPr lang="en-US" dirty="0"/>
              <a:t>- Symmetric (DES, AES)</a:t>
            </a:r>
          </a:p>
          <a:p>
            <a:pPr lvl="1"/>
            <a:r>
              <a:rPr lang="en-US" dirty="0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Hash functions</a:t>
            </a:r>
          </a:p>
          <a:p>
            <a:r>
              <a:rPr lang="en-US" dirty="0">
                <a:solidFill>
                  <a:srgbClr val="FF0000"/>
                </a:solidFill>
              </a:rPr>
              <a:t>Message authentication code (MAC</a:t>
            </a:r>
            <a:r>
              <a:rPr lang="en-US" dirty="0"/>
              <a:t>)</a:t>
            </a:r>
          </a:p>
          <a:p>
            <a:r>
              <a:rPr lang="en-US" dirty="0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5459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DAC, MAC,  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22766FB-B16F-3ECB-5B51-851647E0B365}"/>
              </a:ext>
            </a:extLst>
          </p:cNvPr>
          <p:cNvSpPr/>
          <p:nvPr/>
        </p:nvSpPr>
        <p:spPr bwMode="auto">
          <a:xfrm>
            <a:off x="335360" y="1196751"/>
            <a:ext cx="469274" cy="406175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Code Review and Vulnerability Scanning:</a:t>
            </a:r>
          </a:p>
          <a:p>
            <a:pPr lvl="1"/>
            <a:r>
              <a:rPr dirty="0"/>
              <a:t>Manual and automated code reviews to detect flaws in logic, access controls, and data handling.</a:t>
            </a:r>
          </a:p>
          <a:p>
            <a:pPr lvl="1"/>
            <a:r>
              <a:rPr dirty="0"/>
              <a:t>Vulnerability scanning tools (e.g., SonarQube, </a:t>
            </a:r>
            <a:r>
              <a:rPr dirty="0" err="1"/>
              <a:t>Checkmarx</a:t>
            </a:r>
            <a:r>
              <a:rPr dirty="0"/>
              <a:t>) to identify known vulnerabilities.</a:t>
            </a:r>
          </a:p>
          <a:p>
            <a:pPr lvl="1"/>
            <a:r>
              <a:rPr dirty="0"/>
              <a:t>Continuous integration/continuous deployment (CI/CD) pipelines with integrated security testing tools.</a:t>
            </a:r>
          </a:p>
          <a:p>
            <a:pPr lvl="1"/>
            <a:r>
              <a:rPr dirty="0"/>
              <a:t>Penetration testing to evaluate application security from an attackers perspective.</a:t>
            </a:r>
          </a:p>
          <a:p>
            <a:pPr lvl="1"/>
            <a:endParaRPr dirty="0"/>
          </a:p>
          <a:p>
            <a:pPr lvl="1"/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Cloud Security:</a:t>
            </a:r>
          </a:p>
          <a:p>
            <a:pPr lvl="1"/>
            <a:r>
              <a:rPr dirty="0"/>
              <a:t>Shared Responsibility Model:</a:t>
            </a:r>
          </a:p>
          <a:p>
            <a:pPr lvl="1"/>
            <a:r>
              <a:rPr dirty="0"/>
              <a:t>Clear delineation of responsibilities between cloud service providers (CSPs) and customers.</a:t>
            </a:r>
          </a:p>
          <a:p>
            <a:pPr lvl="1"/>
            <a:r>
              <a:rPr dirty="0"/>
              <a:t>Examples: CSPs manage physical security and infrastructure, while customers handle access controls and data protection.</a:t>
            </a:r>
          </a:p>
          <a:p>
            <a:pPr lvl="1"/>
            <a:r>
              <a:rPr dirty="0"/>
              <a:t>Importance of understanding and adhering to the shared responsibility framework to mitigate risks.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CASBs (Cloud Access Security Brokers):</a:t>
            </a:r>
          </a:p>
          <a:p>
            <a:pPr lvl="1"/>
            <a:r>
              <a:rPr dirty="0"/>
              <a:t>Tools that provide visibility and control over cloud usage.</a:t>
            </a:r>
          </a:p>
          <a:p>
            <a:pPr lvl="1"/>
            <a:r>
              <a:rPr dirty="0"/>
              <a:t>Key features:</a:t>
            </a:r>
          </a:p>
          <a:p>
            <a:pPr lvl="1"/>
            <a:r>
              <a:rPr dirty="0"/>
              <a:t>Data loss prevention (DLP) for cloud services.</a:t>
            </a:r>
          </a:p>
          <a:p>
            <a:pPr lvl="1"/>
            <a:r>
              <a:rPr dirty="0"/>
              <a:t>Identity verification and access control management.</a:t>
            </a:r>
          </a:p>
          <a:p>
            <a:pPr lvl="1"/>
            <a:r>
              <a:rPr dirty="0"/>
              <a:t>Threat protection against cloud-based malware and phishing attacks.</a:t>
            </a:r>
          </a:p>
          <a:p>
            <a:pPr lvl="1"/>
            <a:r>
              <a:rPr dirty="0"/>
              <a:t>Compliance monitoring for regulatory frameworks like GDPR and HIPAA.</a:t>
            </a:r>
          </a:p>
          <a:p>
            <a:pPr lvl="1"/>
            <a:r>
              <a:rPr dirty="0"/>
              <a:t>Integration with enterprise systems to enforce consistent security policies across hybrid and multi-cloud environments.</a:t>
            </a:r>
          </a:p>
          <a:p>
            <a:pPr lvl="1"/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Cloud Encryption:</a:t>
            </a:r>
          </a:p>
          <a:p>
            <a:pPr lvl="1"/>
            <a:r>
              <a:rPr dirty="0"/>
              <a:t>Use of encryption for data at rest, in transit, and in use.</a:t>
            </a:r>
          </a:p>
          <a:p>
            <a:pPr lvl="1"/>
            <a:r>
              <a:rPr dirty="0"/>
              <a:t>Key management strategies, including customer-managed and provider-managed keys.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Cloud Security Posture Management (CSPM):</a:t>
            </a:r>
          </a:p>
          <a:p>
            <a:pPr lvl="1"/>
            <a:r>
              <a:rPr dirty="0"/>
              <a:t>Automated solutions to monitor and manage cloud security configurations.</a:t>
            </a:r>
          </a:p>
          <a:p>
            <a:pPr lvl="1"/>
            <a:r>
              <a:rPr dirty="0"/>
              <a:t>Identifying misconfigurations that could lead to vulnerabilities or compliance issues.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Incident Response and Recovery:</a:t>
            </a:r>
          </a:p>
          <a:p>
            <a:r>
              <a:rPr dirty="0"/>
              <a:t>Planning:</a:t>
            </a:r>
          </a:p>
          <a:p>
            <a:pPr lvl="1"/>
            <a:r>
              <a:rPr dirty="0"/>
              <a:t>Establishing an incident response plan (IRP) with defined roles, responsibilities, and procedures.</a:t>
            </a:r>
          </a:p>
          <a:p>
            <a:pPr lvl="1"/>
            <a:r>
              <a:rPr dirty="0"/>
              <a:t>Conducting risk assessments to identify potential threats and their impact.</a:t>
            </a:r>
          </a:p>
          <a:p>
            <a:pPr lvl="1"/>
            <a:r>
              <a:rPr dirty="0"/>
              <a:t>Preparing communication strategies to ensure clear internal and external reporting during incidents.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Simulation:</a:t>
            </a:r>
          </a:p>
          <a:p>
            <a:pPr lvl="1"/>
            <a:r>
              <a:rPr dirty="0"/>
              <a:t>Conducting tabletop exercises to simulate incidents and evaluate team readiness.</a:t>
            </a:r>
          </a:p>
          <a:p>
            <a:pPr lvl="1"/>
            <a:r>
              <a:rPr dirty="0"/>
              <a:t>Red-teaming and penetration testing to identify weaknesses in incident response processes.</a:t>
            </a:r>
          </a:p>
          <a:p>
            <a:pPr lvl="1"/>
            <a:r>
              <a:rPr dirty="0"/>
              <a:t>Utilizing tools and platforms for incident simulation and response training.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Key Components of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Post-Incident Analysis:</a:t>
            </a:r>
          </a:p>
          <a:p>
            <a:pPr lvl="1"/>
            <a:r>
              <a:rPr dirty="0"/>
              <a:t>Performing root cause analysis (RCA) to identify the source of incidents.</a:t>
            </a:r>
          </a:p>
          <a:p>
            <a:pPr lvl="1"/>
            <a:r>
              <a:rPr dirty="0"/>
              <a:t>Documenting lessons learned to improve future incident response processes.</a:t>
            </a:r>
          </a:p>
          <a:p>
            <a:pPr lvl="1"/>
            <a:r>
              <a:rPr dirty="0"/>
              <a:t>Updating security policies, procedures, and configurations based on findings.</a:t>
            </a:r>
          </a:p>
          <a:p>
            <a:pPr lvl="1"/>
            <a:r>
              <a:rPr dirty="0"/>
              <a:t>Reporting to stakeholders and compliance authorities as necessary.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Technologies and Tools Supporting Enterprise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SIEM (Security Information and Event Management):</a:t>
            </a:r>
          </a:p>
          <a:p>
            <a:pPr lvl="1"/>
            <a:r>
              <a:rPr dirty="0"/>
              <a:t>Collects and aggregates log and event data from across the enterprise.</a:t>
            </a:r>
          </a:p>
          <a:p>
            <a:pPr lvl="1"/>
            <a:r>
              <a:rPr dirty="0"/>
              <a:t>Analyzes data in real-time to identify patterns indicative of threats or breaches.</a:t>
            </a:r>
          </a:p>
          <a:p>
            <a:pPr lvl="1"/>
            <a:r>
              <a:rPr dirty="0"/>
              <a:t>Features:</a:t>
            </a:r>
          </a:p>
          <a:p>
            <a:pPr lvl="1"/>
            <a:r>
              <a:rPr dirty="0"/>
              <a:t>Threat detection through correlation rules and anomaly detection.</a:t>
            </a:r>
          </a:p>
          <a:p>
            <a:pPr lvl="1"/>
            <a:r>
              <a:rPr dirty="0"/>
              <a:t>Centralized log management for audit and compliance.</a:t>
            </a:r>
          </a:p>
          <a:p>
            <a:pPr lvl="1"/>
            <a:r>
              <a:rPr dirty="0"/>
              <a:t>Integration with other security tools like SOAR and IDPS for automated responses.</a:t>
            </a:r>
          </a:p>
          <a:p>
            <a:pPr lvl="1"/>
            <a:r>
              <a:rPr dirty="0"/>
              <a:t>Dashboards and reporting tools for visibility into security posture.</a:t>
            </a:r>
          </a:p>
          <a:p>
            <a:pPr lvl="1"/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Popular SIEM tools:</a:t>
            </a:r>
          </a:p>
          <a:p>
            <a:pPr lvl="1"/>
            <a:r>
              <a:rPr dirty="0"/>
              <a:t>Splunk.</a:t>
            </a:r>
          </a:p>
          <a:p>
            <a:pPr lvl="1"/>
            <a:r>
              <a:rPr dirty="0"/>
              <a:t>IBM </a:t>
            </a:r>
            <a:r>
              <a:rPr dirty="0" err="1"/>
              <a:t>QRadar</a:t>
            </a:r>
            <a:r>
              <a:rPr dirty="0"/>
              <a:t>.</a:t>
            </a:r>
          </a:p>
          <a:p>
            <a:pPr lvl="1"/>
            <a:r>
              <a:rPr dirty="0"/>
              <a:t>ArcSight.</a:t>
            </a:r>
          </a:p>
          <a:p>
            <a:pPr lvl="1"/>
            <a:r>
              <a:rPr dirty="0"/>
              <a:t>Microsoft Sentinel.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SOAR (Security Orchestration, Automation, and Response):</a:t>
            </a:r>
          </a:p>
          <a:p>
            <a:pPr lvl="1"/>
            <a:r>
              <a:rPr dirty="0"/>
              <a:t>Core Capabilities:</a:t>
            </a:r>
          </a:p>
          <a:p>
            <a:pPr lvl="1"/>
            <a:r>
              <a:rPr dirty="0"/>
              <a:t>Automating repetitive tasks to improve efficiency.</a:t>
            </a:r>
          </a:p>
          <a:p>
            <a:pPr lvl="1"/>
            <a:r>
              <a:rPr dirty="0"/>
              <a:t>Orchestrating responses across multiple security tools to address complex incidents.</a:t>
            </a:r>
          </a:p>
          <a:p>
            <a:pPr lvl="1"/>
            <a:r>
              <a:rPr dirty="0"/>
              <a:t>Providing a centralized platform for managing security workflows and processes.</a:t>
            </a:r>
          </a:p>
          <a:p>
            <a:pPr lvl="1"/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Enterprise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Enterprise Security Models</a:t>
            </a:r>
          </a:p>
          <a:p>
            <a:endParaRPr dirty="0"/>
          </a:p>
          <a:p>
            <a:pPr lvl="1"/>
            <a:r>
              <a:rPr dirty="0"/>
              <a:t>Definition and scope of enterprise security.</a:t>
            </a:r>
          </a:p>
          <a:p>
            <a:pPr lvl="1"/>
            <a:r>
              <a:rPr dirty="0"/>
              <a:t>Importance of a unified approach to security in large organizations.</a:t>
            </a:r>
          </a:p>
          <a:p>
            <a:pPr lvl="1"/>
            <a:r>
              <a:rPr dirty="0"/>
              <a:t>Key differences between financial security and general enterprise security.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Key Features:</a:t>
            </a:r>
          </a:p>
          <a:p>
            <a:pPr lvl="1"/>
            <a:r>
              <a:rPr dirty="0"/>
              <a:t>Incident management and tracking: Ensures timely resolution of incidents with detailed logs.</a:t>
            </a:r>
          </a:p>
          <a:p>
            <a:pPr lvl="1"/>
            <a:r>
              <a:rPr dirty="0"/>
              <a:t>Threat intelligence integration: Aggregates and analyzes threat data from various sources.</a:t>
            </a:r>
          </a:p>
          <a:p>
            <a:pPr lvl="1"/>
            <a:r>
              <a:rPr dirty="0"/>
              <a:t>Playbook creation: Defines standardized processes for responding to specific threats.</a:t>
            </a:r>
          </a:p>
          <a:p>
            <a:pPr lvl="1"/>
            <a:r>
              <a:rPr dirty="0"/>
              <a:t>Automated remediation: Triggers predefined actions to mitigate threats (e.g., isolating endpoints, blocking IPs).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Benefits:</a:t>
            </a:r>
          </a:p>
          <a:p>
            <a:pPr lvl="1"/>
            <a:r>
              <a:rPr dirty="0"/>
              <a:t>Reduces response times and operational overhead.</a:t>
            </a:r>
          </a:p>
          <a:p>
            <a:pPr lvl="1"/>
            <a:r>
              <a:rPr dirty="0"/>
              <a:t>Improves collaboration among security teams.</a:t>
            </a:r>
          </a:p>
          <a:p>
            <a:pPr lvl="1"/>
            <a:r>
              <a:rPr dirty="0"/>
              <a:t>Enhances visibility into the organizations security posture.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Examples of SOAR Tools:</a:t>
            </a:r>
          </a:p>
          <a:p>
            <a:pPr lvl="1"/>
            <a:r>
              <a:rPr dirty="0"/>
              <a:t>Palo Alto Networks Cortex XSOAR.</a:t>
            </a:r>
          </a:p>
          <a:p>
            <a:pPr lvl="1"/>
            <a:r>
              <a:rPr dirty="0"/>
              <a:t>Splunk Phantom.</a:t>
            </a:r>
          </a:p>
          <a:p>
            <a:pPr lvl="1"/>
            <a:r>
              <a:rPr dirty="0"/>
              <a:t>IBM Resilient.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PKI for Enterprise:</a:t>
            </a:r>
          </a:p>
          <a:p>
            <a:pPr lvl="1"/>
            <a:r>
              <a:rPr dirty="0"/>
              <a:t>Overview:</a:t>
            </a:r>
          </a:p>
          <a:p>
            <a:pPr lvl="1"/>
            <a:r>
              <a:rPr dirty="0"/>
              <a:t>PKI provides the framework for creating, managing, distributing, and revoking digital certificates.</a:t>
            </a:r>
          </a:p>
          <a:p>
            <a:pPr lvl="1"/>
            <a:r>
              <a:rPr dirty="0"/>
              <a:t>Supports encryption, digital signatures, and authentication in enterprise environments.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Key Components:</a:t>
            </a:r>
          </a:p>
          <a:p>
            <a:pPr lvl="1"/>
            <a:r>
              <a:rPr dirty="0"/>
              <a:t>Certificate Authority (CA): Issues and revokes certificates.</a:t>
            </a:r>
          </a:p>
          <a:p>
            <a:pPr lvl="1"/>
            <a:r>
              <a:rPr dirty="0"/>
              <a:t>Registration Authority (RA): Verifies the identity of entities requesting certificates.</a:t>
            </a:r>
          </a:p>
          <a:p>
            <a:pPr lvl="1"/>
            <a:r>
              <a:rPr dirty="0"/>
              <a:t>Public and Private Keys: Enable secure communication and authentication.</a:t>
            </a:r>
          </a:p>
          <a:p>
            <a:pPr lvl="1"/>
            <a:r>
              <a:rPr dirty="0"/>
              <a:t>Certificate Repositories: Store and manage certificates for availability.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Applications in Enterprise:</a:t>
            </a:r>
          </a:p>
          <a:p>
            <a:pPr lvl="1"/>
            <a:r>
              <a:rPr dirty="0"/>
              <a:t>Securing web communications via SSL/TLS.</a:t>
            </a:r>
          </a:p>
          <a:p>
            <a:pPr lvl="1"/>
            <a:r>
              <a:rPr dirty="0"/>
              <a:t>Encrypting email and data.</a:t>
            </a:r>
          </a:p>
          <a:p>
            <a:pPr lvl="1"/>
            <a:r>
              <a:rPr dirty="0"/>
              <a:t>User and device authentication.</a:t>
            </a:r>
          </a:p>
          <a:p>
            <a:pPr lvl="1"/>
            <a:r>
              <a:rPr dirty="0"/>
              <a:t>Enabling secure IoT communications.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Best Practices:</a:t>
            </a:r>
          </a:p>
          <a:p>
            <a:pPr lvl="1"/>
            <a:r>
              <a:rPr dirty="0"/>
              <a:t>Regularly audit and update certificates.</a:t>
            </a:r>
          </a:p>
          <a:p>
            <a:pPr lvl="1"/>
            <a:r>
              <a:rPr dirty="0"/>
              <a:t>Use hardware security modules (HSMs) for key protection.</a:t>
            </a:r>
          </a:p>
          <a:p>
            <a:pPr lvl="1"/>
            <a:r>
              <a:rPr dirty="0"/>
              <a:t>Implement certificate lifecycle management tools.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Blockchain for Audit and Traceability:</a:t>
            </a:r>
          </a:p>
          <a:p>
            <a:pPr lvl="1"/>
            <a:r>
              <a:rPr dirty="0"/>
              <a:t>Overview:</a:t>
            </a:r>
          </a:p>
          <a:p>
            <a:pPr lvl="1"/>
            <a:r>
              <a:rPr dirty="0"/>
              <a:t>Blockchain is a decentralized ledger that ensures data integrity and transparency.</a:t>
            </a:r>
          </a:p>
          <a:p>
            <a:pPr lvl="1"/>
            <a:r>
              <a:rPr dirty="0"/>
              <a:t>Provides tamper-proof records for auditing and traceability purposes.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Applications in Security:</a:t>
            </a:r>
          </a:p>
          <a:p>
            <a:pPr lvl="1"/>
            <a:r>
              <a:rPr dirty="0"/>
              <a:t>Tracking changes in sensitive data.</a:t>
            </a:r>
          </a:p>
          <a:p>
            <a:pPr lvl="1"/>
            <a:r>
              <a:rPr dirty="0"/>
              <a:t>Verifying the authenticity of transactions and digital assets.</a:t>
            </a:r>
          </a:p>
          <a:p>
            <a:pPr lvl="1"/>
            <a:r>
              <a:rPr dirty="0"/>
              <a:t>Managing supply chain security by ensuring provenance.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Advantages:</a:t>
            </a:r>
          </a:p>
          <a:p>
            <a:pPr lvl="1"/>
            <a:r>
              <a:rPr dirty="0"/>
              <a:t>Immutable record-keeping.</a:t>
            </a:r>
          </a:p>
          <a:p>
            <a:pPr lvl="1"/>
            <a:r>
              <a:rPr dirty="0"/>
              <a:t>Decentralized trust model eliminates reliance on a single authority.</a:t>
            </a:r>
          </a:p>
          <a:p>
            <a:pPr lvl="1"/>
            <a:r>
              <a:rPr dirty="0"/>
              <a:t>Enhanced security through cryptographic hashing.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Types of Enterprise Security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b="1" dirty="0"/>
              <a:t>Access Control Models:</a:t>
            </a:r>
          </a:p>
          <a:p>
            <a:pPr lvl="1"/>
            <a:r>
              <a:rPr dirty="0"/>
              <a:t>Discretionary Access Control (DAC).</a:t>
            </a:r>
          </a:p>
          <a:p>
            <a:pPr lvl="1"/>
            <a:r>
              <a:rPr dirty="0"/>
              <a:t>Mandatory Access Control (MAC).</a:t>
            </a:r>
          </a:p>
          <a:p>
            <a:pPr lvl="1"/>
            <a:r>
              <a:rPr dirty="0"/>
              <a:t>Role-Based Access Control (RBAC).</a:t>
            </a:r>
          </a:p>
          <a:p>
            <a:pPr lvl="1"/>
            <a:r>
              <a:rPr dirty="0"/>
              <a:t>Attribute-Based Access Control (ABAC).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Challenges:</a:t>
            </a:r>
          </a:p>
          <a:p>
            <a:pPr lvl="1"/>
            <a:r>
              <a:rPr dirty="0"/>
              <a:t>Scalability concerns for enterprise applications.</a:t>
            </a:r>
          </a:p>
          <a:p>
            <a:pPr lvl="1"/>
            <a:r>
              <a:rPr dirty="0"/>
              <a:t>Integration with existing systems.</a:t>
            </a:r>
          </a:p>
          <a:p>
            <a:pPr lvl="1"/>
            <a:r>
              <a:rPr dirty="0"/>
              <a:t>Regulatory and compliance considerations.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Technologies and Tools Supporting Enterprise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 Cases:</a:t>
            </a:r>
          </a:p>
          <a:p>
            <a:pPr lvl="1"/>
            <a:r>
              <a:rPr dirty="0"/>
              <a:t>Secure voting systems.</a:t>
            </a:r>
          </a:p>
          <a:p>
            <a:pPr lvl="1"/>
            <a:r>
              <a:rPr dirty="0"/>
              <a:t>Intellectual property management.</a:t>
            </a:r>
          </a:p>
          <a:p>
            <a:pPr lvl="1"/>
            <a:r>
              <a:rPr dirty="0"/>
              <a:t>Digital identity verification.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Threat Landscape in Enterprises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Types of Threats:</a:t>
            </a:r>
          </a:p>
          <a:p>
            <a:r>
              <a:rPr dirty="0"/>
              <a:t>Advanced Persistent Threats (APTs):</a:t>
            </a:r>
          </a:p>
          <a:p>
            <a:pPr lvl="1"/>
            <a:r>
              <a:rPr dirty="0"/>
              <a:t>Sophisticated and prolonged attacks targeting specific organizations or systems.</a:t>
            </a:r>
          </a:p>
          <a:p>
            <a:pPr lvl="1"/>
            <a:r>
              <a:rPr dirty="0"/>
              <a:t>Methods include spear-phishing, exploiting zero-day vulnerabilities, and lateral movement.</a:t>
            </a:r>
          </a:p>
          <a:p>
            <a:pPr lvl="1"/>
            <a:r>
              <a:rPr dirty="0"/>
              <a:t>Aimed at stealing sensitive data or disrupting critical infrastructure.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Threat Landscape in Enterprises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Insider Threats:</a:t>
            </a:r>
          </a:p>
          <a:p>
            <a:pPr lvl="1"/>
            <a:r>
              <a:rPr dirty="0"/>
              <a:t>Malicious or negligent actions by employees, contractors, or trusted partners.</a:t>
            </a:r>
          </a:p>
          <a:p>
            <a:pPr lvl="1"/>
            <a:r>
              <a:rPr dirty="0"/>
              <a:t>Includes data theft, sabotage, and accidental data exposure.</a:t>
            </a:r>
          </a:p>
          <a:p>
            <a:pPr lvl="1"/>
            <a:r>
              <a:rPr dirty="0"/>
              <a:t>Addressed through employee training, monitoring, and access control.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Threat Landscape in Enterprises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Social Engineering Attacks:</a:t>
            </a:r>
          </a:p>
          <a:p>
            <a:pPr lvl="1"/>
            <a:r>
              <a:rPr dirty="0"/>
              <a:t>Manipulating individuals into divulging confidential information.</a:t>
            </a:r>
          </a:p>
          <a:p>
            <a:pPr lvl="1"/>
            <a:r>
              <a:rPr dirty="0"/>
              <a:t>Common techniques: phishing, pretexting, baiting, and tailgating.</a:t>
            </a:r>
          </a:p>
          <a:p>
            <a:pPr lvl="1"/>
            <a:r>
              <a:rPr dirty="0"/>
              <a:t>Mitigation: user awareness training and multi-factor authentication.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Threat Landscape in Enterprises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Ransomware:</a:t>
            </a:r>
          </a:p>
          <a:p>
            <a:pPr lvl="1"/>
            <a:r>
              <a:rPr dirty="0"/>
              <a:t>Malware that encrypts files and demands payment for decryption.</a:t>
            </a:r>
          </a:p>
          <a:p>
            <a:pPr lvl="1"/>
            <a:r>
              <a:rPr dirty="0"/>
              <a:t>Delivered through phishing emails, malicious websites, or exploit kits.</a:t>
            </a:r>
          </a:p>
          <a:p>
            <a:pPr lvl="1"/>
            <a:r>
              <a:rPr dirty="0"/>
              <a:t>Prevention: regular backups, endpoint protection, and network segmentation.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Threat Landscape in Enterprises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DDoS Attacks:</a:t>
            </a:r>
          </a:p>
          <a:p>
            <a:pPr lvl="1"/>
            <a:r>
              <a:rPr dirty="0"/>
              <a:t>Distributed Denial of Service attacks overwhelm servers or networks to disrupt services.</a:t>
            </a:r>
          </a:p>
          <a:p>
            <a:pPr lvl="1"/>
            <a:r>
              <a:rPr dirty="0"/>
              <a:t>Sources include botnets and amplification attacks.</a:t>
            </a:r>
          </a:p>
          <a:p>
            <a:pPr lvl="1"/>
            <a:r>
              <a:rPr dirty="0"/>
              <a:t>Defense: load balancing, web application firewalls (WAFs), and rate-limiting mechanisms.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Threat Landscape in Enterprises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Case Studies:</a:t>
            </a:r>
          </a:p>
          <a:p>
            <a:r>
              <a:rPr dirty="0"/>
              <a:t>Equifax Breach:</a:t>
            </a:r>
          </a:p>
          <a:p>
            <a:pPr lvl="1"/>
            <a:r>
              <a:rPr dirty="0"/>
              <a:t>Cause: Failure to patch a known vulnerability in the Apache Struts framework.</a:t>
            </a:r>
          </a:p>
          <a:p>
            <a:pPr lvl="1"/>
            <a:r>
              <a:rPr dirty="0"/>
              <a:t>Impact: Exposure of personal data of approximately 147 million individuals.</a:t>
            </a:r>
          </a:p>
          <a:p>
            <a:pPr lvl="1"/>
            <a:r>
              <a:rPr dirty="0"/>
              <a:t>Lessons Learned:</a:t>
            </a:r>
          </a:p>
          <a:p>
            <a:pPr lvl="1"/>
            <a:r>
              <a:rPr dirty="0"/>
              <a:t>Importance of timely patch management.</a:t>
            </a:r>
          </a:p>
          <a:p>
            <a:pPr lvl="1"/>
            <a:r>
              <a:rPr dirty="0"/>
              <a:t>Need for stronger data encryption measures.</a:t>
            </a:r>
          </a:p>
          <a:p>
            <a:pPr lvl="1"/>
            <a:r>
              <a:rPr dirty="0"/>
              <a:t>Regular vulnerability scanning and penetration testing.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Threat Landscape in Enterprises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SolarWinds Breach:</a:t>
            </a:r>
          </a:p>
          <a:p>
            <a:pPr lvl="1"/>
            <a:r>
              <a:rPr dirty="0"/>
              <a:t>Cause: Compromise of the Orion software build system, resulting in a backdoor.</a:t>
            </a:r>
          </a:p>
          <a:p>
            <a:pPr lvl="1"/>
            <a:r>
              <a:rPr dirty="0"/>
              <a:t>Impact: Widespread compromise of government and corporate networks.</a:t>
            </a:r>
          </a:p>
          <a:p>
            <a:pPr lvl="1"/>
            <a:r>
              <a:rPr dirty="0"/>
              <a:t>Lessons Learned:</a:t>
            </a:r>
          </a:p>
          <a:p>
            <a:pPr lvl="1"/>
            <a:r>
              <a:rPr dirty="0"/>
              <a:t>Importance of securing the software supply chain.</a:t>
            </a:r>
          </a:p>
          <a:p>
            <a:pPr lvl="1"/>
            <a:r>
              <a:rPr dirty="0"/>
              <a:t>Enhanced monitoring of privileged accounts and systems.</a:t>
            </a:r>
          </a:p>
          <a:p>
            <a:pPr lvl="1"/>
            <a:r>
              <a:rPr dirty="0"/>
              <a:t>Implementing Zero Trust principles to limit lateral movement.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Threat Landscape in Enterprises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Colonial Pipeline Ransomware Attack:</a:t>
            </a:r>
          </a:p>
          <a:p>
            <a:pPr lvl="1"/>
            <a:r>
              <a:rPr dirty="0"/>
              <a:t>Cause: Phishing attack leading to ransomware infection.</a:t>
            </a:r>
          </a:p>
          <a:p>
            <a:pPr lvl="1"/>
            <a:r>
              <a:rPr dirty="0"/>
              <a:t>Impact: Disruption of fuel supply across the eastern United States.</a:t>
            </a:r>
          </a:p>
          <a:p>
            <a:pPr lvl="1"/>
            <a:r>
              <a:rPr dirty="0"/>
              <a:t>Lessons Learned:</a:t>
            </a:r>
          </a:p>
          <a:p>
            <a:pPr lvl="1"/>
            <a:r>
              <a:rPr dirty="0"/>
              <a:t>Importance of incident response planning and disaster recovery.</a:t>
            </a:r>
          </a:p>
          <a:p>
            <a:pPr lvl="1"/>
            <a:r>
              <a:rPr dirty="0"/>
              <a:t>Regular employee training to identify phishing attempts.</a:t>
            </a:r>
          </a:p>
          <a:p>
            <a:pPr lvl="1"/>
            <a:r>
              <a:rPr dirty="0"/>
              <a:t>Use of network segmentation to contain threats.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Enterprise Security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b="1" dirty="0"/>
              <a:t>Network Security Models:</a:t>
            </a:r>
          </a:p>
          <a:p>
            <a:r>
              <a:rPr dirty="0"/>
              <a:t>Zero Trust Architecture:</a:t>
            </a:r>
          </a:p>
          <a:p>
            <a:pPr lvl="1"/>
            <a:r>
              <a:rPr dirty="0"/>
              <a:t>Assumes no user or device is trusted by default, whether inside or outside the network.</a:t>
            </a:r>
          </a:p>
          <a:p>
            <a:pPr lvl="1"/>
            <a:r>
              <a:rPr dirty="0"/>
              <a:t>Enforces strict access controls based on user identity, device status, and contextual factors.</a:t>
            </a:r>
          </a:p>
          <a:p>
            <a:pPr lvl="1"/>
            <a:r>
              <a:rPr dirty="0"/>
              <a:t>Relies on continuous monitoring and verification of users and devices.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Regulations and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Importance of Compliance:</a:t>
            </a:r>
          </a:p>
          <a:p>
            <a:r>
              <a:rPr dirty="0"/>
              <a:t>General Data Protection Regulation (GDPR):</a:t>
            </a:r>
          </a:p>
          <a:p>
            <a:pPr lvl="1"/>
            <a:r>
              <a:rPr dirty="0"/>
              <a:t>Governs data protection and privacy for individuals within the European Union.</a:t>
            </a:r>
          </a:p>
          <a:p>
            <a:pPr lvl="1"/>
            <a:r>
              <a:rPr dirty="0"/>
              <a:t>Key principles: data minimization, purpose limitation, and accountability.</a:t>
            </a:r>
          </a:p>
          <a:p>
            <a:pPr lvl="1"/>
            <a:r>
              <a:rPr dirty="0"/>
              <a:t>Mandates breach notification within 72 hours.</a:t>
            </a:r>
          </a:p>
          <a:p>
            <a:pPr lvl="1"/>
            <a:r>
              <a:rPr dirty="0"/>
              <a:t>Heavy penalties for non-compliance, up to 4% of annual global turnover.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Regulations and Standards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Payment Card Industry Data Security Standard (PCI DSS):</a:t>
            </a:r>
          </a:p>
          <a:p>
            <a:pPr lvl="1"/>
            <a:r>
              <a:rPr dirty="0"/>
              <a:t>Designed to secure credit card transactions.</a:t>
            </a:r>
          </a:p>
          <a:p>
            <a:pPr lvl="1"/>
            <a:r>
              <a:rPr dirty="0"/>
              <a:t>Key requirements: encryption of cardholder data, access control measures, and regular security testing.</a:t>
            </a:r>
          </a:p>
          <a:p>
            <a:pPr lvl="1"/>
            <a:r>
              <a:rPr dirty="0"/>
              <a:t>Applicable to any organization handling cardholder data.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Regulations and Standards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Health Insurance Portability and Accountability Act (HIPAA):</a:t>
            </a:r>
          </a:p>
          <a:p>
            <a:pPr lvl="1"/>
            <a:r>
              <a:rPr dirty="0"/>
              <a:t>Ensures the confidentiality and security of healthcare information in the United States.</a:t>
            </a:r>
          </a:p>
          <a:p>
            <a:pPr lvl="1"/>
            <a:r>
              <a:rPr dirty="0"/>
              <a:t>Covers administrative, physical, and technical safeguards.</a:t>
            </a:r>
          </a:p>
          <a:p>
            <a:pPr lvl="1"/>
            <a:r>
              <a:rPr dirty="0"/>
              <a:t>Includes requirements for encryption, secure access, and audit controls.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Regulations and Standards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Other Frameworks and Standards:</a:t>
            </a:r>
          </a:p>
          <a:p>
            <a:pPr lvl="1"/>
            <a:r>
              <a:rPr dirty="0"/>
              <a:t>National Institute of Standards and Technology (NIST):</a:t>
            </a:r>
          </a:p>
          <a:p>
            <a:pPr lvl="1"/>
            <a:r>
              <a:rPr dirty="0"/>
              <a:t>Provides a voluntary framework for improving cybersecurity posture.</a:t>
            </a:r>
          </a:p>
          <a:p>
            <a:pPr lvl="1"/>
            <a:r>
              <a:rPr dirty="0"/>
              <a:t>Core functions: Identify, Protect, Detect, Respond, and Recover.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Regulations and Standards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International Organization for Standardization (ISO 27001):</a:t>
            </a:r>
          </a:p>
          <a:p>
            <a:pPr lvl="1"/>
            <a:r>
              <a:rPr dirty="0"/>
              <a:t>Focuses on establishing, implementing, maintaining, and continually improving an information security management system (ISMS).</a:t>
            </a:r>
          </a:p>
          <a:p>
            <a:pPr lvl="1"/>
            <a:r>
              <a:rPr dirty="0"/>
              <a:t>Risk-based approach to information security.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Regulations and Standards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Center for Internet Security (CIS):</a:t>
            </a:r>
          </a:p>
          <a:p>
            <a:pPr lvl="1"/>
            <a:r>
              <a:rPr dirty="0"/>
              <a:t>Offers CIS Controls, a prioritized set of actions to protect systems and data from cyber threats.</a:t>
            </a:r>
          </a:p>
          <a:p>
            <a:pPr lvl="1"/>
            <a:r>
              <a:rPr dirty="0"/>
              <a:t>Includes benchmarks for secure system configurations.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Regulations and Standards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Best Practices from NIST, ISO, and CIS Benchmarks:</a:t>
            </a:r>
          </a:p>
          <a:p>
            <a:r>
              <a:rPr dirty="0"/>
              <a:t>NIST:</a:t>
            </a:r>
          </a:p>
          <a:p>
            <a:pPr lvl="1"/>
            <a:r>
              <a:rPr dirty="0"/>
              <a:t>Implement multi-factor authentication (MFA) for all critical systems.</a:t>
            </a:r>
          </a:p>
          <a:p>
            <a:pPr lvl="1"/>
            <a:r>
              <a:rPr dirty="0"/>
              <a:t>Regularly update and patch systems to address vulnerabilities.</a:t>
            </a:r>
          </a:p>
          <a:p>
            <a:pPr lvl="1"/>
            <a:r>
              <a:rPr dirty="0"/>
              <a:t>Use encryption for sensitive data at rest and in transit.</a:t>
            </a:r>
          </a:p>
          <a:p>
            <a:pPr lvl="1"/>
            <a:r>
              <a:rPr dirty="0"/>
              <a:t>Conduct regular training and awareness programs for employees.</a:t>
            </a:r>
          </a:p>
          <a:p>
            <a:pPr lvl="1"/>
            <a:r>
              <a:rPr dirty="0"/>
              <a:t>Establish continuous monitoring to detect and respond to threats in real-time.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Regulations and Standards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ISO 27001:</a:t>
            </a:r>
          </a:p>
          <a:p>
            <a:pPr lvl="1"/>
            <a:r>
              <a:rPr dirty="0"/>
              <a:t>Perform regular risk assessments to identify and mitigate potential threats.</a:t>
            </a:r>
          </a:p>
          <a:p>
            <a:pPr lvl="1"/>
            <a:r>
              <a:rPr dirty="0"/>
              <a:t>Develop and maintain an information security management system (ISMS) that aligns with organizational objectives.</a:t>
            </a:r>
          </a:p>
          <a:p>
            <a:pPr lvl="1"/>
            <a:r>
              <a:rPr dirty="0"/>
              <a:t>Implement access controls to ensure only authorized personnel can access sensitive information.</a:t>
            </a:r>
          </a:p>
          <a:p>
            <a:pPr lvl="1"/>
            <a:r>
              <a:rPr dirty="0"/>
              <a:t>Audit and review security policies and procedures periodically.</a:t>
            </a:r>
          </a:p>
          <a:p>
            <a:pPr lvl="1"/>
            <a:r>
              <a:rPr dirty="0"/>
              <a:t>Maintain an incident response plan to address and recover from security incidents effectively.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Regulations and Standards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CIS Benchmarks:</a:t>
            </a:r>
          </a:p>
          <a:p>
            <a:pPr lvl="1"/>
            <a:r>
              <a:rPr dirty="0"/>
              <a:t>Secure configurations for operating systems and applications based on CIS recommendations.</a:t>
            </a:r>
          </a:p>
          <a:p>
            <a:pPr lvl="1"/>
            <a:r>
              <a:rPr dirty="0"/>
              <a:t>Restrict administrative privileges and enforce the principle of least privilege.</a:t>
            </a:r>
          </a:p>
          <a:p>
            <a:pPr lvl="1"/>
            <a:r>
              <a:rPr dirty="0"/>
              <a:t>Enable logging and monitoring to detect unauthorized activities.</a:t>
            </a:r>
          </a:p>
          <a:p>
            <a:pPr lvl="1"/>
            <a:r>
              <a:rPr dirty="0"/>
              <a:t>Apply network segmentation to limit lateral movement by attackers.</a:t>
            </a:r>
          </a:p>
          <a:p>
            <a:pPr lvl="1"/>
            <a:r>
              <a:rPr dirty="0"/>
              <a:t>Perform regular vulnerability assessments and penetration testing to identify weaknesses.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Example: Implementing Zero Trust Architecture in a Financial Services Firm:</a:t>
            </a:r>
          </a:p>
          <a:p>
            <a:r>
              <a:rPr dirty="0"/>
              <a:t>Background:</a:t>
            </a:r>
          </a:p>
          <a:p>
            <a:pPr lvl="1"/>
            <a:r>
              <a:rPr dirty="0"/>
              <a:t>A leading financial services firm faced increasing threats from insider threats, phishing attacks, and evolving external adversaries.</a:t>
            </a:r>
          </a:p>
          <a:p>
            <a:pPr lvl="1"/>
            <a:r>
              <a:rPr dirty="0"/>
              <a:t>Existing perimeter-based defenses proved inadequate in mitigating risks due to remote workforces and hybrid cloud adoption.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Enterprise Security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Network Security Models:</a:t>
            </a:r>
          </a:p>
          <a:p>
            <a:r>
              <a:rPr dirty="0"/>
              <a:t>Key Components:</a:t>
            </a:r>
          </a:p>
          <a:p>
            <a:pPr lvl="1"/>
            <a:r>
              <a:rPr dirty="0"/>
              <a:t>Multi-factor authentication (MFA).</a:t>
            </a:r>
          </a:p>
          <a:p>
            <a:pPr lvl="1"/>
            <a:r>
              <a:rPr dirty="0"/>
              <a:t>Micro-segmentation of network resources.</a:t>
            </a:r>
          </a:p>
          <a:p>
            <a:pPr lvl="1"/>
            <a:r>
              <a:rPr dirty="0"/>
              <a:t>Least privilege access enforcement.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Case Study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Implementation Steps:</a:t>
            </a:r>
          </a:p>
          <a:p>
            <a:pPr lvl="1"/>
            <a:r>
              <a:rPr dirty="0"/>
              <a:t>Assessment and Planning:</a:t>
            </a:r>
          </a:p>
          <a:p>
            <a:pPr lvl="1"/>
            <a:r>
              <a:rPr dirty="0"/>
              <a:t>Conducted a comprehensive audit of the existing network, endpoints, and user access policies.</a:t>
            </a:r>
          </a:p>
          <a:p>
            <a:pPr lvl="1"/>
            <a:r>
              <a:rPr dirty="0"/>
              <a:t>Defined objectives for Zero Trust implementation, focusing on minimizing lateral movement and securing sensitive financial data.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Case Study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Identity and Access Management (IAM):</a:t>
            </a:r>
          </a:p>
          <a:p>
            <a:pPr lvl="1"/>
            <a:r>
              <a:rPr dirty="0"/>
              <a:t>Deployed multi-factor authentication (MFA) across all critical systems.</a:t>
            </a:r>
          </a:p>
          <a:p>
            <a:pPr lvl="1"/>
            <a:r>
              <a:rPr dirty="0"/>
              <a:t>Implemented single sign-on (SSO) to streamline secure access to applications.</a:t>
            </a:r>
          </a:p>
          <a:p>
            <a:pPr lvl="1"/>
            <a:r>
              <a:rPr dirty="0"/>
              <a:t>Established identity verification policies using risk-based adaptive authentication.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Case Study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Network Segmentation:</a:t>
            </a:r>
          </a:p>
          <a:p>
            <a:pPr lvl="1"/>
            <a:r>
              <a:rPr dirty="0"/>
              <a:t>Introduced micro-segmentation to isolate sensitive assets and prevent unauthorized access.</a:t>
            </a:r>
          </a:p>
          <a:p>
            <a:pPr lvl="1"/>
            <a:r>
              <a:rPr dirty="0"/>
              <a:t>Configured software-defined networking (SDN) to enforce dynamic access controls.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Case Study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Endpoint Security:</a:t>
            </a:r>
          </a:p>
          <a:p>
            <a:pPr lvl="1"/>
            <a:r>
              <a:rPr dirty="0"/>
              <a:t>Deployed advanced endpoint detection and response (EDR) solutions to monitor and remediate threats.</a:t>
            </a:r>
          </a:p>
          <a:p>
            <a:pPr lvl="1"/>
            <a:r>
              <a:rPr dirty="0"/>
              <a:t>Enforced strict device compliance checks for accessing network resources.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Case Study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Continuous Monitoring:</a:t>
            </a:r>
          </a:p>
          <a:p>
            <a:pPr lvl="1"/>
            <a:r>
              <a:rPr dirty="0"/>
              <a:t>Integrated Security Information and Event Management (SIEM) systems for real-time visibility into network activities.</a:t>
            </a:r>
          </a:p>
          <a:p>
            <a:pPr lvl="1"/>
            <a:r>
              <a:rPr dirty="0"/>
              <a:t>Implemented behavioral analytics to detect anomalous activities.</a:t>
            </a:r>
          </a:p>
          <a:p>
            <a:pPr lvl="1"/>
            <a:r>
              <a:rPr dirty="0"/>
              <a:t>Regularly updated and tested security policies to adapt to evolving threats.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Case Study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Outcome:</a:t>
            </a:r>
          </a:p>
          <a:p>
            <a:pPr lvl="1"/>
            <a:r>
              <a:rPr dirty="0"/>
              <a:t>Achieved enhanced security posture with significant reduction in successful phishing and insider attacks.</a:t>
            </a:r>
          </a:p>
          <a:p>
            <a:pPr lvl="1"/>
            <a:r>
              <a:rPr dirty="0"/>
              <a:t>Improved compliance with regulatory requirements and industry best practices.</a:t>
            </a:r>
          </a:p>
          <a:p>
            <a:pPr lvl="1"/>
            <a:r>
              <a:rPr dirty="0"/>
              <a:t>Strengthened customer trust through robust data protection measures.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Enterprise Security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Network Security Models:</a:t>
            </a:r>
            <a:endParaRPr b="1" dirty="0"/>
          </a:p>
          <a:p>
            <a:pPr lvl="1"/>
            <a:r>
              <a:rPr dirty="0"/>
              <a:t>Benefits:</a:t>
            </a:r>
          </a:p>
          <a:p>
            <a:pPr lvl="1"/>
            <a:r>
              <a:rPr dirty="0"/>
              <a:t>Minimizes lateral movement of attackers.</a:t>
            </a:r>
          </a:p>
          <a:p>
            <a:pPr lvl="1"/>
            <a:r>
              <a:rPr dirty="0"/>
              <a:t>Enhances protection against insider threats.</a:t>
            </a:r>
          </a:p>
          <a:p>
            <a:pPr lvl="1"/>
            <a:r>
              <a:rPr dirty="0"/>
              <a:t>Aligns with modern, cloud-based architectures.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Enterprise Security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b="1" dirty="0"/>
              <a:t>Software-Defined Perimeter (SDP):</a:t>
            </a:r>
          </a:p>
          <a:p>
            <a:pPr lvl="1"/>
            <a:r>
              <a:rPr dirty="0"/>
              <a:t>Virtualizes and abstracts network boundaries, creating dynamically configured perimeters.</a:t>
            </a:r>
          </a:p>
          <a:p>
            <a:pPr lvl="1"/>
            <a:r>
              <a:rPr dirty="0"/>
              <a:t>Provides secure remote access by verifying the identity of devices and users before granting access.</a:t>
            </a:r>
          </a:p>
          <a:p>
            <a:pPr lvl="1"/>
            <a:r>
              <a:rPr dirty="0"/>
              <a:t>Operates on a "deny-by-default" principle, ensuring only authenticated users access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of Enterprise Security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Software-Defined Perimeter (SDP):</a:t>
            </a:r>
            <a:endParaRPr b="1" dirty="0"/>
          </a:p>
          <a:p>
            <a:pPr lvl="1"/>
            <a:r>
              <a:rPr dirty="0"/>
              <a:t>Key Features:</a:t>
            </a:r>
          </a:p>
          <a:p>
            <a:pPr lvl="1"/>
            <a:r>
              <a:rPr dirty="0"/>
              <a:t>Secure application and data access.</a:t>
            </a:r>
          </a:p>
          <a:p>
            <a:pPr lvl="1"/>
            <a:r>
              <a:rPr dirty="0"/>
              <a:t>Granular, policy-based access control.</a:t>
            </a:r>
          </a:p>
          <a:p>
            <a:pPr lvl="1"/>
            <a:r>
              <a:rPr dirty="0"/>
              <a:t>Integrated encryption for data in transit.</a:t>
            </a:r>
          </a:p>
          <a:p>
            <a:pPr lvl="1"/>
            <a:r>
              <a:rPr dirty="0"/>
              <a:t>Benefits:</a:t>
            </a:r>
          </a:p>
          <a:p>
            <a:pPr lvl="1"/>
            <a:r>
              <a:rPr dirty="0"/>
              <a:t>Reduces attack surface by hiding resources from unauthorized users.</a:t>
            </a:r>
          </a:p>
          <a:p>
            <a:pPr lvl="1"/>
            <a:r>
              <a:rPr dirty="0"/>
              <a:t>Simplifies network access for remote and hybrid workforces.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square">
        <a:spAutoFit/>
      </a:bodyPr>
      <a:lstStyle>
        <a:defPPr marR="0" algn="l">
          <a:lnSpc>
            <a:spcPct val="115000"/>
          </a:lnSpc>
          <a:spcAft>
            <a:spcPts val="800"/>
          </a:spcAft>
          <a:tabLst>
            <a:tab pos="457200" algn="l"/>
          </a:tabLst>
          <a:defRPr sz="2600" b="1" kern="100" dirty="0">
            <a:effectLst/>
            <a:latin typeface="Aptos" panose="020B0004020202020204" pitchFamily="34" charset="0"/>
            <a:ea typeface="Aptos" panose="020B0004020202020204" pitchFamily="34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5FAB561DC6A47A0A98BAA6919695E" ma:contentTypeVersion="11" ma:contentTypeDescription="Create a new document." ma:contentTypeScope="" ma:versionID="2f8eaadcc513ab650791a1a1b9f195ce">
  <xsd:schema xmlns:xsd="http://www.w3.org/2001/XMLSchema" xmlns:xs="http://www.w3.org/2001/XMLSchema" xmlns:p="http://schemas.microsoft.com/office/2006/metadata/properties" xmlns:ns2="d2cdffff-7270-4a21-9ecb-b72fdb785163" xmlns:ns3="25bdafb4-a802-46b6-9327-c40b847c4315" targetNamespace="http://schemas.microsoft.com/office/2006/metadata/properties" ma:root="true" ma:fieldsID="5b3f93815f39976565dc5e9e2b947ae6" ns2:_="" ns3:_="">
    <xsd:import namespace="d2cdffff-7270-4a21-9ecb-b72fdb785163"/>
    <xsd:import namespace="25bdafb4-a802-46b6-9327-c40b847c4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dffff-7270-4a21-9ecb-b72fdb785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dafb4-a802-46b6-9327-c40b847c431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278cae7-60fb-46df-88ad-854d37db12b2}" ma:internalName="TaxCatchAll" ma:showField="CatchAllData" ma:web="25bdafb4-a802-46b6-9327-c40b847c43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bdafb4-a802-46b6-9327-c40b847c4315" xsi:nil="true"/>
    <lcf76f155ced4ddcb4097134ff3c332f xmlns="d2cdffff-7270-4a21-9ecb-b72fdb78516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044B09-8974-4AB5-8BC0-71CF3CC46B5B}"/>
</file>

<file path=customXml/itemProps2.xml><?xml version="1.0" encoding="utf-8"?>
<ds:datastoreItem xmlns:ds="http://schemas.openxmlformats.org/officeDocument/2006/customXml" ds:itemID="{423CCC06-5D31-4EF6-98FC-97CCBD26C4CB}"/>
</file>

<file path=customXml/itemProps3.xml><?xml version="1.0" encoding="utf-8"?>
<ds:datastoreItem xmlns:ds="http://schemas.openxmlformats.org/officeDocument/2006/customXml" ds:itemID="{9703A60B-74EB-4FE7-B5E1-3C99B0BFDB0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5263</TotalTime>
  <Words>3139</Words>
  <Application>Microsoft Office PowerPoint</Application>
  <PresentationFormat>Widescreen</PresentationFormat>
  <Paragraphs>478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Arial</vt:lpstr>
      <vt:lpstr>Times</vt:lpstr>
      <vt:lpstr>Wingdings</vt:lpstr>
      <vt:lpstr>3_Standarddesign</vt:lpstr>
      <vt:lpstr>4_Standarddesign</vt:lpstr>
      <vt:lpstr>CMP5329 Cyber Security</vt:lpstr>
      <vt:lpstr>Security goals</vt:lpstr>
      <vt:lpstr>1. Introduction to Enterprise Security</vt:lpstr>
      <vt:lpstr>2. Types of Enterprise Security Models</vt:lpstr>
      <vt:lpstr>2. Types of Enterprise Security Models</vt:lpstr>
      <vt:lpstr>2. Types of Enterprise Security Models</vt:lpstr>
      <vt:lpstr>2. Types of Enterprise Security Models</vt:lpstr>
      <vt:lpstr>2. Types of Enterprise Security Models</vt:lpstr>
      <vt:lpstr>2. Types of Enterprise Security Models</vt:lpstr>
      <vt:lpstr>2. Types of Enterprise Security Models</vt:lpstr>
      <vt:lpstr>2. Types of Enterprise Security Models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3. Key Components of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4. Technologies and Tools Supporting Enterprise Security</vt:lpstr>
      <vt:lpstr>5. Threat Landscape in Enterprises</vt:lpstr>
      <vt:lpstr>5. Threat Landscape in Enterprises</vt:lpstr>
      <vt:lpstr>5. Threat Landscape in Enterprises</vt:lpstr>
      <vt:lpstr>5. Threat Landscape in Enterprises</vt:lpstr>
      <vt:lpstr>5. Threat Landscape in Enterprises</vt:lpstr>
      <vt:lpstr>5. Threat Landscape in Enterprises</vt:lpstr>
      <vt:lpstr>5. Threat Landscape in Enterprises</vt:lpstr>
      <vt:lpstr>5. Threat Landscape in Enterprises</vt:lpstr>
      <vt:lpstr>6. Regulations and Standards</vt:lpstr>
      <vt:lpstr>6. Regulations and Standards</vt:lpstr>
      <vt:lpstr>6. Regulations and Standards</vt:lpstr>
      <vt:lpstr>6. Regulations and Standards</vt:lpstr>
      <vt:lpstr>6. Regulations and Standards</vt:lpstr>
      <vt:lpstr>6. Regulations and Standards</vt:lpstr>
      <vt:lpstr>6. Regulations and Standards</vt:lpstr>
      <vt:lpstr>6. Regulations and Standards</vt:lpstr>
      <vt:lpstr>6. Regulations and Standards</vt:lpstr>
      <vt:lpstr>7. Case Study</vt:lpstr>
      <vt:lpstr>7. Case Study</vt:lpstr>
      <vt:lpstr>7. Case Study</vt:lpstr>
      <vt:lpstr>7. Case Study</vt:lpstr>
      <vt:lpstr>7. Case Study</vt:lpstr>
      <vt:lpstr>7. Case Study</vt:lpstr>
      <vt:lpstr>7. Case Study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1045</cp:revision>
  <cp:lastPrinted>1999-07-26T11:07:16Z</cp:lastPrinted>
  <dcterms:created xsi:type="dcterms:W3CDTF">1999-06-21T09:15:32Z</dcterms:created>
  <dcterms:modified xsi:type="dcterms:W3CDTF">2024-12-27T01:01:56Z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0x010100AFE5FAB561DC6A47A0A98BAA6919695E</vt:lpwstr>
  </property>
</Properties>
</file>