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0" r:id="rId1"/>
    <p:sldMasterId id="2147483723" r:id="rId2"/>
  </p:sldMasterIdLst>
  <p:notesMasterIdLst>
    <p:notesMasterId r:id="rId54"/>
  </p:notesMasterIdLst>
  <p:handoutMasterIdLst>
    <p:handoutMasterId r:id="rId55"/>
  </p:handoutMasterIdLst>
  <p:sldIdLst>
    <p:sldId id="1519" r:id="rId3"/>
    <p:sldId id="1520" r:id="rId4"/>
    <p:sldId id="257" r:id="rId5"/>
    <p:sldId id="258" r:id="rId6"/>
    <p:sldId id="259" r:id="rId7"/>
    <p:sldId id="260" r:id="rId8"/>
    <p:sldId id="261" r:id="rId9"/>
    <p:sldId id="152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152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1523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FF0000"/>
    <a:srgbClr val="003366"/>
    <a:srgbClr val="33CC33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74954" autoAdjust="0"/>
  </p:normalViewPr>
  <p:slideViewPr>
    <p:cSldViewPr>
      <p:cViewPr varScale="1">
        <p:scale>
          <a:sx n="82" d="100"/>
          <a:sy n="82" d="100"/>
        </p:scale>
        <p:origin x="53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customXml" Target="../customXml/item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9" y="23269"/>
            <a:ext cx="9313035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5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3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3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"/>
            <a:ext cx="8928992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41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91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6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2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383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6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1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3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6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2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"/>
            <a:ext cx="9793088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321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96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0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856" y="32868"/>
            <a:ext cx="10972800" cy="731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376" y="1052736"/>
            <a:ext cx="11017224" cy="504056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3031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58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2" y="40185"/>
            <a:ext cx="8448831" cy="783526"/>
          </a:xfrm>
        </p:spPr>
        <p:txBody>
          <a:bodyPr/>
          <a:lstStyle>
            <a:lvl1pPr>
              <a:defRPr sz="28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6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9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2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6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83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103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0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99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548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21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188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668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542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0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3220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2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"/>
            <a:ext cx="9121013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41"/>
            <a:ext cx="50800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41"/>
            <a:ext cx="50800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8962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25065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3269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3267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6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707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0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422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0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543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62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220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85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500" y="140494"/>
            <a:ext cx="8832981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79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34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04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34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23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87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856" y="32868"/>
            <a:ext cx="10972800" cy="731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376" y="1052736"/>
            <a:ext cx="11017224" cy="504056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4540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549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40185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018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58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50" y="2"/>
            <a:ext cx="8928039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024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48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1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90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1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25065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2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-34707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41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764704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6" y="6508752"/>
            <a:ext cx="26881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200" dirty="0">
                <a:latin typeface="Arial" panose="020B0604020202020204" pitchFamily="34" charset="0"/>
              </a:rPr>
              <a:t>Week 10: </a:t>
            </a:r>
            <a:fld id="{F82382A3-3314-49A0-B193-00795800CFEF}" type="slidenum">
              <a:rPr lang="de-DE" altLang="en-US" sz="12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2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6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5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2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11732" y="1"/>
            <a:ext cx="1187725" cy="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4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6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6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-34707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764704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Week 6: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11731" y="1"/>
            <a:ext cx="1187725" cy="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16632"/>
            <a:ext cx="6984775" cy="792162"/>
          </a:xfrm>
        </p:spPr>
        <p:txBody>
          <a:bodyPr/>
          <a:lstStyle/>
          <a:p>
            <a:pPr algn="ctr"/>
            <a:r>
              <a:rPr lang="en-US" dirty="0"/>
              <a:t>CMP5329 Cyber Security</a:t>
            </a: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20" y="3166372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2989"/>
            <a:ext cx="121920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Week 10: Monitoring and Logging and Detection using ML, DL approaches</a:t>
            </a:r>
            <a:endParaRPr kumimoji="0" lang="de-DE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924944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Logs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945356"/>
            <a:ext cx="10363200" cy="4967287"/>
          </a:xfrm>
        </p:spPr>
        <p:txBody>
          <a:bodyPr/>
          <a:lstStyle/>
          <a:p>
            <a:r>
              <a:rPr dirty="0"/>
              <a:t>Examples: Windows Event Logs, Linux </a:t>
            </a:r>
            <a:r>
              <a:rPr dirty="0" err="1"/>
              <a:t>syslogs</a:t>
            </a:r>
            <a:r>
              <a:rPr dirty="0"/>
              <a:t>.  </a:t>
            </a:r>
          </a:p>
          <a:p>
            <a:r>
              <a:rPr dirty="0"/>
              <a:t>Key uses: Diagnosing system crashes, monitoring login attempts.  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1491B-1805-2DC8-2FFA-D73D809A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916832"/>
            <a:ext cx="8410274" cy="44297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Application Logs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03" y="1052736"/>
            <a:ext cx="10363200" cy="4967287"/>
          </a:xfrm>
        </p:spPr>
        <p:txBody>
          <a:bodyPr/>
          <a:lstStyle/>
          <a:p>
            <a:r>
              <a:rPr dirty="0"/>
              <a:t>Analyzing Application Logs </a:t>
            </a:r>
          </a:p>
          <a:p>
            <a:pPr lvl="1"/>
            <a:r>
              <a:rPr dirty="0"/>
              <a:t>Examples: Web server logs (Apache, Nginx), database logs (MySQL, PostgreSQL).  </a:t>
            </a:r>
          </a:p>
          <a:p>
            <a:pPr lvl="1"/>
            <a:r>
              <a:rPr dirty="0"/>
              <a:t>Key uses: Tracking user activities, identifying application errors.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Network Logs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Understanding Network Logs </a:t>
            </a:r>
          </a:p>
          <a:p>
            <a:endParaRPr dirty="0"/>
          </a:p>
          <a:p>
            <a:pPr lvl="1"/>
            <a:r>
              <a:rPr dirty="0"/>
              <a:t>Examples: Firewall logs, router logs, IDS/IPS logs.  </a:t>
            </a:r>
          </a:p>
          <a:p>
            <a:pPr lvl="1"/>
            <a:r>
              <a:rPr dirty="0"/>
              <a:t>Key uses: Detecting suspicious network traffic, identifying DoS attacks.  </a:t>
            </a:r>
          </a:p>
          <a:p>
            <a:endParaRPr dirty="0"/>
          </a:p>
          <a:p>
            <a:r>
              <a:rPr lang="en-US" dirty="0"/>
              <a:t>Dataset</a:t>
            </a:r>
            <a:r>
              <a:rPr dirty="0"/>
              <a:t>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https://www.unb.ca/cic/datasets/ids-2017.html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for Monitoring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397" y="980728"/>
            <a:ext cx="10363200" cy="4967287"/>
          </a:xfrm>
        </p:spPr>
        <p:txBody>
          <a:bodyPr/>
          <a:lstStyle/>
          <a:p>
            <a:r>
              <a:rPr dirty="0"/>
              <a:t>Common Tools in Use </a:t>
            </a:r>
          </a:p>
          <a:p>
            <a:pPr lvl="1"/>
            <a:r>
              <a:rPr dirty="0"/>
              <a:t>ELK Stack (Elasticsearch, Logstash, Kibana): Open-source log monitoring and visualization.  </a:t>
            </a:r>
          </a:p>
          <a:p>
            <a:pPr lvl="1"/>
            <a:r>
              <a:rPr dirty="0"/>
              <a:t>Splunk: Comprehensive log management and analysis tool.  </a:t>
            </a:r>
          </a:p>
          <a:p>
            <a:pPr lvl="1"/>
            <a:r>
              <a:rPr dirty="0" err="1"/>
              <a:t>Graylog</a:t>
            </a:r>
            <a:r>
              <a:rPr dirty="0"/>
              <a:t>: Open-source log management platform. 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ELK Stack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38" y="945356"/>
            <a:ext cx="10363200" cy="4967287"/>
          </a:xfrm>
        </p:spPr>
        <p:txBody>
          <a:bodyPr/>
          <a:lstStyle/>
          <a:p>
            <a:r>
              <a:rPr dirty="0"/>
              <a:t>How ELK Stack Works </a:t>
            </a:r>
          </a:p>
          <a:p>
            <a:pPr lvl="1"/>
            <a:r>
              <a:rPr dirty="0"/>
              <a:t>Logstash: Collects and parses log data.  </a:t>
            </a:r>
          </a:p>
          <a:p>
            <a:pPr lvl="1"/>
            <a:r>
              <a:rPr dirty="0"/>
              <a:t>Elasticsearch: Stores and indexes logs.  </a:t>
            </a:r>
          </a:p>
          <a:p>
            <a:pPr lvl="1"/>
            <a:r>
              <a:rPr dirty="0"/>
              <a:t>Kibana: Visualizes log data.  </a:t>
            </a:r>
          </a:p>
          <a:p>
            <a:pPr lvl="1"/>
            <a:r>
              <a:rPr dirty="0"/>
              <a:t>Example use case: Real-time analysis of application logs. 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Challenges in Manual Log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052736"/>
            <a:ext cx="10363200" cy="4967287"/>
          </a:xfrm>
        </p:spPr>
        <p:txBody>
          <a:bodyPr/>
          <a:lstStyle/>
          <a:p>
            <a:r>
              <a:rPr dirty="0"/>
              <a:t>Why Manual Analysis is Difficult </a:t>
            </a:r>
          </a:p>
          <a:p>
            <a:pPr lvl="1"/>
            <a:r>
              <a:rPr lang="en-US" dirty="0"/>
              <a:t>Volume: High log generation rates.  </a:t>
            </a:r>
          </a:p>
          <a:p>
            <a:pPr lvl="1"/>
            <a:r>
              <a:rPr lang="en-US" dirty="0"/>
              <a:t>Complexity: Logs from diverse sources require correlation.  </a:t>
            </a:r>
          </a:p>
          <a:p>
            <a:pPr lvl="1"/>
            <a:r>
              <a:rPr lang="en-US" dirty="0"/>
              <a:t>Timeliness: Attack detection must be rapid.  </a:t>
            </a:r>
          </a:p>
          <a:p>
            <a:pPr lvl="1"/>
            <a:r>
              <a:rPr lang="en-US" dirty="0"/>
              <a:t>Skill Requirements: Interpreting logs demands expertise.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Automation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45356"/>
            <a:ext cx="10363200" cy="4967287"/>
          </a:xfrm>
        </p:spPr>
        <p:txBody>
          <a:bodyPr/>
          <a:lstStyle/>
          <a:p>
            <a:r>
              <a:rPr dirty="0"/>
              <a:t>Automating Log Analysis </a:t>
            </a:r>
          </a:p>
          <a:p>
            <a:endParaRPr dirty="0"/>
          </a:p>
          <a:p>
            <a:pPr lvl="1"/>
            <a:r>
              <a:rPr dirty="0"/>
              <a:t>Benefits: Faster detection, reduced human error, scalability.  </a:t>
            </a:r>
          </a:p>
          <a:p>
            <a:pPr lvl="1"/>
            <a:r>
              <a:rPr dirty="0"/>
              <a:t>Tools to consider: ML/DL-based approaches, SIEM (Security Information and Event Management).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log types and tools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45356"/>
            <a:ext cx="10363200" cy="4967287"/>
          </a:xfrm>
        </p:spPr>
        <p:txBody>
          <a:bodyPr/>
          <a:lstStyle/>
          <a:p>
            <a:pPr lvl="1"/>
            <a:r>
              <a:rPr dirty="0"/>
              <a:t>Summary of log types and tools.  </a:t>
            </a:r>
          </a:p>
          <a:p>
            <a:pPr lvl="1"/>
            <a:r>
              <a:rPr dirty="0"/>
              <a:t>Introduction to advanced analysis using machine learning.  </a:t>
            </a:r>
          </a:p>
          <a:p>
            <a:pPr lvl="1"/>
            <a:r>
              <a:rPr dirty="0"/>
              <a:t>Transition to practical application and ML/DL approaches in upcoming slides.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C3DD4-8E0A-7CCA-E7C2-41CC8691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9934-C8BD-5EF4-01B6-15EBC1F0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2C71-D7B3-EC3B-5576-23F90B4C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945356"/>
            <a:ext cx="10363200" cy="4967287"/>
          </a:xfrm>
        </p:spPr>
        <p:txBody>
          <a:bodyPr/>
          <a:lstStyle/>
          <a:p>
            <a:pPr lvl="1"/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Role of monitoring and logging in cybersecurity.  </a:t>
            </a:r>
          </a:p>
          <a:p>
            <a:pPr lvl="1"/>
            <a:r>
              <a:rPr dirty="0">
                <a:solidFill>
                  <a:srgbClr val="FF0000"/>
                </a:solidFill>
              </a:rPr>
              <a:t>ML/DL algorithms for anomaly detection.  </a:t>
            </a:r>
          </a:p>
          <a:p>
            <a:pPr lvl="1"/>
            <a:r>
              <a:rPr dirty="0"/>
              <a:t>Hands-on demonstration of real-world applications.  </a:t>
            </a:r>
          </a:p>
          <a:p>
            <a:pPr lvl="1"/>
            <a:r>
              <a:rPr dirty="0"/>
              <a:t>Case studies highlighting the impact of AI in security.  .</a:t>
            </a:r>
          </a:p>
        </p:txBody>
      </p:sp>
    </p:spTree>
    <p:extLst>
      <p:ext uri="{BB962C8B-B14F-4D97-AF65-F5344CB8AC3E}">
        <p14:creationId xmlns:p14="http://schemas.microsoft.com/office/powerpoint/2010/main" val="328443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Role of ML/DL in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r>
              <a:rPr dirty="0"/>
              <a:t>Why Machine Learning is Essential </a:t>
            </a:r>
          </a:p>
          <a:p>
            <a:pPr lvl="1"/>
            <a:r>
              <a:rPr dirty="0"/>
              <a:t>Challenges of Manual Analysis: </a:t>
            </a:r>
          </a:p>
          <a:p>
            <a:pPr lvl="1"/>
            <a:r>
              <a:rPr dirty="0"/>
              <a:t>Too much data for humans to process.  </a:t>
            </a:r>
          </a:p>
          <a:p>
            <a:pPr lvl="1"/>
            <a:r>
              <a:rPr dirty="0"/>
              <a:t>Increasing sophistication of cyberattacks.  </a:t>
            </a:r>
          </a:p>
          <a:p>
            <a:pPr lvl="1"/>
            <a:r>
              <a:rPr dirty="0"/>
              <a:t>Advantages of ML/DL: </a:t>
            </a:r>
          </a:p>
          <a:p>
            <a:pPr lvl="1"/>
            <a:r>
              <a:rPr dirty="0"/>
              <a:t>Processes large datasets quickly.  </a:t>
            </a:r>
          </a:p>
          <a:p>
            <a:pPr lvl="1"/>
            <a:r>
              <a:rPr dirty="0"/>
              <a:t>Identifies patterns and anomalies in real-time.  </a:t>
            </a:r>
          </a:p>
          <a:p>
            <a:pPr lvl="1"/>
            <a:r>
              <a:rPr dirty="0"/>
              <a:t>Adapts to new attack methods through learning.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D93A2-92D6-91C3-FF27-DDFDAECF6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1BDC-B9BC-385E-868E-BC630E30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A6A5-22F5-EFF2-7D64-28042A93B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945356"/>
            <a:ext cx="10363200" cy="4967287"/>
          </a:xfrm>
        </p:spPr>
        <p:txBody>
          <a:bodyPr/>
          <a:lstStyle/>
          <a:p>
            <a:pPr lvl="1"/>
            <a:r>
              <a:rPr dirty="0"/>
              <a:t>Role of monitoring and logging in cybersecurity.  </a:t>
            </a:r>
          </a:p>
          <a:p>
            <a:pPr lvl="1"/>
            <a:r>
              <a:rPr dirty="0"/>
              <a:t>ML/DL algorithms for anomaly detection.  </a:t>
            </a:r>
          </a:p>
          <a:p>
            <a:pPr lvl="1"/>
            <a:r>
              <a:rPr dirty="0"/>
              <a:t>Hands-on demonstration of real-world applications.  </a:t>
            </a:r>
          </a:p>
          <a:p>
            <a:pPr lvl="1"/>
            <a:r>
              <a:rPr dirty="0"/>
              <a:t>Case studies highlighting the impact of AI in security.  .</a:t>
            </a:r>
          </a:p>
        </p:txBody>
      </p:sp>
    </p:spTree>
    <p:extLst>
      <p:ext uri="{BB962C8B-B14F-4D97-AF65-F5344CB8AC3E}">
        <p14:creationId xmlns:p14="http://schemas.microsoft.com/office/powerpoint/2010/main" val="2525153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Machine Learning Algorithms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945356"/>
            <a:ext cx="10363200" cy="4967287"/>
          </a:xfrm>
        </p:spPr>
        <p:txBody>
          <a:bodyPr/>
          <a:lstStyle/>
          <a:p>
            <a:r>
              <a:rPr dirty="0"/>
              <a:t>Key ML Algorithms for Detection </a:t>
            </a:r>
          </a:p>
          <a:p>
            <a:pPr lvl="1"/>
            <a:r>
              <a:rPr dirty="0"/>
              <a:t>Random Forest: Effective for classifying benign vs. malicious activities.  </a:t>
            </a:r>
          </a:p>
          <a:p>
            <a:pPr lvl="1"/>
            <a:r>
              <a:rPr dirty="0"/>
              <a:t>Support Vector Machine (SVM): Finds boundaries between normal and anomalous data.  </a:t>
            </a:r>
          </a:p>
          <a:p>
            <a:pPr lvl="1"/>
            <a:r>
              <a:rPr dirty="0"/>
              <a:t>Clustering: Groups data to identify outliers.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Algorithms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124744"/>
            <a:ext cx="10363200" cy="4967287"/>
          </a:xfrm>
        </p:spPr>
        <p:txBody>
          <a:bodyPr/>
          <a:lstStyle/>
          <a:p>
            <a:r>
              <a:rPr dirty="0"/>
              <a:t>Key DL Techniques for Anomaly Detection </a:t>
            </a:r>
          </a:p>
          <a:p>
            <a:pPr lvl="1"/>
            <a:r>
              <a:rPr dirty="0"/>
              <a:t>Autoencoders: Reconstruct input data and flag deviations as anomalies.  </a:t>
            </a:r>
          </a:p>
          <a:p>
            <a:pPr lvl="1"/>
            <a:r>
              <a:rPr dirty="0"/>
              <a:t>Convolutional Neural Networks (CNNs): Analyze structured data like packet flows.  </a:t>
            </a:r>
          </a:p>
          <a:p>
            <a:pPr lvl="1"/>
            <a:r>
              <a:rPr dirty="0"/>
              <a:t>Recurrent Neural Networks (RNNs): Handle sequential data such as time-series logs. </a:t>
            </a:r>
            <a:endParaRPr lang="en-US" dirty="0"/>
          </a:p>
          <a:p>
            <a:pPr lvl="1"/>
            <a:r>
              <a:rPr lang="en-US" dirty="0"/>
              <a:t> LSTM, BERT, self-attention etc.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r>
              <a:rPr dirty="0"/>
              <a:t>How Random Forest Works </a:t>
            </a:r>
          </a:p>
          <a:p>
            <a:pPr lvl="1"/>
            <a:r>
              <a:rPr dirty="0"/>
              <a:t>Ensemble method that uses decision trees.  </a:t>
            </a:r>
          </a:p>
          <a:p>
            <a:pPr lvl="1"/>
            <a:r>
              <a:rPr dirty="0"/>
              <a:t>Combines multiple trees to reduce overfitting.  </a:t>
            </a:r>
          </a:p>
          <a:p>
            <a:pPr lvl="1"/>
            <a:r>
              <a:rPr dirty="0"/>
              <a:t>Suitable for high-dimensional datasets like logs.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Autoencoders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28" y="945356"/>
            <a:ext cx="10363200" cy="4967287"/>
          </a:xfrm>
        </p:spPr>
        <p:txBody>
          <a:bodyPr/>
          <a:lstStyle/>
          <a:p>
            <a:r>
              <a:rPr dirty="0"/>
              <a:t>Using Autoencoders for Anomaly Detection </a:t>
            </a:r>
          </a:p>
          <a:p>
            <a:pPr lvl="1"/>
            <a:r>
              <a:rPr dirty="0"/>
              <a:t>Trains on normal data to minimize reconstruction error.  </a:t>
            </a:r>
          </a:p>
          <a:p>
            <a:pPr lvl="1"/>
            <a:r>
              <a:rPr dirty="0"/>
              <a:t>High reconstruction error signals anomalies.  </a:t>
            </a:r>
          </a:p>
          <a:p>
            <a:pPr lvl="1"/>
            <a:r>
              <a:rPr dirty="0"/>
              <a:t>Example use case: Detecting unusual login behavior. 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Logs for ML/DL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r>
              <a:rPr dirty="0"/>
              <a:t>Preparing Data for Detection </a:t>
            </a:r>
          </a:p>
          <a:p>
            <a:pPr lvl="1"/>
            <a:r>
              <a:rPr dirty="0"/>
              <a:t>Data Cleaning: Remove irrelevant or corrupted logs.  </a:t>
            </a:r>
          </a:p>
          <a:p>
            <a:pPr lvl="1"/>
            <a:r>
              <a:rPr dirty="0"/>
              <a:t>Feature Extraction: Convert logs into structured formats.  </a:t>
            </a:r>
          </a:p>
          <a:p>
            <a:pPr lvl="1"/>
            <a:r>
              <a:rPr dirty="0"/>
              <a:t>Normalization: Scale data for ML/DL algorithms.  </a:t>
            </a:r>
          </a:p>
          <a:p>
            <a:pPr lvl="1"/>
            <a:r>
              <a:rPr dirty="0"/>
              <a:t>Labeling: Identify known attacks for supervised learning.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Extraction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1052736"/>
            <a:ext cx="10363200" cy="4967287"/>
          </a:xfrm>
        </p:spPr>
        <p:txBody>
          <a:bodyPr/>
          <a:lstStyle/>
          <a:p>
            <a:r>
              <a:rPr dirty="0"/>
              <a:t>Extracting Useful Features </a:t>
            </a:r>
          </a:p>
          <a:p>
            <a:endParaRPr dirty="0"/>
          </a:p>
          <a:p>
            <a:pPr lvl="1"/>
            <a:r>
              <a:rPr dirty="0"/>
              <a:t>Log Parsing: Break logs into structured fields.  </a:t>
            </a:r>
          </a:p>
          <a:p>
            <a:pPr lvl="1"/>
            <a:r>
              <a:rPr dirty="0"/>
              <a:t>Derived Features: E.g., event frequency, time gaps.  </a:t>
            </a:r>
          </a:p>
          <a:p>
            <a:pPr lvl="1"/>
            <a:r>
              <a:rPr dirty="0"/>
              <a:t>Dimensionality Reduction: PCA for simplifying large feature sets.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Workflow for ML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052736"/>
            <a:ext cx="10363200" cy="4967287"/>
          </a:xfrm>
        </p:spPr>
        <p:txBody>
          <a:bodyPr/>
          <a:lstStyle/>
          <a:p>
            <a:r>
              <a:rPr dirty="0"/>
              <a:t>End-to-End ML Workflow </a:t>
            </a:r>
          </a:p>
          <a:p>
            <a:endParaRPr dirty="0"/>
          </a:p>
          <a:p>
            <a:pPr lvl="1"/>
            <a:r>
              <a:rPr dirty="0"/>
              <a:t>Collect logs from various sources (e.g., network, applications).  </a:t>
            </a:r>
          </a:p>
          <a:p>
            <a:pPr lvl="1"/>
            <a:r>
              <a:rPr dirty="0"/>
              <a:t>Preprocess and extract features.  </a:t>
            </a:r>
          </a:p>
          <a:p>
            <a:pPr lvl="1"/>
            <a:r>
              <a:rPr dirty="0"/>
              <a:t>Train ML model (e.g., Random Forest).  </a:t>
            </a:r>
          </a:p>
          <a:p>
            <a:pPr lvl="1"/>
            <a:r>
              <a:rPr dirty="0"/>
              <a:t>Deploy model for real-time anomaly detection.  </a:t>
            </a:r>
          </a:p>
          <a:p>
            <a:pPr lvl="1"/>
            <a:r>
              <a:rPr dirty="0"/>
              <a:t>Evaluate results and adjust model as needed.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ML/DL techniques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Summary of ML/DL techniques and their role in detection.  </a:t>
            </a:r>
          </a:p>
          <a:p>
            <a:r>
              <a:rPr dirty="0"/>
              <a:t>Practical demonstration of an ML-based anomaly detection system.  </a:t>
            </a:r>
          </a:p>
          <a:p>
            <a:r>
              <a:rPr dirty="0"/>
              <a:t>Preparing for hands-on application.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1124744"/>
            <a:ext cx="10363200" cy="4967287"/>
          </a:xfrm>
        </p:spPr>
        <p:txBody>
          <a:bodyPr/>
          <a:lstStyle/>
          <a:p>
            <a:r>
              <a:rPr dirty="0"/>
              <a:t>Tools required: Python, </a:t>
            </a:r>
            <a:r>
              <a:rPr dirty="0" err="1"/>
              <a:t>Jupyter</a:t>
            </a:r>
            <a:r>
              <a:rPr dirty="0"/>
              <a:t> Notebook, ELK Stack (optional).  </a:t>
            </a:r>
          </a:p>
          <a:p>
            <a:r>
              <a:rPr dirty="0"/>
              <a:t>Install necessary Python libraries: pandas, </a:t>
            </a:r>
            <a:r>
              <a:rPr dirty="0" err="1"/>
              <a:t>numpy</a:t>
            </a:r>
            <a:r>
              <a:rPr dirty="0"/>
              <a:t>, scikit-learn, matplotlib.  </a:t>
            </a:r>
          </a:p>
          <a:p>
            <a:r>
              <a:rPr dirty="0"/>
              <a:t>Example dataset: System or network logs (e.g., CSV format).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Log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80" y="1052736"/>
            <a:ext cx="10363200" cy="4967287"/>
          </a:xfrm>
        </p:spPr>
        <p:txBody>
          <a:bodyPr/>
          <a:lstStyle/>
          <a:p>
            <a:r>
              <a:rPr dirty="0"/>
              <a:t>Sample log data fields: Timestamp, Event Type, IP Address, Status Code, etc.  </a:t>
            </a:r>
          </a:p>
          <a:p>
            <a:r>
              <a:rPr dirty="0"/>
              <a:t>Analyze log structure to understand the data.  </a:t>
            </a:r>
          </a:p>
          <a:p>
            <a:r>
              <a:rPr dirty="0"/>
              <a:t>Quick exploration using Python’s pandas.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Monitoring and Logging?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r>
              <a:rPr dirty="0"/>
              <a:t>Monitoring: Continuous observation of systems to ensure functionality and detect anomalies.  </a:t>
            </a:r>
          </a:p>
          <a:p>
            <a:r>
              <a:rPr dirty="0"/>
              <a:t>Logging: Recording events or transactions from systems, networks, or applications for analysis.  </a:t>
            </a:r>
          </a:p>
          <a:p>
            <a:r>
              <a:rPr dirty="0"/>
              <a:t>Examples: System logs, network traffic logs, application logs.  </a:t>
            </a:r>
          </a:p>
          <a:p>
            <a:r>
              <a:rPr dirty="0"/>
              <a:t>Why it matters: Provides the data needed to detect and respond to security incidents.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r>
              <a:rPr dirty="0"/>
              <a:t>Remove irrelevant or corrupted records.  </a:t>
            </a:r>
          </a:p>
          <a:p>
            <a:r>
              <a:rPr dirty="0"/>
              <a:t>Parse logs into structured fields.  </a:t>
            </a:r>
          </a:p>
          <a:p>
            <a:r>
              <a:rPr dirty="0"/>
              <a:t>Handle missing data.  </a:t>
            </a:r>
          </a:p>
          <a:p>
            <a:r>
              <a:rPr dirty="0"/>
              <a:t>Normalize numerical fields for consistent scaling.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792165"/>
            <a:ext cx="10363200" cy="4967287"/>
          </a:xfrm>
        </p:spPr>
        <p:txBody>
          <a:bodyPr/>
          <a:lstStyle/>
          <a:p>
            <a:r>
              <a:rPr dirty="0"/>
              <a:t>Deriving Features for ML Models </a:t>
            </a:r>
          </a:p>
          <a:p>
            <a:pPr lvl="1"/>
            <a:r>
              <a:rPr dirty="0"/>
              <a:t>Extract important fields: Event frequency, error counts, IP reputation.  </a:t>
            </a:r>
          </a:p>
          <a:p>
            <a:pPr lvl="1"/>
            <a:r>
              <a:rPr dirty="0"/>
              <a:t>Generate derived features (e.g., time gaps between events).  </a:t>
            </a:r>
          </a:p>
          <a:p>
            <a:pPr lvl="1"/>
            <a:r>
              <a:rPr dirty="0"/>
              <a:t>Use dimensionality reduction techniques (e.g., PCA).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Splitting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Training and Testing Data </a:t>
            </a:r>
            <a:endParaRPr lang="en-US" dirty="0"/>
          </a:p>
          <a:p>
            <a:endParaRPr dirty="0"/>
          </a:p>
          <a:p>
            <a:pPr lvl="1"/>
            <a:r>
              <a:rPr dirty="0"/>
              <a:t>Split data into training and testing sets.  </a:t>
            </a:r>
          </a:p>
          <a:p>
            <a:pPr lvl="1"/>
            <a:r>
              <a:rPr dirty="0"/>
              <a:t>Use scikit-</a:t>
            </a:r>
            <a:r>
              <a:rPr dirty="0" err="1"/>
              <a:t>learn's</a:t>
            </a:r>
            <a:r>
              <a:rPr dirty="0"/>
              <a:t> </a:t>
            </a:r>
            <a:r>
              <a:rPr dirty="0" err="1"/>
              <a:t>train_test_split</a:t>
            </a:r>
            <a:r>
              <a:rPr dirty="0"/>
              <a:t>.  </a:t>
            </a:r>
          </a:p>
          <a:p>
            <a:pPr lvl="1"/>
            <a:r>
              <a:rPr dirty="0"/>
              <a:t>Example: 70% training, 30% testing.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an ML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Building an ML-Based Anomaly Detector </a:t>
            </a:r>
          </a:p>
          <a:p>
            <a:endParaRPr dirty="0"/>
          </a:p>
          <a:p>
            <a:pPr lvl="1"/>
            <a:r>
              <a:rPr dirty="0"/>
              <a:t>Use Random Forest from scikit-learn.  </a:t>
            </a:r>
          </a:p>
          <a:p>
            <a:pPr lvl="1"/>
            <a:r>
              <a:rPr dirty="0"/>
              <a:t>Train the model on normal data.  </a:t>
            </a:r>
          </a:p>
          <a:p>
            <a:pPr lvl="1"/>
            <a:r>
              <a:rPr dirty="0"/>
              <a:t>Predict anomalies on the test data.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Evaluating the ML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endParaRPr dirty="0"/>
          </a:p>
          <a:p>
            <a:r>
              <a:rPr dirty="0"/>
              <a:t>Metrics to consider: Accuracy, Precision, Recall, F1-Score.  </a:t>
            </a:r>
          </a:p>
          <a:p>
            <a:r>
              <a:rPr dirty="0"/>
              <a:t>Visualize results using a confusion matrix.  </a:t>
            </a:r>
          </a:p>
          <a:p>
            <a:r>
              <a:rPr dirty="0"/>
              <a:t>Interpret findings.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Introducing DL for Detection </a:t>
            </a:r>
          </a:p>
          <a:p>
            <a:endParaRPr dirty="0"/>
          </a:p>
          <a:p>
            <a:r>
              <a:rPr dirty="0"/>
              <a:t>Why use DL: Better for complex patterns and large datasets.  </a:t>
            </a:r>
          </a:p>
          <a:p>
            <a:r>
              <a:rPr dirty="0"/>
              <a:t>Tools: </a:t>
            </a:r>
            <a:r>
              <a:rPr dirty="0" err="1"/>
              <a:t>PyTorch</a:t>
            </a:r>
            <a:r>
              <a:rPr dirty="0"/>
              <a:t> or TensorFlow.  </a:t>
            </a:r>
          </a:p>
          <a:p>
            <a:r>
              <a:rPr dirty="0"/>
              <a:t>Example architecture: Autoencoders for anomaly detection.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 DL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Building an Autoencoder </a:t>
            </a:r>
          </a:p>
          <a:p>
            <a:endParaRPr dirty="0"/>
          </a:p>
          <a:p>
            <a:r>
              <a:rPr dirty="0"/>
              <a:t>Define model architecture: Input layer, hidden layers, output layer.  </a:t>
            </a:r>
          </a:p>
          <a:p>
            <a:r>
              <a:rPr dirty="0"/>
              <a:t>Train model on normal data.  </a:t>
            </a:r>
          </a:p>
          <a:p>
            <a:r>
              <a:rPr dirty="0"/>
              <a:t>Loss function: Mean Squared Error (MSE).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Training the DL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Training the Autoencoder </a:t>
            </a:r>
          </a:p>
          <a:p>
            <a:pPr lvl="1"/>
            <a:r>
              <a:rPr dirty="0"/>
              <a:t>Use training data to fit the model.  </a:t>
            </a:r>
          </a:p>
          <a:p>
            <a:pPr lvl="1"/>
            <a:r>
              <a:rPr dirty="0"/>
              <a:t>Monitor reconstruction error during training.  </a:t>
            </a:r>
          </a:p>
          <a:p>
            <a:pPr lvl="1"/>
            <a:r>
              <a:rPr dirty="0"/>
              <a:t>Save the trained model for deployment.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Detecting Anomalies with 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052736"/>
            <a:ext cx="10363200" cy="4967287"/>
          </a:xfrm>
        </p:spPr>
        <p:txBody>
          <a:bodyPr/>
          <a:lstStyle/>
          <a:p>
            <a:r>
              <a:rPr dirty="0"/>
              <a:t>Using the Trained Model </a:t>
            </a:r>
          </a:p>
          <a:p>
            <a:endParaRPr dirty="0"/>
          </a:p>
          <a:p>
            <a:pPr lvl="1"/>
            <a:r>
              <a:rPr dirty="0"/>
              <a:t>Test data reconstruction.  </a:t>
            </a:r>
          </a:p>
          <a:p>
            <a:pPr lvl="1"/>
            <a:r>
              <a:rPr dirty="0"/>
              <a:t>Threshold-based anomaly detection.  </a:t>
            </a:r>
          </a:p>
          <a:p>
            <a:pPr lvl="1"/>
            <a:r>
              <a:rPr dirty="0"/>
              <a:t>Visualize results using a graph of reconstruction errors.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ML and DL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980728"/>
            <a:ext cx="10363200" cy="4967287"/>
          </a:xfrm>
        </p:spPr>
        <p:txBody>
          <a:bodyPr/>
          <a:lstStyle/>
          <a:p>
            <a:r>
              <a:rPr dirty="0"/>
              <a:t>ML vs. DL in Anomaly Detection </a:t>
            </a:r>
          </a:p>
          <a:p>
            <a:endParaRPr dirty="0"/>
          </a:p>
          <a:p>
            <a:pPr lvl="1"/>
            <a:r>
              <a:rPr dirty="0"/>
              <a:t>ML Pros: Faster, easier to implement, good for structured data.  </a:t>
            </a:r>
          </a:p>
          <a:p>
            <a:pPr lvl="1"/>
            <a:r>
              <a:rPr dirty="0"/>
              <a:t>DL Pros: Handles unstructured data, identifies complex patterns.  </a:t>
            </a:r>
          </a:p>
          <a:p>
            <a:pPr lvl="1"/>
            <a:r>
              <a:rPr dirty="0"/>
              <a:t>When to choose ML or DL. 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Monitoring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792165"/>
            <a:ext cx="10911002" cy="4967287"/>
          </a:xfrm>
        </p:spPr>
        <p:txBody>
          <a:bodyPr/>
          <a:lstStyle/>
          <a:p>
            <a:r>
              <a:rPr dirty="0"/>
              <a:t>Why Monitoring is Crucial </a:t>
            </a:r>
          </a:p>
          <a:p>
            <a:pPr lvl="1"/>
            <a:r>
              <a:rPr dirty="0"/>
              <a:t>Detect unauthorized access or attacks in real time.  </a:t>
            </a:r>
          </a:p>
          <a:p>
            <a:pPr lvl="1"/>
            <a:r>
              <a:rPr dirty="0"/>
              <a:t>Maintain compliance with industry regulations (e.g., GDPR).  </a:t>
            </a:r>
          </a:p>
          <a:p>
            <a:pPr lvl="1"/>
            <a:r>
              <a:rPr dirty="0"/>
              <a:t>Enable proactive risk management by identifying potential vulnerabilities.  </a:t>
            </a:r>
          </a:p>
          <a:p>
            <a:pPr lvl="1"/>
            <a:r>
              <a:rPr dirty="0"/>
              <a:t>Support forensic analysis post-incident.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45356"/>
            <a:ext cx="10363200" cy="4967287"/>
          </a:xfrm>
        </p:spPr>
        <p:txBody>
          <a:bodyPr/>
          <a:lstStyle/>
          <a:p>
            <a:r>
              <a:rPr dirty="0"/>
              <a:t>Deploying the Model for Real-Time Detection </a:t>
            </a:r>
          </a:p>
          <a:p>
            <a:r>
              <a:rPr dirty="0"/>
              <a:t>Content: </a:t>
            </a:r>
          </a:p>
          <a:p>
            <a:pPr lvl="1"/>
            <a:r>
              <a:rPr dirty="0"/>
              <a:t>Tools: Flask API, </a:t>
            </a:r>
            <a:r>
              <a:rPr dirty="0" err="1"/>
              <a:t>Streamlit</a:t>
            </a:r>
            <a:r>
              <a:rPr dirty="0"/>
              <a:t> for dashboards.  </a:t>
            </a:r>
          </a:p>
          <a:p>
            <a:pPr lvl="1"/>
            <a:r>
              <a:rPr dirty="0"/>
              <a:t>Integrate the model with a monitoring system.  </a:t>
            </a:r>
          </a:p>
          <a:p>
            <a:pPr lvl="1"/>
            <a:r>
              <a:rPr dirty="0"/>
              <a:t>Example: Real-time detection of login anomalies.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D5F4A-BF32-FD28-17C4-0264B0307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89B2-64AE-2D64-7CC6-B793CF87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F7E8-CBFE-C986-08B8-CA74E36A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945356"/>
            <a:ext cx="10363200" cy="4967287"/>
          </a:xfrm>
        </p:spPr>
        <p:txBody>
          <a:bodyPr/>
          <a:lstStyle/>
          <a:p>
            <a:pPr lvl="1"/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Role of monitoring and logging in cybersecurity.  </a:t>
            </a:r>
          </a:p>
          <a:p>
            <a:pPr lvl="1"/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ML/DL algorithms for anomaly detection.  </a:t>
            </a:r>
          </a:p>
          <a:p>
            <a:pPr lvl="1"/>
            <a:r>
              <a:rPr dirty="0">
                <a:solidFill>
                  <a:srgbClr val="FF0000"/>
                </a:solidFill>
              </a:rPr>
              <a:t>Hands-on demonstration of real-world applications.  </a:t>
            </a:r>
          </a:p>
          <a:p>
            <a:pPr lvl="1"/>
            <a:r>
              <a:rPr dirty="0"/>
              <a:t>Case studies highlighting the impact of AI in security.  .</a:t>
            </a:r>
          </a:p>
        </p:txBody>
      </p:sp>
    </p:spTree>
    <p:extLst>
      <p:ext uri="{BB962C8B-B14F-4D97-AF65-F5344CB8AC3E}">
        <p14:creationId xmlns:p14="http://schemas.microsoft.com/office/powerpoint/2010/main" val="1717424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Real-World Example 1: Intrusion Detection with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00" y="945356"/>
            <a:ext cx="10363200" cy="4967287"/>
          </a:xfrm>
        </p:spPr>
        <p:txBody>
          <a:bodyPr/>
          <a:lstStyle/>
          <a:p>
            <a:r>
              <a:rPr dirty="0"/>
              <a:t>Using ML for Intrusion Detection </a:t>
            </a:r>
          </a:p>
          <a:p>
            <a:endParaRPr dirty="0"/>
          </a:p>
          <a:p>
            <a:pPr lvl="1"/>
            <a:r>
              <a:rPr dirty="0"/>
              <a:t>Case Study: Detecting unauthorized access in enterprise networks.  </a:t>
            </a:r>
          </a:p>
          <a:p>
            <a:pPr lvl="1"/>
            <a:r>
              <a:rPr dirty="0"/>
              <a:t>Technique: Random Forest model trained on network flow data.  </a:t>
            </a:r>
          </a:p>
          <a:p>
            <a:pPr lvl="1"/>
            <a:r>
              <a:rPr dirty="0"/>
              <a:t>Outcome: Improved detection rates compared to rule-based systems.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Real-World Example 2: Malware Identification with 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r>
              <a:rPr dirty="0"/>
              <a:t>DL for Malware Detection </a:t>
            </a:r>
          </a:p>
          <a:p>
            <a:endParaRPr dirty="0"/>
          </a:p>
          <a:p>
            <a:pPr lvl="1"/>
            <a:r>
              <a:rPr dirty="0"/>
              <a:t>Case Study: Identifying ransomware using Convolutional Neural Networks (CNNs).  </a:t>
            </a:r>
          </a:p>
          <a:p>
            <a:pPr lvl="1"/>
            <a:r>
              <a:rPr dirty="0"/>
              <a:t>Technique: Analyze binary files as images for pattern recognition.  </a:t>
            </a:r>
          </a:p>
          <a:p>
            <a:pPr lvl="1"/>
            <a:r>
              <a:rPr dirty="0"/>
              <a:t>Outcome: High accuracy in detecting ransomware variants.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 3: </a:t>
            </a:r>
            <a:r>
              <a:rPr dirty="0"/>
              <a:t>AI-Driven Phishing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Real-Time Phishing Detection </a:t>
            </a:r>
          </a:p>
          <a:p>
            <a:pPr lvl="1"/>
            <a:r>
              <a:rPr dirty="0"/>
              <a:t>Case Study: Identifying phishing emails in enterprise systems.  </a:t>
            </a:r>
          </a:p>
          <a:p>
            <a:pPr lvl="1"/>
            <a:r>
              <a:rPr dirty="0"/>
              <a:t>Technique: Natural Language Processing (NLP) using RNNs.  </a:t>
            </a:r>
          </a:p>
          <a:p>
            <a:pPr lvl="1"/>
            <a:r>
              <a:rPr dirty="0"/>
              <a:t>Outcome: Reduced phishing success rates by 80%.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Traditional Monitoring Techniques</a:t>
            </a:r>
            <a:r>
              <a:rPr lang="en-US" dirty="0"/>
              <a:t> vs. ML, DL approach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r>
              <a:rPr dirty="0"/>
              <a:t>Limitations of Traditional Methods </a:t>
            </a:r>
          </a:p>
          <a:p>
            <a:endParaRPr dirty="0"/>
          </a:p>
          <a:p>
            <a:pPr lvl="1"/>
            <a:r>
              <a:rPr dirty="0"/>
              <a:t>Rule-based systems: Require manual updates, cannot detect new threats.  </a:t>
            </a:r>
          </a:p>
          <a:p>
            <a:pPr lvl="1"/>
            <a:r>
              <a:rPr dirty="0"/>
              <a:t>Manual log analysis: Time-consuming, prone to human error.  </a:t>
            </a:r>
          </a:p>
          <a:p>
            <a:pPr lvl="1"/>
            <a:r>
              <a:rPr dirty="0"/>
              <a:t>Limited scalability with increasing data volumes.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Monitoring Techniques vs. ML, DL approach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45356"/>
            <a:ext cx="10363200" cy="4967287"/>
          </a:xfrm>
        </p:spPr>
        <p:txBody>
          <a:bodyPr/>
          <a:lstStyle/>
          <a:p>
            <a:r>
              <a:rPr dirty="0"/>
              <a:t>Benefits of AI-Driven Techniques </a:t>
            </a:r>
          </a:p>
          <a:p>
            <a:endParaRPr dirty="0"/>
          </a:p>
          <a:p>
            <a:pPr lvl="1"/>
            <a:r>
              <a:rPr dirty="0"/>
              <a:t>Automates anomaly detection.  </a:t>
            </a:r>
          </a:p>
          <a:p>
            <a:pPr lvl="1"/>
            <a:r>
              <a:rPr dirty="0"/>
              <a:t>Identifies patterns undetectable by humans.  </a:t>
            </a:r>
          </a:p>
          <a:p>
            <a:pPr lvl="1"/>
            <a:r>
              <a:rPr dirty="0"/>
              <a:t>Learns and adapts to evolving threats.  </a:t>
            </a:r>
          </a:p>
          <a:p>
            <a:pPr lvl="1"/>
            <a:r>
              <a:rPr dirty="0"/>
              <a:t>Scales effectively with large datasets.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Workflow for AI-Driven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052736"/>
            <a:ext cx="10363200" cy="4967287"/>
          </a:xfrm>
        </p:spPr>
        <p:txBody>
          <a:bodyPr/>
          <a:lstStyle/>
          <a:p>
            <a:r>
              <a:rPr dirty="0"/>
              <a:t>How AI-Driven Systems Work </a:t>
            </a:r>
          </a:p>
          <a:p>
            <a:endParaRPr dirty="0"/>
          </a:p>
          <a:p>
            <a:pPr lvl="1"/>
            <a:r>
              <a:rPr dirty="0"/>
              <a:t>Data Collection: Logs from multiple sources.  </a:t>
            </a:r>
          </a:p>
          <a:p>
            <a:pPr lvl="1"/>
            <a:r>
              <a:rPr dirty="0"/>
              <a:t>Preprocessing: Feature extraction and cleaning.  </a:t>
            </a:r>
          </a:p>
          <a:p>
            <a:pPr lvl="1"/>
            <a:r>
              <a:rPr dirty="0"/>
              <a:t>Model Training: ML/DL models on historical data.  </a:t>
            </a:r>
          </a:p>
          <a:p>
            <a:pPr lvl="1"/>
            <a:r>
              <a:rPr dirty="0"/>
              <a:t>Real-Time Monitoring: Analyzing incoming logs for anomalies.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r>
              <a:rPr dirty="0"/>
              <a:t>Lessons from Real-World Applications </a:t>
            </a:r>
          </a:p>
          <a:p>
            <a:endParaRPr dirty="0"/>
          </a:p>
          <a:p>
            <a:pPr lvl="1"/>
            <a:r>
              <a:rPr dirty="0"/>
              <a:t>ML is effective for structured data like network flows.  </a:t>
            </a:r>
          </a:p>
          <a:p>
            <a:pPr lvl="1"/>
            <a:r>
              <a:rPr dirty="0"/>
              <a:t>DL excels in unstructured data like binaries or text.  </a:t>
            </a:r>
          </a:p>
          <a:p>
            <a:pPr lvl="1"/>
            <a:r>
              <a:rPr dirty="0"/>
              <a:t>Integration of AI-driven systems reduces detection times significantly.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1052736"/>
            <a:ext cx="10363200" cy="4967287"/>
          </a:xfrm>
        </p:spPr>
        <p:txBody>
          <a:bodyPr/>
          <a:lstStyle/>
          <a:p>
            <a:r>
              <a:rPr dirty="0"/>
              <a:t>Key Takeaways </a:t>
            </a:r>
          </a:p>
          <a:p>
            <a:endParaRPr dirty="0"/>
          </a:p>
          <a:p>
            <a:pPr lvl="1"/>
            <a:r>
              <a:rPr dirty="0"/>
              <a:t>AI is transforming intrusion detection and malware identification.  </a:t>
            </a:r>
          </a:p>
          <a:p>
            <a:pPr lvl="1"/>
            <a:r>
              <a:rPr dirty="0"/>
              <a:t>Case studies highlight the efficiency of AI-driven methods.  </a:t>
            </a:r>
          </a:p>
          <a:p>
            <a:pPr lvl="1"/>
            <a:r>
              <a:rPr dirty="0"/>
              <a:t>Combining ML/DL with traditional techniques enhances overall security.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695" y="945356"/>
            <a:ext cx="10363200" cy="4967287"/>
          </a:xfrm>
        </p:spPr>
        <p:txBody>
          <a:bodyPr/>
          <a:lstStyle/>
          <a:p>
            <a:r>
              <a:rPr dirty="0"/>
              <a:t>Why Logging is a Foundation for Detection </a:t>
            </a:r>
          </a:p>
          <a:p>
            <a:pPr lvl="1"/>
            <a:r>
              <a:rPr dirty="0"/>
              <a:t>Logs serve as the primary evidence during cybersecurity incidents.  </a:t>
            </a:r>
          </a:p>
          <a:p>
            <a:pPr lvl="1"/>
            <a:r>
              <a:rPr dirty="0"/>
              <a:t>They help:  </a:t>
            </a:r>
          </a:p>
          <a:p>
            <a:pPr lvl="1"/>
            <a:r>
              <a:rPr dirty="0"/>
              <a:t>Identify patterns of malicious activity.  </a:t>
            </a:r>
          </a:p>
          <a:p>
            <a:pPr lvl="1"/>
            <a:r>
              <a:rPr dirty="0"/>
              <a:t>Track attackers’ movements within a system.  </a:t>
            </a:r>
          </a:p>
          <a:p>
            <a:pPr lvl="1"/>
            <a:r>
              <a:rPr dirty="0"/>
              <a:t>Reconstruct events during forensic investigations.  </a:t>
            </a:r>
          </a:p>
          <a:p>
            <a:pPr lvl="1"/>
            <a:r>
              <a:rPr dirty="0"/>
              <a:t>Example: Brute-force attack logs showing repeated failed login attempts.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r>
              <a:rPr dirty="0"/>
              <a:t>Recap: Real-world examples and benefits of AI-driven monitoring.  </a:t>
            </a:r>
          </a:p>
          <a:p>
            <a:r>
              <a:rPr dirty="0"/>
              <a:t>Discussion: Challenges in implementing AI systems.  </a:t>
            </a:r>
          </a:p>
          <a:p>
            <a:r>
              <a:rPr dirty="0"/>
              <a:t>Q&amp;A session to address student queries.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r>
              <a:rPr dirty="0"/>
              <a:t>What We Covered Today </a:t>
            </a:r>
          </a:p>
          <a:p>
            <a:endParaRPr dirty="0"/>
          </a:p>
          <a:p>
            <a:pPr lvl="1"/>
            <a:r>
              <a:rPr dirty="0"/>
              <a:t>Role of monitoring and logging in cybersecurity.  </a:t>
            </a:r>
          </a:p>
          <a:p>
            <a:pPr lvl="1"/>
            <a:r>
              <a:rPr dirty="0"/>
              <a:t>ML/DL algorithms for anomaly detection.  </a:t>
            </a:r>
          </a:p>
          <a:p>
            <a:pPr lvl="1"/>
            <a:r>
              <a:rPr dirty="0"/>
              <a:t>Hands-on demonstration of real-world applications.  </a:t>
            </a:r>
          </a:p>
          <a:p>
            <a:pPr lvl="1"/>
            <a:r>
              <a:rPr dirty="0"/>
              <a:t>Case studies highlighting the impact of AI in security. 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Monitoring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1052736"/>
            <a:ext cx="10363200" cy="4967287"/>
          </a:xfrm>
        </p:spPr>
        <p:txBody>
          <a:bodyPr/>
          <a:lstStyle/>
          <a:p>
            <a:pPr lvl="1"/>
            <a:r>
              <a:rPr dirty="0"/>
              <a:t>Volume: Thousands or millions of logs generated daily.  </a:t>
            </a:r>
          </a:p>
          <a:p>
            <a:pPr lvl="1"/>
            <a:r>
              <a:rPr dirty="0"/>
              <a:t>Complexity: Correlating data across multiple sources.  </a:t>
            </a:r>
          </a:p>
          <a:p>
            <a:pPr lvl="1"/>
            <a:r>
              <a:rPr dirty="0"/>
              <a:t>Time Sensitivity: Detecting attacks quickly before damage occurs.  </a:t>
            </a:r>
          </a:p>
          <a:p>
            <a:pPr lvl="1"/>
            <a:r>
              <a:rPr dirty="0"/>
              <a:t>Resource Intensity: Manual log analysis is time-consuming and prone to error. 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dirty="0"/>
              <a:t>Machine Learning</a:t>
            </a:r>
            <a:r>
              <a:rPr lang="en-US" dirty="0"/>
              <a:t> is matter?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945356"/>
            <a:ext cx="10363200" cy="4967287"/>
          </a:xfrm>
        </p:spPr>
        <p:txBody>
          <a:bodyPr/>
          <a:lstStyle/>
          <a:p>
            <a:r>
              <a:rPr dirty="0"/>
              <a:t>Automation with ML/DL is the Future </a:t>
            </a:r>
          </a:p>
          <a:p>
            <a:pPr lvl="1"/>
            <a:r>
              <a:rPr dirty="0"/>
              <a:t>Monitoring and logging produce vast amounts of data beyond human capacity to analyze.  </a:t>
            </a:r>
          </a:p>
          <a:p>
            <a:pPr lvl="1"/>
            <a:r>
              <a:rPr dirty="0"/>
              <a:t>ML/DL advantages: </a:t>
            </a:r>
          </a:p>
          <a:p>
            <a:pPr lvl="1"/>
            <a:r>
              <a:rPr dirty="0"/>
              <a:t>Automates anomaly detection.  </a:t>
            </a:r>
          </a:p>
          <a:p>
            <a:pPr lvl="1"/>
            <a:r>
              <a:rPr dirty="0"/>
              <a:t>Learns patterns of normal vs. malicious activity.  </a:t>
            </a:r>
          </a:p>
          <a:p>
            <a:pPr lvl="1"/>
            <a:r>
              <a:rPr dirty="0"/>
              <a:t>Adapts to evolving threats.  </a:t>
            </a:r>
          </a:p>
          <a:p>
            <a:pPr lvl="1"/>
            <a:r>
              <a:rPr dirty="0"/>
              <a:t>Teaser for Next Section: </a:t>
            </a:r>
          </a:p>
          <a:p>
            <a:pPr lvl="1"/>
            <a:r>
              <a:rPr dirty="0"/>
              <a:t>“In the next part, we’ll explore how ML/DL revolutionizes monitoring and detection.”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186F5-88DF-607B-0EB8-462477C94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79BF-5F25-59D2-FB5E-9DA2C367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4CE3-EBE1-11E3-7C35-5E9902F0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945356"/>
            <a:ext cx="10363200" cy="4967287"/>
          </a:xfrm>
        </p:spPr>
        <p:txBody>
          <a:bodyPr/>
          <a:lstStyle/>
          <a:p>
            <a:pPr lvl="1"/>
            <a:r>
              <a:rPr dirty="0"/>
              <a:t>Role of monitoring and </a:t>
            </a:r>
            <a:r>
              <a:rPr dirty="0">
                <a:solidFill>
                  <a:srgbClr val="FF0000"/>
                </a:solidFill>
              </a:rPr>
              <a:t>logging in cybersecurity.  </a:t>
            </a:r>
          </a:p>
          <a:p>
            <a:pPr lvl="1"/>
            <a:r>
              <a:rPr dirty="0"/>
              <a:t>ML/DL algorithms for anomaly detection.  </a:t>
            </a:r>
          </a:p>
          <a:p>
            <a:pPr lvl="1"/>
            <a:r>
              <a:rPr dirty="0"/>
              <a:t>Hands-on demonstration of real-world applications.  </a:t>
            </a:r>
          </a:p>
          <a:p>
            <a:pPr lvl="1"/>
            <a:r>
              <a:rPr dirty="0"/>
              <a:t>Case studies highlighting the impact of AI in security.  .</a:t>
            </a:r>
          </a:p>
        </p:txBody>
      </p:sp>
    </p:spTree>
    <p:extLst>
      <p:ext uri="{BB962C8B-B14F-4D97-AF65-F5344CB8AC3E}">
        <p14:creationId xmlns:p14="http://schemas.microsoft.com/office/powerpoint/2010/main" val="256083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Types of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052736"/>
            <a:ext cx="10363200" cy="4967287"/>
          </a:xfrm>
        </p:spPr>
        <p:txBody>
          <a:bodyPr/>
          <a:lstStyle/>
          <a:p>
            <a:r>
              <a:rPr dirty="0"/>
              <a:t>System Logs: Generated by operating systems, track system events and errors.  </a:t>
            </a:r>
          </a:p>
          <a:p>
            <a:r>
              <a:rPr dirty="0"/>
              <a:t>Application Logs: Produced by software applications, record events like user activities or application errors.  </a:t>
            </a:r>
          </a:p>
          <a:p>
            <a:r>
              <a:rPr dirty="0"/>
              <a:t>Network Logs: Captured from network devices, monitor traffic patterns and potential intrusions.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>
        <a:noFill/>
      </a:spPr>
      <a:bodyPr wrap="square">
        <a:spAutoFit/>
      </a:bodyPr>
      <a:lstStyle>
        <a:defPPr marR="0" algn="l">
          <a:lnSpc>
            <a:spcPct val="115000"/>
          </a:lnSpc>
          <a:spcAft>
            <a:spcPts val="800"/>
          </a:spcAft>
          <a:tabLst>
            <a:tab pos="457200" algn="l"/>
          </a:tabLst>
          <a:defRPr sz="2600" b="1" kern="100" dirty="0">
            <a:effectLst/>
            <a:latin typeface="Aptos" panose="020B0004020202020204" pitchFamily="34" charset="0"/>
            <a:ea typeface="Aptos" panose="020B0004020202020204" pitchFamily="34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5FAB561DC6A47A0A98BAA6919695E" ma:contentTypeVersion="11" ma:contentTypeDescription="Create a new document." ma:contentTypeScope="" ma:versionID="2f8eaadcc513ab650791a1a1b9f195ce">
  <xsd:schema xmlns:xsd="http://www.w3.org/2001/XMLSchema" xmlns:xs="http://www.w3.org/2001/XMLSchema" xmlns:p="http://schemas.microsoft.com/office/2006/metadata/properties" xmlns:ns2="d2cdffff-7270-4a21-9ecb-b72fdb785163" xmlns:ns3="25bdafb4-a802-46b6-9327-c40b847c4315" targetNamespace="http://schemas.microsoft.com/office/2006/metadata/properties" ma:root="true" ma:fieldsID="5b3f93815f39976565dc5e9e2b947ae6" ns2:_="" ns3:_="">
    <xsd:import namespace="d2cdffff-7270-4a21-9ecb-b72fdb785163"/>
    <xsd:import namespace="25bdafb4-a802-46b6-9327-c40b847c43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cdffff-7270-4a21-9ecb-b72fdb7851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dafb4-a802-46b6-9327-c40b847c431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278cae7-60fb-46df-88ad-854d37db12b2}" ma:internalName="TaxCatchAll" ma:showField="CatchAllData" ma:web="25bdafb4-a802-46b6-9327-c40b847c43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bdafb4-a802-46b6-9327-c40b847c4315" xsi:nil="true"/>
    <lcf76f155ced4ddcb4097134ff3c332f xmlns="d2cdffff-7270-4a21-9ecb-b72fdb78516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3C4B09-8491-45D9-89F7-AD345F4839CD}"/>
</file>

<file path=customXml/itemProps2.xml><?xml version="1.0" encoding="utf-8"?>
<ds:datastoreItem xmlns:ds="http://schemas.openxmlformats.org/officeDocument/2006/customXml" ds:itemID="{F297211B-565A-4B31-B1AD-A6D3D7A911AB}"/>
</file>

<file path=customXml/itemProps3.xml><?xml version="1.0" encoding="utf-8"?>
<ds:datastoreItem xmlns:ds="http://schemas.openxmlformats.org/officeDocument/2006/customXml" ds:itemID="{96AA094F-406E-4F37-8414-9F98274A1CD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5253</TotalTime>
  <Words>2009</Words>
  <Application>Microsoft Office PowerPoint</Application>
  <PresentationFormat>Widescreen</PresentationFormat>
  <Paragraphs>286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Times</vt:lpstr>
      <vt:lpstr>Wingdings</vt:lpstr>
      <vt:lpstr>3_Standarddesign</vt:lpstr>
      <vt:lpstr>4_Standarddesign</vt:lpstr>
      <vt:lpstr>CMP5329 Cyber Security</vt:lpstr>
      <vt:lpstr>Outline</vt:lpstr>
      <vt:lpstr>What is Monitoring and Logging?</vt:lpstr>
      <vt:lpstr>Role of Monitoring in Cybersecurity</vt:lpstr>
      <vt:lpstr>Importance of Logging</vt:lpstr>
      <vt:lpstr>Challenges in Monitoring and Logging</vt:lpstr>
      <vt:lpstr>Why Machine Learning is matter?</vt:lpstr>
      <vt:lpstr>Outline</vt:lpstr>
      <vt:lpstr>Types of Logs</vt:lpstr>
      <vt:lpstr>System Logs in Detail</vt:lpstr>
      <vt:lpstr>Application Logs in Detail</vt:lpstr>
      <vt:lpstr>Network Logs in Detail</vt:lpstr>
      <vt:lpstr>Tools for Monitoring and Logging</vt:lpstr>
      <vt:lpstr>ELK Stack Overview</vt:lpstr>
      <vt:lpstr>Key Challenges in Manual Log Analysis</vt:lpstr>
      <vt:lpstr>Automation to the Rescue</vt:lpstr>
      <vt:lpstr>Summary of log types and tools</vt:lpstr>
      <vt:lpstr>Outline</vt:lpstr>
      <vt:lpstr>Role of ML/DL in Detection</vt:lpstr>
      <vt:lpstr>Machine Learning Algorithms Overview</vt:lpstr>
      <vt:lpstr>Deep Learning Algorithms Overview</vt:lpstr>
      <vt:lpstr>Random Forest in Detail</vt:lpstr>
      <vt:lpstr>Autoencoders in Action</vt:lpstr>
      <vt:lpstr>Preprocessing Logs for ML/DL</vt:lpstr>
      <vt:lpstr>Feature Extraction Techniques</vt:lpstr>
      <vt:lpstr>Example Workflow for ML Detection</vt:lpstr>
      <vt:lpstr>Summary of ML/DL techniques</vt:lpstr>
      <vt:lpstr>Setting Up the Environment</vt:lpstr>
      <vt:lpstr>Overview of Log Data</vt:lpstr>
      <vt:lpstr>Preprocessing the Data</vt:lpstr>
      <vt:lpstr>Feature Extraction</vt:lpstr>
      <vt:lpstr>Splitting the Dataset</vt:lpstr>
      <vt:lpstr>Implementing an ML Model</vt:lpstr>
      <vt:lpstr>Evaluating the ML Model</vt:lpstr>
      <vt:lpstr>Deep Learning</vt:lpstr>
      <vt:lpstr>Setting Up a DL Model</vt:lpstr>
      <vt:lpstr>Training the DL Model</vt:lpstr>
      <vt:lpstr>Detecting Anomalies with DL</vt:lpstr>
      <vt:lpstr>Comparing ML and DL Approaches</vt:lpstr>
      <vt:lpstr>Real-Time Deployment</vt:lpstr>
      <vt:lpstr>Outline</vt:lpstr>
      <vt:lpstr>Real-World Example 1: Intrusion Detection with ML</vt:lpstr>
      <vt:lpstr>Real-World Example 2: Malware Identification with DL</vt:lpstr>
      <vt:lpstr>Real-World Example 3: AI-Driven Phishing Detection</vt:lpstr>
      <vt:lpstr>Traditional Monitoring Techniques vs. ML, DL approach</vt:lpstr>
      <vt:lpstr>Traditional Monitoring Techniques vs. ML, DL approach</vt:lpstr>
      <vt:lpstr>Example Workflow for AI-Driven Monitoring</vt:lpstr>
      <vt:lpstr>Comparing Case Studies</vt:lpstr>
      <vt:lpstr>Summary of Practical Applications</vt:lpstr>
      <vt:lpstr>Conclusion and Discussion</vt:lpstr>
      <vt:lpstr>Summary of Key Concepts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1046</cp:revision>
  <cp:lastPrinted>1999-07-26T11:07:16Z</cp:lastPrinted>
  <dcterms:created xsi:type="dcterms:W3CDTF">1999-06-21T09:15:32Z</dcterms:created>
  <dcterms:modified xsi:type="dcterms:W3CDTF">2025-01-03T00:12:32Z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0x010100AFE5FAB561DC6A47A0A98BAA6919695E</vt:lpwstr>
  </property>
</Properties>
</file>