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65495f97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65495f97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7e4ed10d2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7e4ed10d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65495f97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65495f9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65495f97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65495f9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7e4ed10d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7e4ed10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7e4ed10d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7e4ed10d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7e4ed10d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7e4ed10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6570921a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6570921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65495f973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65495f97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65495f97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65495f9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65495f973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65495f97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Mention why we decided to use Spotify</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7e4ed10d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7e4ed10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1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1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75"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2" name="Shape 192"/>
        <p:cNvGrpSpPr/>
        <p:nvPr/>
      </p:nvGrpSpPr>
      <p:grpSpPr>
        <a:xfrm>
          <a:off x="0" y="0"/>
          <a:ext cx="0" cy="0"/>
          <a:chOff x="0" y="0"/>
          <a:chExt cx="0" cy="0"/>
        </a:xfrm>
      </p:grpSpPr>
      <p:sp>
        <p:nvSpPr>
          <p:cNvPr id="193" name="Google Shape;193;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5" name="Shape 205"/>
        <p:cNvGrpSpPr/>
        <p:nvPr/>
      </p:nvGrpSpPr>
      <p:grpSpPr>
        <a:xfrm>
          <a:off x="0" y="0"/>
          <a:ext cx="0" cy="0"/>
          <a:chOff x="0" y="0"/>
          <a:chExt cx="0" cy="0"/>
        </a:xfrm>
      </p:grpSpPr>
      <p:sp>
        <p:nvSpPr>
          <p:cNvPr id="206" name="Google Shape;206;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1" name="Shape 221"/>
        <p:cNvGrpSpPr/>
        <p:nvPr/>
      </p:nvGrpSpPr>
      <p:grpSpPr>
        <a:xfrm>
          <a:off x="0" y="0"/>
          <a:ext cx="0" cy="0"/>
          <a:chOff x="0" y="0"/>
          <a:chExt cx="0" cy="0"/>
        </a:xfrm>
      </p:grpSpPr>
      <p:sp>
        <p:nvSpPr>
          <p:cNvPr id="222" name="Google Shape;222;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8"/>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1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32" name="Shape 32"/>
        <p:cNvGrpSpPr/>
        <p:nvPr/>
      </p:nvGrpSpPr>
      <p:grpSpPr>
        <a:xfrm>
          <a:off x="0" y="0"/>
          <a:ext cx="0" cy="0"/>
          <a:chOff x="0" y="0"/>
          <a:chExt cx="0" cy="0"/>
        </a:xfrm>
      </p:grpSpPr>
      <p:grpSp>
        <p:nvGrpSpPr>
          <p:cNvPr id="33" name="Google Shape;33;p3"/>
          <p:cNvGrpSpPr/>
          <p:nvPr/>
        </p:nvGrpSpPr>
        <p:grpSpPr>
          <a:xfrm>
            <a:off x="0" y="0"/>
            <a:ext cx="12192000" cy="6858000"/>
            <a:chOff x="0" y="0"/>
            <a:chExt cx="12192000" cy="6858000"/>
          </a:xfrm>
        </p:grpSpPr>
        <p:sp>
          <p:nvSpPr>
            <p:cNvPr id="34" name="Google Shape;34;p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3" name="Google Shape;43;p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4" name="Google Shape;44;p3"/>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46" name="Google Shape;46;p3"/>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47" name="Google Shape;47;p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57" name="Shape 57"/>
        <p:cNvGrpSpPr/>
        <p:nvPr/>
      </p:nvGrpSpPr>
      <p:grpSpPr>
        <a:xfrm>
          <a:off x="0" y="0"/>
          <a:ext cx="0" cy="0"/>
          <a:chOff x="0" y="0"/>
          <a:chExt cx="0" cy="0"/>
        </a:xfrm>
      </p:grpSpPr>
      <p:grpSp>
        <p:nvGrpSpPr>
          <p:cNvPr id="58" name="Google Shape;58;p5"/>
          <p:cNvGrpSpPr/>
          <p:nvPr/>
        </p:nvGrpSpPr>
        <p:grpSpPr>
          <a:xfrm>
            <a:off x="0" y="0"/>
            <a:ext cx="12192000" cy="6858000"/>
            <a:chOff x="0" y="0"/>
            <a:chExt cx="12192000" cy="6858000"/>
          </a:xfrm>
        </p:grpSpPr>
        <p:sp>
          <p:nvSpPr>
            <p:cNvPr id="59" name="Google Shape;59;p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67" name="Google Shape;67;p5"/>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9" name="Google Shape;69;p5"/>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1" name="Google Shape;71;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5" name="Shape 75"/>
        <p:cNvGrpSpPr/>
        <p:nvPr/>
      </p:nvGrpSpPr>
      <p:grpSpPr>
        <a:xfrm>
          <a:off x="0" y="0"/>
          <a:ext cx="0" cy="0"/>
          <a:chOff x="0" y="0"/>
          <a:chExt cx="0" cy="0"/>
        </a:xfrm>
      </p:grpSpPr>
      <p:sp>
        <p:nvSpPr>
          <p:cNvPr id="76" name="Google Shape;76;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8" name="Google Shape;78;p6"/>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2" name="Shape 82"/>
        <p:cNvGrpSpPr/>
        <p:nvPr/>
      </p:nvGrpSpPr>
      <p:grpSpPr>
        <a:xfrm>
          <a:off x="0" y="0"/>
          <a:ext cx="0" cy="0"/>
          <a:chOff x="0" y="0"/>
          <a:chExt cx="0" cy="0"/>
        </a:xfrm>
      </p:grpSpPr>
      <p:sp>
        <p:nvSpPr>
          <p:cNvPr id="83" name="Google Shape;8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5" name="Google Shape;85;p7"/>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6" name="Google Shape;86;p7"/>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7" name="Google Shape;87;p7"/>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88" name="Google Shape;88;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1" name="Shape 91"/>
        <p:cNvGrpSpPr/>
        <p:nvPr/>
      </p:nvGrpSpPr>
      <p:grpSpPr>
        <a:xfrm>
          <a:off x="0" y="0"/>
          <a:ext cx="0" cy="0"/>
          <a:chOff x="0" y="0"/>
          <a:chExt cx="0" cy="0"/>
        </a:xfrm>
      </p:grpSpPr>
      <p:sp>
        <p:nvSpPr>
          <p:cNvPr id="92" name="Google Shape;92;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96" name="Shape 96"/>
        <p:cNvGrpSpPr/>
        <p:nvPr/>
      </p:nvGrpSpPr>
      <p:grpSpPr>
        <a:xfrm>
          <a:off x="0" y="0"/>
          <a:ext cx="0" cy="0"/>
          <a:chOff x="0" y="0"/>
          <a:chExt cx="0" cy="0"/>
        </a:xfrm>
      </p:grpSpPr>
      <p:sp>
        <p:nvSpPr>
          <p:cNvPr id="97" name="Google Shape;97;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0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5" name="Google Shape;115;p10"/>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www.youtube.com/watch?v=JGwWNGJdvx8" TargetMode="External"/><Relationship Id="rId4" Type="http://schemas.openxmlformats.org/officeDocument/2006/relationships/image" Target="../media/image3.jpg"/><Relationship Id="rId5" Type="http://schemas.openxmlformats.org/officeDocument/2006/relationships/hyperlink" Target="http://www.youtube.com/watch?v=naW6-WxmMiU" TargetMode="External"/><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9"/>
          <p:cNvSpPr txBox="1"/>
          <p:nvPr>
            <p:ph type="ctrTitle"/>
          </p:nvPr>
        </p:nvSpPr>
        <p:spPr>
          <a:xfrm>
            <a:off x="1154955" y="2099733"/>
            <a:ext cx="8825700" cy="2677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Music.Py ♫♫♫♫</a:t>
            </a:r>
            <a:endParaRPr/>
          </a:p>
        </p:txBody>
      </p:sp>
      <p:sp>
        <p:nvSpPr>
          <p:cNvPr id="250" name="Google Shape;250;p19"/>
          <p:cNvSpPr txBox="1"/>
          <p:nvPr>
            <p:ph idx="1" type="subTitle"/>
          </p:nvPr>
        </p:nvSpPr>
        <p:spPr>
          <a:xfrm>
            <a:off x="1154950" y="4777373"/>
            <a:ext cx="8825700" cy="112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t>Group Members: Sandy Stoudemire, KayJay Ramsey, Mahan Abbasian, Junn Kim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Spotify CSV </a:t>
            </a:r>
            <a:endParaRPr/>
          </a:p>
        </p:txBody>
      </p:sp>
      <p:pic>
        <p:nvPicPr>
          <p:cNvPr id="315" name="Google Shape;315;p28"/>
          <p:cNvPicPr preferRelativeResize="0"/>
          <p:nvPr/>
        </p:nvPicPr>
        <p:blipFill>
          <a:blip r:embed="rId3">
            <a:alphaModFix/>
          </a:blip>
          <a:stretch>
            <a:fillRect/>
          </a:stretch>
        </p:blipFill>
        <p:spPr>
          <a:xfrm>
            <a:off x="739300" y="2302618"/>
            <a:ext cx="4171950" cy="1028700"/>
          </a:xfrm>
          <a:prstGeom prst="rect">
            <a:avLst/>
          </a:prstGeom>
          <a:noFill/>
          <a:ln>
            <a:noFill/>
          </a:ln>
        </p:spPr>
      </p:pic>
      <p:pic>
        <p:nvPicPr>
          <p:cNvPr id="316" name="Google Shape;316;p28"/>
          <p:cNvPicPr preferRelativeResize="0"/>
          <p:nvPr/>
        </p:nvPicPr>
        <p:blipFill>
          <a:blip r:embed="rId4">
            <a:alphaModFix/>
          </a:blip>
          <a:stretch>
            <a:fillRect/>
          </a:stretch>
        </p:blipFill>
        <p:spPr>
          <a:xfrm>
            <a:off x="1835987" y="3525025"/>
            <a:ext cx="8520025" cy="29862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Correlation between Danceability and Song Mood</a:t>
            </a:r>
            <a:endParaRPr/>
          </a:p>
        </p:txBody>
      </p:sp>
      <p:sp>
        <p:nvSpPr>
          <p:cNvPr id="322" name="Google Shape;322;p29"/>
          <p:cNvSpPr txBox="1"/>
          <p:nvPr/>
        </p:nvSpPr>
        <p:spPr>
          <a:xfrm>
            <a:off x="10246175" y="3195875"/>
            <a:ext cx="5204700" cy="19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323" name="Google Shape;323;p29"/>
          <p:cNvPicPr preferRelativeResize="0"/>
          <p:nvPr/>
        </p:nvPicPr>
        <p:blipFill>
          <a:blip r:embed="rId3">
            <a:alphaModFix/>
          </a:blip>
          <a:stretch>
            <a:fillRect/>
          </a:stretch>
        </p:blipFill>
        <p:spPr>
          <a:xfrm>
            <a:off x="3679467" y="3428988"/>
            <a:ext cx="3712464" cy="3621024"/>
          </a:xfrm>
          <a:prstGeom prst="rect">
            <a:avLst/>
          </a:prstGeom>
          <a:noFill/>
          <a:ln>
            <a:noFill/>
          </a:ln>
        </p:spPr>
      </p:pic>
      <p:pic>
        <p:nvPicPr>
          <p:cNvPr id="324" name="Google Shape;324;p29"/>
          <p:cNvPicPr preferRelativeResize="0"/>
          <p:nvPr/>
        </p:nvPicPr>
        <p:blipFill>
          <a:blip r:embed="rId4">
            <a:alphaModFix/>
          </a:blip>
          <a:stretch>
            <a:fillRect/>
          </a:stretch>
        </p:blipFill>
        <p:spPr>
          <a:xfrm>
            <a:off x="1223950" y="1898338"/>
            <a:ext cx="9744075" cy="147637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Correlation between Loudness and Length vs Valence</a:t>
            </a:r>
            <a:endParaRPr/>
          </a:p>
        </p:txBody>
      </p:sp>
      <p:sp>
        <p:nvSpPr>
          <p:cNvPr id="330" name="Google Shape;330;p30"/>
          <p:cNvSpPr txBox="1"/>
          <p:nvPr/>
        </p:nvSpPr>
        <p:spPr>
          <a:xfrm>
            <a:off x="5089750" y="3275525"/>
            <a:ext cx="4707300" cy="11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331" name="Google Shape;331;p30"/>
          <p:cNvPicPr preferRelativeResize="0"/>
          <p:nvPr/>
        </p:nvPicPr>
        <p:blipFill>
          <a:blip r:embed="rId3">
            <a:alphaModFix/>
          </a:blip>
          <a:stretch>
            <a:fillRect/>
          </a:stretch>
        </p:blipFill>
        <p:spPr>
          <a:xfrm>
            <a:off x="5920400" y="2726300"/>
            <a:ext cx="4288536" cy="3200400"/>
          </a:xfrm>
          <a:prstGeom prst="rect">
            <a:avLst/>
          </a:prstGeom>
          <a:noFill/>
          <a:ln>
            <a:noFill/>
          </a:ln>
        </p:spPr>
      </p:pic>
      <p:pic>
        <p:nvPicPr>
          <p:cNvPr id="332" name="Google Shape;332;p30"/>
          <p:cNvPicPr preferRelativeResize="0"/>
          <p:nvPr/>
        </p:nvPicPr>
        <p:blipFill>
          <a:blip r:embed="rId4">
            <a:alphaModFix/>
          </a:blip>
          <a:stretch>
            <a:fillRect/>
          </a:stretch>
        </p:blipFill>
        <p:spPr>
          <a:xfrm>
            <a:off x="677050" y="2726300"/>
            <a:ext cx="4114800" cy="32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1241429" y="74881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Using Linear Regression</a:t>
            </a:r>
            <a:endParaRPr/>
          </a:p>
        </p:txBody>
      </p:sp>
      <p:pic>
        <p:nvPicPr>
          <p:cNvPr id="338" name="Google Shape;338;p31"/>
          <p:cNvPicPr preferRelativeResize="0"/>
          <p:nvPr/>
        </p:nvPicPr>
        <p:blipFill>
          <a:blip r:embed="rId3">
            <a:alphaModFix/>
          </a:blip>
          <a:stretch>
            <a:fillRect/>
          </a:stretch>
        </p:blipFill>
        <p:spPr>
          <a:xfrm>
            <a:off x="948075" y="1924525"/>
            <a:ext cx="3652775" cy="4746475"/>
          </a:xfrm>
          <a:prstGeom prst="rect">
            <a:avLst/>
          </a:prstGeom>
          <a:noFill/>
          <a:ln>
            <a:noFill/>
          </a:ln>
        </p:spPr>
      </p:pic>
      <p:pic>
        <p:nvPicPr>
          <p:cNvPr id="339" name="Google Shape;339;p31"/>
          <p:cNvPicPr preferRelativeResize="0"/>
          <p:nvPr/>
        </p:nvPicPr>
        <p:blipFill>
          <a:blip r:embed="rId4">
            <a:alphaModFix/>
          </a:blip>
          <a:stretch>
            <a:fillRect/>
          </a:stretch>
        </p:blipFill>
        <p:spPr>
          <a:xfrm>
            <a:off x="5445050" y="1573718"/>
            <a:ext cx="5114925" cy="1714500"/>
          </a:xfrm>
          <a:prstGeom prst="rect">
            <a:avLst/>
          </a:prstGeom>
          <a:noFill/>
          <a:ln>
            <a:noFill/>
          </a:ln>
        </p:spPr>
      </p:pic>
      <p:pic>
        <p:nvPicPr>
          <p:cNvPr id="340" name="Google Shape;340;p31"/>
          <p:cNvPicPr preferRelativeResize="0"/>
          <p:nvPr/>
        </p:nvPicPr>
        <p:blipFill>
          <a:blip r:embed="rId5">
            <a:alphaModFix/>
          </a:blip>
          <a:stretch>
            <a:fillRect/>
          </a:stretch>
        </p:blipFill>
        <p:spPr>
          <a:xfrm>
            <a:off x="5765075" y="3406025"/>
            <a:ext cx="3834200" cy="314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2"/>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do these Factors Impact Valence?</a:t>
            </a:r>
            <a:endParaRPr/>
          </a:p>
        </p:txBody>
      </p:sp>
      <p:pic>
        <p:nvPicPr>
          <p:cNvPr id="346" name="Google Shape;346;p32"/>
          <p:cNvPicPr preferRelativeResize="0"/>
          <p:nvPr/>
        </p:nvPicPr>
        <p:blipFill>
          <a:blip r:embed="rId3">
            <a:alphaModFix/>
          </a:blip>
          <a:stretch>
            <a:fillRect/>
          </a:stretch>
        </p:blipFill>
        <p:spPr>
          <a:xfrm>
            <a:off x="6143975" y="2274475"/>
            <a:ext cx="4164651" cy="2654075"/>
          </a:xfrm>
          <a:prstGeom prst="rect">
            <a:avLst/>
          </a:prstGeom>
          <a:noFill/>
          <a:ln>
            <a:noFill/>
          </a:ln>
        </p:spPr>
      </p:pic>
      <p:pic>
        <p:nvPicPr>
          <p:cNvPr id="347" name="Google Shape;347;p32"/>
          <p:cNvPicPr preferRelativeResize="0"/>
          <p:nvPr/>
        </p:nvPicPr>
        <p:blipFill>
          <a:blip r:embed="rId4">
            <a:alphaModFix/>
          </a:blip>
          <a:stretch>
            <a:fillRect/>
          </a:stretch>
        </p:blipFill>
        <p:spPr>
          <a:xfrm>
            <a:off x="481025" y="2023563"/>
            <a:ext cx="4620550" cy="2309075"/>
          </a:xfrm>
          <a:prstGeom prst="rect">
            <a:avLst/>
          </a:prstGeom>
          <a:noFill/>
          <a:ln>
            <a:noFill/>
          </a:ln>
        </p:spPr>
      </p:pic>
      <p:pic>
        <p:nvPicPr>
          <p:cNvPr id="348" name="Google Shape;348;p32"/>
          <p:cNvPicPr preferRelativeResize="0"/>
          <p:nvPr/>
        </p:nvPicPr>
        <p:blipFill>
          <a:blip r:embed="rId5">
            <a:alphaModFix/>
          </a:blip>
          <a:stretch>
            <a:fillRect/>
          </a:stretch>
        </p:blipFill>
        <p:spPr>
          <a:xfrm>
            <a:off x="1536125" y="4441925"/>
            <a:ext cx="3565450" cy="22569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1187054" y="6709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Maybe a better model?</a:t>
            </a:r>
            <a:endParaRPr/>
          </a:p>
        </p:txBody>
      </p:sp>
      <p:pic>
        <p:nvPicPr>
          <p:cNvPr id="354" name="Google Shape;354;p33"/>
          <p:cNvPicPr preferRelativeResize="0"/>
          <p:nvPr/>
        </p:nvPicPr>
        <p:blipFill>
          <a:blip r:embed="rId3">
            <a:alphaModFix/>
          </a:blip>
          <a:stretch>
            <a:fillRect/>
          </a:stretch>
        </p:blipFill>
        <p:spPr>
          <a:xfrm>
            <a:off x="1734075" y="2081725"/>
            <a:ext cx="4249500" cy="4358475"/>
          </a:xfrm>
          <a:prstGeom prst="rect">
            <a:avLst/>
          </a:prstGeom>
          <a:noFill/>
          <a:ln>
            <a:noFill/>
          </a:ln>
        </p:spPr>
      </p:pic>
      <p:pic>
        <p:nvPicPr>
          <p:cNvPr id="355" name="Google Shape;355;p33"/>
          <p:cNvPicPr preferRelativeResize="0"/>
          <p:nvPr/>
        </p:nvPicPr>
        <p:blipFill>
          <a:blip r:embed="rId4">
            <a:alphaModFix/>
          </a:blip>
          <a:stretch>
            <a:fillRect/>
          </a:stretch>
        </p:blipFill>
        <p:spPr>
          <a:xfrm>
            <a:off x="6975800" y="2081725"/>
            <a:ext cx="2296450" cy="427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4"/>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Conclusions</a:t>
            </a:r>
            <a:endParaRPr/>
          </a:p>
        </p:txBody>
      </p:sp>
      <p:sp>
        <p:nvSpPr>
          <p:cNvPr id="361" name="Google Shape;361;p34"/>
          <p:cNvSpPr txBox="1"/>
          <p:nvPr>
            <p:ph idx="1" type="body"/>
          </p:nvPr>
        </p:nvSpPr>
        <p:spPr>
          <a:xfrm>
            <a:off x="1029700" y="2268975"/>
            <a:ext cx="9012000" cy="4254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t>-Based on our findings, v</a:t>
            </a:r>
            <a:r>
              <a:rPr b="1" lang="en-US"/>
              <a:t>alence is not the driving factor that determines a </a:t>
            </a:r>
            <a:r>
              <a:rPr b="1" lang="en-US"/>
              <a:t>listener's</a:t>
            </a:r>
            <a:r>
              <a:rPr b="1" lang="en-US"/>
              <a:t> overall opinion of a song. The two examples that we used, Ed Sherran “Shape of You” had the highest valence out of our 100 song dataset, however was ranked number 25 overall. The song “Nevermind” by Dennis Lloyd had the lowest valence value and was ranked number 33 overall. </a:t>
            </a:r>
            <a:endParaRPr b="1"/>
          </a:p>
          <a:p>
            <a:pPr indent="0" lvl="0" marL="0" rtl="0" algn="l">
              <a:spcBef>
                <a:spcPts val="1000"/>
              </a:spcBef>
              <a:spcAft>
                <a:spcPts val="0"/>
              </a:spcAft>
              <a:buNone/>
            </a:pPr>
            <a:r>
              <a:rPr b="1" lang="en-US"/>
              <a:t>-One of the major correlated values to valence is danceability and energy, implying people in general will like songs that induce positive energy and emotion.</a:t>
            </a:r>
            <a:endParaRPr b="1"/>
          </a:p>
          <a:p>
            <a:pPr indent="0" lvl="0" marL="0" rtl="0" algn="l">
              <a:spcBef>
                <a:spcPts val="1000"/>
              </a:spcBef>
              <a:spcAft>
                <a:spcPts val="0"/>
              </a:spcAft>
              <a:buNone/>
            </a:pPr>
            <a:r>
              <a:rPr b="1" lang="en-US"/>
              <a:t>-V</a:t>
            </a:r>
            <a:r>
              <a:rPr b="1" lang="en-US">
                <a:solidFill>
                  <a:schemeClr val="dk1"/>
                </a:solidFill>
              </a:rPr>
              <a:t>alence does not determine whether a song is a hit or not. Most of the songs are pretty much in the same range with most of the musical attributes</a:t>
            </a:r>
            <a:r>
              <a:rPr lang="en-US">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5"/>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Additional Questions</a:t>
            </a:r>
            <a:endParaRPr/>
          </a:p>
        </p:txBody>
      </p:sp>
      <p:sp>
        <p:nvSpPr>
          <p:cNvPr id="367" name="Google Shape;367;p35"/>
          <p:cNvSpPr txBox="1"/>
          <p:nvPr>
            <p:ph idx="1" type="body"/>
          </p:nvPr>
        </p:nvSpPr>
        <p:spPr>
          <a:xfrm>
            <a:off x="1434604" y="2675425"/>
            <a:ext cx="8825700" cy="3416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chemeClr val="dk1"/>
                </a:solidFill>
              </a:rPr>
              <a:t>-</a:t>
            </a:r>
            <a:r>
              <a:rPr b="1" lang="en-US">
                <a:solidFill>
                  <a:schemeClr val="dk1"/>
                </a:solidFill>
              </a:rPr>
              <a:t>Based on genre, are songs getting happier or sadder?</a:t>
            </a:r>
            <a:endParaRPr b="1">
              <a:solidFill>
                <a:schemeClr val="dk1"/>
              </a:solidFill>
            </a:endParaRPr>
          </a:p>
          <a:p>
            <a:pPr indent="0" lvl="0" marL="0" rtl="0" algn="l">
              <a:spcBef>
                <a:spcPts val="0"/>
              </a:spcBef>
              <a:spcAft>
                <a:spcPts val="0"/>
              </a:spcAft>
              <a:buNone/>
            </a:pPr>
            <a:r>
              <a:rPr b="1" lang="en-US">
                <a:solidFill>
                  <a:schemeClr val="dk1"/>
                </a:solidFill>
              </a:rPr>
              <a:t>-Did we need a bigger dataset? Spotify API only allows you to pull 50 songs per request. </a:t>
            </a:r>
            <a:endParaRPr b="1">
              <a:solidFill>
                <a:schemeClr val="dk1"/>
              </a:solidFill>
            </a:endParaRPr>
          </a:p>
          <a:p>
            <a:pPr indent="0" lvl="0" marL="0" rtl="0" algn="l">
              <a:spcBef>
                <a:spcPts val="0"/>
              </a:spcBef>
              <a:spcAft>
                <a:spcPts val="0"/>
              </a:spcAft>
              <a:buNone/>
            </a:pPr>
            <a:r>
              <a:rPr b="1" lang="en-US">
                <a:solidFill>
                  <a:schemeClr val="dk1"/>
                </a:solidFill>
              </a:rPr>
              <a:t>-One of the attributes like ‘genre’ was not included. In addition to our observations, it would have been interesting to see if valence values differ amongst the male or female gender. </a:t>
            </a:r>
            <a:endParaRPr b="1">
              <a:solidFill>
                <a:schemeClr val="dk1"/>
              </a:solidFill>
            </a:endParaRPr>
          </a:p>
          <a:p>
            <a:pPr indent="0" lvl="0" marL="0" rtl="0" algn="l">
              <a:spcBef>
                <a:spcPts val="0"/>
              </a:spcBef>
              <a:spcAft>
                <a:spcPts val="0"/>
              </a:spcAft>
              <a:buNone/>
            </a:pPr>
            <a:r>
              <a:rPr b="1" lang="en-US">
                <a:solidFill>
                  <a:schemeClr val="dk1"/>
                </a:solidFill>
              </a:rPr>
              <a:t>-With our regression calculations can a algorithm be created that can determine whether a song will have a positive or negative impact on a person?</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6"/>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lang="en-US"/>
              <a:t>Questions ??</a:t>
            </a:r>
            <a:endParaRPr/>
          </a:p>
        </p:txBody>
      </p:sp>
      <p:sp>
        <p:nvSpPr>
          <p:cNvPr id="373" name="Google Shape;373;p36"/>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sz="2800"/>
              <a:t>OPEN-FLOOR Q&amp;A WITH THE AUDIENCE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1154954" y="973668"/>
            <a:ext cx="8761500" cy="707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Class Activity: Which song makes you feel good? </a:t>
            </a:r>
            <a:endParaRPr/>
          </a:p>
        </p:txBody>
      </p:sp>
      <p:sp>
        <p:nvSpPr>
          <p:cNvPr id="256" name="Google Shape;256;p2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7" name="Google Shape;257;p20"/>
          <p:cNvSpPr txBox="1"/>
          <p:nvPr/>
        </p:nvSpPr>
        <p:spPr>
          <a:xfrm>
            <a:off x="7451675" y="2690500"/>
            <a:ext cx="9793500" cy="11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descr="Tickets for the Divide tour here - http://www.edsheeran.com/tour&#10;&#10;Stream or Download Shape Of You: https://atlanti.cr/2singles&#10;÷. Out Now: https://atlanti.cr/yt-album&#10;Subscribe to Ed's channel: http://bit.ly/SubscribeToEdSheeran&#10;&#10;Follow Ed on...&#10;Facebook: http://www.facebook.com/EdSheeranMusic&#10;Twitter: http://twitter.com/edsheeran&#10;Instagram: http://instagram.com/teddysphotos&#10;Official Website: http://edsheeran.com&#10;&#10;Director|DOP: Jason Koenig&#10;Producer: Honna Kimmerer&#10;Production company: Anonymous Content&#10;Exec Producer: Nina Soriano&#10;&#10;Cinematography: Johnny Valencia, Ryan Haug &#10;Edited by: Johnny Valencia, Jason Koenig&#10;Commissioner: Dan Curwin&#10;&#10;Co-Starring: &#10;Jennie Pegouskie&#10;Yama&#10;&#10;-- | LYRICS |--&#10;&#10;The club isn’t the best place to find a lover&#10;So the bar is where I go &#10;Me and my friends at the table doing shots drinking fast and then we talk slow&#10;you come over and start up a conversation with just me and trust me I’ll give it a chance now&#10;Take my hand stop, put van the man on the jukebox and then we start to dance&#10;And now I’m singing like&#10;&#10;Girl you know I want your love&#10;Your love was handmade for somebody like me&#10;Come on now follow my lead&#10;I may be crazy don’t mind me &#10;Say boy let’s not talk too much &#10;Grab on my waist and put that body on me&#10;Come on now follow my lead&#10;Come come on now follow my lead&#10;&#10;I’m in love with the shape of you&#10;We push and pull like a magnet do&#10;Although my heart is falling too&#10;I’m in love with your body&#10;Last night you were in my room &#10;And now my bed sheets smell like you &#10;Every day discovering something brand new&#10;I’m in love with your body&#10;&#10;Oh I X 4&#10;I’m in love with your body&#10;Oh I X 4&#10;I’m in love with your body&#10;Oh I X 4&#10;I’m in love with your body&#10;Every day discovering something brand new&#10;I’m in love with the shape of you &#10;&#10;One week in we let the story begin&#10;We’re going out on our first date&#10;You and me are thrifty&#10;So go all you can eat &#10;Fill up your bag and I fill up a plate&#10;We talk for hours and hours about the sweet and the sour&#10;And how your family’s doing ok&#10;leave and get in a taxi, then kiss in the backseat&#10;Tell the driver make the radio play&#10;and I'm singing like&#10;&#10;Girl you know I want your love&#10;Your love was handmade for somebody like me&#10;Come on now follow my lead &#10;I may be crazy, don’t mind me&#10;Say boy let’s not talk too much &#10;Grab on my waist and put that body on me&#10;Come on now follow my lead&#10;Come come on now follow my lead&#10;&#10;I’m in love with the shape of you&#10;We push and pull like a magnet do&#10;Although my heart is falling too&#10;I’m in love with your body&#10;Last night you were in my room &#10;And now my bed sheets smell like you &#10;Every day discovering something brand new&#10;&#10;Well I’m in love with your body&#10;Oh I x 4 &#10;I’m in love with your body&#10;Oh I x 4&#10;I’m in love with your body&#10;Oh I X 4&#10;I’m in love with your body&#10;Every day discovering something brand new&#10;I’m in love with the shape of you &#10;&#10;Come on be my baby come on X 8&#10;&#10;I’m in love with the shape of you&#10;We push and pull like a magnet do&#10;Although my heart is falling too&#10;I’m in love with your body&#10;Last night you were in my room &#10;And now my bed sheets smell like you &#10;Every day discovering something brand new&#10;&#10;Well I’m in love with your body&#10;Come on be my baby come on X 6&#10;Every day discovering something brand new&#10;I’m in love with the shape of you" id="258" name="Google Shape;258;p20" title="Ed Sheeran - Shape of You [Official Video]">
            <a:hlinkClick r:id="rId3"/>
          </p:cNvPr>
          <p:cNvPicPr preferRelativeResize="0"/>
          <p:nvPr/>
        </p:nvPicPr>
        <p:blipFill>
          <a:blip r:embed="rId4">
            <a:alphaModFix/>
          </a:blip>
          <a:stretch>
            <a:fillRect/>
          </a:stretch>
        </p:blipFill>
        <p:spPr>
          <a:xfrm>
            <a:off x="1048575" y="3167750"/>
            <a:ext cx="4572000" cy="3429000"/>
          </a:xfrm>
          <a:prstGeom prst="rect">
            <a:avLst/>
          </a:prstGeom>
          <a:noFill/>
          <a:ln>
            <a:noFill/>
          </a:ln>
        </p:spPr>
      </p:pic>
      <p:pic>
        <p:nvPicPr>
          <p:cNvPr descr="Dennis Lloyd - Nevermind&#10;https://lnk.to/DennisLloydNevermind&#10;&#10;Dennis Lloyd is a talented producer, singer, songwriter and multi-instrumentalist from Tel Aviv with a passion for music that has taken him all over the world and back.He left home for Bangkok, 10,000km away, for one year to focus on writing songs and producing music; &quot;Nevermind&quot; came out of these solo sessions in Asia. Dennis Lloyd is now gaining international recognition for his virtuosity and eclectic style and has begun to bring his shows to audiences around the world.&#10;&#10;Director / DOP / Editor: Omri Rosenblum&#10;Producer / Assistant Director: Omer Sternberg&#10;Production Manager / Stylist: Ariel Sandel&#10;Make Up Artist /Hair: Karen Avidar&#10;Grip: Gilad Ashery, Ophir Ashery&#10;Drone Operator: Gideon Tibor&#10;Actress: Laura Olarte Ba&#10;Special Thanks: holyland civilians TLV  / REEBOK IL / Outside Society TLV&#10;&#10;Web Site: http://dennislloydmusic.com/&#10;Facebook: https://www.facebook.com/dennis.lloyd.music&#10;Instagram: https://www.instagram.com/m.t.f.k.r/&#10;Youtube: http://bit.ly/2x9Pv6E" id="259" name="Google Shape;259;p20" title="Dennis Lloyd - Nevermind (Official Video)">
            <a:hlinkClick r:id="rId5"/>
          </p:cNvPr>
          <p:cNvPicPr preferRelativeResize="0"/>
          <p:nvPr/>
        </p:nvPicPr>
        <p:blipFill>
          <a:blip r:embed="rId6">
            <a:alphaModFix/>
          </a:blip>
          <a:stretch>
            <a:fillRect/>
          </a:stretch>
        </p:blipFill>
        <p:spPr>
          <a:xfrm>
            <a:off x="6773050" y="31677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is Valence sound?</a:t>
            </a:r>
            <a:endParaRPr/>
          </a:p>
        </p:txBody>
      </p:sp>
      <p:sp>
        <p:nvSpPr>
          <p:cNvPr id="265" name="Google Shape;265;p21"/>
          <p:cNvSpPr txBox="1"/>
          <p:nvPr>
            <p:ph idx="1" type="body"/>
          </p:nvPr>
        </p:nvSpPr>
        <p:spPr>
          <a:xfrm>
            <a:off x="3173725" y="2088400"/>
            <a:ext cx="6132300" cy="19650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en-US" sz="2400">
                <a:solidFill>
                  <a:srgbClr val="000000"/>
                </a:solidFill>
              </a:rPr>
              <a:t>“Valence” is used  to describe whether something is likely to make someone feel happy (positive valence) or sad (negative valence).</a:t>
            </a:r>
            <a:r>
              <a:rPr lang="en-US" sz="2400">
                <a:solidFill>
                  <a:srgbClr val="EE52A4"/>
                </a:solidFill>
              </a:rPr>
              <a:t> </a:t>
            </a:r>
            <a:endParaRPr sz="2400">
              <a:solidFill>
                <a:srgbClr val="EE52A4"/>
              </a:solidFill>
            </a:endParaRPr>
          </a:p>
        </p:txBody>
      </p:sp>
      <p:pic>
        <p:nvPicPr>
          <p:cNvPr id="266" name="Google Shape;266;p21"/>
          <p:cNvPicPr preferRelativeResize="0"/>
          <p:nvPr/>
        </p:nvPicPr>
        <p:blipFill>
          <a:blip r:embed="rId3">
            <a:alphaModFix/>
          </a:blip>
          <a:stretch>
            <a:fillRect/>
          </a:stretch>
        </p:blipFill>
        <p:spPr>
          <a:xfrm>
            <a:off x="7343763" y="3629013"/>
            <a:ext cx="4848225" cy="3228975"/>
          </a:xfrm>
          <a:prstGeom prst="rect">
            <a:avLst/>
          </a:prstGeom>
          <a:noFill/>
          <a:ln cap="flat" cmpd="sng" w="19050">
            <a:solidFill>
              <a:srgbClr val="000000"/>
            </a:solidFill>
            <a:prstDash val="solid"/>
            <a:round/>
            <a:headEnd len="sm" w="sm" type="none"/>
            <a:tailEnd len="sm" w="sm" type="none"/>
          </a:ln>
        </p:spPr>
      </p:pic>
      <p:pic>
        <p:nvPicPr>
          <p:cNvPr id="267" name="Google Shape;267;p21"/>
          <p:cNvPicPr preferRelativeResize="0"/>
          <p:nvPr/>
        </p:nvPicPr>
        <p:blipFill>
          <a:blip r:embed="rId4">
            <a:alphaModFix/>
          </a:blip>
          <a:stretch>
            <a:fillRect/>
          </a:stretch>
        </p:blipFill>
        <p:spPr>
          <a:xfrm>
            <a:off x="0" y="3767325"/>
            <a:ext cx="4818888" cy="3090672"/>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Min/Max Valence vs Song Rank</a:t>
            </a:r>
            <a:endParaRPr/>
          </a:p>
        </p:txBody>
      </p:sp>
      <p:pic>
        <p:nvPicPr>
          <p:cNvPr id="273" name="Google Shape;273;p22"/>
          <p:cNvPicPr preferRelativeResize="0"/>
          <p:nvPr/>
        </p:nvPicPr>
        <p:blipFill>
          <a:blip r:embed="rId3">
            <a:alphaModFix/>
          </a:blip>
          <a:stretch>
            <a:fillRect/>
          </a:stretch>
        </p:blipFill>
        <p:spPr>
          <a:xfrm>
            <a:off x="1154954" y="1934425"/>
            <a:ext cx="4535424" cy="3721608"/>
          </a:xfrm>
          <a:prstGeom prst="rect">
            <a:avLst/>
          </a:prstGeom>
          <a:noFill/>
          <a:ln cap="flat" cmpd="sng" w="19050">
            <a:solidFill>
              <a:srgbClr val="000000"/>
            </a:solidFill>
            <a:prstDash val="solid"/>
            <a:round/>
            <a:headEnd len="sm" w="sm" type="none"/>
            <a:tailEnd len="sm" w="sm" type="none"/>
          </a:ln>
        </p:spPr>
      </p:pic>
      <p:pic>
        <p:nvPicPr>
          <p:cNvPr id="274" name="Google Shape;274;p22"/>
          <p:cNvPicPr preferRelativeResize="0"/>
          <p:nvPr/>
        </p:nvPicPr>
        <p:blipFill>
          <a:blip r:embed="rId4">
            <a:alphaModFix/>
          </a:blip>
          <a:stretch>
            <a:fillRect/>
          </a:stretch>
        </p:blipFill>
        <p:spPr>
          <a:xfrm>
            <a:off x="6280375" y="2945250"/>
            <a:ext cx="4480549" cy="3721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Motivation &amp; Summary</a:t>
            </a:r>
            <a:endParaRPr/>
          </a:p>
        </p:txBody>
      </p:sp>
      <p:sp>
        <p:nvSpPr>
          <p:cNvPr id="280" name="Google Shape;280;p2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en-US"/>
              <a:t>In this group project, we originally wanted to compare several different musical attributes to see the similarities of each song. With those </a:t>
            </a:r>
            <a:r>
              <a:rPr b="1" lang="en-US"/>
              <a:t>comparisons, we</a:t>
            </a:r>
            <a:r>
              <a:rPr b="1" lang="en-US"/>
              <a:t> observed the traits that played a factor within the song ranking. As we begin to analyze our dataset, we were motivated to see if we could plot musical emotion. Does comparing musical emotion (valence) play a key factor in song ranking? </a:t>
            </a:r>
            <a:endParaRPr sz="1100">
              <a:solidFill>
                <a:schemeClr val="dk1"/>
              </a:solidFill>
              <a:latin typeface="Arial"/>
              <a:ea typeface="Arial"/>
              <a:cs typeface="Arial"/>
              <a:sym typeface="Arial"/>
            </a:endParaRPr>
          </a:p>
          <a:p>
            <a:pPr indent="0" lvl="0" marL="342900" rtl="0" algn="l">
              <a:spcBef>
                <a:spcPts val="0"/>
              </a:spcBef>
              <a:spcAft>
                <a:spcPts val="0"/>
              </a:spcAft>
              <a:buNone/>
            </a:pPr>
            <a:r>
              <a:t/>
            </a:r>
            <a:endParaRPr sz="1100">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US">
                <a:solidFill>
                  <a:schemeClr val="dk1"/>
                </a:solidFill>
              </a:rPr>
              <a:t>We</a:t>
            </a:r>
            <a:r>
              <a:rPr lang="en-US"/>
              <a:t> all love music!</a:t>
            </a:r>
            <a:endParaRPr/>
          </a:p>
          <a:p>
            <a:pPr indent="-285750" lvl="1" marL="742950" rtl="0" algn="l">
              <a:spcBef>
                <a:spcPts val="1000"/>
              </a:spcBef>
              <a:spcAft>
                <a:spcPts val="0"/>
              </a:spcAft>
              <a:buSzPts val="1280"/>
              <a:buChar char="►"/>
            </a:pPr>
            <a:r>
              <a:rPr lang="en-US"/>
              <a:t>A global scope</a:t>
            </a:r>
            <a:endParaRPr/>
          </a:p>
          <a:p>
            <a:pPr indent="-285750" lvl="1" marL="742950" rtl="0" algn="l">
              <a:spcBef>
                <a:spcPts val="1000"/>
              </a:spcBef>
              <a:spcAft>
                <a:spcPts val="0"/>
              </a:spcAft>
              <a:buSzPts val="1280"/>
              <a:buChar char="►"/>
            </a:pPr>
            <a:r>
              <a:rPr lang="en-US"/>
              <a:t>API for music? Why not? </a:t>
            </a:r>
            <a:endParaRPr/>
          </a:p>
          <a:p>
            <a:pPr indent="-204469" lvl="1" marL="742950" rtl="0" algn="l">
              <a:spcBef>
                <a:spcPts val="1000"/>
              </a:spcBef>
              <a:spcAft>
                <a:spcPts val="0"/>
              </a:spcAft>
              <a:buSzPts val="1280"/>
              <a:buNone/>
            </a:pPr>
            <a:r>
              <a:t/>
            </a:r>
            <a:endParaRPr/>
          </a:p>
          <a:p>
            <a:pPr indent="0" lvl="0" marL="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1020525" y="1449150"/>
            <a:ext cx="3999600" cy="1980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sz="3000">
                <a:solidFill>
                  <a:schemeClr val="lt1"/>
                </a:solidFill>
              </a:rPr>
              <a:t>Spotify is a digital musical service that gives you access to millions of songs.</a:t>
            </a:r>
            <a:endParaRPr sz="3000">
              <a:solidFill>
                <a:schemeClr val="lt1"/>
              </a:solidFill>
            </a:endParaRPr>
          </a:p>
        </p:txBody>
      </p:sp>
      <p:pic>
        <p:nvPicPr>
          <p:cNvPr id="286" name="Google Shape;286;p24"/>
          <p:cNvPicPr preferRelativeResize="0"/>
          <p:nvPr>
            <p:ph idx="2" type="pic"/>
          </p:nvPr>
        </p:nvPicPr>
        <p:blipFill rotWithShape="1">
          <a:blip r:embed="rId3">
            <a:alphaModFix/>
          </a:blip>
          <a:srcRect b="0" l="0" r="0" t="0"/>
          <a:stretch/>
        </p:blipFill>
        <p:spPr>
          <a:xfrm>
            <a:off x="6157095" y="789749"/>
            <a:ext cx="5778231" cy="2157988"/>
          </a:xfrm>
          <a:prstGeom prst="roundRect">
            <a:avLst>
              <a:gd fmla="val 1858" name="adj"/>
            </a:avLst>
          </a:prstGeom>
          <a:noFill/>
          <a:ln>
            <a:noFill/>
          </a:ln>
          <a:effectLst>
            <a:outerShdw blurRad="50800" rotWithShape="0" algn="tl" dir="5400000" dist="50800">
              <a:srgbClr val="000000">
                <a:alpha val="42745"/>
              </a:srgbClr>
            </a:outerShdw>
          </a:effectLst>
        </p:spPr>
      </p:pic>
      <p:sp>
        <p:nvSpPr>
          <p:cNvPr id="287" name="Google Shape;287;p24"/>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Autofit/>
          </a:bodyPr>
          <a:lstStyle/>
          <a:p>
            <a:pPr indent="-285750" lvl="0" marL="285750" rtl="0" algn="l">
              <a:lnSpc>
                <a:spcPct val="80000"/>
              </a:lnSpc>
              <a:spcBef>
                <a:spcPts val="0"/>
              </a:spcBef>
              <a:spcAft>
                <a:spcPts val="0"/>
              </a:spcAft>
              <a:buSzPts val="1480"/>
              <a:buFont typeface="Arial"/>
              <a:buChar char="•"/>
            </a:pPr>
            <a:r>
              <a:rPr b="1" lang="en-US" sz="1850"/>
              <a:t>Over 180mil active users</a:t>
            </a:r>
            <a:endParaRPr b="1"/>
          </a:p>
          <a:p>
            <a:pPr indent="-285750" lvl="0" marL="285750" rtl="0" algn="l">
              <a:lnSpc>
                <a:spcPct val="80000"/>
              </a:lnSpc>
              <a:spcBef>
                <a:spcPts val="1000"/>
              </a:spcBef>
              <a:spcAft>
                <a:spcPts val="0"/>
              </a:spcAft>
              <a:buSzPts val="1036"/>
              <a:buFont typeface="Arial"/>
              <a:buChar char="•"/>
            </a:pPr>
            <a:r>
              <a:rPr b="1" lang="en-US" sz="1295"/>
              <a:t> Spotify has more than 83 million paid subscribers and has about 40% of the global music streaming market</a:t>
            </a:r>
            <a:endParaRPr/>
          </a:p>
          <a:p>
            <a:pPr indent="-191770" lvl="0" marL="285750" rtl="0" algn="l">
              <a:lnSpc>
                <a:spcPct val="80000"/>
              </a:lnSpc>
              <a:spcBef>
                <a:spcPts val="1000"/>
              </a:spcBef>
              <a:spcAft>
                <a:spcPts val="0"/>
              </a:spcAft>
              <a:buSzPts val="1480"/>
              <a:buFont typeface="Arial"/>
              <a:buNone/>
            </a:pPr>
            <a:r>
              <a:t/>
            </a:r>
            <a:endParaRPr sz="1850"/>
          </a:p>
          <a:p>
            <a:pPr indent="-248920" lvl="0" marL="342900" rtl="0" algn="l">
              <a:lnSpc>
                <a:spcPct val="80000"/>
              </a:lnSpc>
              <a:spcBef>
                <a:spcPts val="1000"/>
              </a:spcBef>
              <a:spcAft>
                <a:spcPts val="0"/>
              </a:spcAft>
              <a:buSzPts val="1480"/>
              <a:buFont typeface="Arial"/>
              <a:buNone/>
            </a:pPr>
            <a:r>
              <a:t/>
            </a:r>
            <a:endParaRPr sz="1850"/>
          </a:p>
          <a:p>
            <a:pPr indent="-172974" lvl="0" marL="285750" rtl="0" algn="l">
              <a:lnSpc>
                <a:spcPct val="80000"/>
              </a:lnSpc>
              <a:spcBef>
                <a:spcPts val="1000"/>
              </a:spcBef>
              <a:spcAft>
                <a:spcPts val="0"/>
              </a:spcAft>
              <a:buSzPts val="1776"/>
              <a:buFont typeface="Arial"/>
              <a:buNone/>
            </a:pPr>
            <a:r>
              <a:t/>
            </a:r>
            <a:endParaRPr sz="2220"/>
          </a:p>
        </p:txBody>
      </p:sp>
      <p:pic>
        <p:nvPicPr>
          <p:cNvPr id="288" name="Google Shape;288;p24"/>
          <p:cNvPicPr preferRelativeResize="0"/>
          <p:nvPr/>
        </p:nvPicPr>
        <p:blipFill rotWithShape="1">
          <a:blip r:embed="rId4">
            <a:alphaModFix/>
          </a:blip>
          <a:srcRect b="0" l="0" r="0" t="0"/>
          <a:stretch/>
        </p:blipFill>
        <p:spPr>
          <a:xfrm>
            <a:off x="8427286" y="2802355"/>
            <a:ext cx="2011680" cy="3878428"/>
          </a:xfrm>
          <a:prstGeom prst="rect">
            <a:avLst/>
          </a:prstGeom>
          <a:noFill/>
          <a:ln cap="flat" cmpd="sng" w="12700">
            <a:solidFill>
              <a:schemeClr val="dk1"/>
            </a:solidFill>
            <a:prstDash val="solid"/>
            <a:round/>
            <a:headEnd len="sm" w="sm" type="none"/>
            <a:tailEnd len="sm" w="sm" type="none"/>
          </a:ln>
          <a:effectLst>
            <a:outerShdw blurRad="50800" rotWithShape="0" dir="16200000" dist="381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Data</a:t>
            </a:r>
            <a:endParaRPr/>
          </a:p>
        </p:txBody>
      </p:sp>
      <p:sp>
        <p:nvSpPr>
          <p:cNvPr id="294" name="Google Shape;294;p2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Spotify URI for the playlist</a:t>
            </a:r>
            <a:endParaRPr/>
          </a:p>
          <a:p>
            <a:pPr indent="-342900" lvl="0" marL="342900" rtl="0" algn="l">
              <a:spcBef>
                <a:spcPts val="1000"/>
              </a:spcBef>
              <a:spcAft>
                <a:spcPts val="0"/>
              </a:spcAft>
              <a:buSzPts val="1440"/>
              <a:buChar char="►"/>
            </a:pPr>
            <a:r>
              <a:rPr lang="en-US"/>
              <a:t>Name of the song</a:t>
            </a:r>
            <a:endParaRPr/>
          </a:p>
          <a:p>
            <a:pPr indent="-342900" lvl="0" marL="342900" rtl="0" algn="l">
              <a:spcBef>
                <a:spcPts val="1000"/>
              </a:spcBef>
              <a:spcAft>
                <a:spcPts val="0"/>
              </a:spcAft>
              <a:buSzPts val="1440"/>
              <a:buChar char="►"/>
            </a:pPr>
            <a:r>
              <a:rPr lang="en-US"/>
              <a:t>Artist(s) of the song</a:t>
            </a:r>
            <a:endParaRPr/>
          </a:p>
          <a:p>
            <a:pPr indent="-342900" lvl="0" marL="342900" rtl="0" algn="l">
              <a:spcBef>
                <a:spcPts val="1000"/>
              </a:spcBef>
              <a:spcAft>
                <a:spcPts val="0"/>
              </a:spcAft>
              <a:buSzPts val="1440"/>
              <a:buChar char="►"/>
            </a:pPr>
            <a:r>
              <a:rPr lang="en-US"/>
              <a:t>Audio features for the song (such as danceability, tempo, key etc.)</a:t>
            </a:r>
            <a:endParaRPr/>
          </a:p>
          <a:p>
            <a:pPr indent="-342900" lvl="0" marL="342900" rtl="0" algn="l">
              <a:spcBef>
                <a:spcPts val="1000"/>
              </a:spcBef>
              <a:spcAft>
                <a:spcPts val="0"/>
              </a:spcAft>
              <a:buSzPts val="1440"/>
              <a:buChar char="►"/>
            </a:pPr>
            <a:r>
              <a:rPr lang="en-US"/>
              <a:t>Measurements of each audio features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Data Cleanup &amp; Exploration</a:t>
            </a:r>
            <a:endParaRPr/>
          </a:p>
        </p:txBody>
      </p:sp>
      <p:sp>
        <p:nvSpPr>
          <p:cNvPr id="300" name="Google Shape;300;p26"/>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Kaggle</a:t>
            </a:r>
            <a:endParaRPr/>
          </a:p>
          <a:p>
            <a:pPr indent="-342900" lvl="0" marL="342900" rtl="0" algn="l">
              <a:spcBef>
                <a:spcPts val="1000"/>
              </a:spcBef>
              <a:spcAft>
                <a:spcPts val="0"/>
              </a:spcAft>
              <a:buSzPts val="1440"/>
              <a:buChar char="►"/>
            </a:pPr>
            <a:r>
              <a:rPr lang="en-US"/>
              <a:t>From top 10 songs to top 100 songs</a:t>
            </a:r>
            <a:endParaRPr/>
          </a:p>
          <a:p>
            <a:pPr indent="-342900" lvl="0" marL="342900" rtl="0" algn="l">
              <a:spcBef>
                <a:spcPts val="1000"/>
              </a:spcBef>
              <a:spcAft>
                <a:spcPts val="0"/>
              </a:spcAft>
              <a:buSzPts val="1440"/>
              <a:buChar char="►"/>
            </a:pPr>
            <a:r>
              <a:rPr lang="en-US"/>
              <a:t>API to CSV</a:t>
            </a:r>
            <a:endParaRPr/>
          </a:p>
          <a:p>
            <a:pPr indent="-342900" lvl="0" marL="342900" rtl="0" algn="l">
              <a:spcBef>
                <a:spcPts val="1000"/>
              </a:spcBef>
              <a:spcAft>
                <a:spcPts val="0"/>
              </a:spcAft>
              <a:buSzPts val="1440"/>
              <a:buChar char="►"/>
            </a:pPr>
            <a:r>
              <a:rPr lang="en-US"/>
              <a:t>Removal of ‘instrumentalness’’ as one of the musical attributes</a:t>
            </a:r>
            <a:endParaRPr/>
          </a:p>
          <a:p>
            <a:pPr indent="0" lvl="0" marL="34290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Spotify API</a:t>
            </a:r>
            <a:endParaRPr/>
          </a:p>
        </p:txBody>
      </p:sp>
      <p:pic>
        <p:nvPicPr>
          <p:cNvPr id="306" name="Google Shape;306;p27"/>
          <p:cNvPicPr preferRelativeResize="0"/>
          <p:nvPr/>
        </p:nvPicPr>
        <p:blipFill>
          <a:blip r:embed="rId3">
            <a:alphaModFix/>
          </a:blip>
          <a:stretch>
            <a:fillRect/>
          </a:stretch>
        </p:blipFill>
        <p:spPr>
          <a:xfrm>
            <a:off x="95925" y="3140325"/>
            <a:ext cx="8002500" cy="3550025"/>
          </a:xfrm>
          <a:prstGeom prst="rect">
            <a:avLst/>
          </a:prstGeom>
          <a:noFill/>
          <a:ln>
            <a:noFill/>
          </a:ln>
        </p:spPr>
      </p:pic>
      <p:pic>
        <p:nvPicPr>
          <p:cNvPr id="307" name="Google Shape;307;p27"/>
          <p:cNvPicPr preferRelativeResize="0"/>
          <p:nvPr/>
        </p:nvPicPr>
        <p:blipFill>
          <a:blip r:embed="rId4">
            <a:alphaModFix/>
          </a:blip>
          <a:stretch>
            <a:fillRect/>
          </a:stretch>
        </p:blipFill>
        <p:spPr>
          <a:xfrm>
            <a:off x="2854613" y="1569418"/>
            <a:ext cx="7346032" cy="1154757"/>
          </a:xfrm>
          <a:prstGeom prst="rect">
            <a:avLst/>
          </a:prstGeom>
          <a:noFill/>
          <a:ln>
            <a:noFill/>
          </a:ln>
        </p:spPr>
      </p:pic>
      <p:sp>
        <p:nvSpPr>
          <p:cNvPr id="308" name="Google Shape;308;p27"/>
          <p:cNvSpPr txBox="1"/>
          <p:nvPr/>
        </p:nvSpPr>
        <p:spPr>
          <a:xfrm>
            <a:off x="4159813" y="4344588"/>
            <a:ext cx="7346100" cy="11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309" name="Google Shape;309;p27"/>
          <p:cNvPicPr preferRelativeResize="0"/>
          <p:nvPr/>
        </p:nvPicPr>
        <p:blipFill>
          <a:blip r:embed="rId5">
            <a:alphaModFix/>
          </a:blip>
          <a:stretch>
            <a:fillRect/>
          </a:stretch>
        </p:blipFill>
        <p:spPr>
          <a:xfrm>
            <a:off x="7265650" y="2499600"/>
            <a:ext cx="4412249" cy="344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