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6"/>
    <p:sldMasterId id="214748367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y="51435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
      <p:font typeface="Century Gothi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Mónica Villa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712B9B1-A535-442B-888B-189F802098A6}">
  <a:tblStyle styleId="{5712B9B1-A535-442B-888B-189F802098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font" Target="fonts/PTSansNarrow-regular.fntdata"/><Relationship Id="rId21" Type="http://schemas.openxmlformats.org/officeDocument/2006/relationships/slide" Target="slides/slide13.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OpenSans-italic.fntdata"/><Relationship Id="rId25" Type="http://schemas.openxmlformats.org/officeDocument/2006/relationships/font" Target="fonts/OpenSans-bold.fntdata"/><Relationship Id="rId28" Type="http://schemas.openxmlformats.org/officeDocument/2006/relationships/font" Target="fonts/CenturyGothic-regular.fntdata"/><Relationship Id="rId27" Type="http://schemas.openxmlformats.org/officeDocument/2006/relationships/font" Target="fonts/OpenSans-bold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CenturyGothic-bold.fntdata"/><Relationship Id="rId7" Type="http://schemas.openxmlformats.org/officeDocument/2006/relationships/slideMaster" Target="slideMasters/slideMaster2.xml"/><Relationship Id="rId8" Type="http://schemas.openxmlformats.org/officeDocument/2006/relationships/notesMaster" Target="notesMasters/notesMaster1.xml"/><Relationship Id="rId31" Type="http://schemas.openxmlformats.org/officeDocument/2006/relationships/font" Target="fonts/CenturyGothic-boldItalic.fntdata"/><Relationship Id="rId30" Type="http://schemas.openxmlformats.org/officeDocument/2006/relationships/font" Target="fonts/CenturyGothic-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4-24T08:24:16.731">
    <p:pos x="6000" y="0"/>
    <p:text>Los profesores no lo traen, director academico y yo misma. Incluir ayuda con los datos en la parte de profes.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20-04-24T08:24:44.574">
    <p:pos x="507" y="804"/>
    <p:text>Creo que debe ser algo práctico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dbb24088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dbb24088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4ecd9dc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4ecd9dc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4ecd9dcf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4ecd9dcf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4ecd9dcf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4ecd9dcf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4a401256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4a401256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57fafa9ac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757fafa9ac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1" lang="es">
                <a:latin typeface="Century Gothic"/>
                <a:ea typeface="Century Gothic"/>
                <a:cs typeface="Century Gothic"/>
                <a:sym typeface="Century Gothic"/>
              </a:rPr>
              <a:t>Continous Innovation &amp; Continous Learning </a:t>
            </a:r>
            <a:endParaRPr/>
          </a:p>
          <a:p>
            <a:pPr indent="-298450" lvl="0" marL="457200" rtl="0" algn="l">
              <a:lnSpc>
                <a:spcPct val="100000"/>
              </a:lnSpc>
              <a:spcBef>
                <a:spcPts val="0"/>
              </a:spcBef>
              <a:spcAft>
                <a:spcPts val="0"/>
              </a:spcAft>
              <a:buSzPts val="1100"/>
              <a:buChar char="●"/>
            </a:pPr>
            <a:r>
              <a:rPr lang="es">
                <a:latin typeface="Century Gothic"/>
                <a:ea typeface="Century Gothic"/>
                <a:cs typeface="Century Gothic"/>
                <a:sym typeface="Century Gothic"/>
              </a:rPr>
              <a:t>“Live” Content</a:t>
            </a:r>
            <a:endParaRPr/>
          </a:p>
          <a:p>
            <a:pPr indent="0" lvl="0" marL="0" rtl="0" algn="l">
              <a:lnSpc>
                <a:spcPct val="100000"/>
              </a:lnSpc>
              <a:spcBef>
                <a:spcPts val="960"/>
              </a:spcBef>
              <a:spcAft>
                <a:spcPts val="0"/>
              </a:spcAft>
              <a:buSzPts val="1100"/>
              <a:buNone/>
            </a:pPr>
            <a:r>
              <a:rPr lang="es">
                <a:latin typeface="Century Gothic"/>
                <a:ea typeface="Century Gothic"/>
                <a:cs typeface="Century Gothic"/>
                <a:sym typeface="Century Gothic"/>
              </a:rPr>
              <a:t>Learn to Learn | Peer-to-peer learning | Knowledge is out there I Entrepreneur</a:t>
            </a:r>
            <a:endParaRPr b="1">
              <a:latin typeface="Century Gothic"/>
              <a:ea typeface="Century Gothic"/>
              <a:cs typeface="Century Gothic"/>
              <a:sym typeface="Century Gothic"/>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2d627cc15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2d627cc15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4a401256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4a401256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4a401256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4a401256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4a401256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4a401256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4a401256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4a401256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4a401256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4a401256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4a401256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4a401256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5" name="Shape 55"/>
        <p:cNvGrpSpPr/>
        <p:nvPr/>
      </p:nvGrpSpPr>
      <p:grpSpPr>
        <a:xfrm>
          <a:off x="0" y="0"/>
          <a:ext cx="0" cy="0"/>
          <a:chOff x="0" y="0"/>
          <a:chExt cx="0" cy="0"/>
        </a:xfrm>
      </p:grpSpPr>
      <p:cxnSp>
        <p:nvCxnSpPr>
          <p:cNvPr id="56" name="Google Shape;56;p14"/>
          <p:cNvCxnSpPr/>
          <p:nvPr/>
        </p:nvCxnSpPr>
        <p:spPr>
          <a:xfrm>
            <a:off x="7007735" y="3176888"/>
            <a:ext cx="562200" cy="0"/>
          </a:xfrm>
          <a:prstGeom prst="straightConnector1">
            <a:avLst/>
          </a:prstGeom>
          <a:noFill/>
          <a:ln cap="flat" cmpd="sng" w="76200">
            <a:solidFill>
              <a:srgbClr val="00CFCF"/>
            </a:solidFill>
            <a:prstDash val="solid"/>
            <a:round/>
            <a:headEnd len="sm" w="sm" type="none"/>
            <a:tailEnd len="sm" w="sm" type="none"/>
          </a:ln>
        </p:spPr>
      </p:cxnSp>
      <p:cxnSp>
        <p:nvCxnSpPr>
          <p:cNvPr id="57" name="Google Shape;57;p14"/>
          <p:cNvCxnSpPr/>
          <p:nvPr/>
        </p:nvCxnSpPr>
        <p:spPr>
          <a:xfrm>
            <a:off x="1575035" y="3158252"/>
            <a:ext cx="562200" cy="0"/>
          </a:xfrm>
          <a:prstGeom prst="straightConnector1">
            <a:avLst/>
          </a:prstGeom>
          <a:noFill/>
          <a:ln cap="flat" cmpd="sng" w="76200">
            <a:solidFill>
              <a:srgbClr val="00CFCF"/>
            </a:solidFill>
            <a:prstDash val="solid"/>
            <a:round/>
            <a:headEnd len="sm" w="sm" type="none"/>
            <a:tailEnd len="sm" w="sm" type="none"/>
          </a:ln>
        </p:spPr>
      </p:cxnSp>
      <p:grpSp>
        <p:nvGrpSpPr>
          <p:cNvPr id="58" name="Google Shape;58;p14"/>
          <p:cNvGrpSpPr/>
          <p:nvPr/>
        </p:nvGrpSpPr>
        <p:grpSpPr>
          <a:xfrm>
            <a:off x="1004144" y="1022025"/>
            <a:ext cx="7136668" cy="152400"/>
            <a:chOff x="1346429" y="1011300"/>
            <a:chExt cx="6452100" cy="152400"/>
          </a:xfrm>
        </p:grpSpPr>
        <p:cxnSp>
          <p:nvCxnSpPr>
            <p:cNvPr id="59" name="Google Shape;59;p14"/>
            <p:cNvCxnSpPr/>
            <p:nvPr/>
          </p:nvCxnSpPr>
          <p:spPr>
            <a:xfrm rot="10800000">
              <a:off x="1346429" y="1011300"/>
              <a:ext cx="6452100" cy="0"/>
            </a:xfrm>
            <a:prstGeom prst="straightConnector1">
              <a:avLst/>
            </a:prstGeom>
            <a:noFill/>
            <a:ln cap="flat" cmpd="sng" w="76200">
              <a:solidFill>
                <a:srgbClr val="00CFCF"/>
              </a:solidFill>
              <a:prstDash val="solid"/>
              <a:round/>
              <a:headEnd len="sm" w="sm" type="none"/>
              <a:tailEnd len="sm" w="sm" type="none"/>
            </a:ln>
          </p:spPr>
        </p:cxnSp>
        <p:cxnSp>
          <p:nvCxnSpPr>
            <p:cNvPr id="60" name="Google Shape;60;p14"/>
            <p:cNvCxnSpPr/>
            <p:nvPr/>
          </p:nvCxnSpPr>
          <p:spPr>
            <a:xfrm rot="10800000">
              <a:off x="1346429" y="1163700"/>
              <a:ext cx="6452100" cy="0"/>
            </a:xfrm>
            <a:prstGeom prst="straightConnector1">
              <a:avLst/>
            </a:prstGeom>
            <a:noFill/>
            <a:ln cap="flat" cmpd="sng" w="9525">
              <a:solidFill>
                <a:srgbClr val="00CFCF"/>
              </a:solidFill>
              <a:prstDash val="solid"/>
              <a:round/>
              <a:headEnd len="sm" w="sm" type="none"/>
              <a:tailEnd len="sm" w="sm" type="none"/>
            </a:ln>
          </p:spPr>
        </p:cxnSp>
      </p:grpSp>
      <p:grpSp>
        <p:nvGrpSpPr>
          <p:cNvPr id="61" name="Google Shape;61;p14"/>
          <p:cNvGrpSpPr/>
          <p:nvPr/>
        </p:nvGrpSpPr>
        <p:grpSpPr>
          <a:xfrm>
            <a:off x="1004151" y="3969100"/>
            <a:ext cx="7136668" cy="152400"/>
            <a:chOff x="1346435" y="3969088"/>
            <a:chExt cx="6452100" cy="152400"/>
          </a:xfrm>
        </p:grpSpPr>
        <p:cxnSp>
          <p:nvCxnSpPr>
            <p:cNvPr id="62" name="Google Shape;62;p14"/>
            <p:cNvCxnSpPr/>
            <p:nvPr/>
          </p:nvCxnSpPr>
          <p:spPr>
            <a:xfrm>
              <a:off x="1346435" y="4121488"/>
              <a:ext cx="6452100" cy="0"/>
            </a:xfrm>
            <a:prstGeom prst="straightConnector1">
              <a:avLst/>
            </a:prstGeom>
            <a:noFill/>
            <a:ln cap="flat" cmpd="sng" w="76200">
              <a:solidFill>
                <a:srgbClr val="00CFCF"/>
              </a:solidFill>
              <a:prstDash val="solid"/>
              <a:round/>
              <a:headEnd len="sm" w="sm" type="none"/>
              <a:tailEnd len="sm" w="sm" type="none"/>
            </a:ln>
          </p:spPr>
        </p:cxnSp>
        <p:cxnSp>
          <p:nvCxnSpPr>
            <p:cNvPr id="63" name="Google Shape;63;p14"/>
            <p:cNvCxnSpPr/>
            <p:nvPr/>
          </p:nvCxnSpPr>
          <p:spPr>
            <a:xfrm>
              <a:off x="1346435" y="3969088"/>
              <a:ext cx="6452100" cy="0"/>
            </a:xfrm>
            <a:prstGeom prst="straightConnector1">
              <a:avLst/>
            </a:prstGeom>
            <a:noFill/>
            <a:ln cap="flat" cmpd="sng" w="9525">
              <a:solidFill>
                <a:srgbClr val="00CFCF"/>
              </a:solidFill>
              <a:prstDash val="solid"/>
              <a:round/>
              <a:headEnd len="sm" w="sm" type="none"/>
              <a:tailEnd len="sm" w="sm" type="none"/>
            </a:ln>
          </p:spPr>
        </p:cxnSp>
      </p:grpSp>
      <p:sp>
        <p:nvSpPr>
          <p:cNvPr id="64" name="Google Shape;64;p14"/>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5" name="Google Shape;65;p14"/>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7" name="Shape 67"/>
        <p:cNvGrpSpPr/>
        <p:nvPr/>
      </p:nvGrpSpPr>
      <p:grpSpPr>
        <a:xfrm>
          <a:off x="0" y="0"/>
          <a:ext cx="0" cy="0"/>
          <a:chOff x="0" y="0"/>
          <a:chExt cx="0" cy="0"/>
        </a:xfrm>
      </p:grpSpPr>
      <p:sp>
        <p:nvSpPr>
          <p:cNvPr id="68" name="Google Shape;68;p15"/>
          <p:cNvSpPr/>
          <p:nvPr/>
        </p:nvSpPr>
        <p:spPr>
          <a:xfrm>
            <a:off x="-50" y="2571900"/>
            <a:ext cx="9144000" cy="2571600"/>
          </a:xfrm>
          <a:prstGeom prst="rect">
            <a:avLst/>
          </a:prstGeom>
          <a:solidFill>
            <a:srgbClr val="00CFC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1" name="Shape 71"/>
        <p:cNvGrpSpPr/>
        <p:nvPr/>
      </p:nvGrpSpPr>
      <p:grpSpPr>
        <a:xfrm>
          <a:off x="0" y="0"/>
          <a:ext cx="0" cy="0"/>
          <a:chOff x="0" y="0"/>
          <a:chExt cx="0" cy="0"/>
        </a:xfrm>
      </p:grpSpPr>
      <p:sp>
        <p:nvSpPr>
          <p:cNvPr id="72" name="Google Shape;72;p16"/>
          <p:cNvSpPr/>
          <p:nvPr/>
        </p:nvSpPr>
        <p:spPr>
          <a:xfrm>
            <a:off x="-75" y="5045700"/>
            <a:ext cx="9144000" cy="97800"/>
          </a:xfrm>
          <a:prstGeom prst="rect">
            <a:avLst/>
          </a:prstGeom>
          <a:solidFill>
            <a:srgbClr val="00CFCF"/>
          </a:solidFill>
          <a:ln cap="flat" cmpd="sng" w="9525">
            <a:solidFill>
              <a:srgbClr val="00CF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4" name="Google Shape;74;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8" name="Google Shape;78;p17"/>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3" name="Google Shape;8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4" name="Shape 84"/>
        <p:cNvGrpSpPr/>
        <p:nvPr/>
      </p:nvGrpSpPr>
      <p:grpSpPr>
        <a:xfrm>
          <a:off x="0" y="0"/>
          <a:ext cx="0" cy="0"/>
          <a:chOff x="0" y="0"/>
          <a:chExt cx="0" cy="0"/>
        </a:xfrm>
      </p:grpSpPr>
      <p:sp>
        <p:nvSpPr>
          <p:cNvPr id="85" name="Google Shape;85;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6" name="Google Shape;86;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7" name="Google Shape;8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00CFCF"/>
        </a:solidFill>
      </p:bgPr>
    </p:bg>
    <p:spTree>
      <p:nvGrpSpPr>
        <p:cNvPr id="88" name="Shape 88"/>
        <p:cNvGrpSpPr/>
        <p:nvPr/>
      </p:nvGrpSpPr>
      <p:grpSpPr>
        <a:xfrm>
          <a:off x="0" y="0"/>
          <a:ext cx="0" cy="0"/>
          <a:chOff x="0" y="0"/>
          <a:chExt cx="0" cy="0"/>
        </a:xfrm>
      </p:grpSpPr>
      <p:sp>
        <p:nvSpPr>
          <p:cNvPr id="89" name="Google Shape;89;p20"/>
          <p:cNvSpPr txBox="1"/>
          <p:nvPr>
            <p:ph type="title"/>
          </p:nvPr>
        </p:nvSpPr>
        <p:spPr>
          <a:xfrm>
            <a:off x="490250" y="526350"/>
            <a:ext cx="5613600" cy="4090800"/>
          </a:xfrm>
          <a:prstGeom prst="rect">
            <a:avLst/>
          </a:prstGeom>
          <a:solidFill>
            <a:srgbClr val="00CFCF"/>
          </a:solidFill>
        </p:spPr>
        <p:txBody>
          <a:bodyPr anchorCtr="0" anchor="ctr" bIns="91425" lIns="91425" spcFirstLastPara="1" rIns="91425" wrap="square" tIns="91425">
            <a:noAutofit/>
          </a:bodyPr>
          <a:lstStyle>
            <a:lvl1pPr lvl="0" rtl="0">
              <a:spcBef>
                <a:spcPts val="0"/>
              </a:spcBef>
              <a:spcAft>
                <a:spcPts val="0"/>
              </a:spcAft>
              <a:buClr>
                <a:srgbClr val="EFEFEF"/>
              </a:buClr>
              <a:buSzPts val="5400"/>
              <a:buNone/>
              <a:defRPr b="0" sz="5400">
                <a:solidFill>
                  <a:srgbClr val="EFEFEF"/>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90" name="Google Shape;9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21"/>
          <p:cNvSpPr/>
          <p:nvPr/>
        </p:nvSpPr>
        <p:spPr>
          <a:xfrm>
            <a:off x="4572000" y="0"/>
            <a:ext cx="4572000" cy="5143500"/>
          </a:xfrm>
          <a:prstGeom prst="rect">
            <a:avLst/>
          </a:prstGeom>
          <a:solidFill>
            <a:srgbClr val="00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4" name="Google Shape;94;p21"/>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5" name="Google Shape;95;p21"/>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7" name="Google Shape;9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8" name="Shape 98"/>
        <p:cNvGrpSpPr/>
        <p:nvPr/>
      </p:nvGrpSpPr>
      <p:grpSpPr>
        <a:xfrm>
          <a:off x="0" y="0"/>
          <a:ext cx="0" cy="0"/>
          <a:chOff x="0" y="0"/>
          <a:chExt cx="0" cy="0"/>
        </a:xfrm>
      </p:grpSpPr>
      <p:sp>
        <p:nvSpPr>
          <p:cNvPr id="99" name="Google Shape;99;p22"/>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100" name="Google Shape;10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1" name="Shape 101"/>
        <p:cNvGrpSpPr/>
        <p:nvPr/>
      </p:nvGrpSpPr>
      <p:grpSpPr>
        <a:xfrm>
          <a:off x="0" y="0"/>
          <a:ext cx="0" cy="0"/>
          <a:chOff x="0" y="0"/>
          <a:chExt cx="0" cy="0"/>
        </a:xfrm>
      </p:grpSpPr>
      <p:sp>
        <p:nvSpPr>
          <p:cNvPr id="102" name="Google Shape;102;p23"/>
          <p:cNvSpPr/>
          <p:nvPr/>
        </p:nvSpPr>
        <p:spPr>
          <a:xfrm>
            <a:off x="-75" y="5045700"/>
            <a:ext cx="9144000" cy="97800"/>
          </a:xfrm>
          <a:prstGeom prst="rect">
            <a:avLst/>
          </a:prstGeom>
          <a:solidFill>
            <a:srgbClr val="00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3"/>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CFCF"/>
              </a:buClr>
              <a:buSzPts val="13000"/>
              <a:buNone/>
              <a:defRPr sz="13000">
                <a:solidFill>
                  <a:srgbClr val="00CFCF"/>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4" name="Google Shape;104;p23"/>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5" name="Google Shape;10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6" name="Shape 106"/>
        <p:cNvGrpSpPr/>
        <p:nvPr/>
      </p:nvGrpSpPr>
      <p:grpSpPr>
        <a:xfrm>
          <a:off x="0" y="0"/>
          <a:ext cx="0" cy="0"/>
          <a:chOff x="0" y="0"/>
          <a:chExt cx="0" cy="0"/>
        </a:xfrm>
      </p:grpSpPr>
      <p:sp>
        <p:nvSpPr>
          <p:cNvPr id="107" name="Google Shape;10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p:cSld name="Title &amp; subtitle">
    <p:spTree>
      <p:nvGrpSpPr>
        <p:cNvPr id="108" name="Shape 108"/>
        <p:cNvGrpSpPr/>
        <p:nvPr/>
      </p:nvGrpSpPr>
      <p:grpSpPr>
        <a:xfrm>
          <a:off x="0" y="0"/>
          <a:ext cx="0" cy="0"/>
          <a:chOff x="0" y="0"/>
          <a:chExt cx="0" cy="0"/>
        </a:xfrm>
      </p:grpSpPr>
      <p:sp>
        <p:nvSpPr>
          <p:cNvPr id="109" name="Google Shape;109;p25"/>
          <p:cNvSpPr txBox="1"/>
          <p:nvPr>
            <p:ph idx="1" type="body"/>
          </p:nvPr>
        </p:nvSpPr>
        <p:spPr>
          <a:xfrm>
            <a:off x="352425" y="552516"/>
            <a:ext cx="8439000" cy="5679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Clr>
                <a:srgbClr val="575757"/>
              </a:buClr>
              <a:buSzPts val="1500"/>
              <a:buNone/>
              <a:defRPr i="0" sz="1500" u="none" cap="none" strike="noStrike">
                <a:solidFill>
                  <a:srgbClr val="575757"/>
                </a:solidFill>
              </a:defRPr>
            </a:lvl1pPr>
            <a:lvl2pPr indent="-228600" lvl="1" marL="914400" marR="0" rtl="0" algn="l">
              <a:spcBef>
                <a:spcPts val="1000"/>
              </a:spcBef>
              <a:spcAft>
                <a:spcPts val="0"/>
              </a:spcAft>
              <a:buClr>
                <a:schemeClr val="dk1"/>
              </a:buClr>
              <a:buSzPts val="900"/>
              <a:buNone/>
              <a:defRPr b="1" i="0" sz="900" u="none" cap="none" strike="noStrike">
                <a:solidFill>
                  <a:schemeClr val="dk1"/>
                </a:solidFill>
              </a:defRPr>
            </a:lvl2pPr>
            <a:lvl3pPr indent="-285750" lvl="2" marL="1371600" marR="0" rtl="0" algn="l">
              <a:spcBef>
                <a:spcPts val="1000"/>
              </a:spcBef>
              <a:spcAft>
                <a:spcPts val="0"/>
              </a:spcAft>
              <a:buClr>
                <a:schemeClr val="dk1"/>
              </a:buClr>
              <a:buSzPts val="900"/>
              <a:buChar char="•"/>
              <a:defRPr i="0" sz="900" u="none" cap="none" strike="noStrike">
                <a:solidFill>
                  <a:schemeClr val="dk1"/>
                </a:solidFill>
              </a:defRPr>
            </a:lvl3pPr>
            <a:lvl4pPr indent="-285750" lvl="3" marL="1828800" marR="0" rtl="0" algn="l">
              <a:spcBef>
                <a:spcPts val="1000"/>
              </a:spcBef>
              <a:spcAft>
                <a:spcPts val="0"/>
              </a:spcAft>
              <a:buClr>
                <a:schemeClr val="dk1"/>
              </a:buClr>
              <a:buSzPts val="900"/>
              <a:buChar char="−"/>
              <a:defRPr i="0" sz="900" u="none" cap="none" strike="noStrike">
                <a:solidFill>
                  <a:schemeClr val="dk1"/>
                </a:solidFill>
              </a:defRPr>
            </a:lvl4pPr>
            <a:lvl5pPr indent="-285750" lvl="4" marL="2286000" marR="0" rtl="0" algn="l">
              <a:spcBef>
                <a:spcPts val="1000"/>
              </a:spcBef>
              <a:spcAft>
                <a:spcPts val="0"/>
              </a:spcAft>
              <a:buClr>
                <a:schemeClr val="dk1"/>
              </a:buClr>
              <a:buSzPts val="900"/>
              <a:buChar char="−"/>
              <a:defRPr i="0" sz="900" u="none" cap="none" strike="noStrike">
                <a:solidFill>
                  <a:schemeClr val="dk1"/>
                </a:solidFill>
              </a:defRPr>
            </a:lvl5pPr>
            <a:lvl6pPr indent="-304800" lvl="5" marL="2743200" marR="0" rtl="0" algn="l">
              <a:spcBef>
                <a:spcPts val="1000"/>
              </a:spcBef>
              <a:spcAft>
                <a:spcPts val="0"/>
              </a:spcAft>
              <a:buClr>
                <a:schemeClr val="dk1"/>
              </a:buClr>
              <a:buSzPts val="1200"/>
              <a:buChar char="−"/>
              <a:defRPr i="0" sz="1200" u="none" cap="none" strike="noStrike">
                <a:solidFill>
                  <a:schemeClr val="dk1"/>
                </a:solidFill>
              </a:defRPr>
            </a:lvl6pPr>
            <a:lvl7pPr indent="-304800" lvl="6" marL="3200400" marR="0" rtl="0" algn="l">
              <a:spcBef>
                <a:spcPts val="1000"/>
              </a:spcBef>
              <a:spcAft>
                <a:spcPts val="0"/>
              </a:spcAft>
              <a:buClr>
                <a:schemeClr val="dk1"/>
              </a:buClr>
              <a:buSzPts val="1200"/>
              <a:buChar char="−"/>
              <a:defRPr i="0" sz="1200" u="none" cap="none" strike="noStrike">
                <a:solidFill>
                  <a:schemeClr val="dk1"/>
                </a:solidFill>
              </a:defRPr>
            </a:lvl7pPr>
            <a:lvl8pPr indent="-304800" lvl="7" marL="3657600" marR="0" rtl="0" algn="l">
              <a:spcBef>
                <a:spcPts val="1000"/>
              </a:spcBef>
              <a:spcAft>
                <a:spcPts val="0"/>
              </a:spcAft>
              <a:buClr>
                <a:schemeClr val="dk1"/>
              </a:buClr>
              <a:buSzPts val="1200"/>
              <a:buChar char="−"/>
              <a:defRPr i="0" sz="1200" u="none" cap="none" strike="noStrike">
                <a:solidFill>
                  <a:schemeClr val="dk1"/>
                </a:solidFill>
              </a:defRPr>
            </a:lvl8pPr>
            <a:lvl9pPr indent="-304800" lvl="8" marL="4114800" marR="0" rtl="0" algn="l">
              <a:spcBef>
                <a:spcPts val="1000"/>
              </a:spcBef>
              <a:spcAft>
                <a:spcPts val="1000"/>
              </a:spcAft>
              <a:buClr>
                <a:schemeClr val="dk1"/>
              </a:buClr>
              <a:buSzPts val="1200"/>
              <a:buChar char="−"/>
              <a:defRPr i="0" sz="1200" u="none" cap="none" strike="noStrike">
                <a:solidFill>
                  <a:schemeClr val="dk1"/>
                </a:solidFill>
              </a:defRPr>
            </a:lvl9pPr>
          </a:lstStyle>
          <a:p/>
        </p:txBody>
      </p:sp>
      <p:sp>
        <p:nvSpPr>
          <p:cNvPr id="110" name="Google Shape;110;p25"/>
          <p:cNvSpPr txBox="1"/>
          <p:nvPr>
            <p:ph type="title"/>
          </p:nvPr>
        </p:nvSpPr>
        <p:spPr>
          <a:xfrm>
            <a:off x="352425" y="301940"/>
            <a:ext cx="8439000" cy="2505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chemeClr val="dk1"/>
              </a:buClr>
              <a:buSzPts val="1500"/>
              <a:buFont typeface="Verdana"/>
              <a:buNone/>
              <a:defRPr b="0" i="0" sz="1500" u="none" cap="none" strike="noStrike">
                <a:solidFill>
                  <a:schemeClr val="dk1"/>
                </a:solidFill>
                <a:latin typeface="Verdana"/>
                <a:ea typeface="Verdana"/>
                <a:cs typeface="Verdana"/>
                <a:sym typeface="Verdana"/>
              </a:defRPr>
            </a:lvl1pPr>
            <a:lvl2pPr lvl="1" rtl="0">
              <a:spcBef>
                <a:spcPts val="0"/>
              </a:spcBef>
              <a:spcAft>
                <a:spcPts val="0"/>
              </a:spcAft>
              <a:buSzPts val="3600"/>
              <a:buNone/>
              <a:defRPr sz="1400"/>
            </a:lvl2pPr>
            <a:lvl3pPr lvl="2" rtl="0">
              <a:spcBef>
                <a:spcPts val="0"/>
              </a:spcBef>
              <a:spcAft>
                <a:spcPts val="0"/>
              </a:spcAft>
              <a:buSzPts val="3600"/>
              <a:buNone/>
              <a:defRPr sz="1400"/>
            </a:lvl3pPr>
            <a:lvl4pPr lvl="3" rtl="0">
              <a:spcBef>
                <a:spcPts val="0"/>
              </a:spcBef>
              <a:spcAft>
                <a:spcPts val="0"/>
              </a:spcAft>
              <a:buSzPts val="3600"/>
              <a:buNone/>
              <a:defRPr sz="1400"/>
            </a:lvl4pPr>
            <a:lvl5pPr lvl="4" rtl="0">
              <a:spcBef>
                <a:spcPts val="0"/>
              </a:spcBef>
              <a:spcAft>
                <a:spcPts val="0"/>
              </a:spcAft>
              <a:buSzPts val="3600"/>
              <a:buNone/>
              <a:defRPr sz="1400"/>
            </a:lvl5pPr>
            <a:lvl6pPr lvl="5" rtl="0">
              <a:spcBef>
                <a:spcPts val="0"/>
              </a:spcBef>
              <a:spcAft>
                <a:spcPts val="0"/>
              </a:spcAft>
              <a:buSzPts val="3600"/>
              <a:buNone/>
              <a:defRPr sz="1400"/>
            </a:lvl6pPr>
            <a:lvl7pPr lvl="6" rtl="0">
              <a:spcBef>
                <a:spcPts val="0"/>
              </a:spcBef>
              <a:spcAft>
                <a:spcPts val="0"/>
              </a:spcAft>
              <a:buSzPts val="3600"/>
              <a:buNone/>
              <a:defRPr sz="1400"/>
            </a:lvl7pPr>
            <a:lvl8pPr lvl="7" rtl="0">
              <a:spcBef>
                <a:spcPts val="0"/>
              </a:spcBef>
              <a:spcAft>
                <a:spcPts val="0"/>
              </a:spcAft>
              <a:buSzPts val="3600"/>
              <a:buNone/>
              <a:defRPr sz="1400"/>
            </a:lvl8pPr>
            <a:lvl9pPr lvl="8" rtl="0">
              <a:spcBef>
                <a:spcPts val="0"/>
              </a:spcBef>
              <a:spcAft>
                <a:spcPts val="0"/>
              </a:spcAft>
              <a:buSzPts val="3600"/>
              <a:buNone/>
              <a:defRPr sz="1400"/>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1.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3600"/>
              <a:buFont typeface="PT Sans Narrow"/>
              <a:buNone/>
              <a:defRPr b="1" sz="3600">
                <a:latin typeface="PT Sans Narrow"/>
                <a:ea typeface="PT Sans Narrow"/>
                <a:cs typeface="PT Sans Narrow"/>
                <a:sym typeface="PT Sans Narrow"/>
              </a:defRPr>
            </a:lvl1pPr>
            <a:lvl2pPr lvl="1" rtl="0">
              <a:spcBef>
                <a:spcPts val="0"/>
              </a:spcBef>
              <a:spcAft>
                <a:spcPts val="0"/>
              </a:spcAft>
              <a:buClr>
                <a:srgbClr val="0000FF"/>
              </a:buClr>
              <a:buSzPts val="3600"/>
              <a:buFont typeface="PT Sans Narrow"/>
              <a:buNone/>
              <a:defRPr b="1" sz="3600">
                <a:solidFill>
                  <a:srgbClr val="0000FF"/>
                </a:solidFill>
                <a:latin typeface="PT Sans Narrow"/>
                <a:ea typeface="PT Sans Narrow"/>
                <a:cs typeface="PT Sans Narrow"/>
                <a:sym typeface="PT Sans Narrow"/>
              </a:defRPr>
            </a:lvl2pPr>
            <a:lvl3pPr lvl="2" rtl="0">
              <a:spcBef>
                <a:spcPts val="0"/>
              </a:spcBef>
              <a:spcAft>
                <a:spcPts val="0"/>
              </a:spcAft>
              <a:buClr>
                <a:srgbClr val="0000FF"/>
              </a:buClr>
              <a:buSzPts val="3600"/>
              <a:buFont typeface="PT Sans Narrow"/>
              <a:buNone/>
              <a:defRPr b="1" sz="3600">
                <a:solidFill>
                  <a:srgbClr val="0000FF"/>
                </a:solidFill>
                <a:latin typeface="PT Sans Narrow"/>
                <a:ea typeface="PT Sans Narrow"/>
                <a:cs typeface="PT Sans Narrow"/>
                <a:sym typeface="PT Sans Narrow"/>
              </a:defRPr>
            </a:lvl3pPr>
            <a:lvl4pPr lvl="3" rtl="0">
              <a:spcBef>
                <a:spcPts val="0"/>
              </a:spcBef>
              <a:spcAft>
                <a:spcPts val="0"/>
              </a:spcAft>
              <a:buClr>
                <a:srgbClr val="0000FF"/>
              </a:buClr>
              <a:buSzPts val="3600"/>
              <a:buFont typeface="PT Sans Narrow"/>
              <a:buNone/>
              <a:defRPr b="1" sz="3600">
                <a:solidFill>
                  <a:srgbClr val="0000FF"/>
                </a:solidFill>
                <a:latin typeface="PT Sans Narrow"/>
                <a:ea typeface="PT Sans Narrow"/>
                <a:cs typeface="PT Sans Narrow"/>
                <a:sym typeface="PT Sans Narrow"/>
              </a:defRPr>
            </a:lvl4pPr>
            <a:lvl5pPr lvl="4" rtl="0">
              <a:spcBef>
                <a:spcPts val="0"/>
              </a:spcBef>
              <a:spcAft>
                <a:spcPts val="0"/>
              </a:spcAft>
              <a:buClr>
                <a:srgbClr val="0000FF"/>
              </a:buClr>
              <a:buSzPts val="3600"/>
              <a:buFont typeface="PT Sans Narrow"/>
              <a:buNone/>
              <a:defRPr b="1" sz="3600">
                <a:solidFill>
                  <a:srgbClr val="0000FF"/>
                </a:solidFill>
                <a:latin typeface="PT Sans Narrow"/>
                <a:ea typeface="PT Sans Narrow"/>
                <a:cs typeface="PT Sans Narrow"/>
                <a:sym typeface="PT Sans Narrow"/>
              </a:defRPr>
            </a:lvl5pPr>
            <a:lvl6pPr lvl="5" rtl="0">
              <a:spcBef>
                <a:spcPts val="0"/>
              </a:spcBef>
              <a:spcAft>
                <a:spcPts val="0"/>
              </a:spcAft>
              <a:buClr>
                <a:srgbClr val="0000FF"/>
              </a:buClr>
              <a:buSzPts val="3600"/>
              <a:buFont typeface="PT Sans Narrow"/>
              <a:buNone/>
              <a:defRPr b="1" sz="3600">
                <a:solidFill>
                  <a:srgbClr val="0000FF"/>
                </a:solidFill>
                <a:latin typeface="PT Sans Narrow"/>
                <a:ea typeface="PT Sans Narrow"/>
                <a:cs typeface="PT Sans Narrow"/>
                <a:sym typeface="PT Sans Narrow"/>
              </a:defRPr>
            </a:lvl6pPr>
            <a:lvl7pPr lvl="6" rtl="0">
              <a:spcBef>
                <a:spcPts val="0"/>
              </a:spcBef>
              <a:spcAft>
                <a:spcPts val="0"/>
              </a:spcAft>
              <a:buClr>
                <a:srgbClr val="0000FF"/>
              </a:buClr>
              <a:buSzPts val="3600"/>
              <a:buFont typeface="PT Sans Narrow"/>
              <a:buNone/>
              <a:defRPr b="1" sz="3600">
                <a:solidFill>
                  <a:srgbClr val="0000FF"/>
                </a:solidFill>
                <a:latin typeface="PT Sans Narrow"/>
                <a:ea typeface="PT Sans Narrow"/>
                <a:cs typeface="PT Sans Narrow"/>
                <a:sym typeface="PT Sans Narrow"/>
              </a:defRPr>
            </a:lvl7pPr>
            <a:lvl8pPr lvl="7" rtl="0">
              <a:spcBef>
                <a:spcPts val="0"/>
              </a:spcBef>
              <a:spcAft>
                <a:spcPts val="0"/>
              </a:spcAft>
              <a:buClr>
                <a:srgbClr val="0000FF"/>
              </a:buClr>
              <a:buSzPts val="3600"/>
              <a:buFont typeface="PT Sans Narrow"/>
              <a:buNone/>
              <a:defRPr b="1" sz="3600">
                <a:solidFill>
                  <a:srgbClr val="0000FF"/>
                </a:solidFill>
                <a:latin typeface="PT Sans Narrow"/>
                <a:ea typeface="PT Sans Narrow"/>
                <a:cs typeface="PT Sans Narrow"/>
                <a:sym typeface="PT Sans Narrow"/>
              </a:defRPr>
            </a:lvl8pPr>
            <a:lvl9pPr lvl="8" rtl="0">
              <a:spcBef>
                <a:spcPts val="0"/>
              </a:spcBef>
              <a:spcAft>
                <a:spcPts val="0"/>
              </a:spcAft>
              <a:buClr>
                <a:srgbClr val="0000FF"/>
              </a:buClr>
              <a:buSzPts val="3600"/>
              <a:buFont typeface="PT Sans Narrow"/>
              <a:buNone/>
              <a:defRPr b="1" sz="3600">
                <a:solidFill>
                  <a:srgbClr val="0000FF"/>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Courier New"/>
              <a:buChar char="●"/>
              <a:defRPr sz="1800">
                <a:solidFill>
                  <a:schemeClr val="dk2"/>
                </a:solidFill>
                <a:latin typeface="Courier New"/>
                <a:ea typeface="Courier New"/>
                <a:cs typeface="Courier New"/>
                <a:sym typeface="Courier New"/>
              </a:defRPr>
            </a:lvl1pPr>
            <a:lvl2pPr indent="-317500" lvl="1" marL="914400" rtl="0">
              <a:lnSpc>
                <a:spcPct val="115000"/>
              </a:lnSpc>
              <a:spcBef>
                <a:spcPts val="1600"/>
              </a:spcBef>
              <a:spcAft>
                <a:spcPts val="0"/>
              </a:spcAft>
              <a:buClr>
                <a:schemeClr val="dk2"/>
              </a:buClr>
              <a:buSzPts val="1400"/>
              <a:buFont typeface="Courier New"/>
              <a:buChar char="○"/>
              <a:defRPr>
                <a:solidFill>
                  <a:schemeClr val="dk2"/>
                </a:solidFill>
                <a:latin typeface="Courier New"/>
                <a:ea typeface="Courier New"/>
                <a:cs typeface="Courier New"/>
                <a:sym typeface="Courier New"/>
              </a:defRPr>
            </a:lvl2pPr>
            <a:lvl3pPr indent="-317500" lvl="2" marL="1371600" rtl="0">
              <a:lnSpc>
                <a:spcPct val="115000"/>
              </a:lnSpc>
              <a:spcBef>
                <a:spcPts val="1600"/>
              </a:spcBef>
              <a:spcAft>
                <a:spcPts val="0"/>
              </a:spcAft>
              <a:buClr>
                <a:schemeClr val="dk2"/>
              </a:buClr>
              <a:buSzPts val="1400"/>
              <a:buFont typeface="Courier New"/>
              <a:buChar char="■"/>
              <a:defRPr>
                <a:solidFill>
                  <a:schemeClr val="dk2"/>
                </a:solidFill>
                <a:latin typeface="Courier New"/>
                <a:ea typeface="Courier New"/>
                <a:cs typeface="Courier New"/>
                <a:sym typeface="Courier New"/>
              </a:defRPr>
            </a:lvl3pPr>
            <a:lvl4pPr indent="-317500" lvl="3" marL="1828800" rtl="0">
              <a:lnSpc>
                <a:spcPct val="115000"/>
              </a:lnSpc>
              <a:spcBef>
                <a:spcPts val="1600"/>
              </a:spcBef>
              <a:spcAft>
                <a:spcPts val="0"/>
              </a:spcAft>
              <a:buClr>
                <a:schemeClr val="dk2"/>
              </a:buClr>
              <a:buSzPts val="1400"/>
              <a:buFont typeface="Courier New"/>
              <a:buChar char="●"/>
              <a:defRPr>
                <a:solidFill>
                  <a:schemeClr val="dk2"/>
                </a:solidFill>
                <a:latin typeface="Courier New"/>
                <a:ea typeface="Courier New"/>
                <a:cs typeface="Courier New"/>
                <a:sym typeface="Courier New"/>
              </a:defRPr>
            </a:lvl4pPr>
            <a:lvl5pPr indent="-317500" lvl="4" marL="2286000" rtl="0">
              <a:lnSpc>
                <a:spcPct val="115000"/>
              </a:lnSpc>
              <a:spcBef>
                <a:spcPts val="1600"/>
              </a:spcBef>
              <a:spcAft>
                <a:spcPts val="0"/>
              </a:spcAft>
              <a:buClr>
                <a:schemeClr val="dk2"/>
              </a:buClr>
              <a:buSzPts val="1400"/>
              <a:buFont typeface="Courier New"/>
              <a:buChar char="○"/>
              <a:defRPr>
                <a:solidFill>
                  <a:schemeClr val="dk2"/>
                </a:solidFill>
                <a:latin typeface="Courier New"/>
                <a:ea typeface="Courier New"/>
                <a:cs typeface="Courier New"/>
                <a:sym typeface="Courier New"/>
              </a:defRPr>
            </a:lvl5pPr>
            <a:lvl6pPr indent="-317500" lvl="5" marL="2743200" rtl="0">
              <a:lnSpc>
                <a:spcPct val="115000"/>
              </a:lnSpc>
              <a:spcBef>
                <a:spcPts val="1600"/>
              </a:spcBef>
              <a:spcAft>
                <a:spcPts val="0"/>
              </a:spcAft>
              <a:buClr>
                <a:schemeClr val="dk2"/>
              </a:buClr>
              <a:buSzPts val="1400"/>
              <a:buFont typeface="Courier New"/>
              <a:buChar char="■"/>
              <a:defRPr>
                <a:solidFill>
                  <a:schemeClr val="dk2"/>
                </a:solidFill>
                <a:latin typeface="Courier New"/>
                <a:ea typeface="Courier New"/>
                <a:cs typeface="Courier New"/>
                <a:sym typeface="Courier New"/>
              </a:defRPr>
            </a:lvl6pPr>
            <a:lvl7pPr indent="-317500" lvl="6" marL="3200400" rtl="0">
              <a:lnSpc>
                <a:spcPct val="115000"/>
              </a:lnSpc>
              <a:spcBef>
                <a:spcPts val="1600"/>
              </a:spcBef>
              <a:spcAft>
                <a:spcPts val="0"/>
              </a:spcAft>
              <a:buClr>
                <a:schemeClr val="dk2"/>
              </a:buClr>
              <a:buSzPts val="1400"/>
              <a:buFont typeface="Courier New"/>
              <a:buChar char="●"/>
              <a:defRPr>
                <a:solidFill>
                  <a:schemeClr val="dk2"/>
                </a:solidFill>
                <a:latin typeface="Courier New"/>
                <a:ea typeface="Courier New"/>
                <a:cs typeface="Courier New"/>
                <a:sym typeface="Courier New"/>
              </a:defRPr>
            </a:lvl7pPr>
            <a:lvl8pPr indent="-317500" lvl="7" marL="3657600" rtl="0">
              <a:lnSpc>
                <a:spcPct val="115000"/>
              </a:lnSpc>
              <a:spcBef>
                <a:spcPts val="1600"/>
              </a:spcBef>
              <a:spcAft>
                <a:spcPts val="0"/>
              </a:spcAft>
              <a:buClr>
                <a:schemeClr val="dk2"/>
              </a:buClr>
              <a:buSzPts val="1400"/>
              <a:buFont typeface="Courier New"/>
              <a:buChar char="○"/>
              <a:defRPr>
                <a:solidFill>
                  <a:schemeClr val="dk2"/>
                </a:solidFill>
                <a:latin typeface="Courier New"/>
                <a:ea typeface="Courier New"/>
                <a:cs typeface="Courier New"/>
                <a:sym typeface="Courier New"/>
              </a:defRPr>
            </a:lvl8pPr>
            <a:lvl9pPr indent="-317500" lvl="8" marL="4114800" rtl="0">
              <a:lnSpc>
                <a:spcPct val="115000"/>
              </a:lnSpc>
              <a:spcBef>
                <a:spcPts val="1600"/>
              </a:spcBef>
              <a:spcAft>
                <a:spcPts val="1600"/>
              </a:spcAft>
              <a:buClr>
                <a:schemeClr val="dk2"/>
              </a:buClr>
              <a:buSzPts val="1400"/>
              <a:buFont typeface="Courier New"/>
              <a:buChar char="■"/>
              <a:defRPr>
                <a:solidFill>
                  <a:schemeClr val="dk2"/>
                </a:solidFill>
                <a:latin typeface="Courier New"/>
                <a:ea typeface="Courier New"/>
                <a:cs typeface="Courier New"/>
                <a:sym typeface="Courier New"/>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pic>
        <p:nvPicPr>
          <p:cNvPr id="54" name="Google Shape;54;p13"/>
          <p:cNvPicPr preferRelativeResize="0"/>
          <p:nvPr/>
        </p:nvPicPr>
        <p:blipFill>
          <a:blip r:embed="rId1">
            <a:alphaModFix/>
          </a:blip>
          <a:stretch>
            <a:fillRect/>
          </a:stretch>
        </p:blipFill>
        <p:spPr>
          <a:xfrm>
            <a:off x="311702" y="4569025"/>
            <a:ext cx="610400" cy="39359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6"/>
          <p:cNvSpPr/>
          <p:nvPr/>
        </p:nvSpPr>
        <p:spPr>
          <a:xfrm>
            <a:off x="0" y="4008725"/>
            <a:ext cx="9144000" cy="1134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nvSpPr>
        <p:spPr>
          <a:xfrm>
            <a:off x="2558550" y="1836550"/>
            <a:ext cx="4026900" cy="109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4800">
                <a:latin typeface="PT Sans Narrow"/>
                <a:ea typeface="PT Sans Narrow"/>
                <a:cs typeface="PT Sans Narrow"/>
                <a:sym typeface="PT Sans Narrow"/>
              </a:rPr>
              <a:t>Capstone project</a:t>
            </a:r>
            <a:endParaRPr sz="4800">
              <a:latin typeface="PT Sans Narrow"/>
              <a:ea typeface="PT Sans Narrow"/>
              <a:cs typeface="PT Sans Narrow"/>
              <a:sym typeface="PT Sans Narrow"/>
            </a:endParaRPr>
          </a:p>
          <a:p>
            <a:pPr indent="0" lvl="0" marL="0" rtl="0" algn="ctr">
              <a:spcBef>
                <a:spcPts val="0"/>
              </a:spcBef>
              <a:spcAft>
                <a:spcPts val="0"/>
              </a:spcAft>
              <a:buNone/>
            </a:pPr>
            <a:r>
              <a:rPr lang="es" sz="3000">
                <a:solidFill>
                  <a:srgbClr val="999999"/>
                </a:solidFill>
                <a:latin typeface="PT Sans Narrow"/>
                <a:ea typeface="PT Sans Narrow"/>
                <a:cs typeface="PT Sans Narrow"/>
                <a:sym typeface="PT Sans Narrow"/>
              </a:rPr>
              <a:t>Bootcamps</a:t>
            </a:r>
            <a:endParaRPr sz="3000">
              <a:solidFill>
                <a:srgbClr val="999999"/>
              </a:solidFill>
              <a:latin typeface="PT Sans Narrow"/>
              <a:ea typeface="PT Sans Narrow"/>
              <a:cs typeface="PT Sans Narrow"/>
              <a:sym typeface="PT Sans Narrow"/>
            </a:endParaRPr>
          </a:p>
        </p:txBody>
      </p:sp>
      <p:pic>
        <p:nvPicPr>
          <p:cNvPr id="117" name="Google Shape;117;p26"/>
          <p:cNvPicPr preferRelativeResize="0"/>
          <p:nvPr/>
        </p:nvPicPr>
        <p:blipFill>
          <a:blip r:embed="rId3">
            <a:alphaModFix/>
          </a:blip>
          <a:stretch>
            <a:fillRect/>
          </a:stretch>
        </p:blipFill>
        <p:spPr>
          <a:xfrm>
            <a:off x="197197" y="1"/>
            <a:ext cx="1563997" cy="10084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0" name="Shape 250"/>
        <p:cNvGrpSpPr/>
        <p:nvPr/>
      </p:nvGrpSpPr>
      <p:grpSpPr>
        <a:xfrm>
          <a:off x="0" y="0"/>
          <a:ext cx="0" cy="0"/>
          <a:chOff x="0" y="0"/>
          <a:chExt cx="0" cy="0"/>
        </a:xfrm>
      </p:grpSpPr>
      <p:sp>
        <p:nvSpPr>
          <p:cNvPr id="251" name="Google Shape;251;p35"/>
          <p:cNvSpPr txBox="1"/>
          <p:nvPr>
            <p:ph idx="4294967295" type="title"/>
          </p:nvPr>
        </p:nvSpPr>
        <p:spPr>
          <a:xfrm>
            <a:off x="253500" y="274325"/>
            <a:ext cx="8431800" cy="6105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262626"/>
              </a:buClr>
              <a:buSzPts val="2800"/>
              <a:buFont typeface="Century Gothic"/>
              <a:buNone/>
            </a:pPr>
            <a:r>
              <a:rPr lang="es" sz="2400">
                <a:solidFill>
                  <a:srgbClr val="999999"/>
                </a:solidFill>
              </a:rPr>
              <a:t>La evaluación</a:t>
            </a:r>
            <a:endParaRPr sz="2400">
              <a:solidFill>
                <a:srgbClr val="999999"/>
              </a:solidFill>
            </a:endParaRPr>
          </a:p>
        </p:txBody>
      </p:sp>
      <p:sp>
        <p:nvSpPr>
          <p:cNvPr id="252" name="Google Shape;252;p35"/>
          <p:cNvSpPr/>
          <p:nvPr/>
        </p:nvSpPr>
        <p:spPr>
          <a:xfrm>
            <a:off x="253500" y="881475"/>
            <a:ext cx="8637000" cy="16800"/>
          </a:xfrm>
          <a:prstGeom prst="rect">
            <a:avLst/>
          </a:prstGeom>
          <a:solidFill>
            <a:srgbClr val="00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5"/>
          <p:cNvSpPr/>
          <p:nvPr/>
        </p:nvSpPr>
        <p:spPr>
          <a:xfrm>
            <a:off x="801575" y="1433975"/>
            <a:ext cx="7614000" cy="531900"/>
          </a:xfrm>
          <a:prstGeom prst="rect">
            <a:avLst/>
          </a:prstGeom>
          <a:noFill/>
          <a:ln>
            <a:noFill/>
          </a:ln>
        </p:spPr>
        <p:txBody>
          <a:bodyPr anchorCtr="0" anchor="ctr" bIns="34275" lIns="68575" spcFirstLastPara="1" rIns="68575" wrap="square" tIns="34275">
            <a:noAutofit/>
          </a:bodyPr>
          <a:lstStyle/>
          <a:p>
            <a:pPr indent="0" lvl="0" marL="0" rtl="0" algn="l">
              <a:spcBef>
                <a:spcPts val="920"/>
              </a:spcBef>
              <a:spcAft>
                <a:spcPts val="0"/>
              </a:spcAft>
              <a:buNone/>
            </a:pPr>
            <a:r>
              <a:rPr lang="es" sz="1800">
                <a:latin typeface="PT Sans Narrow"/>
                <a:ea typeface="PT Sans Narrow"/>
                <a:cs typeface="PT Sans Narrow"/>
                <a:sym typeface="PT Sans Narrow"/>
              </a:rPr>
              <a:t>La calificación final de vuestro CP será la siguiente:</a:t>
            </a:r>
            <a:endParaRPr sz="1800">
              <a:latin typeface="PT Sans Narrow"/>
              <a:ea typeface="PT Sans Narrow"/>
              <a:cs typeface="PT Sans Narrow"/>
              <a:sym typeface="PT Sans Narrow"/>
            </a:endParaRPr>
          </a:p>
        </p:txBody>
      </p:sp>
      <p:sp>
        <p:nvSpPr>
          <p:cNvPr id="254" name="Google Shape;254;p35"/>
          <p:cNvSpPr/>
          <p:nvPr/>
        </p:nvSpPr>
        <p:spPr>
          <a:xfrm>
            <a:off x="801575" y="2720875"/>
            <a:ext cx="7435200" cy="610500"/>
          </a:xfrm>
          <a:prstGeom prst="rect">
            <a:avLst/>
          </a:prstGeom>
          <a:noFill/>
          <a:ln>
            <a:noFill/>
          </a:ln>
        </p:spPr>
        <p:txBody>
          <a:bodyPr anchorCtr="0" anchor="ctr" bIns="34275" lIns="68575" spcFirstLastPara="1" rIns="68575" wrap="square" tIns="34275">
            <a:noAutofit/>
          </a:bodyPr>
          <a:lstStyle/>
          <a:p>
            <a:pPr indent="0" lvl="0" marL="0" rtl="0" algn="l">
              <a:spcBef>
                <a:spcPts val="920"/>
              </a:spcBef>
              <a:spcAft>
                <a:spcPts val="0"/>
              </a:spcAft>
              <a:buNone/>
            </a:pPr>
            <a:r>
              <a:rPr lang="es" sz="1800">
                <a:latin typeface="PT Sans Narrow"/>
                <a:ea typeface="PT Sans Narrow"/>
                <a:cs typeface="PT Sans Narrow"/>
                <a:sym typeface="PT Sans Narrow"/>
              </a:rPr>
              <a:t>donde C</a:t>
            </a:r>
            <a:r>
              <a:rPr baseline="-25000" lang="es" sz="1800">
                <a:latin typeface="PT Sans Narrow"/>
                <a:ea typeface="PT Sans Narrow"/>
                <a:cs typeface="PT Sans Narrow"/>
                <a:sym typeface="PT Sans Narrow"/>
              </a:rPr>
              <a:t>T</a:t>
            </a:r>
            <a:r>
              <a:rPr lang="es" sz="1800">
                <a:latin typeface="PT Sans Narrow"/>
                <a:ea typeface="PT Sans Narrow"/>
                <a:cs typeface="PT Sans Narrow"/>
                <a:sym typeface="PT Sans Narrow"/>
              </a:rPr>
              <a:t> es la nota del tutor y C</a:t>
            </a:r>
            <a:r>
              <a:rPr baseline="-25000" lang="es" sz="1800">
                <a:latin typeface="PT Sans Narrow"/>
                <a:ea typeface="PT Sans Narrow"/>
                <a:cs typeface="PT Sans Narrow"/>
                <a:sym typeface="PT Sans Narrow"/>
              </a:rPr>
              <a:t>P</a:t>
            </a:r>
            <a:r>
              <a:rPr lang="es" sz="1800">
                <a:latin typeface="PT Sans Narrow"/>
                <a:ea typeface="PT Sans Narrow"/>
                <a:cs typeface="PT Sans Narrow"/>
                <a:sym typeface="PT Sans Narrow"/>
              </a:rPr>
              <a:t> la de presentación asignada por el tribunal.</a:t>
            </a:r>
            <a:endParaRPr sz="1800">
              <a:latin typeface="PT Sans Narrow"/>
              <a:ea typeface="PT Sans Narrow"/>
              <a:cs typeface="PT Sans Narrow"/>
              <a:sym typeface="PT Sans Narrow"/>
            </a:endParaRPr>
          </a:p>
        </p:txBody>
      </p:sp>
      <p:sp>
        <p:nvSpPr>
          <p:cNvPr id="255" name="Google Shape;255;p35"/>
          <p:cNvSpPr/>
          <p:nvPr/>
        </p:nvSpPr>
        <p:spPr>
          <a:xfrm>
            <a:off x="519450" y="1540675"/>
            <a:ext cx="110700" cy="3840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txBox="1"/>
          <p:nvPr/>
        </p:nvSpPr>
        <p:spPr>
          <a:xfrm>
            <a:off x="3219000" y="2038125"/>
            <a:ext cx="2500800" cy="610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920"/>
              </a:spcBef>
              <a:spcAft>
                <a:spcPts val="0"/>
              </a:spcAft>
              <a:buNone/>
            </a:pPr>
            <a:r>
              <a:rPr lang="es" sz="1800">
                <a:latin typeface="PT Sans Narrow"/>
                <a:ea typeface="PT Sans Narrow"/>
                <a:cs typeface="PT Sans Narrow"/>
                <a:sym typeface="PT Sans Narrow"/>
              </a:rPr>
              <a:t>NOTA = C</a:t>
            </a:r>
            <a:r>
              <a:rPr baseline="-25000" lang="es" sz="1800">
                <a:latin typeface="PT Sans Narrow"/>
                <a:ea typeface="PT Sans Narrow"/>
                <a:cs typeface="PT Sans Narrow"/>
                <a:sym typeface="PT Sans Narrow"/>
              </a:rPr>
              <a:t>T</a:t>
            </a:r>
            <a:r>
              <a:rPr lang="es" sz="1800">
                <a:latin typeface="PT Sans Narrow"/>
                <a:ea typeface="PT Sans Narrow"/>
                <a:cs typeface="PT Sans Narrow"/>
                <a:sym typeface="PT Sans Narrow"/>
              </a:rPr>
              <a:t> · 0,6 + C</a:t>
            </a:r>
            <a:r>
              <a:rPr baseline="-25000" lang="es" sz="1800">
                <a:latin typeface="PT Sans Narrow"/>
                <a:ea typeface="PT Sans Narrow"/>
                <a:cs typeface="PT Sans Narrow"/>
                <a:sym typeface="PT Sans Narrow"/>
              </a:rPr>
              <a:t>P</a:t>
            </a:r>
            <a:r>
              <a:rPr lang="es" sz="1800">
                <a:latin typeface="PT Sans Narrow"/>
                <a:ea typeface="PT Sans Narrow"/>
                <a:cs typeface="PT Sans Narrow"/>
                <a:sym typeface="PT Sans Narrow"/>
              </a:rPr>
              <a:t> · 0,4</a:t>
            </a:r>
            <a:endParaRPr>
              <a:latin typeface="Courier New"/>
              <a:ea typeface="Courier New"/>
              <a:cs typeface="Courier New"/>
              <a:sym typeface="Courier New"/>
            </a:endParaRPr>
          </a:p>
        </p:txBody>
      </p:sp>
      <p:sp>
        <p:nvSpPr>
          <p:cNvPr id="257" name="Google Shape;257;p35"/>
          <p:cNvSpPr/>
          <p:nvPr/>
        </p:nvSpPr>
        <p:spPr>
          <a:xfrm>
            <a:off x="803450" y="3591375"/>
            <a:ext cx="7614000" cy="531900"/>
          </a:xfrm>
          <a:prstGeom prst="rect">
            <a:avLst/>
          </a:prstGeom>
          <a:noFill/>
          <a:ln>
            <a:noFill/>
          </a:ln>
        </p:spPr>
        <p:txBody>
          <a:bodyPr anchorCtr="0" anchor="ctr" bIns="34275" lIns="68575" spcFirstLastPara="1" rIns="68575" wrap="square" tIns="34275">
            <a:noAutofit/>
          </a:bodyPr>
          <a:lstStyle/>
          <a:p>
            <a:pPr indent="0" lvl="0" marL="0" rtl="0" algn="l">
              <a:spcBef>
                <a:spcPts val="920"/>
              </a:spcBef>
              <a:spcAft>
                <a:spcPts val="0"/>
              </a:spcAft>
              <a:buNone/>
            </a:pPr>
            <a:r>
              <a:rPr lang="es" sz="1800">
                <a:latin typeface="PT Sans Narrow"/>
                <a:ea typeface="PT Sans Narrow"/>
                <a:cs typeface="PT Sans Narrow"/>
                <a:sym typeface="PT Sans Narrow"/>
              </a:rPr>
              <a:t>Para asignar sus calificaciones, tanto el tribunal como el tutor utilizarán una rúbrica de corrección, que se detalla en la siguiente página.</a:t>
            </a:r>
            <a:endParaRPr sz="1800">
              <a:latin typeface="PT Sans Narrow"/>
              <a:ea typeface="PT Sans Narrow"/>
              <a:cs typeface="PT Sans Narrow"/>
              <a:sym typeface="PT Sans Narrow"/>
            </a:endParaRPr>
          </a:p>
        </p:txBody>
      </p:sp>
      <p:sp>
        <p:nvSpPr>
          <p:cNvPr id="258" name="Google Shape;258;p35"/>
          <p:cNvSpPr/>
          <p:nvPr/>
        </p:nvSpPr>
        <p:spPr>
          <a:xfrm>
            <a:off x="521325" y="3698075"/>
            <a:ext cx="110700" cy="3840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2" name="Shape 262"/>
        <p:cNvGrpSpPr/>
        <p:nvPr/>
      </p:nvGrpSpPr>
      <p:grpSpPr>
        <a:xfrm>
          <a:off x="0" y="0"/>
          <a:ext cx="0" cy="0"/>
          <a:chOff x="0" y="0"/>
          <a:chExt cx="0" cy="0"/>
        </a:xfrm>
      </p:grpSpPr>
      <p:sp>
        <p:nvSpPr>
          <p:cNvPr id="263" name="Google Shape;263;p36"/>
          <p:cNvSpPr txBox="1"/>
          <p:nvPr>
            <p:ph idx="4294967295" type="title"/>
          </p:nvPr>
        </p:nvSpPr>
        <p:spPr>
          <a:xfrm>
            <a:off x="253500" y="274325"/>
            <a:ext cx="8431800" cy="6105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262626"/>
              </a:buClr>
              <a:buSzPts val="2800"/>
              <a:buFont typeface="Century Gothic"/>
              <a:buNone/>
            </a:pPr>
            <a:r>
              <a:rPr lang="es" sz="2400">
                <a:solidFill>
                  <a:srgbClr val="999999"/>
                </a:solidFill>
              </a:rPr>
              <a:t>Rúbrica de evaluación</a:t>
            </a:r>
            <a:endParaRPr sz="2400">
              <a:solidFill>
                <a:srgbClr val="999999"/>
              </a:solidFill>
            </a:endParaRPr>
          </a:p>
        </p:txBody>
      </p:sp>
      <p:sp>
        <p:nvSpPr>
          <p:cNvPr id="264" name="Google Shape;264;p36"/>
          <p:cNvSpPr/>
          <p:nvPr/>
        </p:nvSpPr>
        <p:spPr>
          <a:xfrm>
            <a:off x="253500" y="881475"/>
            <a:ext cx="8637000" cy="16800"/>
          </a:xfrm>
          <a:prstGeom prst="rect">
            <a:avLst/>
          </a:prstGeom>
          <a:solidFill>
            <a:srgbClr val="00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65" name="Google Shape;265;p36"/>
          <p:cNvGraphicFramePr/>
          <p:nvPr/>
        </p:nvGraphicFramePr>
        <p:xfrm>
          <a:off x="573588" y="1126475"/>
          <a:ext cx="3000000" cy="3000000"/>
        </p:xfrm>
        <a:graphic>
          <a:graphicData uri="http://schemas.openxmlformats.org/drawingml/2006/table">
            <a:tbl>
              <a:tblPr>
                <a:noFill/>
                <a:tableStyleId>{5712B9B1-A535-442B-888B-189F802098A6}</a:tableStyleId>
              </a:tblPr>
              <a:tblGrid>
                <a:gridCol w="382850"/>
                <a:gridCol w="1392550"/>
                <a:gridCol w="772825"/>
                <a:gridCol w="804375"/>
                <a:gridCol w="4908900"/>
              </a:tblGrid>
              <a:tr h="381000">
                <a:tc gridSpan="2">
                  <a:txBody>
                    <a:bodyPr/>
                    <a:lstStyle/>
                    <a:p>
                      <a:pPr indent="0" lvl="0" marL="0" rtl="0" algn="ctr">
                        <a:spcBef>
                          <a:spcPts val="0"/>
                        </a:spcBef>
                        <a:spcAft>
                          <a:spcPts val="0"/>
                        </a:spcAft>
                        <a:buNone/>
                      </a:pPr>
                      <a:r>
                        <a:rPr b="1" lang="es" sz="1200">
                          <a:latin typeface="PT Sans Narrow"/>
                          <a:ea typeface="PT Sans Narrow"/>
                          <a:cs typeface="PT Sans Narrow"/>
                          <a:sym typeface="PT Sans Narrow"/>
                        </a:rPr>
                        <a:t>Aspecto a evaluar</a:t>
                      </a:r>
                      <a:endParaRPr b="1" sz="1200">
                        <a:latin typeface="PT Sans Narrow"/>
                        <a:ea typeface="PT Sans Narrow"/>
                        <a:cs typeface="PT Sans Narrow"/>
                        <a:sym typeface="PT Sans Narrow"/>
                      </a:endParaRPr>
                    </a:p>
                  </a:txBody>
                  <a:tcPr marT="91425" marB="91425" marR="91425" marL="91425" anchor="ctr">
                    <a:lnR cap="flat" cmpd="sng" w="9525">
                      <a:solidFill>
                        <a:srgbClr val="9E9E9E"/>
                      </a:solidFill>
                      <a:prstDash val="solid"/>
                      <a:round/>
                      <a:headEnd len="sm" w="sm" type="none"/>
                      <a:tailEnd len="sm" w="sm" type="none"/>
                    </a:lnR>
                    <a:solidFill>
                      <a:srgbClr val="D9D9D9"/>
                    </a:solidFill>
                  </a:tcPr>
                </a:tc>
                <a:tc hMerge="1"/>
                <a:tc>
                  <a:txBody>
                    <a:bodyPr/>
                    <a:lstStyle/>
                    <a:p>
                      <a:pPr indent="0" lvl="0" marL="0" rtl="0" algn="ctr">
                        <a:spcBef>
                          <a:spcPts val="0"/>
                        </a:spcBef>
                        <a:spcAft>
                          <a:spcPts val="0"/>
                        </a:spcAft>
                        <a:buNone/>
                      </a:pPr>
                      <a:r>
                        <a:rPr b="1" lang="es" sz="1200">
                          <a:latin typeface="PT Sans Narrow"/>
                          <a:ea typeface="PT Sans Narrow"/>
                          <a:cs typeface="PT Sans Narrow"/>
                          <a:sym typeface="PT Sans Narrow"/>
                        </a:rPr>
                        <a:t>Carácter</a:t>
                      </a:r>
                      <a:endParaRPr b="1" sz="1200">
                        <a:latin typeface="PT Sans Narrow"/>
                        <a:ea typeface="PT Sans Narrow"/>
                        <a:cs typeface="PT Sans Narrow"/>
                        <a:sym typeface="PT Sans Narrow"/>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D9D9D9"/>
                    </a:solidFill>
                  </a:tcPr>
                </a:tc>
                <a:tc>
                  <a:txBody>
                    <a:bodyPr/>
                    <a:lstStyle/>
                    <a:p>
                      <a:pPr indent="0" lvl="0" marL="0" rtl="0" algn="ctr">
                        <a:spcBef>
                          <a:spcPts val="0"/>
                        </a:spcBef>
                        <a:spcAft>
                          <a:spcPts val="0"/>
                        </a:spcAft>
                        <a:buNone/>
                      </a:pPr>
                      <a:r>
                        <a:rPr b="1" lang="es" sz="1200">
                          <a:latin typeface="PT Sans Narrow"/>
                          <a:ea typeface="PT Sans Narrow"/>
                          <a:cs typeface="PT Sans Narrow"/>
                          <a:sym typeface="PT Sans Narrow"/>
                        </a:rPr>
                        <a:t>¿Quién?</a:t>
                      </a:r>
                      <a:endParaRPr b="1" sz="1200">
                        <a:latin typeface="PT Sans Narrow"/>
                        <a:ea typeface="PT Sans Narrow"/>
                        <a:cs typeface="PT Sans Narrow"/>
                        <a:sym typeface="PT Sans Narrow"/>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es" sz="1200">
                          <a:latin typeface="PT Sans Narrow"/>
                          <a:ea typeface="PT Sans Narrow"/>
                          <a:cs typeface="PT Sans Narrow"/>
                          <a:sym typeface="PT Sans Narrow"/>
                        </a:rPr>
                        <a:t>Baremos recomendados</a:t>
                      </a:r>
                      <a:endParaRPr b="1" sz="1200">
                        <a:latin typeface="PT Sans Narrow"/>
                        <a:ea typeface="PT Sans Narrow"/>
                        <a:cs typeface="PT Sans Narrow"/>
                        <a:sym typeface="PT Sans Narro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D9D9"/>
                    </a:solidFill>
                  </a:tcPr>
                </a:tc>
              </a:tr>
              <a:tr h="381000">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I</a:t>
                      </a:r>
                      <a:r>
                        <a:rPr lang="es" sz="1000">
                          <a:latin typeface="PT Sans Narrow"/>
                          <a:ea typeface="PT Sans Narrow"/>
                          <a:cs typeface="PT Sans Narrow"/>
                          <a:sym typeface="PT Sans Narrow"/>
                        </a:rPr>
                        <a:t>1</a:t>
                      </a:r>
                      <a:endParaRPr sz="1000">
                        <a:latin typeface="PT Sans Narrow"/>
                        <a:ea typeface="PT Sans Narrow"/>
                        <a:cs typeface="PT Sans Narrow"/>
                        <a:sym typeface="PT Sans Narrow"/>
                      </a:endParaRPr>
                    </a:p>
                  </a:txBody>
                  <a:tcPr marT="91425" marB="91425" marR="91425" marL="91425" anchor="ctr"/>
                </a:tc>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Aportación científica y/o académica del trabajo</a:t>
                      </a:r>
                      <a:endParaRPr sz="1000">
                        <a:latin typeface="PT Sans Narrow"/>
                        <a:ea typeface="PT Sans Narrow"/>
                        <a:cs typeface="PT Sans Narrow"/>
                        <a:sym typeface="PT Sans Narrow"/>
                      </a:endParaRPr>
                    </a:p>
                  </a:txBody>
                  <a:tcPr marT="91425" marB="91425" marR="91425" marL="91425" anchor="ctr"/>
                </a:tc>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Grupal</a:t>
                      </a:r>
                      <a:endParaRPr sz="1000">
                        <a:latin typeface="PT Sans Narrow"/>
                        <a:ea typeface="PT Sans Narrow"/>
                        <a:cs typeface="PT Sans Narrow"/>
                        <a:sym typeface="PT Sans Narrow"/>
                      </a:endParaRPr>
                    </a:p>
                  </a:txBody>
                  <a:tcPr marT="91425" marB="91425" marR="91425" marL="91425" anchor="ctr"/>
                </a:tc>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Tutor</a:t>
                      </a:r>
                      <a:endParaRPr sz="1000">
                        <a:latin typeface="PT Sans Narrow"/>
                        <a:ea typeface="PT Sans Narrow"/>
                        <a:cs typeface="PT Sans Narrow"/>
                        <a:sym typeface="PT Sans Narrow"/>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 sz="800">
                          <a:latin typeface="PT Sans Narrow"/>
                          <a:ea typeface="PT Sans Narrow"/>
                          <a:cs typeface="PT Sans Narrow"/>
                          <a:sym typeface="PT Sans Narrow"/>
                        </a:rPr>
                        <a:t>0-4,9</a:t>
                      </a:r>
                      <a:r>
                        <a:rPr lang="es" sz="800">
                          <a:latin typeface="PT Sans Narrow"/>
                          <a:ea typeface="PT Sans Narrow"/>
                          <a:cs typeface="PT Sans Narrow"/>
                          <a:sym typeface="PT Sans Narrow"/>
                        </a:rPr>
                        <a:t>: 	La profundidad del trabajo es claramente insuficiente y/o los estudiantes no han obtenido las competencias esperadas</a:t>
                      </a:r>
                      <a:endParaRPr sz="800">
                        <a:latin typeface="PT Sans Narrow"/>
                        <a:ea typeface="PT Sans Narrow"/>
                        <a:cs typeface="PT Sans Narrow"/>
                        <a:sym typeface="PT Sans Narrow"/>
                      </a:endParaRPr>
                    </a:p>
                    <a:p>
                      <a:pPr indent="0" lvl="0" marL="0" rtl="0" algn="l">
                        <a:spcBef>
                          <a:spcPts val="0"/>
                        </a:spcBef>
                        <a:spcAft>
                          <a:spcPts val="0"/>
                        </a:spcAft>
                        <a:buNone/>
                      </a:pPr>
                      <a:r>
                        <a:rPr b="1" lang="es" sz="800">
                          <a:latin typeface="PT Sans Narrow"/>
                          <a:ea typeface="PT Sans Narrow"/>
                          <a:cs typeface="PT Sans Narrow"/>
                          <a:sym typeface="PT Sans Narrow"/>
                        </a:rPr>
                        <a:t>5-6,9</a:t>
                      </a:r>
                      <a:r>
                        <a:rPr lang="es" sz="800">
                          <a:latin typeface="PT Sans Narrow"/>
                          <a:ea typeface="PT Sans Narrow"/>
                          <a:cs typeface="PT Sans Narrow"/>
                          <a:sym typeface="PT Sans Narrow"/>
                        </a:rPr>
                        <a:t>: 	La </a:t>
                      </a:r>
                      <a:r>
                        <a:rPr lang="es" sz="800">
                          <a:latin typeface="PT Sans Narrow"/>
                          <a:ea typeface="PT Sans Narrow"/>
                          <a:cs typeface="PT Sans Narrow"/>
                          <a:sym typeface="PT Sans Narrow"/>
                        </a:rPr>
                        <a:t>profundidad</a:t>
                      </a:r>
                      <a:r>
                        <a:rPr lang="es" sz="800">
                          <a:latin typeface="PT Sans Narrow"/>
                          <a:ea typeface="PT Sans Narrow"/>
                          <a:cs typeface="PT Sans Narrow"/>
                          <a:sym typeface="PT Sans Narrow"/>
                        </a:rPr>
                        <a:t> y calidad del trabajo se ajusta a los objetivos marcados, pero presenta algunas carencias importantes o muchas carencias leves</a:t>
                      </a:r>
                      <a:endParaRPr sz="800">
                        <a:latin typeface="PT Sans Narrow"/>
                        <a:ea typeface="PT Sans Narrow"/>
                        <a:cs typeface="PT Sans Narrow"/>
                        <a:sym typeface="PT Sans Narrow"/>
                      </a:endParaRPr>
                    </a:p>
                    <a:p>
                      <a:pPr indent="0" lvl="0" marL="0" rtl="0" algn="l">
                        <a:spcBef>
                          <a:spcPts val="0"/>
                        </a:spcBef>
                        <a:spcAft>
                          <a:spcPts val="0"/>
                        </a:spcAft>
                        <a:buNone/>
                      </a:pPr>
                      <a:r>
                        <a:rPr b="1" lang="es" sz="800">
                          <a:latin typeface="PT Sans Narrow"/>
                          <a:ea typeface="PT Sans Narrow"/>
                          <a:cs typeface="PT Sans Narrow"/>
                          <a:sym typeface="PT Sans Narrow"/>
                        </a:rPr>
                        <a:t>7-8,9</a:t>
                      </a:r>
                      <a:r>
                        <a:rPr lang="es" sz="800">
                          <a:latin typeface="PT Sans Narrow"/>
                          <a:ea typeface="PT Sans Narrow"/>
                          <a:cs typeface="PT Sans Narrow"/>
                          <a:sym typeface="PT Sans Narrow"/>
                        </a:rPr>
                        <a:t>: 	La calidad del trabajo es evidente, y cumple la mayoría o todos los objetivos en tiempo y forma</a:t>
                      </a:r>
                      <a:br>
                        <a:rPr lang="es" sz="800">
                          <a:latin typeface="PT Sans Narrow"/>
                          <a:ea typeface="PT Sans Narrow"/>
                          <a:cs typeface="PT Sans Narrow"/>
                          <a:sym typeface="PT Sans Narrow"/>
                        </a:rPr>
                      </a:br>
                      <a:r>
                        <a:rPr b="1" lang="es" sz="800">
                          <a:latin typeface="PT Sans Narrow"/>
                          <a:ea typeface="PT Sans Narrow"/>
                          <a:cs typeface="PT Sans Narrow"/>
                          <a:sym typeface="PT Sans Narrow"/>
                        </a:rPr>
                        <a:t>9-10</a:t>
                      </a:r>
                      <a:r>
                        <a:rPr lang="es" sz="800">
                          <a:latin typeface="PT Sans Narrow"/>
                          <a:ea typeface="PT Sans Narrow"/>
                          <a:cs typeface="PT Sans Narrow"/>
                          <a:sym typeface="PT Sans Narrow"/>
                        </a:rPr>
                        <a:t>: 	La calidad del trabajo, su desarrollo y resultados son excelentes</a:t>
                      </a:r>
                      <a:endParaRPr b="1" sz="800">
                        <a:latin typeface="PT Sans Narrow"/>
                        <a:ea typeface="PT Sans Narrow"/>
                        <a:cs typeface="PT Sans Narrow"/>
                        <a:sym typeface="PT Sans Narro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I2</a:t>
                      </a:r>
                      <a:endParaRPr sz="1000">
                        <a:latin typeface="PT Sans Narrow"/>
                        <a:ea typeface="PT Sans Narrow"/>
                        <a:cs typeface="PT Sans Narrow"/>
                        <a:sym typeface="PT Sans Narrow"/>
                      </a:endParaRPr>
                    </a:p>
                  </a:txBody>
                  <a:tcPr marT="91425" marB="91425" marR="91425" marL="91425" anchor="ctr"/>
                </a:tc>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Organización y estructura del trabajo</a:t>
                      </a:r>
                      <a:endParaRPr sz="1000">
                        <a:latin typeface="PT Sans Narrow"/>
                        <a:ea typeface="PT Sans Narrow"/>
                        <a:cs typeface="PT Sans Narrow"/>
                        <a:sym typeface="PT Sans Narrow"/>
                      </a:endParaRPr>
                    </a:p>
                  </a:txBody>
                  <a:tcPr marT="91425" marB="91425" marR="91425" marL="91425" anchor="ctr"/>
                </a:tc>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Grupal</a:t>
                      </a:r>
                      <a:endParaRPr sz="1000">
                        <a:latin typeface="PT Sans Narrow"/>
                        <a:ea typeface="PT Sans Narrow"/>
                        <a:cs typeface="PT Sans Narrow"/>
                        <a:sym typeface="PT Sans Narrow"/>
                      </a:endParaRPr>
                    </a:p>
                  </a:txBody>
                  <a:tcPr marT="91425" marB="91425" marR="91425" marL="91425" anchor="ctr"/>
                </a:tc>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Tutor</a:t>
                      </a:r>
                      <a:endParaRPr sz="1000">
                        <a:latin typeface="PT Sans Narrow"/>
                        <a:ea typeface="PT Sans Narrow"/>
                        <a:cs typeface="PT Sans Narrow"/>
                        <a:sym typeface="PT Sans Narrow"/>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s" sz="800">
                          <a:latin typeface="PT Sans Narrow"/>
                          <a:ea typeface="PT Sans Narrow"/>
                          <a:cs typeface="PT Sans Narrow"/>
                          <a:sym typeface="PT Sans Narrow"/>
                        </a:rPr>
                        <a:t>0-4,9</a:t>
                      </a:r>
                      <a:r>
                        <a:rPr lang="es" sz="800">
                          <a:latin typeface="PT Sans Narrow"/>
                          <a:ea typeface="PT Sans Narrow"/>
                          <a:cs typeface="PT Sans Narrow"/>
                          <a:sym typeface="PT Sans Narrow"/>
                        </a:rPr>
                        <a:t>: 	El documento no sigue una estructura clara o lógica</a:t>
                      </a:r>
                      <a:br>
                        <a:rPr lang="es" sz="800">
                          <a:latin typeface="PT Sans Narrow"/>
                          <a:ea typeface="PT Sans Narrow"/>
                          <a:cs typeface="PT Sans Narrow"/>
                          <a:sym typeface="PT Sans Narrow"/>
                        </a:rPr>
                      </a:br>
                      <a:r>
                        <a:rPr b="1" lang="es" sz="800">
                          <a:latin typeface="PT Sans Narrow"/>
                          <a:ea typeface="PT Sans Narrow"/>
                          <a:cs typeface="PT Sans Narrow"/>
                          <a:sym typeface="PT Sans Narrow"/>
                        </a:rPr>
                        <a:t>5-6,9</a:t>
                      </a:r>
                      <a:r>
                        <a:rPr lang="es" sz="800">
                          <a:latin typeface="PT Sans Narrow"/>
                          <a:ea typeface="PT Sans Narrow"/>
                          <a:cs typeface="PT Sans Narrow"/>
                          <a:sym typeface="PT Sans Narrow"/>
                        </a:rPr>
                        <a:t>: 	La estructura del documento presenta carencias graves o muchas carencias leves</a:t>
                      </a:r>
                      <a:endParaRPr sz="800">
                        <a:latin typeface="PT Sans Narrow"/>
                        <a:ea typeface="PT Sans Narrow"/>
                        <a:cs typeface="PT Sans Narrow"/>
                        <a:sym typeface="PT Sans Narrow"/>
                      </a:endParaRPr>
                    </a:p>
                    <a:p>
                      <a:pPr indent="0" lvl="0" marL="0" rtl="0" algn="l">
                        <a:spcBef>
                          <a:spcPts val="0"/>
                        </a:spcBef>
                        <a:spcAft>
                          <a:spcPts val="0"/>
                        </a:spcAft>
                        <a:buNone/>
                      </a:pPr>
                      <a:r>
                        <a:rPr b="1" lang="es" sz="800">
                          <a:latin typeface="PT Sans Narrow"/>
                          <a:ea typeface="PT Sans Narrow"/>
                          <a:cs typeface="PT Sans Narrow"/>
                          <a:sym typeface="PT Sans Narrow"/>
                        </a:rPr>
                        <a:t>7-8,9</a:t>
                      </a:r>
                      <a:r>
                        <a:rPr lang="es" sz="800">
                          <a:latin typeface="PT Sans Narrow"/>
                          <a:ea typeface="PT Sans Narrow"/>
                          <a:cs typeface="PT Sans Narrow"/>
                          <a:sym typeface="PT Sans Narrow"/>
                        </a:rPr>
                        <a:t>: 	El documento es claro y ordenado, pero no se comprende con facilidad excesiva</a:t>
                      </a:r>
                      <a:br>
                        <a:rPr lang="es" sz="800">
                          <a:latin typeface="PT Sans Narrow"/>
                          <a:ea typeface="PT Sans Narrow"/>
                          <a:cs typeface="PT Sans Narrow"/>
                          <a:sym typeface="PT Sans Narrow"/>
                        </a:rPr>
                      </a:br>
                      <a:r>
                        <a:rPr b="1" lang="es" sz="800">
                          <a:latin typeface="PT Sans Narrow"/>
                          <a:ea typeface="PT Sans Narrow"/>
                          <a:cs typeface="PT Sans Narrow"/>
                          <a:sym typeface="PT Sans Narrow"/>
                        </a:rPr>
                        <a:t>9-10</a:t>
                      </a:r>
                      <a:r>
                        <a:rPr lang="es" sz="800">
                          <a:latin typeface="PT Sans Narrow"/>
                          <a:ea typeface="PT Sans Narrow"/>
                          <a:cs typeface="PT Sans Narrow"/>
                          <a:sym typeface="PT Sans Narrow"/>
                        </a:rPr>
                        <a:t>: 	El documento se lee con facilidad, y el trabajo es fácil de entender gracias a ello</a:t>
                      </a:r>
                      <a:endParaRPr sz="800">
                        <a:latin typeface="PT Sans Narrow"/>
                        <a:ea typeface="PT Sans Narrow"/>
                        <a:cs typeface="PT Sans Narrow"/>
                        <a:sym typeface="PT Sans Narrow"/>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I</a:t>
                      </a:r>
                      <a:r>
                        <a:rPr lang="es" sz="1000">
                          <a:latin typeface="PT Sans Narrow"/>
                          <a:ea typeface="PT Sans Narrow"/>
                          <a:cs typeface="PT Sans Narrow"/>
                          <a:sym typeface="PT Sans Narrow"/>
                        </a:rPr>
                        <a:t>3</a:t>
                      </a:r>
                      <a:endParaRPr sz="1000">
                        <a:latin typeface="PT Sans Narrow"/>
                        <a:ea typeface="PT Sans Narrow"/>
                        <a:cs typeface="PT Sans Narrow"/>
                        <a:sym typeface="PT Sans Narrow"/>
                      </a:endParaRPr>
                    </a:p>
                  </a:txBody>
                  <a:tcPr marT="91425" marB="91425" marR="91425" marL="91425" anchor="ctr"/>
                </a:tc>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Recursos empleados en la presentación</a:t>
                      </a:r>
                      <a:endParaRPr sz="1000">
                        <a:latin typeface="PT Sans Narrow"/>
                        <a:ea typeface="PT Sans Narrow"/>
                        <a:cs typeface="PT Sans Narrow"/>
                        <a:sym typeface="PT Sans Narrow"/>
                      </a:endParaRPr>
                    </a:p>
                  </a:txBody>
                  <a:tcPr marT="91425" marB="91425" marR="91425" marL="91425" anchor="ctr"/>
                </a:tc>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Grupal</a:t>
                      </a:r>
                      <a:endParaRPr sz="1000">
                        <a:latin typeface="PT Sans Narrow"/>
                        <a:ea typeface="PT Sans Narrow"/>
                        <a:cs typeface="PT Sans Narrow"/>
                        <a:sym typeface="PT Sans Narrow"/>
                      </a:endParaRPr>
                    </a:p>
                  </a:txBody>
                  <a:tcPr marT="91425" marB="91425" marR="91425" marL="91425" anchor="ctr"/>
                </a:tc>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Tribunal</a:t>
                      </a:r>
                      <a:endParaRPr sz="1000">
                        <a:latin typeface="PT Sans Narrow"/>
                        <a:ea typeface="PT Sans Narrow"/>
                        <a:cs typeface="PT Sans Narrow"/>
                        <a:sym typeface="PT Sans Narrow"/>
                      </a:endParaRPr>
                    </a:p>
                  </a:txBody>
                  <a:tcPr marT="91425" marB="91425" marR="91425" marL="91425" anchor="ctr"/>
                </a:tc>
                <a:tc>
                  <a:txBody>
                    <a:bodyPr/>
                    <a:lstStyle/>
                    <a:p>
                      <a:pPr indent="0" lvl="0" marL="0" rtl="0" algn="l">
                        <a:spcBef>
                          <a:spcPts val="0"/>
                        </a:spcBef>
                        <a:spcAft>
                          <a:spcPts val="0"/>
                        </a:spcAft>
                        <a:buNone/>
                      </a:pPr>
                      <a:r>
                        <a:rPr b="1" lang="es" sz="800">
                          <a:latin typeface="PT Sans Narrow"/>
                          <a:ea typeface="PT Sans Narrow"/>
                          <a:cs typeface="PT Sans Narrow"/>
                          <a:sym typeface="PT Sans Narrow"/>
                        </a:rPr>
                        <a:t>0-4,9</a:t>
                      </a:r>
                      <a:r>
                        <a:rPr lang="es" sz="800">
                          <a:latin typeface="PT Sans Narrow"/>
                          <a:ea typeface="PT Sans Narrow"/>
                          <a:cs typeface="PT Sans Narrow"/>
                          <a:sym typeface="PT Sans Narrow"/>
                        </a:rPr>
                        <a:t>: 	Las diapositivas/materiales no ayudan a transmitir los resultados del trabajo.</a:t>
                      </a:r>
                      <a:br>
                        <a:rPr lang="es" sz="800">
                          <a:latin typeface="PT Sans Narrow"/>
                          <a:ea typeface="PT Sans Narrow"/>
                          <a:cs typeface="PT Sans Narrow"/>
                          <a:sym typeface="PT Sans Narrow"/>
                        </a:rPr>
                      </a:br>
                      <a:r>
                        <a:rPr b="1" lang="es" sz="800">
                          <a:latin typeface="PT Sans Narrow"/>
                          <a:ea typeface="PT Sans Narrow"/>
                          <a:cs typeface="PT Sans Narrow"/>
                          <a:sym typeface="PT Sans Narrow"/>
                        </a:rPr>
                        <a:t>5-6,9</a:t>
                      </a:r>
                      <a:r>
                        <a:rPr lang="es" sz="800">
                          <a:latin typeface="PT Sans Narrow"/>
                          <a:ea typeface="PT Sans Narrow"/>
                          <a:cs typeface="PT Sans Narrow"/>
                          <a:sym typeface="PT Sans Narrow"/>
                        </a:rPr>
                        <a:t>: 	Las diapositivas/materiales tienen claros aspectos de mejora, como falta de profundidad, síntesis o claridad.</a:t>
                      </a:r>
                      <a:endParaRPr sz="800">
                        <a:latin typeface="PT Sans Narrow"/>
                        <a:ea typeface="PT Sans Narrow"/>
                        <a:cs typeface="PT Sans Narrow"/>
                        <a:sym typeface="PT Sans Narrow"/>
                      </a:endParaRPr>
                    </a:p>
                    <a:p>
                      <a:pPr indent="0" lvl="0" marL="0" rtl="0" algn="l">
                        <a:spcBef>
                          <a:spcPts val="0"/>
                        </a:spcBef>
                        <a:spcAft>
                          <a:spcPts val="0"/>
                        </a:spcAft>
                        <a:buNone/>
                      </a:pPr>
                      <a:r>
                        <a:rPr b="1" lang="es" sz="800">
                          <a:latin typeface="PT Sans Narrow"/>
                          <a:ea typeface="PT Sans Narrow"/>
                          <a:cs typeface="PT Sans Narrow"/>
                          <a:sym typeface="PT Sans Narrow"/>
                        </a:rPr>
                        <a:t>7-8,9</a:t>
                      </a:r>
                      <a:r>
                        <a:rPr lang="es" sz="800">
                          <a:latin typeface="PT Sans Narrow"/>
                          <a:ea typeface="PT Sans Narrow"/>
                          <a:cs typeface="PT Sans Narrow"/>
                          <a:sym typeface="PT Sans Narrow"/>
                        </a:rPr>
                        <a:t>: 	Las diapositivas/materiales expresan el problema y los resultados con claridad.</a:t>
                      </a:r>
                      <a:br>
                        <a:rPr lang="es" sz="800">
                          <a:latin typeface="PT Sans Narrow"/>
                          <a:ea typeface="PT Sans Narrow"/>
                          <a:cs typeface="PT Sans Narrow"/>
                          <a:sym typeface="PT Sans Narrow"/>
                        </a:rPr>
                      </a:br>
                      <a:r>
                        <a:rPr b="1" lang="es" sz="800">
                          <a:latin typeface="PT Sans Narrow"/>
                          <a:ea typeface="PT Sans Narrow"/>
                          <a:cs typeface="PT Sans Narrow"/>
                          <a:sym typeface="PT Sans Narrow"/>
                        </a:rPr>
                        <a:t>9-10</a:t>
                      </a:r>
                      <a:r>
                        <a:rPr lang="es" sz="800">
                          <a:latin typeface="PT Sans Narrow"/>
                          <a:ea typeface="PT Sans Narrow"/>
                          <a:cs typeface="PT Sans Narrow"/>
                          <a:sym typeface="PT Sans Narrow"/>
                        </a:rPr>
                        <a:t>: 	Las diapositivas/materiales son excelentes desde el punto de vista de la claridad y la comunicación del trabajo y sus resultados.</a:t>
                      </a:r>
                      <a:endParaRPr sz="800">
                        <a:latin typeface="PT Sans Narrow"/>
                        <a:ea typeface="PT Sans Narrow"/>
                        <a:cs typeface="PT Sans Narrow"/>
                        <a:sym typeface="PT Sans Narrow"/>
                      </a:endParaRPr>
                    </a:p>
                  </a:txBody>
                  <a:tcPr marT="91425" marB="91425" marR="91425" marL="91425"/>
                </a:tc>
              </a:tr>
              <a:tr h="381000">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I</a:t>
                      </a:r>
                      <a:r>
                        <a:rPr lang="es" sz="1000">
                          <a:latin typeface="PT Sans Narrow"/>
                          <a:ea typeface="PT Sans Narrow"/>
                          <a:cs typeface="PT Sans Narrow"/>
                          <a:sym typeface="PT Sans Narrow"/>
                        </a:rPr>
                        <a:t>4</a:t>
                      </a:r>
                      <a:endParaRPr sz="1000">
                        <a:latin typeface="PT Sans Narrow"/>
                        <a:ea typeface="PT Sans Narrow"/>
                        <a:cs typeface="PT Sans Narrow"/>
                        <a:sym typeface="PT Sans Narrow"/>
                      </a:endParaRPr>
                    </a:p>
                  </a:txBody>
                  <a:tcPr marT="91425" marB="91425" marR="91425" marL="91425" anchor="ctr"/>
                </a:tc>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Exposición oral en la presentación</a:t>
                      </a:r>
                      <a:endParaRPr sz="1000">
                        <a:latin typeface="PT Sans Narrow"/>
                        <a:ea typeface="PT Sans Narrow"/>
                        <a:cs typeface="PT Sans Narrow"/>
                        <a:sym typeface="PT Sans Narrow"/>
                      </a:endParaRPr>
                    </a:p>
                  </a:txBody>
                  <a:tcPr marT="91425" marB="91425" marR="91425" marL="91425" anchor="ctr"/>
                </a:tc>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Individual</a:t>
                      </a:r>
                      <a:endParaRPr sz="1000">
                        <a:latin typeface="PT Sans Narrow"/>
                        <a:ea typeface="PT Sans Narrow"/>
                        <a:cs typeface="PT Sans Narrow"/>
                        <a:sym typeface="PT Sans Narrow"/>
                      </a:endParaRPr>
                    </a:p>
                  </a:txBody>
                  <a:tcPr marT="91425" marB="91425" marR="91425" marL="91425" anchor="ctr"/>
                </a:tc>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Tribunal</a:t>
                      </a:r>
                      <a:endParaRPr sz="1000">
                        <a:latin typeface="PT Sans Narrow"/>
                        <a:ea typeface="PT Sans Narrow"/>
                        <a:cs typeface="PT Sans Narrow"/>
                        <a:sym typeface="PT Sans Narrow"/>
                      </a:endParaRPr>
                    </a:p>
                  </a:txBody>
                  <a:tcPr marT="91425" marB="91425" marR="91425" marL="91425" anchor="ctr"/>
                </a:tc>
                <a:tc>
                  <a:txBody>
                    <a:bodyPr/>
                    <a:lstStyle/>
                    <a:p>
                      <a:pPr indent="0" lvl="0" marL="0" rtl="0" algn="l">
                        <a:lnSpc>
                          <a:spcPct val="100000"/>
                        </a:lnSpc>
                        <a:spcBef>
                          <a:spcPts val="0"/>
                        </a:spcBef>
                        <a:spcAft>
                          <a:spcPts val="0"/>
                        </a:spcAft>
                        <a:buNone/>
                      </a:pPr>
                      <a:r>
                        <a:rPr b="1" lang="es" sz="800">
                          <a:latin typeface="PT Sans Narrow"/>
                          <a:ea typeface="PT Sans Narrow"/>
                          <a:cs typeface="PT Sans Narrow"/>
                          <a:sym typeface="PT Sans Narrow"/>
                        </a:rPr>
                        <a:t>0-4,9</a:t>
                      </a:r>
                      <a:r>
                        <a:rPr lang="es" sz="800">
                          <a:latin typeface="PT Sans Narrow"/>
                          <a:ea typeface="PT Sans Narrow"/>
                          <a:cs typeface="PT Sans Narrow"/>
                          <a:sym typeface="PT Sans Narrow"/>
                        </a:rPr>
                        <a:t>: 	La exposición no facilita el entendimiento del trabajo o sus resultados.</a:t>
                      </a:r>
                      <a:endParaRPr sz="800">
                        <a:latin typeface="PT Sans Narrow"/>
                        <a:ea typeface="PT Sans Narrow"/>
                        <a:cs typeface="PT Sans Narrow"/>
                        <a:sym typeface="PT Sans Narrow"/>
                      </a:endParaRPr>
                    </a:p>
                    <a:p>
                      <a:pPr indent="0" lvl="0" marL="0" rtl="0" algn="l">
                        <a:lnSpc>
                          <a:spcPct val="100000"/>
                        </a:lnSpc>
                        <a:spcBef>
                          <a:spcPts val="0"/>
                        </a:spcBef>
                        <a:spcAft>
                          <a:spcPts val="0"/>
                        </a:spcAft>
                        <a:buNone/>
                      </a:pPr>
                      <a:r>
                        <a:rPr b="1" lang="es" sz="800">
                          <a:latin typeface="PT Sans Narrow"/>
                          <a:ea typeface="PT Sans Narrow"/>
                          <a:cs typeface="PT Sans Narrow"/>
                          <a:sym typeface="PT Sans Narrow"/>
                        </a:rPr>
                        <a:t>5-6,9</a:t>
                      </a:r>
                      <a:r>
                        <a:rPr lang="es" sz="800">
                          <a:latin typeface="PT Sans Narrow"/>
                          <a:ea typeface="PT Sans Narrow"/>
                          <a:cs typeface="PT Sans Narrow"/>
                          <a:sym typeface="PT Sans Narrow"/>
                        </a:rPr>
                        <a:t>: 	La exposición es mejorable, monótona o poco clara, pero cumple con su objetivo de comunicar el trabajo.</a:t>
                      </a:r>
                      <a:endParaRPr sz="800">
                        <a:latin typeface="PT Sans Narrow"/>
                        <a:ea typeface="PT Sans Narrow"/>
                        <a:cs typeface="PT Sans Narrow"/>
                        <a:sym typeface="PT Sans Narrow"/>
                      </a:endParaRPr>
                    </a:p>
                    <a:p>
                      <a:pPr indent="0" lvl="0" marL="0" rtl="0" algn="l">
                        <a:lnSpc>
                          <a:spcPct val="100000"/>
                        </a:lnSpc>
                        <a:spcBef>
                          <a:spcPts val="0"/>
                        </a:spcBef>
                        <a:spcAft>
                          <a:spcPts val="0"/>
                        </a:spcAft>
                        <a:buNone/>
                      </a:pPr>
                      <a:r>
                        <a:rPr b="1" lang="es" sz="800">
                          <a:latin typeface="PT Sans Narrow"/>
                          <a:ea typeface="PT Sans Narrow"/>
                          <a:cs typeface="PT Sans Narrow"/>
                          <a:sym typeface="PT Sans Narrow"/>
                        </a:rPr>
                        <a:t>7-8,9</a:t>
                      </a:r>
                      <a:r>
                        <a:rPr lang="es" sz="800">
                          <a:latin typeface="PT Sans Narrow"/>
                          <a:ea typeface="PT Sans Narrow"/>
                          <a:cs typeface="PT Sans Narrow"/>
                          <a:sym typeface="PT Sans Narrow"/>
                        </a:rPr>
                        <a:t>: 	La exposición es correcta.</a:t>
                      </a:r>
                      <a:br>
                        <a:rPr lang="es" sz="800">
                          <a:latin typeface="PT Sans Narrow"/>
                          <a:ea typeface="PT Sans Narrow"/>
                          <a:cs typeface="PT Sans Narrow"/>
                          <a:sym typeface="PT Sans Narrow"/>
                        </a:rPr>
                      </a:br>
                      <a:r>
                        <a:rPr b="1" lang="es" sz="800">
                          <a:latin typeface="PT Sans Narrow"/>
                          <a:ea typeface="PT Sans Narrow"/>
                          <a:cs typeface="PT Sans Narrow"/>
                          <a:sym typeface="PT Sans Narrow"/>
                        </a:rPr>
                        <a:t>9-10</a:t>
                      </a:r>
                      <a:r>
                        <a:rPr lang="es" sz="800">
                          <a:latin typeface="PT Sans Narrow"/>
                          <a:ea typeface="PT Sans Narrow"/>
                          <a:cs typeface="PT Sans Narrow"/>
                          <a:sym typeface="PT Sans Narrow"/>
                        </a:rPr>
                        <a:t>: 	La exposición es excelente.</a:t>
                      </a:r>
                      <a:endParaRPr sz="800">
                        <a:latin typeface="PT Sans Narrow"/>
                        <a:ea typeface="PT Sans Narrow"/>
                        <a:cs typeface="PT Sans Narrow"/>
                        <a:sym typeface="PT Sans Narrow"/>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9" name="Shape 269"/>
        <p:cNvGrpSpPr/>
        <p:nvPr/>
      </p:nvGrpSpPr>
      <p:grpSpPr>
        <a:xfrm>
          <a:off x="0" y="0"/>
          <a:ext cx="0" cy="0"/>
          <a:chOff x="0" y="0"/>
          <a:chExt cx="0" cy="0"/>
        </a:xfrm>
      </p:grpSpPr>
      <p:sp>
        <p:nvSpPr>
          <p:cNvPr id="270" name="Google Shape;270;p37"/>
          <p:cNvSpPr txBox="1"/>
          <p:nvPr>
            <p:ph idx="4294967295" type="title"/>
          </p:nvPr>
        </p:nvSpPr>
        <p:spPr>
          <a:xfrm>
            <a:off x="253500" y="274325"/>
            <a:ext cx="8431800" cy="6105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262626"/>
              </a:buClr>
              <a:buSzPts val="2800"/>
              <a:buFont typeface="Century Gothic"/>
              <a:buNone/>
            </a:pPr>
            <a:r>
              <a:rPr lang="es" sz="2400">
                <a:solidFill>
                  <a:srgbClr val="999999"/>
                </a:solidFill>
              </a:rPr>
              <a:t>Rúbrica de evaluación (cont.)</a:t>
            </a:r>
            <a:endParaRPr sz="2400">
              <a:solidFill>
                <a:srgbClr val="999999"/>
              </a:solidFill>
            </a:endParaRPr>
          </a:p>
        </p:txBody>
      </p:sp>
      <p:sp>
        <p:nvSpPr>
          <p:cNvPr id="271" name="Google Shape;271;p37"/>
          <p:cNvSpPr/>
          <p:nvPr/>
        </p:nvSpPr>
        <p:spPr>
          <a:xfrm>
            <a:off x="253500" y="881475"/>
            <a:ext cx="8637000" cy="16800"/>
          </a:xfrm>
          <a:prstGeom prst="rect">
            <a:avLst/>
          </a:prstGeom>
          <a:solidFill>
            <a:srgbClr val="00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72" name="Google Shape;272;p37"/>
          <p:cNvGraphicFramePr/>
          <p:nvPr/>
        </p:nvGraphicFramePr>
        <p:xfrm>
          <a:off x="849900" y="1268175"/>
          <a:ext cx="3000000" cy="3000000"/>
        </p:xfrm>
        <a:graphic>
          <a:graphicData uri="http://schemas.openxmlformats.org/drawingml/2006/table">
            <a:tbl>
              <a:tblPr>
                <a:noFill/>
                <a:tableStyleId>{5712B9B1-A535-442B-888B-189F802098A6}</a:tableStyleId>
              </a:tblPr>
              <a:tblGrid>
                <a:gridCol w="311300"/>
                <a:gridCol w="1352900"/>
                <a:gridCol w="651525"/>
                <a:gridCol w="1257000"/>
                <a:gridCol w="3666300"/>
              </a:tblGrid>
              <a:tr h="381000">
                <a:tc gridSpan="2">
                  <a:txBody>
                    <a:bodyPr/>
                    <a:lstStyle/>
                    <a:p>
                      <a:pPr indent="0" lvl="0" marL="0" rtl="0" algn="ctr">
                        <a:spcBef>
                          <a:spcPts val="0"/>
                        </a:spcBef>
                        <a:spcAft>
                          <a:spcPts val="0"/>
                        </a:spcAft>
                        <a:buNone/>
                      </a:pPr>
                      <a:r>
                        <a:rPr b="1" lang="es" sz="1200">
                          <a:latin typeface="PT Sans Narrow"/>
                          <a:ea typeface="PT Sans Narrow"/>
                          <a:cs typeface="PT Sans Narrow"/>
                          <a:sym typeface="PT Sans Narrow"/>
                        </a:rPr>
                        <a:t>Aspecto a evaluar</a:t>
                      </a:r>
                      <a:endParaRPr b="1" sz="1200">
                        <a:latin typeface="PT Sans Narrow"/>
                        <a:ea typeface="PT Sans Narrow"/>
                        <a:cs typeface="PT Sans Narrow"/>
                        <a:sym typeface="PT Sans Narrow"/>
                      </a:endParaRPr>
                    </a:p>
                  </a:txBody>
                  <a:tcPr marT="91425" marB="91425" marR="91425" marL="91425" anchor="ctr">
                    <a:lnR cap="flat" cmpd="sng" w="9525">
                      <a:solidFill>
                        <a:srgbClr val="9E9E9E"/>
                      </a:solidFill>
                      <a:prstDash val="solid"/>
                      <a:round/>
                      <a:headEnd len="sm" w="sm" type="none"/>
                      <a:tailEnd len="sm" w="sm" type="none"/>
                    </a:lnR>
                    <a:solidFill>
                      <a:srgbClr val="D9D9D9"/>
                    </a:solidFill>
                  </a:tcPr>
                </a:tc>
                <a:tc hMerge="1"/>
                <a:tc>
                  <a:txBody>
                    <a:bodyPr/>
                    <a:lstStyle/>
                    <a:p>
                      <a:pPr indent="0" lvl="0" marL="0" rtl="0" algn="ctr">
                        <a:spcBef>
                          <a:spcPts val="0"/>
                        </a:spcBef>
                        <a:spcAft>
                          <a:spcPts val="0"/>
                        </a:spcAft>
                        <a:buNone/>
                      </a:pPr>
                      <a:r>
                        <a:rPr b="1" lang="es" sz="1200">
                          <a:latin typeface="PT Sans Narrow"/>
                          <a:ea typeface="PT Sans Narrow"/>
                          <a:cs typeface="PT Sans Narrow"/>
                          <a:sym typeface="PT Sans Narrow"/>
                        </a:rPr>
                        <a:t>Carácter</a:t>
                      </a:r>
                      <a:endParaRPr b="1" sz="1200">
                        <a:latin typeface="PT Sans Narrow"/>
                        <a:ea typeface="PT Sans Narrow"/>
                        <a:cs typeface="PT Sans Narrow"/>
                        <a:sym typeface="PT Sans Narrow"/>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D9D9D9"/>
                    </a:solidFill>
                  </a:tcPr>
                </a:tc>
                <a:tc>
                  <a:txBody>
                    <a:bodyPr/>
                    <a:lstStyle/>
                    <a:p>
                      <a:pPr indent="0" lvl="0" marL="0" rtl="0" algn="ctr">
                        <a:spcBef>
                          <a:spcPts val="0"/>
                        </a:spcBef>
                        <a:spcAft>
                          <a:spcPts val="0"/>
                        </a:spcAft>
                        <a:buNone/>
                      </a:pPr>
                      <a:r>
                        <a:rPr b="1" lang="es" sz="1200">
                          <a:latin typeface="PT Sans Narrow"/>
                          <a:ea typeface="PT Sans Narrow"/>
                          <a:cs typeface="PT Sans Narrow"/>
                          <a:sym typeface="PT Sans Narrow"/>
                        </a:rPr>
                        <a:t>¿Quién?</a:t>
                      </a:r>
                      <a:endParaRPr b="1" sz="1200">
                        <a:latin typeface="PT Sans Narrow"/>
                        <a:ea typeface="PT Sans Narrow"/>
                        <a:cs typeface="PT Sans Narrow"/>
                        <a:sym typeface="PT Sans Narrow"/>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es" sz="1200">
                          <a:latin typeface="PT Sans Narrow"/>
                          <a:ea typeface="PT Sans Narrow"/>
                          <a:cs typeface="PT Sans Narrow"/>
                          <a:sym typeface="PT Sans Narrow"/>
                        </a:rPr>
                        <a:t>Baremos recomendados</a:t>
                      </a:r>
                      <a:endParaRPr b="1" sz="1200">
                        <a:latin typeface="PT Sans Narrow"/>
                        <a:ea typeface="PT Sans Narrow"/>
                        <a:cs typeface="PT Sans Narrow"/>
                        <a:sym typeface="PT Sans Narro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D9D9"/>
                    </a:solidFill>
                  </a:tcPr>
                </a:tc>
              </a:tr>
              <a:tr h="381000">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I</a:t>
                      </a:r>
                      <a:r>
                        <a:rPr lang="es" sz="1000">
                          <a:latin typeface="PT Sans Narrow"/>
                          <a:ea typeface="PT Sans Narrow"/>
                          <a:cs typeface="PT Sans Narrow"/>
                          <a:sym typeface="PT Sans Narrow"/>
                        </a:rPr>
                        <a:t>5</a:t>
                      </a:r>
                      <a:endParaRPr sz="1000">
                        <a:latin typeface="PT Sans Narrow"/>
                        <a:ea typeface="PT Sans Narrow"/>
                        <a:cs typeface="PT Sans Narrow"/>
                        <a:sym typeface="PT Sans Narrow"/>
                      </a:endParaRPr>
                    </a:p>
                  </a:txBody>
                  <a:tcPr marT="91425" marB="91425" marR="91425" marL="91425" anchor="ctr"/>
                </a:tc>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Defensa del trabajo en la presentación</a:t>
                      </a:r>
                      <a:endParaRPr sz="1000">
                        <a:latin typeface="PT Sans Narrow"/>
                        <a:ea typeface="PT Sans Narrow"/>
                        <a:cs typeface="PT Sans Narrow"/>
                        <a:sym typeface="PT Sans Narrow"/>
                      </a:endParaRPr>
                    </a:p>
                  </a:txBody>
                  <a:tcPr marT="91425" marB="91425" marR="91425" marL="91425" anchor="ctr"/>
                </a:tc>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Individual</a:t>
                      </a:r>
                      <a:endParaRPr sz="1000">
                        <a:latin typeface="PT Sans Narrow"/>
                        <a:ea typeface="PT Sans Narrow"/>
                        <a:cs typeface="PT Sans Narrow"/>
                        <a:sym typeface="PT Sans Narrow"/>
                      </a:endParaRPr>
                    </a:p>
                  </a:txBody>
                  <a:tcPr marT="91425" marB="91425" marR="91425" marL="91425" anchor="ctr"/>
                </a:tc>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Tribunal</a:t>
                      </a:r>
                      <a:endParaRPr sz="1000">
                        <a:latin typeface="PT Sans Narrow"/>
                        <a:ea typeface="PT Sans Narrow"/>
                        <a:cs typeface="PT Sans Narrow"/>
                        <a:sym typeface="PT Sans Narrow"/>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s" sz="800">
                          <a:latin typeface="PT Sans Narrow"/>
                          <a:ea typeface="PT Sans Narrow"/>
                          <a:cs typeface="PT Sans Narrow"/>
                          <a:sym typeface="PT Sans Narrow"/>
                        </a:rPr>
                        <a:t>0-4,9</a:t>
                      </a:r>
                      <a:r>
                        <a:rPr lang="es" sz="800">
                          <a:latin typeface="PT Sans Narrow"/>
                          <a:ea typeface="PT Sans Narrow"/>
                          <a:cs typeface="PT Sans Narrow"/>
                          <a:sym typeface="PT Sans Narrow"/>
                        </a:rPr>
                        <a:t>: 	El estudiante no es capaz de responder adecuadamente las preguntas del tribunal.</a:t>
                      </a:r>
                      <a:br>
                        <a:rPr lang="es" sz="800">
                          <a:latin typeface="PT Sans Narrow"/>
                          <a:ea typeface="PT Sans Narrow"/>
                          <a:cs typeface="PT Sans Narrow"/>
                          <a:sym typeface="PT Sans Narrow"/>
                        </a:rPr>
                      </a:br>
                      <a:r>
                        <a:rPr b="1" lang="es" sz="800">
                          <a:latin typeface="PT Sans Narrow"/>
                          <a:ea typeface="PT Sans Narrow"/>
                          <a:cs typeface="PT Sans Narrow"/>
                          <a:sym typeface="PT Sans Narrow"/>
                        </a:rPr>
                        <a:t>5-6,9</a:t>
                      </a:r>
                      <a:r>
                        <a:rPr lang="es" sz="800">
                          <a:latin typeface="PT Sans Narrow"/>
                          <a:ea typeface="PT Sans Narrow"/>
                          <a:cs typeface="PT Sans Narrow"/>
                          <a:sym typeface="PT Sans Narrow"/>
                        </a:rPr>
                        <a:t>: 	El alumno demuestra un conocimiento solo superficial del trabajo realizado, o se apoya mucho en referencias externas por desconocimiento de sus detalles</a:t>
                      </a:r>
                      <a:br>
                        <a:rPr lang="es" sz="800">
                          <a:latin typeface="PT Sans Narrow"/>
                          <a:ea typeface="PT Sans Narrow"/>
                          <a:cs typeface="PT Sans Narrow"/>
                          <a:sym typeface="PT Sans Narrow"/>
                        </a:rPr>
                      </a:br>
                      <a:r>
                        <a:rPr b="1" lang="es" sz="800">
                          <a:latin typeface="PT Sans Narrow"/>
                          <a:ea typeface="PT Sans Narrow"/>
                          <a:cs typeface="PT Sans Narrow"/>
                          <a:sym typeface="PT Sans Narrow"/>
                        </a:rPr>
                        <a:t>7-8,9</a:t>
                      </a:r>
                      <a:r>
                        <a:rPr lang="es" sz="800">
                          <a:latin typeface="PT Sans Narrow"/>
                          <a:ea typeface="PT Sans Narrow"/>
                          <a:cs typeface="PT Sans Narrow"/>
                          <a:sym typeface="PT Sans Narrow"/>
                        </a:rPr>
                        <a:t>: 	El alumno responde al tribunal de forma correcta y concreta</a:t>
                      </a:r>
                      <a:br>
                        <a:rPr lang="es" sz="800">
                          <a:latin typeface="PT Sans Narrow"/>
                          <a:ea typeface="PT Sans Narrow"/>
                          <a:cs typeface="PT Sans Narrow"/>
                          <a:sym typeface="PT Sans Narrow"/>
                        </a:rPr>
                      </a:br>
                      <a:r>
                        <a:rPr b="1" lang="es" sz="800">
                          <a:latin typeface="PT Sans Narrow"/>
                          <a:ea typeface="PT Sans Narrow"/>
                          <a:cs typeface="PT Sans Narrow"/>
                          <a:sym typeface="PT Sans Narrow"/>
                        </a:rPr>
                        <a:t>9-10</a:t>
                      </a:r>
                      <a:r>
                        <a:rPr lang="es" sz="800">
                          <a:latin typeface="PT Sans Narrow"/>
                          <a:ea typeface="PT Sans Narrow"/>
                          <a:cs typeface="PT Sans Narrow"/>
                          <a:sym typeface="PT Sans Narrow"/>
                        </a:rPr>
                        <a:t>: 	El alumno responde a las preguntas del tribunal con un nivel de profundidad poco común y superior claramente a la media esperada</a:t>
                      </a:r>
                      <a:endParaRPr sz="800">
                        <a:latin typeface="PT Sans Narrow"/>
                        <a:ea typeface="PT Sans Narrow"/>
                        <a:cs typeface="PT Sans Narrow"/>
                        <a:sym typeface="PT Sans Narrow"/>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I</a:t>
                      </a:r>
                      <a:r>
                        <a:rPr lang="es" sz="1000">
                          <a:latin typeface="PT Sans Narrow"/>
                          <a:ea typeface="PT Sans Narrow"/>
                          <a:cs typeface="PT Sans Narrow"/>
                          <a:sym typeface="PT Sans Narrow"/>
                        </a:rPr>
                        <a:t>6</a:t>
                      </a:r>
                      <a:endParaRPr sz="1000">
                        <a:latin typeface="PT Sans Narrow"/>
                        <a:ea typeface="PT Sans Narrow"/>
                        <a:cs typeface="PT Sans Narrow"/>
                        <a:sym typeface="PT Sans Narrow"/>
                      </a:endParaRPr>
                    </a:p>
                  </a:txBody>
                  <a:tcPr marT="91425" marB="91425" marR="91425" marL="91425" anchor="ctr"/>
                </a:tc>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Otros aspectos</a:t>
                      </a:r>
                      <a:endParaRPr sz="1000">
                        <a:latin typeface="PT Sans Narrow"/>
                        <a:ea typeface="PT Sans Narrow"/>
                        <a:cs typeface="PT Sans Narrow"/>
                        <a:sym typeface="PT Sans Narrow"/>
                      </a:endParaRPr>
                    </a:p>
                  </a:txBody>
                  <a:tcPr marT="91425" marB="91425" marR="91425" marL="91425" anchor="ctr"/>
                </a:tc>
                <a:tc>
                  <a:txBody>
                    <a:bodyPr/>
                    <a:lstStyle/>
                    <a:p>
                      <a:pPr indent="0" lvl="0" marL="0" rtl="0" algn="ctr">
                        <a:spcBef>
                          <a:spcPts val="0"/>
                        </a:spcBef>
                        <a:spcAft>
                          <a:spcPts val="0"/>
                        </a:spcAft>
                        <a:buNone/>
                      </a:pPr>
                      <a:r>
                        <a:rPr lang="es" sz="1000">
                          <a:latin typeface="PT Sans Narrow"/>
                          <a:ea typeface="PT Sans Narrow"/>
                          <a:cs typeface="PT Sans Narrow"/>
                          <a:sym typeface="PT Sans Narrow"/>
                        </a:rPr>
                        <a:t>-</a:t>
                      </a:r>
                      <a:endParaRPr sz="1000">
                        <a:latin typeface="PT Sans Narrow"/>
                        <a:ea typeface="PT Sans Narrow"/>
                        <a:cs typeface="PT Sans Narrow"/>
                        <a:sym typeface="PT Sans Narrow"/>
                      </a:endParaRPr>
                    </a:p>
                  </a:txBody>
                  <a:tcPr marT="91425" marB="91425" marR="91425" marL="91425" anchor="ctr"/>
                </a:tc>
                <a:tc>
                  <a:txBody>
                    <a:bodyPr/>
                    <a:lstStyle/>
                    <a:p>
                      <a:pPr indent="0" lvl="0" marL="0" rtl="0" algn="ctr">
                        <a:spcBef>
                          <a:spcPts val="0"/>
                        </a:spcBef>
                        <a:spcAft>
                          <a:spcPts val="0"/>
                        </a:spcAft>
                        <a:buNone/>
                      </a:pPr>
                      <a:r>
                        <a:rPr lang="es" sz="800">
                          <a:latin typeface="PT Sans Narrow"/>
                          <a:ea typeface="PT Sans Narrow"/>
                          <a:cs typeface="PT Sans Narrow"/>
                          <a:sym typeface="PT Sans Narrow"/>
                        </a:rPr>
                        <a:t>-</a:t>
                      </a:r>
                      <a:endParaRPr sz="800">
                        <a:latin typeface="PT Sans Narrow"/>
                        <a:ea typeface="PT Sans Narrow"/>
                        <a:cs typeface="PT Sans Narrow"/>
                        <a:sym typeface="PT Sans Narrow"/>
                      </a:endParaRPr>
                    </a:p>
                  </a:txBody>
                  <a:tcPr marT="91425" marB="91425" marR="91425" marL="91425" anchor="ctr"/>
                </a:tc>
                <a:tc>
                  <a:txBody>
                    <a:bodyPr/>
                    <a:lstStyle/>
                    <a:p>
                      <a:pPr indent="0" lvl="0" marL="0" rtl="0" algn="l">
                        <a:spcBef>
                          <a:spcPts val="0"/>
                        </a:spcBef>
                        <a:spcAft>
                          <a:spcPts val="0"/>
                        </a:spcAft>
                        <a:buNone/>
                      </a:pPr>
                      <a:r>
                        <a:t/>
                      </a:r>
                      <a:endParaRPr sz="800">
                        <a:latin typeface="PT Sans Narrow"/>
                        <a:ea typeface="PT Sans Narrow"/>
                        <a:cs typeface="PT Sans Narrow"/>
                        <a:sym typeface="PT Sans Narrow"/>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6" name="Shape 276"/>
        <p:cNvGrpSpPr/>
        <p:nvPr/>
      </p:nvGrpSpPr>
      <p:grpSpPr>
        <a:xfrm>
          <a:off x="0" y="0"/>
          <a:ext cx="0" cy="0"/>
          <a:chOff x="0" y="0"/>
          <a:chExt cx="0" cy="0"/>
        </a:xfrm>
      </p:grpSpPr>
      <p:sp>
        <p:nvSpPr>
          <p:cNvPr id="277" name="Google Shape;277;p38"/>
          <p:cNvSpPr txBox="1"/>
          <p:nvPr>
            <p:ph idx="4294967295" type="title"/>
          </p:nvPr>
        </p:nvSpPr>
        <p:spPr>
          <a:xfrm>
            <a:off x="253500" y="274325"/>
            <a:ext cx="8431800" cy="6105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262626"/>
              </a:buClr>
              <a:buSzPts val="2800"/>
              <a:buFont typeface="Century Gothic"/>
              <a:buNone/>
            </a:pPr>
            <a:r>
              <a:rPr lang="es" sz="2400">
                <a:solidFill>
                  <a:srgbClr val="999999"/>
                </a:solidFill>
              </a:rPr>
              <a:t>Q&amp;A</a:t>
            </a:r>
            <a:endParaRPr sz="2400">
              <a:solidFill>
                <a:srgbClr val="999999"/>
              </a:solidFill>
            </a:endParaRPr>
          </a:p>
        </p:txBody>
      </p:sp>
      <p:sp>
        <p:nvSpPr>
          <p:cNvPr id="278" name="Google Shape;278;p38"/>
          <p:cNvSpPr/>
          <p:nvPr/>
        </p:nvSpPr>
        <p:spPr>
          <a:xfrm>
            <a:off x="253500" y="881475"/>
            <a:ext cx="8637000" cy="16800"/>
          </a:xfrm>
          <a:prstGeom prst="rect">
            <a:avLst/>
          </a:prstGeom>
          <a:solidFill>
            <a:srgbClr val="00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8"/>
          <p:cNvSpPr/>
          <p:nvPr/>
        </p:nvSpPr>
        <p:spPr>
          <a:xfrm>
            <a:off x="765000" y="1222125"/>
            <a:ext cx="7614000" cy="1098000"/>
          </a:xfrm>
          <a:prstGeom prst="rect">
            <a:avLst/>
          </a:prstGeom>
          <a:noFill/>
          <a:ln>
            <a:noFill/>
          </a:ln>
        </p:spPr>
        <p:txBody>
          <a:bodyPr anchorCtr="0" anchor="ctr" bIns="34275" lIns="68575" spcFirstLastPara="1" rIns="68575" wrap="square" tIns="34275">
            <a:noAutofit/>
          </a:bodyPr>
          <a:lstStyle/>
          <a:p>
            <a:pPr indent="-304800" lvl="0" marL="457200" rtl="0" algn="l">
              <a:spcBef>
                <a:spcPts val="920"/>
              </a:spcBef>
              <a:spcAft>
                <a:spcPts val="0"/>
              </a:spcAft>
              <a:buSzPts val="1200"/>
              <a:buFont typeface="PT Sans Narrow"/>
              <a:buChar char="➔"/>
            </a:pPr>
            <a:r>
              <a:rPr b="1" lang="es" sz="1200">
                <a:latin typeface="PT Sans Narrow"/>
                <a:ea typeface="PT Sans Narrow"/>
                <a:cs typeface="PT Sans Narrow"/>
                <a:sym typeface="PT Sans Narrow"/>
              </a:rPr>
              <a:t>¿Se puede realizar el CP en grupos de menos de 3 estudiantes?</a:t>
            </a:r>
            <a:endParaRPr b="1" sz="1200">
              <a:latin typeface="PT Sans Narrow"/>
              <a:ea typeface="PT Sans Narrow"/>
              <a:cs typeface="PT Sans Narrow"/>
              <a:sym typeface="PT Sans Narrow"/>
            </a:endParaRPr>
          </a:p>
          <a:p>
            <a:pPr indent="0" lvl="0" marL="0" rtl="0" algn="l">
              <a:spcBef>
                <a:spcPts val="920"/>
              </a:spcBef>
              <a:spcAft>
                <a:spcPts val="0"/>
              </a:spcAft>
              <a:buNone/>
            </a:pPr>
            <a:r>
              <a:rPr lang="es" sz="1200">
                <a:latin typeface="PT Sans Narrow"/>
                <a:ea typeface="PT Sans Narrow"/>
                <a:cs typeface="PT Sans Narrow"/>
                <a:sym typeface="PT Sans Narrow"/>
              </a:rPr>
              <a:t>Trabajando en equipo, ejercitáis habilidades específicas y podéis abordar proyectos de mayor profundidad y dificultad. Por esta razón, los grupos podrán ser menores a 3 estudiantes únicamente de forma excepcional, y siempre con la aprobación de la dirección del programa.</a:t>
            </a:r>
            <a:endParaRPr b="1" sz="1200">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1" name="Shape 121"/>
        <p:cNvGrpSpPr/>
        <p:nvPr/>
      </p:nvGrpSpPr>
      <p:grpSpPr>
        <a:xfrm>
          <a:off x="0" y="0"/>
          <a:ext cx="0" cy="0"/>
          <a:chOff x="0" y="0"/>
          <a:chExt cx="0" cy="0"/>
        </a:xfrm>
      </p:grpSpPr>
      <p:sp>
        <p:nvSpPr>
          <p:cNvPr id="122" name="Google Shape;122;p27"/>
          <p:cNvSpPr txBox="1"/>
          <p:nvPr>
            <p:ph idx="4294967295" type="title"/>
          </p:nvPr>
        </p:nvSpPr>
        <p:spPr>
          <a:xfrm>
            <a:off x="253500" y="289275"/>
            <a:ext cx="8431800" cy="6105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262626"/>
              </a:buClr>
              <a:buSzPts val="2800"/>
              <a:buFont typeface="Century Gothic"/>
              <a:buNone/>
            </a:pPr>
            <a:r>
              <a:rPr lang="es" sz="3000">
                <a:latin typeface="PT Sans Narrow"/>
                <a:ea typeface="PT Sans Narrow"/>
                <a:cs typeface="PT Sans Narrow"/>
                <a:sym typeface="PT Sans Narrow"/>
              </a:rPr>
              <a:t>Capstone project</a:t>
            </a:r>
            <a:endParaRPr b="1" sz="3000">
              <a:solidFill>
                <a:srgbClr val="FF0000"/>
              </a:solidFill>
              <a:latin typeface="PT Sans Narrow"/>
              <a:ea typeface="PT Sans Narrow"/>
              <a:cs typeface="PT Sans Narrow"/>
              <a:sym typeface="PT Sans Narrow"/>
            </a:endParaRPr>
          </a:p>
        </p:txBody>
      </p:sp>
      <p:sp>
        <p:nvSpPr>
          <p:cNvPr id="123" name="Google Shape;123;p27"/>
          <p:cNvSpPr/>
          <p:nvPr/>
        </p:nvSpPr>
        <p:spPr>
          <a:xfrm>
            <a:off x="253500" y="881475"/>
            <a:ext cx="8637000" cy="16800"/>
          </a:xfrm>
          <a:prstGeom prst="rect">
            <a:avLst/>
          </a:prstGeom>
          <a:solidFill>
            <a:srgbClr val="00CF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7"/>
          <p:cNvSpPr/>
          <p:nvPr/>
        </p:nvSpPr>
        <p:spPr>
          <a:xfrm>
            <a:off x="5373375" y="1346032"/>
            <a:ext cx="3109500" cy="64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Century Gothic"/>
                <a:ea typeface="Century Gothic"/>
                <a:cs typeface="Century Gothic"/>
                <a:sym typeface="Century Gothic"/>
              </a:rPr>
              <a:t>La defensa</a:t>
            </a:r>
            <a:endParaRPr/>
          </a:p>
          <a:p>
            <a:pPr indent="0" lvl="0" marL="0" marR="0" rtl="0" algn="l">
              <a:lnSpc>
                <a:spcPct val="100000"/>
              </a:lnSpc>
              <a:spcBef>
                <a:spcPts val="0"/>
              </a:spcBef>
              <a:spcAft>
                <a:spcPts val="0"/>
              </a:spcAft>
              <a:buClr>
                <a:srgbClr val="000000"/>
              </a:buClr>
              <a:buSzPts val="1400"/>
              <a:buFont typeface="Arial"/>
              <a:buNone/>
            </a:pPr>
            <a:r>
              <a:rPr lang="es">
                <a:latin typeface="Century Gothic"/>
                <a:ea typeface="Century Gothic"/>
                <a:cs typeface="Century Gothic"/>
                <a:sym typeface="Century Gothic"/>
              </a:rPr>
              <a:t>Pasos y estructura</a:t>
            </a:r>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entury Gothic"/>
              <a:ea typeface="Century Gothic"/>
              <a:cs typeface="Century Gothic"/>
              <a:sym typeface="Century Gothic"/>
            </a:endParaRPr>
          </a:p>
        </p:txBody>
      </p:sp>
      <p:sp>
        <p:nvSpPr>
          <p:cNvPr id="125" name="Google Shape;125;p27"/>
          <p:cNvSpPr/>
          <p:nvPr/>
        </p:nvSpPr>
        <p:spPr>
          <a:xfrm>
            <a:off x="1384275" y="1361325"/>
            <a:ext cx="3146400" cy="71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Century Gothic"/>
                <a:ea typeface="Century Gothic"/>
                <a:cs typeface="Century Gothic"/>
                <a:sym typeface="Century Gothic"/>
              </a:rPr>
              <a:t>Intro</a:t>
            </a:r>
            <a:endParaRPr/>
          </a:p>
          <a:p>
            <a:pPr indent="0" lvl="0" marL="0" marR="0" rtl="0" algn="l">
              <a:lnSpc>
                <a:spcPct val="100000"/>
              </a:lnSpc>
              <a:spcBef>
                <a:spcPts val="0"/>
              </a:spcBef>
              <a:spcAft>
                <a:spcPts val="0"/>
              </a:spcAft>
              <a:buClr>
                <a:srgbClr val="000000"/>
              </a:buClr>
              <a:buSzPts val="1400"/>
              <a:buFont typeface="Arial"/>
              <a:buNone/>
            </a:pPr>
            <a:r>
              <a:rPr lang="es">
                <a:latin typeface="Century Gothic"/>
                <a:ea typeface="Century Gothic"/>
                <a:cs typeface="Century Gothic"/>
                <a:sym typeface="Century Gothic"/>
              </a:rPr>
              <a:t>¿Qué es el capstone project?</a:t>
            </a:r>
            <a:endParaRPr/>
          </a:p>
        </p:txBody>
      </p:sp>
      <p:sp>
        <p:nvSpPr>
          <p:cNvPr id="126" name="Google Shape;126;p27"/>
          <p:cNvSpPr txBox="1"/>
          <p:nvPr/>
        </p:nvSpPr>
        <p:spPr>
          <a:xfrm>
            <a:off x="686588" y="1320375"/>
            <a:ext cx="612900" cy="64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s" sz="3000" u="none" cap="none" strike="noStrike">
                <a:solidFill>
                  <a:srgbClr val="1E277D"/>
                </a:solidFill>
                <a:latin typeface="Century Gothic"/>
                <a:ea typeface="Century Gothic"/>
                <a:cs typeface="Century Gothic"/>
                <a:sym typeface="Century Gothic"/>
              </a:rPr>
              <a:t>01</a:t>
            </a:r>
            <a:endParaRPr b="0" i="0" sz="3000" u="none" cap="none" strike="noStrike">
              <a:solidFill>
                <a:srgbClr val="1E277D"/>
              </a:solidFill>
              <a:latin typeface="Century Gothic"/>
              <a:ea typeface="Century Gothic"/>
              <a:cs typeface="Century Gothic"/>
              <a:sym typeface="Century Gothic"/>
            </a:endParaRPr>
          </a:p>
        </p:txBody>
      </p:sp>
      <p:sp>
        <p:nvSpPr>
          <p:cNvPr id="127" name="Google Shape;127;p27"/>
          <p:cNvSpPr/>
          <p:nvPr/>
        </p:nvSpPr>
        <p:spPr>
          <a:xfrm>
            <a:off x="1384275" y="2337577"/>
            <a:ext cx="3352800" cy="81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
                <a:latin typeface="Century Gothic"/>
                <a:ea typeface="Century Gothic"/>
                <a:cs typeface="Century Gothic"/>
                <a:sym typeface="Century Gothic"/>
              </a:rPr>
              <a:t>Proceso</a:t>
            </a:r>
            <a:endParaRPr/>
          </a:p>
          <a:p>
            <a:pPr indent="0" lvl="0" marL="0" marR="0" rtl="0" algn="l">
              <a:lnSpc>
                <a:spcPct val="100000"/>
              </a:lnSpc>
              <a:spcBef>
                <a:spcPts val="0"/>
              </a:spcBef>
              <a:spcAft>
                <a:spcPts val="0"/>
              </a:spcAft>
              <a:buNone/>
            </a:pPr>
            <a:r>
              <a:rPr lang="es">
                <a:latin typeface="Century Gothic"/>
                <a:ea typeface="Century Gothic"/>
                <a:cs typeface="Century Gothic"/>
                <a:sym typeface="Century Gothic"/>
              </a:rPr>
              <a:t>Pasos para definir y desarrollar el CP</a:t>
            </a:r>
            <a:endParaRPr/>
          </a:p>
        </p:txBody>
      </p:sp>
      <p:sp>
        <p:nvSpPr>
          <p:cNvPr id="128" name="Google Shape;128;p27"/>
          <p:cNvSpPr txBox="1"/>
          <p:nvPr/>
        </p:nvSpPr>
        <p:spPr>
          <a:xfrm>
            <a:off x="640538" y="2280615"/>
            <a:ext cx="705000" cy="81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s" sz="3000" u="none" cap="none" strike="noStrike">
                <a:solidFill>
                  <a:srgbClr val="B7B7B7"/>
                </a:solidFill>
                <a:latin typeface="Century Gothic"/>
                <a:ea typeface="Century Gothic"/>
                <a:cs typeface="Century Gothic"/>
                <a:sym typeface="Century Gothic"/>
              </a:rPr>
              <a:t>02</a:t>
            </a:r>
            <a:endParaRPr b="0" i="0" sz="3000" u="none" cap="none" strike="noStrike">
              <a:solidFill>
                <a:srgbClr val="B7B7B7"/>
              </a:solidFill>
              <a:latin typeface="Century Gothic"/>
              <a:ea typeface="Century Gothic"/>
              <a:cs typeface="Century Gothic"/>
              <a:sym typeface="Century Gothic"/>
            </a:endParaRPr>
          </a:p>
        </p:txBody>
      </p:sp>
      <p:sp>
        <p:nvSpPr>
          <p:cNvPr id="129" name="Google Shape;129;p27"/>
          <p:cNvSpPr/>
          <p:nvPr/>
        </p:nvSpPr>
        <p:spPr>
          <a:xfrm>
            <a:off x="1398000" y="3238713"/>
            <a:ext cx="2661600" cy="81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Century Gothic"/>
                <a:ea typeface="Century Gothic"/>
                <a:cs typeface="Century Gothic"/>
                <a:sym typeface="Century Gothic"/>
              </a:rPr>
              <a:t>Desarrollo</a:t>
            </a:r>
            <a:endParaRPr/>
          </a:p>
          <a:p>
            <a:pPr indent="0" lvl="0" marL="0" marR="0" rtl="0" algn="l">
              <a:lnSpc>
                <a:spcPct val="100000"/>
              </a:lnSpc>
              <a:spcBef>
                <a:spcPts val="0"/>
              </a:spcBef>
              <a:spcAft>
                <a:spcPts val="0"/>
              </a:spcAft>
              <a:buClr>
                <a:srgbClr val="000000"/>
              </a:buClr>
              <a:buSzPts val="1400"/>
              <a:buFont typeface="Arial"/>
              <a:buNone/>
            </a:pPr>
            <a:r>
              <a:rPr lang="es">
                <a:latin typeface="Century Gothic"/>
                <a:ea typeface="Century Gothic"/>
                <a:cs typeface="Century Gothic"/>
                <a:sym typeface="Century Gothic"/>
              </a:rPr>
              <a:t>Tips para el trabajo</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960"/>
              </a:spcBef>
              <a:spcAft>
                <a:spcPts val="0"/>
              </a:spcAft>
              <a:buClr>
                <a:srgbClr val="000000"/>
              </a:buClr>
              <a:buSzPts val="1400"/>
              <a:buFont typeface="Arial"/>
              <a:buNone/>
            </a:pPr>
            <a:r>
              <a:t/>
            </a:r>
            <a:endParaRPr b="0" i="0" sz="1400" u="none" cap="none" strike="noStrike">
              <a:solidFill>
                <a:schemeClr val="accent3"/>
              </a:solidFill>
              <a:latin typeface="Century Gothic"/>
              <a:ea typeface="Century Gothic"/>
              <a:cs typeface="Century Gothic"/>
              <a:sym typeface="Century Gothic"/>
            </a:endParaRPr>
          </a:p>
        </p:txBody>
      </p:sp>
      <p:sp>
        <p:nvSpPr>
          <p:cNvPr id="130" name="Google Shape;130;p27"/>
          <p:cNvSpPr txBox="1"/>
          <p:nvPr/>
        </p:nvSpPr>
        <p:spPr>
          <a:xfrm>
            <a:off x="640538" y="3184925"/>
            <a:ext cx="705000" cy="64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s" sz="3000" u="none" cap="none" strike="noStrike">
                <a:solidFill>
                  <a:srgbClr val="116287"/>
                </a:solidFill>
                <a:latin typeface="Century Gothic"/>
                <a:ea typeface="Century Gothic"/>
                <a:cs typeface="Century Gothic"/>
                <a:sym typeface="Century Gothic"/>
              </a:rPr>
              <a:t>03</a:t>
            </a:r>
            <a:endParaRPr b="0" i="0" sz="3000" u="none" cap="none" strike="noStrike">
              <a:solidFill>
                <a:srgbClr val="116287"/>
              </a:solidFill>
              <a:latin typeface="Century Gothic"/>
              <a:ea typeface="Century Gothic"/>
              <a:cs typeface="Century Gothic"/>
              <a:sym typeface="Century Gothic"/>
            </a:endParaRPr>
          </a:p>
        </p:txBody>
      </p:sp>
      <p:sp>
        <p:nvSpPr>
          <p:cNvPr id="131" name="Google Shape;131;p27"/>
          <p:cNvSpPr txBox="1"/>
          <p:nvPr/>
        </p:nvSpPr>
        <p:spPr>
          <a:xfrm>
            <a:off x="4668375" y="1320375"/>
            <a:ext cx="705000" cy="64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rgbClr val="00C6BB"/>
                </a:solidFill>
                <a:latin typeface="Century Gothic"/>
                <a:ea typeface="Century Gothic"/>
                <a:cs typeface="Century Gothic"/>
                <a:sym typeface="Century Gothic"/>
              </a:rPr>
              <a:t>04</a:t>
            </a:r>
            <a:endParaRPr b="0" i="0" sz="3000" u="none" cap="none" strike="noStrike">
              <a:solidFill>
                <a:srgbClr val="00C6BB"/>
              </a:solidFill>
              <a:latin typeface="Century Gothic"/>
              <a:ea typeface="Century Gothic"/>
              <a:cs typeface="Century Gothic"/>
              <a:sym typeface="Century Gothic"/>
            </a:endParaRPr>
          </a:p>
        </p:txBody>
      </p:sp>
      <p:sp>
        <p:nvSpPr>
          <p:cNvPr id="132" name="Google Shape;132;p27"/>
          <p:cNvSpPr/>
          <p:nvPr/>
        </p:nvSpPr>
        <p:spPr>
          <a:xfrm>
            <a:off x="5373375" y="2319377"/>
            <a:ext cx="2975700" cy="68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
                <a:latin typeface="Century Gothic"/>
                <a:ea typeface="Century Gothic"/>
                <a:cs typeface="Century Gothic"/>
                <a:sym typeface="Century Gothic"/>
              </a:rPr>
              <a:t>Q &amp; A</a:t>
            </a:r>
            <a:endParaRPr/>
          </a:p>
          <a:p>
            <a:pPr indent="0" lvl="0" marL="0" marR="0" rtl="0" algn="l">
              <a:lnSpc>
                <a:spcPct val="100000"/>
              </a:lnSpc>
              <a:spcBef>
                <a:spcPts val="0"/>
              </a:spcBef>
              <a:spcAft>
                <a:spcPts val="0"/>
              </a:spcAft>
              <a:buNone/>
            </a:pPr>
            <a:r>
              <a:rPr lang="es">
                <a:latin typeface="Century Gothic"/>
                <a:ea typeface="Century Gothic"/>
                <a:cs typeface="Century Gothic"/>
                <a:sym typeface="Century Gothic"/>
              </a:rPr>
              <a:t>¿Tienes alguna duda?</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960"/>
              </a:spcBef>
              <a:spcAft>
                <a:spcPts val="0"/>
              </a:spcAft>
              <a:buClr>
                <a:srgbClr val="000000"/>
              </a:buClr>
              <a:buSzPts val="1400"/>
              <a:buFont typeface="Arial"/>
              <a:buNone/>
            </a:pPr>
            <a:r>
              <a:t/>
            </a:r>
            <a:endParaRPr b="1" i="0" sz="1400" u="none" cap="none" strike="noStrike">
              <a:solidFill>
                <a:srgbClr val="000000"/>
              </a:solidFill>
              <a:latin typeface="Century Gothic"/>
              <a:ea typeface="Century Gothic"/>
              <a:cs typeface="Century Gothic"/>
              <a:sym typeface="Century Gothic"/>
            </a:endParaRPr>
          </a:p>
        </p:txBody>
      </p:sp>
      <p:sp>
        <p:nvSpPr>
          <p:cNvPr id="133" name="Google Shape;133;p27"/>
          <p:cNvSpPr txBox="1"/>
          <p:nvPr/>
        </p:nvSpPr>
        <p:spPr>
          <a:xfrm>
            <a:off x="4668375" y="2252648"/>
            <a:ext cx="705000" cy="64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rgbClr val="00FFFF"/>
                </a:solidFill>
                <a:latin typeface="Century Gothic"/>
                <a:ea typeface="Century Gothic"/>
                <a:cs typeface="Century Gothic"/>
                <a:sym typeface="Century Gothic"/>
              </a:rPr>
              <a:t>05</a:t>
            </a:r>
            <a:endParaRPr b="0" i="0" sz="3000" u="none" cap="none" strike="noStrike">
              <a:solidFill>
                <a:srgbClr val="00FFFF"/>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7" name="Shape 137"/>
        <p:cNvGrpSpPr/>
        <p:nvPr/>
      </p:nvGrpSpPr>
      <p:grpSpPr>
        <a:xfrm>
          <a:off x="0" y="0"/>
          <a:ext cx="0" cy="0"/>
          <a:chOff x="0" y="0"/>
          <a:chExt cx="0" cy="0"/>
        </a:xfrm>
      </p:grpSpPr>
      <p:sp>
        <p:nvSpPr>
          <p:cNvPr id="138" name="Google Shape;138;p28"/>
          <p:cNvSpPr txBox="1"/>
          <p:nvPr>
            <p:ph idx="4294967295" type="title"/>
          </p:nvPr>
        </p:nvSpPr>
        <p:spPr>
          <a:xfrm>
            <a:off x="253500" y="274325"/>
            <a:ext cx="8431800" cy="6105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262626"/>
              </a:buClr>
              <a:buSzPts val="2800"/>
              <a:buFont typeface="Century Gothic"/>
              <a:buNone/>
            </a:pPr>
            <a:r>
              <a:rPr lang="es" sz="2400">
                <a:solidFill>
                  <a:srgbClr val="999999"/>
                </a:solidFill>
              </a:rPr>
              <a:t>¿Qué es?</a:t>
            </a:r>
            <a:endParaRPr sz="2400">
              <a:solidFill>
                <a:srgbClr val="999999"/>
              </a:solidFill>
            </a:endParaRPr>
          </a:p>
        </p:txBody>
      </p:sp>
      <p:sp>
        <p:nvSpPr>
          <p:cNvPr id="139" name="Google Shape;139;p28"/>
          <p:cNvSpPr/>
          <p:nvPr/>
        </p:nvSpPr>
        <p:spPr>
          <a:xfrm>
            <a:off x="253500" y="881475"/>
            <a:ext cx="8637000" cy="16800"/>
          </a:xfrm>
          <a:prstGeom prst="rect">
            <a:avLst/>
          </a:prstGeom>
          <a:solidFill>
            <a:srgbClr val="00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8"/>
          <p:cNvSpPr/>
          <p:nvPr/>
        </p:nvSpPr>
        <p:spPr>
          <a:xfrm>
            <a:off x="805350" y="1471375"/>
            <a:ext cx="7614000" cy="610500"/>
          </a:xfrm>
          <a:prstGeom prst="rect">
            <a:avLst/>
          </a:prstGeom>
          <a:noFill/>
          <a:ln>
            <a:noFill/>
          </a:ln>
        </p:spPr>
        <p:txBody>
          <a:bodyPr anchorCtr="0" anchor="ctr" bIns="34275" lIns="68575" spcFirstLastPara="1" rIns="68575" wrap="square" tIns="34275">
            <a:noAutofit/>
          </a:bodyPr>
          <a:lstStyle/>
          <a:p>
            <a:pPr indent="0" lvl="0" marL="0" rtl="0" algn="l">
              <a:spcBef>
                <a:spcPts val="920"/>
              </a:spcBef>
              <a:spcAft>
                <a:spcPts val="0"/>
              </a:spcAft>
              <a:buNone/>
            </a:pPr>
            <a:r>
              <a:rPr lang="es" sz="1800">
                <a:latin typeface="PT Sans Narrow"/>
                <a:ea typeface="PT Sans Narrow"/>
                <a:cs typeface="PT Sans Narrow"/>
                <a:sym typeface="PT Sans Narrow"/>
              </a:rPr>
              <a:t>El </a:t>
            </a:r>
            <a:r>
              <a:rPr b="1" lang="es" sz="1800">
                <a:latin typeface="PT Sans Narrow"/>
                <a:ea typeface="PT Sans Narrow"/>
                <a:cs typeface="PT Sans Narrow"/>
                <a:sym typeface="PT Sans Narrow"/>
              </a:rPr>
              <a:t>capstone project</a:t>
            </a:r>
            <a:r>
              <a:rPr lang="es" sz="1800">
                <a:latin typeface="PT Sans Narrow"/>
                <a:ea typeface="PT Sans Narrow"/>
                <a:cs typeface="PT Sans Narrow"/>
                <a:sym typeface="PT Sans Narrow"/>
              </a:rPr>
              <a:t> es un trabajo grupal que debes desarrollar a lo largo del programa, que te permitirá trabajar en un proyecto real y ayudará muchísimo a tu aprendizaje.</a:t>
            </a:r>
            <a:endParaRPr sz="1800">
              <a:latin typeface="PT Sans Narrow"/>
              <a:ea typeface="PT Sans Narrow"/>
              <a:cs typeface="PT Sans Narrow"/>
              <a:sym typeface="PT Sans Narrow"/>
            </a:endParaRPr>
          </a:p>
        </p:txBody>
      </p:sp>
      <p:sp>
        <p:nvSpPr>
          <p:cNvPr id="141" name="Google Shape;141;p28"/>
          <p:cNvSpPr/>
          <p:nvPr/>
        </p:nvSpPr>
        <p:spPr>
          <a:xfrm>
            <a:off x="519450" y="1540675"/>
            <a:ext cx="110700" cy="3840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28"/>
          <p:cNvPicPr preferRelativeResize="0"/>
          <p:nvPr/>
        </p:nvPicPr>
        <p:blipFill rotWithShape="1">
          <a:blip r:embed="rId3">
            <a:alphaModFix/>
          </a:blip>
          <a:srcRect b="22239" l="6713" r="7109" t="14126"/>
          <a:stretch/>
        </p:blipFill>
        <p:spPr>
          <a:xfrm>
            <a:off x="388925" y="3104250"/>
            <a:ext cx="1456324" cy="726524"/>
          </a:xfrm>
          <a:prstGeom prst="rect">
            <a:avLst/>
          </a:prstGeom>
          <a:noFill/>
          <a:ln>
            <a:noFill/>
          </a:ln>
        </p:spPr>
      </p:pic>
      <p:sp>
        <p:nvSpPr>
          <p:cNvPr id="143" name="Google Shape;143;p28"/>
          <p:cNvSpPr/>
          <p:nvPr/>
        </p:nvSpPr>
        <p:spPr>
          <a:xfrm>
            <a:off x="2531850" y="2473125"/>
            <a:ext cx="5548200" cy="22971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700">
                <a:latin typeface="PT Sans Narrow"/>
                <a:ea typeface="PT Sans Narrow"/>
                <a:cs typeface="PT Sans Narrow"/>
                <a:sym typeface="PT Sans Narrow"/>
              </a:rPr>
              <a:t>Título</a:t>
            </a:r>
            <a:r>
              <a:rPr lang="es" sz="1700">
                <a:latin typeface="PT Sans Narrow"/>
                <a:ea typeface="PT Sans Narrow"/>
                <a:cs typeface="PT Sans Narrow"/>
                <a:sym typeface="PT Sans Narrow"/>
              </a:rPr>
              <a:t>: </a:t>
            </a:r>
            <a:r>
              <a:rPr i="1" lang="es" sz="1700">
                <a:latin typeface="PT Sans Narrow"/>
                <a:ea typeface="PT Sans Narrow"/>
                <a:cs typeface="PT Sans Narrow"/>
                <a:sym typeface="PT Sans Narrow"/>
              </a:rPr>
              <a:t>Análisis de imágenes para predicción de enfermedades</a:t>
            </a:r>
            <a:endParaRPr i="1" sz="1700">
              <a:latin typeface="PT Sans Narrow"/>
              <a:ea typeface="PT Sans Narrow"/>
              <a:cs typeface="PT Sans Narrow"/>
              <a:sym typeface="PT Sans Narrow"/>
            </a:endParaRPr>
          </a:p>
          <a:p>
            <a:pPr indent="0" lvl="0" marL="0" rtl="0" algn="l">
              <a:spcBef>
                <a:spcPts val="0"/>
              </a:spcBef>
              <a:spcAft>
                <a:spcPts val="0"/>
              </a:spcAft>
              <a:buNone/>
            </a:pPr>
            <a:r>
              <a:t/>
            </a:r>
            <a:endParaRPr sz="1700">
              <a:latin typeface="PT Sans Narrow"/>
              <a:ea typeface="PT Sans Narrow"/>
              <a:cs typeface="PT Sans Narrow"/>
              <a:sym typeface="PT Sans Narrow"/>
            </a:endParaRPr>
          </a:p>
          <a:p>
            <a:pPr indent="0" lvl="0" marL="0" rtl="0" algn="l">
              <a:spcBef>
                <a:spcPts val="0"/>
              </a:spcBef>
              <a:spcAft>
                <a:spcPts val="0"/>
              </a:spcAft>
              <a:buNone/>
            </a:pPr>
            <a:r>
              <a:rPr b="1" lang="es" sz="1700">
                <a:latin typeface="PT Sans Narrow"/>
                <a:ea typeface="PT Sans Narrow"/>
                <a:cs typeface="PT Sans Narrow"/>
                <a:sym typeface="PT Sans Narrow"/>
              </a:rPr>
              <a:t>Descripción</a:t>
            </a:r>
            <a:r>
              <a:rPr lang="es" sz="1700">
                <a:latin typeface="PT Sans Narrow"/>
                <a:ea typeface="PT Sans Narrow"/>
                <a:cs typeface="PT Sans Narrow"/>
                <a:sym typeface="PT Sans Narrow"/>
              </a:rPr>
              <a:t>: El estudiante realizará un análisis de técnicas de </a:t>
            </a:r>
            <a:r>
              <a:rPr i="1" lang="es" sz="1700">
                <a:latin typeface="PT Sans Narrow"/>
                <a:ea typeface="PT Sans Narrow"/>
                <a:cs typeface="PT Sans Narrow"/>
                <a:sym typeface="PT Sans Narrow"/>
              </a:rPr>
              <a:t>machine learning</a:t>
            </a:r>
            <a:r>
              <a:rPr lang="es" sz="1700">
                <a:latin typeface="PT Sans Narrow"/>
                <a:ea typeface="PT Sans Narrow"/>
                <a:cs typeface="PT Sans Narrow"/>
                <a:sym typeface="PT Sans Narrow"/>
              </a:rPr>
              <a:t> aplicables a la detección de ciertas características clave en imágenes derivadas de radiografías. El objetivo será el de la implementación diseño y prueba de un conjunto de algoritmos y su rendimiento para la detección de neumonía.</a:t>
            </a:r>
            <a:endParaRPr sz="1700">
              <a:latin typeface="PT Sans Narrow"/>
              <a:ea typeface="PT Sans Narrow"/>
              <a:cs typeface="PT Sans Narrow"/>
              <a:sym typeface="PT Sans Narrow"/>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7" name="Shape 147"/>
        <p:cNvGrpSpPr/>
        <p:nvPr/>
      </p:nvGrpSpPr>
      <p:grpSpPr>
        <a:xfrm>
          <a:off x="0" y="0"/>
          <a:ext cx="0" cy="0"/>
          <a:chOff x="0" y="0"/>
          <a:chExt cx="0" cy="0"/>
        </a:xfrm>
      </p:grpSpPr>
      <p:sp>
        <p:nvSpPr>
          <p:cNvPr id="148" name="Google Shape;148;p29"/>
          <p:cNvSpPr txBox="1"/>
          <p:nvPr>
            <p:ph idx="4294967295" type="title"/>
          </p:nvPr>
        </p:nvSpPr>
        <p:spPr>
          <a:xfrm>
            <a:off x="253500" y="274325"/>
            <a:ext cx="8431800" cy="6105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262626"/>
              </a:buClr>
              <a:buSzPts val="2800"/>
              <a:buFont typeface="Century Gothic"/>
              <a:buNone/>
            </a:pPr>
            <a:r>
              <a:rPr lang="es" sz="2400">
                <a:solidFill>
                  <a:srgbClr val="999999"/>
                </a:solidFill>
              </a:rPr>
              <a:t>¡Genial! ¿Cuál es el proceso?</a:t>
            </a:r>
            <a:endParaRPr sz="2400">
              <a:solidFill>
                <a:srgbClr val="999999"/>
              </a:solidFill>
            </a:endParaRPr>
          </a:p>
        </p:txBody>
      </p:sp>
      <p:sp>
        <p:nvSpPr>
          <p:cNvPr id="149" name="Google Shape;149;p29"/>
          <p:cNvSpPr/>
          <p:nvPr/>
        </p:nvSpPr>
        <p:spPr>
          <a:xfrm>
            <a:off x="253500" y="881475"/>
            <a:ext cx="8637000" cy="16800"/>
          </a:xfrm>
          <a:prstGeom prst="rect">
            <a:avLst/>
          </a:prstGeom>
          <a:solidFill>
            <a:srgbClr val="00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9"/>
          <p:cNvSpPr/>
          <p:nvPr/>
        </p:nvSpPr>
        <p:spPr>
          <a:xfrm>
            <a:off x="1648225" y="1728275"/>
            <a:ext cx="990600" cy="447600"/>
          </a:xfrm>
          <a:prstGeom prst="roundRect">
            <a:avLst>
              <a:gd fmla="val 16667" name="adj"/>
            </a:avLst>
          </a:prstGeom>
          <a:solidFill>
            <a:srgbClr val="CFE2F3"/>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PT Sans Narrow"/>
                <a:ea typeface="PT Sans Narrow"/>
                <a:cs typeface="PT Sans Narrow"/>
                <a:sym typeface="PT Sans Narrow"/>
              </a:rPr>
              <a:t>Trabajo en </a:t>
            </a:r>
            <a:r>
              <a:rPr lang="es" sz="1000">
                <a:latin typeface="PT Sans Narrow"/>
                <a:ea typeface="PT Sans Narrow"/>
                <a:cs typeface="PT Sans Narrow"/>
                <a:sym typeface="PT Sans Narrow"/>
              </a:rPr>
              <a:t>un CP existente</a:t>
            </a:r>
            <a:endParaRPr sz="1000">
              <a:latin typeface="PT Sans Narrow"/>
              <a:ea typeface="PT Sans Narrow"/>
              <a:cs typeface="PT Sans Narrow"/>
              <a:sym typeface="PT Sans Narrow"/>
            </a:endParaRPr>
          </a:p>
        </p:txBody>
      </p:sp>
      <p:sp>
        <p:nvSpPr>
          <p:cNvPr id="151" name="Google Shape;151;p29"/>
          <p:cNvSpPr/>
          <p:nvPr/>
        </p:nvSpPr>
        <p:spPr>
          <a:xfrm>
            <a:off x="1648225" y="2732025"/>
            <a:ext cx="990600" cy="447600"/>
          </a:xfrm>
          <a:prstGeom prst="roundRect">
            <a:avLst>
              <a:gd fmla="val 16667" name="adj"/>
            </a:avLst>
          </a:prstGeom>
          <a:solidFill>
            <a:srgbClr val="CFE2F3"/>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PT Sans Narrow"/>
                <a:ea typeface="PT Sans Narrow"/>
                <a:cs typeface="PT Sans Narrow"/>
                <a:sym typeface="PT Sans Narrow"/>
              </a:rPr>
              <a:t>Nueva propuesta de CP</a:t>
            </a:r>
            <a:endParaRPr sz="1000">
              <a:latin typeface="PT Sans Narrow"/>
              <a:ea typeface="PT Sans Narrow"/>
              <a:cs typeface="PT Sans Narrow"/>
              <a:sym typeface="PT Sans Narrow"/>
            </a:endParaRPr>
          </a:p>
        </p:txBody>
      </p:sp>
      <p:sp>
        <p:nvSpPr>
          <p:cNvPr id="152" name="Google Shape;152;p29"/>
          <p:cNvSpPr/>
          <p:nvPr/>
        </p:nvSpPr>
        <p:spPr>
          <a:xfrm>
            <a:off x="3011872" y="2732025"/>
            <a:ext cx="990600" cy="447600"/>
          </a:xfrm>
          <a:prstGeom prst="roundRect">
            <a:avLst>
              <a:gd fmla="val 16667" name="adj"/>
            </a:avLst>
          </a:prstGeom>
          <a:solidFill>
            <a:srgbClr val="CFE2F3"/>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PT Sans Narrow"/>
                <a:ea typeface="PT Sans Narrow"/>
                <a:cs typeface="PT Sans Narrow"/>
                <a:sym typeface="PT Sans Narrow"/>
              </a:rPr>
              <a:t>Redacción de  una propuesta</a:t>
            </a:r>
            <a:endParaRPr sz="1000">
              <a:latin typeface="PT Sans Narrow"/>
              <a:ea typeface="PT Sans Narrow"/>
              <a:cs typeface="PT Sans Narrow"/>
              <a:sym typeface="PT Sans Narrow"/>
            </a:endParaRPr>
          </a:p>
        </p:txBody>
      </p:sp>
      <p:sp>
        <p:nvSpPr>
          <p:cNvPr id="153" name="Google Shape;153;p29"/>
          <p:cNvSpPr/>
          <p:nvPr/>
        </p:nvSpPr>
        <p:spPr>
          <a:xfrm>
            <a:off x="448600" y="3246463"/>
            <a:ext cx="708000" cy="4476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PT Sans Narrow"/>
                <a:ea typeface="PT Sans Narrow"/>
                <a:cs typeface="PT Sans Narrow"/>
                <a:sym typeface="PT Sans Narrow"/>
              </a:rPr>
              <a:t>INICIO</a:t>
            </a:r>
            <a:endParaRPr>
              <a:latin typeface="PT Sans Narrow"/>
              <a:ea typeface="PT Sans Narrow"/>
              <a:cs typeface="PT Sans Narrow"/>
              <a:sym typeface="PT Sans Narrow"/>
            </a:endParaRPr>
          </a:p>
        </p:txBody>
      </p:sp>
      <p:sp>
        <p:nvSpPr>
          <p:cNvPr id="154" name="Google Shape;154;p29"/>
          <p:cNvSpPr/>
          <p:nvPr/>
        </p:nvSpPr>
        <p:spPr>
          <a:xfrm>
            <a:off x="3011809" y="4128275"/>
            <a:ext cx="990725" cy="543050"/>
          </a:xfrm>
          <a:prstGeom prst="flowChartDecision">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PT Sans Narrow"/>
                <a:ea typeface="PT Sans Narrow"/>
                <a:cs typeface="PT Sans Narrow"/>
                <a:sym typeface="PT Sans Narrow"/>
              </a:rPr>
              <a:t>¿Apro-bada?</a:t>
            </a:r>
            <a:endParaRPr sz="1000">
              <a:latin typeface="PT Sans Narrow"/>
              <a:ea typeface="PT Sans Narrow"/>
              <a:cs typeface="PT Sans Narrow"/>
              <a:sym typeface="PT Sans Narrow"/>
            </a:endParaRPr>
          </a:p>
        </p:txBody>
      </p:sp>
      <p:cxnSp>
        <p:nvCxnSpPr>
          <p:cNvPr id="155" name="Google Shape;155;p29"/>
          <p:cNvCxnSpPr>
            <a:stCxn id="151" idx="3"/>
            <a:endCxn id="152" idx="1"/>
          </p:cNvCxnSpPr>
          <p:nvPr/>
        </p:nvCxnSpPr>
        <p:spPr>
          <a:xfrm>
            <a:off x="2638825" y="2955825"/>
            <a:ext cx="372900" cy="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29"/>
          <p:cNvCxnSpPr>
            <a:stCxn id="154" idx="1"/>
            <a:endCxn id="153" idx="2"/>
          </p:cNvCxnSpPr>
          <p:nvPr/>
        </p:nvCxnSpPr>
        <p:spPr>
          <a:xfrm rot="10800000">
            <a:off x="802609" y="3694200"/>
            <a:ext cx="2209200" cy="705600"/>
          </a:xfrm>
          <a:prstGeom prst="bentConnector2">
            <a:avLst/>
          </a:prstGeom>
          <a:noFill/>
          <a:ln cap="flat" cmpd="sng" w="9525">
            <a:solidFill>
              <a:schemeClr val="dk2"/>
            </a:solidFill>
            <a:prstDash val="solid"/>
            <a:round/>
            <a:headEnd len="med" w="med" type="none"/>
            <a:tailEnd len="med" w="med" type="triangle"/>
          </a:ln>
        </p:spPr>
      </p:cxnSp>
      <p:cxnSp>
        <p:nvCxnSpPr>
          <p:cNvPr id="157" name="Google Shape;157;p29"/>
          <p:cNvCxnSpPr>
            <a:stCxn id="158" idx="3"/>
            <a:endCxn id="151" idx="1"/>
          </p:cNvCxnSpPr>
          <p:nvPr/>
        </p:nvCxnSpPr>
        <p:spPr>
          <a:xfrm>
            <a:off x="1297900" y="2444275"/>
            <a:ext cx="350400" cy="511500"/>
          </a:xfrm>
          <a:prstGeom prst="bentConnector3">
            <a:avLst>
              <a:gd fmla="val 49989" name="adj1"/>
            </a:avLst>
          </a:prstGeom>
          <a:noFill/>
          <a:ln cap="flat" cmpd="sng" w="9525">
            <a:solidFill>
              <a:schemeClr val="dk2"/>
            </a:solidFill>
            <a:prstDash val="solid"/>
            <a:round/>
            <a:headEnd len="med" w="med" type="none"/>
            <a:tailEnd len="med" w="med" type="triangle"/>
          </a:ln>
        </p:spPr>
      </p:cxnSp>
      <p:sp>
        <p:nvSpPr>
          <p:cNvPr id="159" name="Google Shape;159;p29"/>
          <p:cNvSpPr/>
          <p:nvPr/>
        </p:nvSpPr>
        <p:spPr>
          <a:xfrm>
            <a:off x="4683138" y="2382138"/>
            <a:ext cx="990600" cy="447600"/>
          </a:xfrm>
          <a:prstGeom prst="roundRect">
            <a:avLst>
              <a:gd fmla="val 16667" name="adj"/>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PT Sans Narrow"/>
                <a:ea typeface="PT Sans Narrow"/>
                <a:cs typeface="PT Sans Narrow"/>
                <a:sym typeface="PT Sans Narrow"/>
              </a:rPr>
              <a:t>Elaboración del CP</a:t>
            </a:r>
            <a:endParaRPr sz="1000">
              <a:latin typeface="PT Sans Narrow"/>
              <a:ea typeface="PT Sans Narrow"/>
              <a:cs typeface="PT Sans Narrow"/>
              <a:sym typeface="PT Sans Narrow"/>
            </a:endParaRPr>
          </a:p>
        </p:txBody>
      </p:sp>
      <p:cxnSp>
        <p:nvCxnSpPr>
          <p:cNvPr id="160" name="Google Shape;160;p29"/>
          <p:cNvCxnSpPr>
            <a:stCxn id="159" idx="3"/>
            <a:endCxn id="159" idx="0"/>
          </p:cNvCxnSpPr>
          <p:nvPr/>
        </p:nvCxnSpPr>
        <p:spPr>
          <a:xfrm rot="10800000">
            <a:off x="5178438" y="2382138"/>
            <a:ext cx="495300" cy="223800"/>
          </a:xfrm>
          <a:prstGeom prst="bentConnector4">
            <a:avLst>
              <a:gd fmla="val -29444" name="adj1"/>
              <a:gd fmla="val 206401" name="adj2"/>
            </a:avLst>
          </a:prstGeom>
          <a:noFill/>
          <a:ln cap="flat" cmpd="sng" w="9525">
            <a:solidFill>
              <a:schemeClr val="dk2"/>
            </a:solidFill>
            <a:prstDash val="solid"/>
            <a:round/>
            <a:headEnd len="med" w="med" type="none"/>
            <a:tailEnd len="med" w="med" type="triangle"/>
          </a:ln>
        </p:spPr>
      </p:cxnSp>
      <p:sp>
        <p:nvSpPr>
          <p:cNvPr id="161" name="Google Shape;161;p29"/>
          <p:cNvSpPr/>
          <p:nvPr/>
        </p:nvSpPr>
        <p:spPr>
          <a:xfrm>
            <a:off x="3011872" y="3477625"/>
            <a:ext cx="990600" cy="447600"/>
          </a:xfrm>
          <a:prstGeom prst="roundRect">
            <a:avLst>
              <a:gd fmla="val 16667" name="adj"/>
            </a:avLst>
          </a:prstGeom>
          <a:solidFill>
            <a:srgbClr val="CFE2F3"/>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PT Sans Narrow"/>
                <a:ea typeface="PT Sans Narrow"/>
                <a:cs typeface="PT Sans Narrow"/>
                <a:sym typeface="PT Sans Narrow"/>
              </a:rPr>
              <a:t>Elige al tutor más adecuado</a:t>
            </a:r>
            <a:endParaRPr sz="1000">
              <a:latin typeface="PT Sans Narrow"/>
              <a:ea typeface="PT Sans Narrow"/>
              <a:cs typeface="PT Sans Narrow"/>
              <a:sym typeface="PT Sans Narrow"/>
            </a:endParaRPr>
          </a:p>
        </p:txBody>
      </p:sp>
      <p:cxnSp>
        <p:nvCxnSpPr>
          <p:cNvPr id="162" name="Google Shape;162;p29"/>
          <p:cNvCxnSpPr>
            <a:stCxn id="161" idx="2"/>
          </p:cNvCxnSpPr>
          <p:nvPr/>
        </p:nvCxnSpPr>
        <p:spPr>
          <a:xfrm flipH="1" rot="-5400000">
            <a:off x="3507172" y="3925225"/>
            <a:ext cx="6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63" name="Google Shape;163;p29"/>
          <p:cNvCxnSpPr>
            <a:stCxn id="161" idx="2"/>
            <a:endCxn id="154" idx="0"/>
          </p:cNvCxnSpPr>
          <p:nvPr/>
        </p:nvCxnSpPr>
        <p:spPr>
          <a:xfrm>
            <a:off x="3507172" y="3925225"/>
            <a:ext cx="0" cy="203100"/>
          </a:xfrm>
          <a:prstGeom prst="straightConnector1">
            <a:avLst/>
          </a:prstGeom>
          <a:noFill/>
          <a:ln cap="flat" cmpd="sng" w="9525">
            <a:solidFill>
              <a:schemeClr val="dk2"/>
            </a:solidFill>
            <a:prstDash val="solid"/>
            <a:round/>
            <a:headEnd len="med" w="med" type="none"/>
            <a:tailEnd len="med" w="med" type="triangle"/>
          </a:ln>
        </p:spPr>
      </p:cxnSp>
      <p:sp>
        <p:nvSpPr>
          <p:cNvPr id="164" name="Google Shape;164;p29"/>
          <p:cNvSpPr/>
          <p:nvPr/>
        </p:nvSpPr>
        <p:spPr>
          <a:xfrm>
            <a:off x="3011872" y="1728275"/>
            <a:ext cx="990600" cy="447600"/>
          </a:xfrm>
          <a:prstGeom prst="roundRect">
            <a:avLst>
              <a:gd fmla="val 16667" name="adj"/>
            </a:avLst>
          </a:prstGeom>
          <a:solidFill>
            <a:srgbClr val="CFE2F3"/>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PT Sans Narrow"/>
                <a:ea typeface="PT Sans Narrow"/>
                <a:cs typeface="PT Sans Narrow"/>
                <a:sym typeface="PT Sans Narrow"/>
              </a:rPr>
              <a:t>Vuestro tutor es el proponente del CP</a:t>
            </a:r>
            <a:endParaRPr sz="1000">
              <a:latin typeface="PT Sans Narrow"/>
              <a:ea typeface="PT Sans Narrow"/>
              <a:cs typeface="PT Sans Narrow"/>
              <a:sym typeface="PT Sans Narrow"/>
            </a:endParaRPr>
          </a:p>
        </p:txBody>
      </p:sp>
      <p:cxnSp>
        <p:nvCxnSpPr>
          <p:cNvPr id="165" name="Google Shape;165;p29"/>
          <p:cNvCxnSpPr>
            <a:stCxn id="150" idx="3"/>
            <a:endCxn id="164" idx="1"/>
          </p:cNvCxnSpPr>
          <p:nvPr/>
        </p:nvCxnSpPr>
        <p:spPr>
          <a:xfrm>
            <a:off x="2638825" y="1952075"/>
            <a:ext cx="372900" cy="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29"/>
          <p:cNvCxnSpPr>
            <a:stCxn id="152" idx="2"/>
            <a:endCxn id="161" idx="0"/>
          </p:cNvCxnSpPr>
          <p:nvPr/>
        </p:nvCxnSpPr>
        <p:spPr>
          <a:xfrm>
            <a:off x="3507172" y="3179625"/>
            <a:ext cx="0" cy="29790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29"/>
          <p:cNvCxnSpPr>
            <a:endCxn id="159" idx="1"/>
          </p:cNvCxnSpPr>
          <p:nvPr/>
        </p:nvCxnSpPr>
        <p:spPr>
          <a:xfrm>
            <a:off x="3996738" y="1950738"/>
            <a:ext cx="686400" cy="6552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168" name="Google Shape;168;p29"/>
          <p:cNvCxnSpPr>
            <a:stCxn id="152" idx="3"/>
            <a:endCxn id="159" idx="1"/>
          </p:cNvCxnSpPr>
          <p:nvPr/>
        </p:nvCxnSpPr>
        <p:spPr>
          <a:xfrm flipH="1" rot="10800000">
            <a:off x="4002472" y="2606025"/>
            <a:ext cx="680700" cy="349800"/>
          </a:xfrm>
          <a:prstGeom prst="bentConnector3">
            <a:avLst>
              <a:gd fmla="val 49997" name="adj1"/>
            </a:avLst>
          </a:prstGeom>
          <a:noFill/>
          <a:ln cap="flat" cmpd="sng" w="9525">
            <a:solidFill>
              <a:schemeClr val="dk2"/>
            </a:solidFill>
            <a:prstDash val="solid"/>
            <a:round/>
            <a:headEnd len="med" w="med" type="none"/>
            <a:tailEnd len="med" w="med" type="triangle"/>
          </a:ln>
        </p:spPr>
      </p:cxnSp>
      <p:sp>
        <p:nvSpPr>
          <p:cNvPr id="169" name="Google Shape;169;p29"/>
          <p:cNvSpPr/>
          <p:nvPr/>
        </p:nvSpPr>
        <p:spPr>
          <a:xfrm>
            <a:off x="6014634" y="2334413"/>
            <a:ext cx="990725" cy="543050"/>
          </a:xfrm>
          <a:prstGeom prst="flowChartDecision">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PT Sans Narrow"/>
                <a:ea typeface="PT Sans Narrow"/>
                <a:cs typeface="PT Sans Narrow"/>
                <a:sym typeface="PT Sans Narrow"/>
              </a:rPr>
              <a:t>¿Apro-bada?</a:t>
            </a:r>
            <a:endParaRPr sz="1000">
              <a:latin typeface="PT Sans Narrow"/>
              <a:ea typeface="PT Sans Narrow"/>
              <a:cs typeface="PT Sans Narrow"/>
              <a:sym typeface="PT Sans Narrow"/>
            </a:endParaRPr>
          </a:p>
        </p:txBody>
      </p:sp>
      <p:sp>
        <p:nvSpPr>
          <p:cNvPr id="170" name="Google Shape;170;p29"/>
          <p:cNvSpPr/>
          <p:nvPr/>
        </p:nvSpPr>
        <p:spPr>
          <a:xfrm>
            <a:off x="7671638" y="2388450"/>
            <a:ext cx="990600" cy="447600"/>
          </a:xfrm>
          <a:prstGeom prst="roundRect">
            <a:avLst>
              <a:gd fmla="val 16667" name="adj"/>
            </a:avLst>
          </a:prstGeom>
          <a:solidFill>
            <a:srgbClr val="B7B7B7"/>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PT Sans Narrow"/>
                <a:ea typeface="PT Sans Narrow"/>
                <a:cs typeface="PT Sans Narrow"/>
                <a:sym typeface="PT Sans Narrow"/>
              </a:rPr>
              <a:t>Defensa ante tribunal</a:t>
            </a:r>
            <a:endParaRPr sz="1000">
              <a:latin typeface="PT Sans Narrow"/>
              <a:ea typeface="PT Sans Narrow"/>
              <a:cs typeface="PT Sans Narrow"/>
              <a:sym typeface="PT Sans Narrow"/>
            </a:endParaRPr>
          </a:p>
        </p:txBody>
      </p:sp>
      <p:sp>
        <p:nvSpPr>
          <p:cNvPr id="171" name="Google Shape;171;p29"/>
          <p:cNvSpPr/>
          <p:nvPr/>
        </p:nvSpPr>
        <p:spPr>
          <a:xfrm>
            <a:off x="7523300" y="3802088"/>
            <a:ext cx="1287300" cy="4620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PT Sans Narrow"/>
                <a:ea typeface="PT Sans Narrow"/>
                <a:cs typeface="PT Sans Narrow"/>
                <a:sym typeface="PT Sans Narrow"/>
              </a:rPr>
              <a:t>¡ENHORABUENA!</a:t>
            </a:r>
            <a:endParaRPr>
              <a:latin typeface="PT Sans Narrow"/>
              <a:ea typeface="PT Sans Narrow"/>
              <a:cs typeface="PT Sans Narrow"/>
              <a:sym typeface="PT Sans Narrow"/>
            </a:endParaRPr>
          </a:p>
        </p:txBody>
      </p:sp>
      <p:cxnSp>
        <p:nvCxnSpPr>
          <p:cNvPr id="172" name="Google Shape;172;p29"/>
          <p:cNvCxnSpPr>
            <a:endCxn id="169" idx="1"/>
          </p:cNvCxnSpPr>
          <p:nvPr/>
        </p:nvCxnSpPr>
        <p:spPr>
          <a:xfrm flipH="1" rot="10800000">
            <a:off x="5665434" y="2605938"/>
            <a:ext cx="349200" cy="54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29"/>
          <p:cNvCxnSpPr>
            <a:stCxn id="169" idx="3"/>
            <a:endCxn id="170" idx="1"/>
          </p:cNvCxnSpPr>
          <p:nvPr/>
        </p:nvCxnSpPr>
        <p:spPr>
          <a:xfrm>
            <a:off x="7005359" y="2605938"/>
            <a:ext cx="666300" cy="63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29"/>
          <p:cNvCxnSpPr>
            <a:endCxn id="171" idx="0"/>
          </p:cNvCxnSpPr>
          <p:nvPr/>
        </p:nvCxnSpPr>
        <p:spPr>
          <a:xfrm>
            <a:off x="8166950" y="2863088"/>
            <a:ext cx="0" cy="939000"/>
          </a:xfrm>
          <a:prstGeom prst="straightConnector1">
            <a:avLst/>
          </a:prstGeom>
          <a:noFill/>
          <a:ln cap="flat" cmpd="sng" w="9525">
            <a:solidFill>
              <a:schemeClr val="dk2"/>
            </a:solidFill>
            <a:prstDash val="solid"/>
            <a:round/>
            <a:headEnd len="med" w="med" type="none"/>
            <a:tailEnd len="med" w="med" type="triangle"/>
          </a:ln>
        </p:spPr>
      </p:cxnSp>
      <p:sp>
        <p:nvSpPr>
          <p:cNvPr id="175" name="Google Shape;175;p29"/>
          <p:cNvSpPr txBox="1"/>
          <p:nvPr/>
        </p:nvSpPr>
        <p:spPr>
          <a:xfrm>
            <a:off x="5178450" y="1882375"/>
            <a:ext cx="708000" cy="20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PT Sans Narrow"/>
                <a:ea typeface="PT Sans Narrow"/>
                <a:cs typeface="PT Sans Narrow"/>
                <a:sym typeface="PT Sans Narrow"/>
              </a:rPr>
              <a:t>Feedback del tutor</a:t>
            </a:r>
            <a:endParaRPr sz="1000">
              <a:latin typeface="PT Sans Narrow"/>
              <a:ea typeface="PT Sans Narrow"/>
              <a:cs typeface="PT Sans Narrow"/>
              <a:sym typeface="PT Sans Narrow"/>
            </a:endParaRPr>
          </a:p>
        </p:txBody>
      </p:sp>
      <p:sp>
        <p:nvSpPr>
          <p:cNvPr id="176" name="Google Shape;176;p29"/>
          <p:cNvSpPr txBox="1"/>
          <p:nvPr/>
        </p:nvSpPr>
        <p:spPr>
          <a:xfrm>
            <a:off x="6785050" y="2429738"/>
            <a:ext cx="708000" cy="20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PT Sans Narrow"/>
                <a:ea typeface="PT Sans Narrow"/>
                <a:cs typeface="PT Sans Narrow"/>
                <a:sym typeface="PT Sans Narrow"/>
              </a:rPr>
              <a:t>SI</a:t>
            </a:r>
            <a:endParaRPr sz="1000">
              <a:latin typeface="PT Sans Narrow"/>
              <a:ea typeface="PT Sans Narrow"/>
              <a:cs typeface="PT Sans Narrow"/>
              <a:sym typeface="PT Sans Narrow"/>
            </a:endParaRPr>
          </a:p>
        </p:txBody>
      </p:sp>
      <p:sp>
        <p:nvSpPr>
          <p:cNvPr id="177" name="Google Shape;177;p29"/>
          <p:cNvSpPr txBox="1"/>
          <p:nvPr/>
        </p:nvSpPr>
        <p:spPr>
          <a:xfrm>
            <a:off x="6509993" y="2898038"/>
            <a:ext cx="340800" cy="20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PT Sans Narrow"/>
                <a:ea typeface="PT Sans Narrow"/>
                <a:cs typeface="PT Sans Narrow"/>
                <a:sym typeface="PT Sans Narrow"/>
              </a:rPr>
              <a:t>NO</a:t>
            </a:r>
            <a:endParaRPr sz="1000">
              <a:latin typeface="PT Sans Narrow"/>
              <a:ea typeface="PT Sans Narrow"/>
              <a:cs typeface="PT Sans Narrow"/>
              <a:sym typeface="PT Sans Narrow"/>
            </a:endParaRPr>
          </a:p>
        </p:txBody>
      </p:sp>
      <p:sp>
        <p:nvSpPr>
          <p:cNvPr id="178" name="Google Shape;178;p29"/>
          <p:cNvSpPr txBox="1"/>
          <p:nvPr/>
        </p:nvSpPr>
        <p:spPr>
          <a:xfrm>
            <a:off x="2487775" y="4468225"/>
            <a:ext cx="349200" cy="20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PT Sans Narrow"/>
                <a:ea typeface="PT Sans Narrow"/>
                <a:cs typeface="PT Sans Narrow"/>
                <a:sym typeface="PT Sans Narrow"/>
              </a:rPr>
              <a:t>NO</a:t>
            </a:r>
            <a:endParaRPr sz="1000">
              <a:latin typeface="PT Sans Narrow"/>
              <a:ea typeface="PT Sans Narrow"/>
              <a:cs typeface="PT Sans Narrow"/>
              <a:sym typeface="PT Sans Narrow"/>
            </a:endParaRPr>
          </a:p>
        </p:txBody>
      </p:sp>
      <p:cxnSp>
        <p:nvCxnSpPr>
          <p:cNvPr id="179" name="Google Shape;179;p29"/>
          <p:cNvCxnSpPr>
            <a:stCxn id="169" idx="2"/>
            <a:endCxn id="159" idx="2"/>
          </p:cNvCxnSpPr>
          <p:nvPr/>
        </p:nvCxnSpPr>
        <p:spPr>
          <a:xfrm flipH="1" rot="5400000">
            <a:off x="5820297" y="2187763"/>
            <a:ext cx="47700" cy="1331700"/>
          </a:xfrm>
          <a:prstGeom prst="bentConnector3">
            <a:avLst>
              <a:gd fmla="val -499214" name="adj1"/>
            </a:avLst>
          </a:prstGeom>
          <a:noFill/>
          <a:ln cap="flat" cmpd="sng" w="9525">
            <a:solidFill>
              <a:schemeClr val="dk2"/>
            </a:solidFill>
            <a:prstDash val="solid"/>
            <a:round/>
            <a:headEnd len="med" w="med" type="none"/>
            <a:tailEnd len="med" w="med" type="none"/>
          </a:ln>
        </p:spPr>
      </p:cxnSp>
      <p:cxnSp>
        <p:nvCxnSpPr>
          <p:cNvPr id="180" name="Google Shape;180;p29"/>
          <p:cNvCxnSpPr>
            <a:stCxn id="154" idx="3"/>
            <a:endCxn id="159" idx="1"/>
          </p:cNvCxnSpPr>
          <p:nvPr/>
        </p:nvCxnSpPr>
        <p:spPr>
          <a:xfrm flipH="1" rot="10800000">
            <a:off x="4002534" y="2605800"/>
            <a:ext cx="680700" cy="1794000"/>
          </a:xfrm>
          <a:prstGeom prst="bentConnector3">
            <a:avLst>
              <a:gd fmla="val 49993" name="adj1"/>
            </a:avLst>
          </a:prstGeom>
          <a:noFill/>
          <a:ln cap="flat" cmpd="sng" w="9525">
            <a:solidFill>
              <a:schemeClr val="dk2"/>
            </a:solidFill>
            <a:prstDash val="solid"/>
            <a:round/>
            <a:headEnd len="med" w="med" type="none"/>
            <a:tailEnd len="med" w="med" type="none"/>
          </a:ln>
        </p:spPr>
      </p:cxnSp>
      <p:sp>
        <p:nvSpPr>
          <p:cNvPr id="181" name="Google Shape;181;p29"/>
          <p:cNvSpPr txBox="1"/>
          <p:nvPr/>
        </p:nvSpPr>
        <p:spPr>
          <a:xfrm>
            <a:off x="4043575" y="4196700"/>
            <a:ext cx="349200" cy="20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PT Sans Narrow"/>
                <a:ea typeface="PT Sans Narrow"/>
                <a:cs typeface="PT Sans Narrow"/>
                <a:sym typeface="PT Sans Narrow"/>
              </a:rPr>
              <a:t>SI</a:t>
            </a:r>
            <a:endParaRPr sz="1000">
              <a:latin typeface="PT Sans Narrow"/>
              <a:ea typeface="PT Sans Narrow"/>
              <a:cs typeface="PT Sans Narrow"/>
              <a:sym typeface="PT Sans Narrow"/>
            </a:endParaRPr>
          </a:p>
        </p:txBody>
      </p:sp>
      <p:cxnSp>
        <p:nvCxnSpPr>
          <p:cNvPr id="182" name="Google Shape;182;p29"/>
          <p:cNvCxnSpPr/>
          <p:nvPr/>
        </p:nvCxnSpPr>
        <p:spPr>
          <a:xfrm>
            <a:off x="4520625" y="1258575"/>
            <a:ext cx="0" cy="3639900"/>
          </a:xfrm>
          <a:prstGeom prst="straightConnector1">
            <a:avLst/>
          </a:prstGeom>
          <a:noFill/>
          <a:ln cap="flat" cmpd="sng" w="9525">
            <a:solidFill>
              <a:schemeClr val="dk2"/>
            </a:solidFill>
            <a:prstDash val="dash"/>
            <a:round/>
            <a:headEnd len="med" w="med" type="none"/>
            <a:tailEnd len="med" w="med" type="none"/>
          </a:ln>
        </p:spPr>
      </p:cxnSp>
      <p:cxnSp>
        <p:nvCxnSpPr>
          <p:cNvPr id="183" name="Google Shape;183;p29"/>
          <p:cNvCxnSpPr/>
          <p:nvPr/>
        </p:nvCxnSpPr>
        <p:spPr>
          <a:xfrm>
            <a:off x="7263575" y="1258575"/>
            <a:ext cx="0" cy="3639900"/>
          </a:xfrm>
          <a:prstGeom prst="straightConnector1">
            <a:avLst/>
          </a:prstGeom>
          <a:noFill/>
          <a:ln cap="flat" cmpd="sng" w="9525">
            <a:solidFill>
              <a:schemeClr val="dk2"/>
            </a:solidFill>
            <a:prstDash val="dash"/>
            <a:round/>
            <a:headEnd len="med" w="med" type="none"/>
            <a:tailEnd len="med" w="med" type="none"/>
          </a:ln>
        </p:spPr>
      </p:cxnSp>
      <p:sp>
        <p:nvSpPr>
          <p:cNvPr id="184" name="Google Shape;184;p29"/>
          <p:cNvSpPr txBox="1"/>
          <p:nvPr/>
        </p:nvSpPr>
        <p:spPr>
          <a:xfrm>
            <a:off x="1940350" y="1138350"/>
            <a:ext cx="951000" cy="20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PT Sans Narrow"/>
                <a:ea typeface="PT Sans Narrow"/>
                <a:cs typeface="PT Sans Narrow"/>
                <a:sym typeface="PT Sans Narrow"/>
              </a:rPr>
              <a:t>DEFINICIÓN</a:t>
            </a:r>
            <a:endParaRPr>
              <a:latin typeface="PT Sans Narrow"/>
              <a:ea typeface="PT Sans Narrow"/>
              <a:cs typeface="PT Sans Narrow"/>
              <a:sym typeface="PT Sans Narrow"/>
            </a:endParaRPr>
          </a:p>
        </p:txBody>
      </p:sp>
      <p:sp>
        <p:nvSpPr>
          <p:cNvPr id="185" name="Google Shape;185;p29"/>
          <p:cNvSpPr txBox="1"/>
          <p:nvPr/>
        </p:nvSpPr>
        <p:spPr>
          <a:xfrm>
            <a:off x="5379200" y="1138350"/>
            <a:ext cx="1145400" cy="20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PT Sans Narrow"/>
                <a:ea typeface="PT Sans Narrow"/>
                <a:cs typeface="PT Sans Narrow"/>
                <a:sym typeface="PT Sans Narrow"/>
              </a:rPr>
              <a:t>ELABORACIÓN</a:t>
            </a:r>
            <a:endParaRPr>
              <a:latin typeface="PT Sans Narrow"/>
              <a:ea typeface="PT Sans Narrow"/>
              <a:cs typeface="PT Sans Narrow"/>
              <a:sym typeface="PT Sans Narrow"/>
            </a:endParaRPr>
          </a:p>
        </p:txBody>
      </p:sp>
      <p:sp>
        <p:nvSpPr>
          <p:cNvPr id="186" name="Google Shape;186;p29"/>
          <p:cNvSpPr txBox="1"/>
          <p:nvPr/>
        </p:nvSpPr>
        <p:spPr>
          <a:xfrm>
            <a:off x="7620950" y="1138350"/>
            <a:ext cx="951000" cy="20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PT Sans Narrow"/>
                <a:ea typeface="PT Sans Narrow"/>
                <a:cs typeface="PT Sans Narrow"/>
                <a:sym typeface="PT Sans Narrow"/>
              </a:rPr>
              <a:t>DEFENSA</a:t>
            </a:r>
            <a:endParaRPr>
              <a:latin typeface="PT Sans Narrow"/>
              <a:ea typeface="PT Sans Narrow"/>
              <a:cs typeface="PT Sans Narrow"/>
              <a:sym typeface="PT Sans Narrow"/>
            </a:endParaRPr>
          </a:p>
        </p:txBody>
      </p:sp>
      <p:sp>
        <p:nvSpPr>
          <p:cNvPr id="158" name="Google Shape;158;p29"/>
          <p:cNvSpPr/>
          <p:nvPr/>
        </p:nvSpPr>
        <p:spPr>
          <a:xfrm>
            <a:off x="307300" y="2220475"/>
            <a:ext cx="990600" cy="447600"/>
          </a:xfrm>
          <a:prstGeom prst="roundRect">
            <a:avLst>
              <a:gd fmla="val 16667" name="adj"/>
            </a:avLst>
          </a:prstGeom>
          <a:solidFill>
            <a:srgbClr val="CFE2F3"/>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PT Sans Narrow"/>
                <a:ea typeface="PT Sans Narrow"/>
                <a:cs typeface="PT Sans Narrow"/>
                <a:sym typeface="PT Sans Narrow"/>
              </a:rPr>
              <a:t>Formad grupos de hasta 3 estudiantes</a:t>
            </a:r>
            <a:endParaRPr sz="1000">
              <a:latin typeface="PT Sans Narrow"/>
              <a:ea typeface="PT Sans Narrow"/>
              <a:cs typeface="PT Sans Narrow"/>
              <a:sym typeface="PT Sans Narrow"/>
            </a:endParaRPr>
          </a:p>
        </p:txBody>
      </p:sp>
      <p:cxnSp>
        <p:nvCxnSpPr>
          <p:cNvPr id="187" name="Google Shape;187;p29"/>
          <p:cNvCxnSpPr>
            <a:stCxn id="158" idx="3"/>
            <a:endCxn id="150" idx="1"/>
          </p:cNvCxnSpPr>
          <p:nvPr/>
        </p:nvCxnSpPr>
        <p:spPr>
          <a:xfrm flipH="1" rot="10800000">
            <a:off x="1297900" y="1951975"/>
            <a:ext cx="350400" cy="492300"/>
          </a:xfrm>
          <a:prstGeom prst="bentConnector3">
            <a:avLst>
              <a:gd fmla="val 49989" name="adj1"/>
            </a:avLst>
          </a:prstGeom>
          <a:noFill/>
          <a:ln cap="flat" cmpd="sng" w="9525">
            <a:solidFill>
              <a:schemeClr val="dk2"/>
            </a:solidFill>
            <a:prstDash val="solid"/>
            <a:round/>
            <a:headEnd len="med" w="med" type="none"/>
            <a:tailEnd len="med" w="med" type="triangle"/>
          </a:ln>
        </p:spPr>
      </p:cxnSp>
      <p:cxnSp>
        <p:nvCxnSpPr>
          <p:cNvPr id="188" name="Google Shape;188;p29"/>
          <p:cNvCxnSpPr>
            <a:stCxn id="153" idx="0"/>
            <a:endCxn id="158" idx="2"/>
          </p:cNvCxnSpPr>
          <p:nvPr/>
        </p:nvCxnSpPr>
        <p:spPr>
          <a:xfrm rot="10800000">
            <a:off x="802600" y="2668063"/>
            <a:ext cx="0" cy="578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2" name="Shape 192"/>
        <p:cNvGrpSpPr/>
        <p:nvPr/>
      </p:nvGrpSpPr>
      <p:grpSpPr>
        <a:xfrm>
          <a:off x="0" y="0"/>
          <a:ext cx="0" cy="0"/>
          <a:chOff x="0" y="0"/>
          <a:chExt cx="0" cy="0"/>
        </a:xfrm>
      </p:grpSpPr>
      <p:sp>
        <p:nvSpPr>
          <p:cNvPr id="193" name="Google Shape;193;p30"/>
          <p:cNvSpPr txBox="1"/>
          <p:nvPr>
            <p:ph idx="4294967295" type="title"/>
          </p:nvPr>
        </p:nvSpPr>
        <p:spPr>
          <a:xfrm>
            <a:off x="253500" y="274325"/>
            <a:ext cx="8431800" cy="6105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262626"/>
              </a:buClr>
              <a:buSzPts val="2800"/>
              <a:buFont typeface="Century Gothic"/>
              <a:buNone/>
            </a:pPr>
            <a:r>
              <a:rPr lang="es" sz="2400">
                <a:solidFill>
                  <a:srgbClr val="999999"/>
                </a:solidFill>
              </a:rPr>
              <a:t>Definición del CP</a:t>
            </a:r>
            <a:endParaRPr sz="2400">
              <a:solidFill>
                <a:srgbClr val="999999"/>
              </a:solidFill>
            </a:endParaRPr>
          </a:p>
        </p:txBody>
      </p:sp>
      <p:sp>
        <p:nvSpPr>
          <p:cNvPr id="194" name="Google Shape;194;p30"/>
          <p:cNvSpPr/>
          <p:nvPr/>
        </p:nvSpPr>
        <p:spPr>
          <a:xfrm>
            <a:off x="253500" y="881475"/>
            <a:ext cx="8637000" cy="16800"/>
          </a:xfrm>
          <a:prstGeom prst="rect">
            <a:avLst/>
          </a:prstGeom>
          <a:solidFill>
            <a:srgbClr val="00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p:nvPr/>
        </p:nvSpPr>
        <p:spPr>
          <a:xfrm>
            <a:off x="805350" y="1476475"/>
            <a:ext cx="7614000" cy="448200"/>
          </a:xfrm>
          <a:prstGeom prst="rect">
            <a:avLst/>
          </a:prstGeom>
          <a:noFill/>
          <a:ln>
            <a:noFill/>
          </a:ln>
        </p:spPr>
        <p:txBody>
          <a:bodyPr anchorCtr="0" anchor="ctr" bIns="34275" lIns="68575" spcFirstLastPara="1" rIns="68575" wrap="square" tIns="34275">
            <a:noAutofit/>
          </a:bodyPr>
          <a:lstStyle/>
          <a:p>
            <a:pPr indent="0" lvl="0" marL="0" rtl="0" algn="l">
              <a:spcBef>
                <a:spcPts val="920"/>
              </a:spcBef>
              <a:spcAft>
                <a:spcPts val="0"/>
              </a:spcAft>
              <a:buNone/>
            </a:pPr>
            <a:r>
              <a:rPr lang="es" sz="1800">
                <a:latin typeface="PT Sans Narrow"/>
                <a:ea typeface="PT Sans Narrow"/>
                <a:cs typeface="PT Sans Narrow"/>
                <a:sym typeface="PT Sans Narrow"/>
              </a:rPr>
              <a:t>Los profesores han preparado ya para vosotros una lista de CPs listos para empezar a trabajar en ellos.</a:t>
            </a:r>
            <a:endParaRPr sz="1800">
              <a:latin typeface="PT Sans Narrow"/>
              <a:ea typeface="PT Sans Narrow"/>
              <a:cs typeface="PT Sans Narrow"/>
              <a:sym typeface="PT Sans Narrow"/>
            </a:endParaRPr>
          </a:p>
        </p:txBody>
      </p:sp>
      <p:sp>
        <p:nvSpPr>
          <p:cNvPr id="196" name="Google Shape;196;p30"/>
          <p:cNvSpPr/>
          <p:nvPr/>
        </p:nvSpPr>
        <p:spPr>
          <a:xfrm>
            <a:off x="805350" y="2402050"/>
            <a:ext cx="7435200" cy="513600"/>
          </a:xfrm>
          <a:prstGeom prst="rect">
            <a:avLst/>
          </a:prstGeom>
          <a:noFill/>
          <a:ln>
            <a:noFill/>
          </a:ln>
        </p:spPr>
        <p:txBody>
          <a:bodyPr anchorCtr="0" anchor="ctr" bIns="34275" lIns="68575" spcFirstLastPara="1" rIns="68575" wrap="square" tIns="34275">
            <a:noAutofit/>
          </a:bodyPr>
          <a:lstStyle/>
          <a:p>
            <a:pPr indent="0" lvl="0" marL="0" rtl="0" algn="l">
              <a:spcBef>
                <a:spcPts val="920"/>
              </a:spcBef>
              <a:spcAft>
                <a:spcPts val="0"/>
              </a:spcAft>
              <a:buNone/>
            </a:pPr>
            <a:r>
              <a:rPr lang="es" sz="1800">
                <a:latin typeface="PT Sans Narrow"/>
                <a:ea typeface="PT Sans Narrow"/>
                <a:cs typeface="PT Sans Narrow"/>
                <a:sym typeface="PT Sans Narrow"/>
              </a:rPr>
              <a:t>Aún así, en ocasiones preferiréis proponer vuestro propio tema. ¡Por supuesto! Pero debe ser validado por el claustro del bootcamp, para asegurarnos que cumple con nuestros estándares de trabajo requerido, calidad, enfoque, etc.</a:t>
            </a:r>
            <a:endParaRPr sz="1800">
              <a:latin typeface="PT Sans Narrow"/>
              <a:ea typeface="PT Sans Narrow"/>
              <a:cs typeface="PT Sans Narrow"/>
              <a:sym typeface="PT Sans Narrow"/>
            </a:endParaRPr>
          </a:p>
        </p:txBody>
      </p:sp>
      <p:sp>
        <p:nvSpPr>
          <p:cNvPr id="197" name="Google Shape;197;p30"/>
          <p:cNvSpPr/>
          <p:nvPr/>
        </p:nvSpPr>
        <p:spPr>
          <a:xfrm>
            <a:off x="519450" y="1540675"/>
            <a:ext cx="110700" cy="3840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519450" y="2516315"/>
            <a:ext cx="110700" cy="3840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a:off x="805350" y="3463875"/>
            <a:ext cx="7435200" cy="731400"/>
          </a:xfrm>
          <a:prstGeom prst="rect">
            <a:avLst/>
          </a:prstGeom>
          <a:noFill/>
          <a:ln>
            <a:noFill/>
          </a:ln>
        </p:spPr>
        <p:txBody>
          <a:bodyPr anchorCtr="0" anchor="ctr" bIns="34275" lIns="68575" spcFirstLastPara="1" rIns="68575" wrap="square" tIns="34275">
            <a:noAutofit/>
          </a:bodyPr>
          <a:lstStyle/>
          <a:p>
            <a:pPr indent="0" lvl="0" marL="0" rtl="0" algn="l">
              <a:spcBef>
                <a:spcPts val="920"/>
              </a:spcBef>
              <a:spcAft>
                <a:spcPts val="0"/>
              </a:spcAft>
              <a:buNone/>
            </a:pPr>
            <a:r>
              <a:rPr lang="es" sz="1800">
                <a:latin typeface="PT Sans Narrow"/>
                <a:ea typeface="PT Sans Narrow"/>
                <a:cs typeface="PT Sans Narrow"/>
                <a:sym typeface="PT Sans Narrow"/>
              </a:rPr>
              <a:t>Tanto si eliges una propuesta existente como la tuya propia, contaréis con un </a:t>
            </a:r>
            <a:r>
              <a:rPr b="1" lang="es" sz="1800">
                <a:latin typeface="PT Sans Narrow"/>
                <a:ea typeface="PT Sans Narrow"/>
                <a:cs typeface="PT Sans Narrow"/>
                <a:sym typeface="PT Sans Narrow"/>
              </a:rPr>
              <a:t>tutor</a:t>
            </a:r>
            <a:r>
              <a:rPr lang="es" sz="1800">
                <a:latin typeface="PT Sans Narrow"/>
                <a:ea typeface="PT Sans Narrow"/>
                <a:cs typeface="PT Sans Narrow"/>
                <a:sym typeface="PT Sans Narrow"/>
              </a:rPr>
              <a:t> que os guiará a lo largo del desarrollo del trabajo.</a:t>
            </a:r>
            <a:endParaRPr sz="1800">
              <a:highlight>
                <a:srgbClr val="FFFF00"/>
              </a:highlight>
              <a:latin typeface="PT Sans Narrow"/>
              <a:ea typeface="PT Sans Narrow"/>
              <a:cs typeface="PT Sans Narrow"/>
              <a:sym typeface="PT Sans Narrow"/>
            </a:endParaRPr>
          </a:p>
        </p:txBody>
      </p:sp>
      <p:sp>
        <p:nvSpPr>
          <p:cNvPr id="200" name="Google Shape;200;p30"/>
          <p:cNvSpPr/>
          <p:nvPr/>
        </p:nvSpPr>
        <p:spPr>
          <a:xfrm>
            <a:off x="519450" y="3637577"/>
            <a:ext cx="110700" cy="3840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4" name="Shape 204"/>
        <p:cNvGrpSpPr/>
        <p:nvPr/>
      </p:nvGrpSpPr>
      <p:grpSpPr>
        <a:xfrm>
          <a:off x="0" y="0"/>
          <a:ext cx="0" cy="0"/>
          <a:chOff x="0" y="0"/>
          <a:chExt cx="0" cy="0"/>
        </a:xfrm>
      </p:grpSpPr>
      <p:sp>
        <p:nvSpPr>
          <p:cNvPr id="205" name="Google Shape;205;p31"/>
          <p:cNvSpPr txBox="1"/>
          <p:nvPr>
            <p:ph idx="4294967295" type="title"/>
          </p:nvPr>
        </p:nvSpPr>
        <p:spPr>
          <a:xfrm>
            <a:off x="253500" y="274325"/>
            <a:ext cx="8431800" cy="6105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262626"/>
              </a:buClr>
              <a:buSzPts val="2800"/>
              <a:buFont typeface="Century Gothic"/>
              <a:buNone/>
            </a:pPr>
            <a:r>
              <a:rPr lang="es" sz="2400">
                <a:solidFill>
                  <a:srgbClr val="999999"/>
                </a:solidFill>
              </a:rPr>
              <a:t>¿En qué consiste?</a:t>
            </a:r>
            <a:endParaRPr sz="2400">
              <a:solidFill>
                <a:srgbClr val="999999"/>
              </a:solidFill>
            </a:endParaRPr>
          </a:p>
        </p:txBody>
      </p:sp>
      <p:sp>
        <p:nvSpPr>
          <p:cNvPr id="206" name="Google Shape;206;p31"/>
          <p:cNvSpPr/>
          <p:nvPr/>
        </p:nvSpPr>
        <p:spPr>
          <a:xfrm>
            <a:off x="253500" y="881475"/>
            <a:ext cx="8637000" cy="16800"/>
          </a:xfrm>
          <a:prstGeom prst="rect">
            <a:avLst/>
          </a:prstGeom>
          <a:solidFill>
            <a:srgbClr val="00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1"/>
          <p:cNvSpPr/>
          <p:nvPr/>
        </p:nvSpPr>
        <p:spPr>
          <a:xfrm>
            <a:off x="805350" y="1277725"/>
            <a:ext cx="7614000" cy="909900"/>
          </a:xfrm>
          <a:prstGeom prst="rect">
            <a:avLst/>
          </a:prstGeom>
          <a:noFill/>
          <a:ln>
            <a:noFill/>
          </a:ln>
        </p:spPr>
        <p:txBody>
          <a:bodyPr anchorCtr="0" anchor="ctr" bIns="34275" lIns="68575" spcFirstLastPara="1" rIns="68575" wrap="square" tIns="34275">
            <a:noAutofit/>
          </a:bodyPr>
          <a:lstStyle/>
          <a:p>
            <a:pPr indent="0" lvl="0" marL="0" rtl="0" algn="l">
              <a:spcBef>
                <a:spcPts val="920"/>
              </a:spcBef>
              <a:spcAft>
                <a:spcPts val="0"/>
              </a:spcAft>
              <a:buNone/>
            </a:pPr>
            <a:r>
              <a:rPr lang="es" sz="1800">
                <a:latin typeface="PT Sans Narrow"/>
                <a:ea typeface="PT Sans Narrow"/>
                <a:cs typeface="PT Sans Narrow"/>
                <a:sym typeface="PT Sans Narrow"/>
              </a:rPr>
              <a:t>La temática del CP puede ser muy variada: desde una investigación original, a un desarrollo, o </a:t>
            </a:r>
            <a:r>
              <a:rPr lang="es" sz="1800">
                <a:latin typeface="PT Sans Narrow"/>
                <a:ea typeface="PT Sans Narrow"/>
                <a:cs typeface="PT Sans Narrow"/>
                <a:sym typeface="PT Sans Narrow"/>
              </a:rPr>
              <a:t>un estudio del arte o bibliográfico</a:t>
            </a:r>
            <a:r>
              <a:rPr lang="es" sz="1800">
                <a:latin typeface="PT Sans Narrow"/>
                <a:ea typeface="PT Sans Narrow"/>
                <a:cs typeface="PT Sans Narrow"/>
                <a:sym typeface="PT Sans Narrow"/>
              </a:rPr>
              <a:t>, si éste es suficientemente interesante. No te preocupes, vuestro tutor os guiará en todo momento.</a:t>
            </a:r>
            <a:endParaRPr sz="1800">
              <a:latin typeface="PT Sans Narrow"/>
              <a:ea typeface="PT Sans Narrow"/>
              <a:cs typeface="PT Sans Narrow"/>
              <a:sym typeface="PT Sans Narrow"/>
            </a:endParaRPr>
          </a:p>
        </p:txBody>
      </p:sp>
      <p:sp>
        <p:nvSpPr>
          <p:cNvPr id="208" name="Google Shape;208;p31"/>
          <p:cNvSpPr/>
          <p:nvPr/>
        </p:nvSpPr>
        <p:spPr>
          <a:xfrm>
            <a:off x="854400" y="2451525"/>
            <a:ext cx="7435200" cy="513600"/>
          </a:xfrm>
          <a:prstGeom prst="rect">
            <a:avLst/>
          </a:prstGeom>
          <a:noFill/>
          <a:ln>
            <a:noFill/>
          </a:ln>
        </p:spPr>
        <p:txBody>
          <a:bodyPr anchorCtr="0" anchor="ctr" bIns="34275" lIns="68575" spcFirstLastPara="1" rIns="68575" wrap="square" tIns="34275">
            <a:noAutofit/>
          </a:bodyPr>
          <a:lstStyle/>
          <a:p>
            <a:pPr indent="0" lvl="0" marL="0" rtl="0" algn="l">
              <a:spcBef>
                <a:spcPts val="920"/>
              </a:spcBef>
              <a:spcAft>
                <a:spcPts val="0"/>
              </a:spcAft>
              <a:buNone/>
            </a:pPr>
            <a:r>
              <a:rPr lang="es" sz="1800">
                <a:latin typeface="PT Sans Narrow"/>
                <a:ea typeface="PT Sans Narrow"/>
                <a:cs typeface="PT Sans Narrow"/>
                <a:sym typeface="PT Sans Narrow"/>
              </a:rPr>
              <a:t>Tanto si elegís una propuesta existente como propia, deberéis desarrollar una memoria/presentación, para defenderla ante un tribunal.</a:t>
            </a:r>
            <a:endParaRPr sz="1800">
              <a:latin typeface="PT Sans Narrow"/>
              <a:ea typeface="PT Sans Narrow"/>
              <a:cs typeface="PT Sans Narrow"/>
              <a:sym typeface="PT Sans Narrow"/>
            </a:endParaRPr>
          </a:p>
        </p:txBody>
      </p:sp>
      <p:sp>
        <p:nvSpPr>
          <p:cNvPr id="209" name="Google Shape;209;p31"/>
          <p:cNvSpPr/>
          <p:nvPr/>
        </p:nvSpPr>
        <p:spPr>
          <a:xfrm>
            <a:off x="519450" y="1540675"/>
            <a:ext cx="110700" cy="3840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1"/>
          <p:cNvSpPr/>
          <p:nvPr/>
        </p:nvSpPr>
        <p:spPr>
          <a:xfrm>
            <a:off x="519450" y="2516315"/>
            <a:ext cx="110700" cy="3840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1"/>
          <p:cNvSpPr/>
          <p:nvPr/>
        </p:nvSpPr>
        <p:spPr>
          <a:xfrm>
            <a:off x="805350" y="3207025"/>
            <a:ext cx="7435200" cy="731400"/>
          </a:xfrm>
          <a:prstGeom prst="rect">
            <a:avLst/>
          </a:prstGeom>
          <a:noFill/>
          <a:ln>
            <a:noFill/>
          </a:ln>
        </p:spPr>
        <p:txBody>
          <a:bodyPr anchorCtr="0" anchor="ctr" bIns="34275" lIns="68575" spcFirstLastPara="1" rIns="68575" wrap="square" tIns="34275">
            <a:noAutofit/>
          </a:bodyPr>
          <a:lstStyle/>
          <a:p>
            <a:pPr indent="0" lvl="0" marL="0" rtl="0" algn="l">
              <a:spcBef>
                <a:spcPts val="920"/>
              </a:spcBef>
              <a:spcAft>
                <a:spcPts val="0"/>
              </a:spcAft>
              <a:buNone/>
            </a:pPr>
            <a:r>
              <a:rPr lang="es" sz="1800">
                <a:latin typeface="PT Sans Narrow"/>
                <a:ea typeface="PT Sans Narrow"/>
                <a:cs typeface="PT Sans Narrow"/>
                <a:sym typeface="PT Sans Narrow"/>
              </a:rPr>
              <a:t>Puedes encontrar el template para tu trabajo aquí.</a:t>
            </a:r>
            <a:endParaRPr sz="1800">
              <a:highlight>
                <a:srgbClr val="FFFF00"/>
              </a:highlight>
              <a:latin typeface="PT Sans Narrow"/>
              <a:ea typeface="PT Sans Narrow"/>
              <a:cs typeface="PT Sans Narrow"/>
              <a:sym typeface="PT Sans Narrow"/>
            </a:endParaRPr>
          </a:p>
        </p:txBody>
      </p:sp>
      <p:sp>
        <p:nvSpPr>
          <p:cNvPr id="212" name="Google Shape;212;p31"/>
          <p:cNvSpPr/>
          <p:nvPr/>
        </p:nvSpPr>
        <p:spPr>
          <a:xfrm>
            <a:off x="519450" y="3380727"/>
            <a:ext cx="110700" cy="3840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6" name="Shape 216"/>
        <p:cNvGrpSpPr/>
        <p:nvPr/>
      </p:nvGrpSpPr>
      <p:grpSpPr>
        <a:xfrm>
          <a:off x="0" y="0"/>
          <a:ext cx="0" cy="0"/>
          <a:chOff x="0" y="0"/>
          <a:chExt cx="0" cy="0"/>
        </a:xfrm>
      </p:grpSpPr>
      <p:sp>
        <p:nvSpPr>
          <p:cNvPr id="217" name="Google Shape;217;p32"/>
          <p:cNvSpPr txBox="1"/>
          <p:nvPr>
            <p:ph idx="4294967295" type="title"/>
          </p:nvPr>
        </p:nvSpPr>
        <p:spPr>
          <a:xfrm>
            <a:off x="253500" y="274325"/>
            <a:ext cx="8431800" cy="6105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262626"/>
              </a:buClr>
              <a:buSzPts val="2800"/>
              <a:buFont typeface="Century Gothic"/>
              <a:buNone/>
            </a:pPr>
            <a:r>
              <a:rPr lang="es" sz="2400">
                <a:solidFill>
                  <a:srgbClr val="999999"/>
                </a:solidFill>
              </a:rPr>
              <a:t>¿Cómo empiezo?</a:t>
            </a:r>
            <a:endParaRPr sz="2400">
              <a:solidFill>
                <a:srgbClr val="999999"/>
              </a:solidFill>
            </a:endParaRPr>
          </a:p>
        </p:txBody>
      </p:sp>
      <p:sp>
        <p:nvSpPr>
          <p:cNvPr id="218" name="Google Shape;218;p32"/>
          <p:cNvSpPr/>
          <p:nvPr/>
        </p:nvSpPr>
        <p:spPr>
          <a:xfrm>
            <a:off x="253500" y="881475"/>
            <a:ext cx="8637000" cy="16800"/>
          </a:xfrm>
          <a:prstGeom prst="rect">
            <a:avLst/>
          </a:prstGeom>
          <a:solidFill>
            <a:srgbClr val="00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2"/>
          <p:cNvSpPr/>
          <p:nvPr/>
        </p:nvSpPr>
        <p:spPr>
          <a:xfrm>
            <a:off x="805350" y="1415575"/>
            <a:ext cx="7614000" cy="634200"/>
          </a:xfrm>
          <a:prstGeom prst="rect">
            <a:avLst/>
          </a:prstGeom>
          <a:noFill/>
          <a:ln>
            <a:noFill/>
          </a:ln>
        </p:spPr>
        <p:txBody>
          <a:bodyPr anchorCtr="0" anchor="ctr" bIns="34275" lIns="68575" spcFirstLastPara="1" rIns="68575" wrap="square" tIns="34275">
            <a:noAutofit/>
          </a:bodyPr>
          <a:lstStyle/>
          <a:p>
            <a:pPr indent="0" lvl="0" marL="0" rtl="0" algn="l">
              <a:spcBef>
                <a:spcPts val="920"/>
              </a:spcBef>
              <a:spcAft>
                <a:spcPts val="0"/>
              </a:spcAft>
              <a:buNone/>
            </a:pPr>
            <a:r>
              <a:rPr lang="es" sz="1800">
                <a:latin typeface="PT Sans Narrow"/>
                <a:ea typeface="PT Sans Narrow"/>
                <a:cs typeface="PT Sans Narrow"/>
                <a:sym typeface="PT Sans Narrow"/>
              </a:rPr>
              <a:t>La definición de la propuesta por parte de vuestro tutor tiene toda la información que necesitáis para empezar a trabajar.</a:t>
            </a:r>
            <a:endParaRPr sz="1800">
              <a:latin typeface="PT Sans Narrow"/>
              <a:ea typeface="PT Sans Narrow"/>
              <a:cs typeface="PT Sans Narrow"/>
              <a:sym typeface="PT Sans Narrow"/>
            </a:endParaRPr>
          </a:p>
        </p:txBody>
      </p:sp>
      <p:sp>
        <p:nvSpPr>
          <p:cNvPr id="220" name="Google Shape;220;p32"/>
          <p:cNvSpPr/>
          <p:nvPr/>
        </p:nvSpPr>
        <p:spPr>
          <a:xfrm>
            <a:off x="805350" y="2695600"/>
            <a:ext cx="7435200" cy="513600"/>
          </a:xfrm>
          <a:prstGeom prst="rect">
            <a:avLst/>
          </a:prstGeom>
          <a:noFill/>
          <a:ln>
            <a:noFill/>
          </a:ln>
        </p:spPr>
        <p:txBody>
          <a:bodyPr anchorCtr="0" anchor="ctr" bIns="34275" lIns="68575" spcFirstLastPara="1" rIns="68575" wrap="square" tIns="34275">
            <a:noAutofit/>
          </a:bodyPr>
          <a:lstStyle/>
          <a:p>
            <a:pPr indent="0" lvl="0" marL="0" rtl="0" algn="l">
              <a:spcBef>
                <a:spcPts val="920"/>
              </a:spcBef>
              <a:spcAft>
                <a:spcPts val="0"/>
              </a:spcAft>
              <a:buNone/>
            </a:pPr>
            <a:r>
              <a:rPr lang="es" sz="1800">
                <a:latin typeface="PT Sans Narrow"/>
                <a:ea typeface="PT Sans Narrow"/>
                <a:cs typeface="PT Sans Narrow"/>
                <a:sym typeface="PT Sans Narrow"/>
              </a:rPr>
              <a:t>En cualquier caso, en cuanto tengáis asignado tutor, éste agendará una reunión de kick-off, en las que os dará todas las directrices necesarias.</a:t>
            </a:r>
            <a:endParaRPr sz="1800">
              <a:latin typeface="PT Sans Narrow"/>
              <a:ea typeface="PT Sans Narrow"/>
              <a:cs typeface="PT Sans Narrow"/>
              <a:sym typeface="PT Sans Narrow"/>
            </a:endParaRPr>
          </a:p>
        </p:txBody>
      </p:sp>
      <p:sp>
        <p:nvSpPr>
          <p:cNvPr id="221" name="Google Shape;221;p32"/>
          <p:cNvSpPr/>
          <p:nvPr/>
        </p:nvSpPr>
        <p:spPr>
          <a:xfrm>
            <a:off x="519450" y="1540675"/>
            <a:ext cx="110700" cy="3840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2"/>
          <p:cNvSpPr/>
          <p:nvPr/>
        </p:nvSpPr>
        <p:spPr>
          <a:xfrm>
            <a:off x="519450" y="2809865"/>
            <a:ext cx="110700" cy="3840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6" name="Shape 226"/>
        <p:cNvGrpSpPr/>
        <p:nvPr/>
      </p:nvGrpSpPr>
      <p:grpSpPr>
        <a:xfrm>
          <a:off x="0" y="0"/>
          <a:ext cx="0" cy="0"/>
          <a:chOff x="0" y="0"/>
          <a:chExt cx="0" cy="0"/>
        </a:xfrm>
      </p:grpSpPr>
      <p:sp>
        <p:nvSpPr>
          <p:cNvPr id="227" name="Google Shape;227;p33"/>
          <p:cNvSpPr txBox="1"/>
          <p:nvPr>
            <p:ph idx="4294967295" type="title"/>
          </p:nvPr>
        </p:nvSpPr>
        <p:spPr>
          <a:xfrm>
            <a:off x="253500" y="274325"/>
            <a:ext cx="8431800" cy="6105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262626"/>
              </a:buClr>
              <a:buSzPts val="2800"/>
              <a:buFont typeface="Century Gothic"/>
              <a:buNone/>
            </a:pPr>
            <a:r>
              <a:rPr lang="es" sz="2400">
                <a:solidFill>
                  <a:srgbClr val="999999"/>
                </a:solidFill>
              </a:rPr>
              <a:t>El desarrollo</a:t>
            </a:r>
            <a:endParaRPr sz="2400">
              <a:solidFill>
                <a:srgbClr val="999999"/>
              </a:solidFill>
            </a:endParaRPr>
          </a:p>
        </p:txBody>
      </p:sp>
      <p:sp>
        <p:nvSpPr>
          <p:cNvPr id="228" name="Google Shape;228;p33"/>
          <p:cNvSpPr/>
          <p:nvPr/>
        </p:nvSpPr>
        <p:spPr>
          <a:xfrm>
            <a:off x="253500" y="881475"/>
            <a:ext cx="8637000" cy="16800"/>
          </a:xfrm>
          <a:prstGeom prst="rect">
            <a:avLst/>
          </a:prstGeom>
          <a:solidFill>
            <a:srgbClr val="00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3"/>
          <p:cNvSpPr/>
          <p:nvPr/>
        </p:nvSpPr>
        <p:spPr>
          <a:xfrm>
            <a:off x="2047775" y="4035475"/>
            <a:ext cx="5986200" cy="448200"/>
          </a:xfrm>
          <a:prstGeom prst="rect">
            <a:avLst/>
          </a:prstGeom>
          <a:noFill/>
          <a:ln>
            <a:noFill/>
          </a:ln>
        </p:spPr>
        <p:txBody>
          <a:bodyPr anchorCtr="0" anchor="ctr" bIns="34275" lIns="68575" spcFirstLastPara="1" rIns="68575" wrap="square" tIns="34275">
            <a:noAutofit/>
          </a:bodyPr>
          <a:lstStyle/>
          <a:p>
            <a:pPr indent="0" lvl="0" marL="0" rtl="0" algn="l">
              <a:spcBef>
                <a:spcPts val="920"/>
              </a:spcBef>
              <a:spcAft>
                <a:spcPts val="0"/>
              </a:spcAft>
              <a:buNone/>
            </a:pPr>
            <a:r>
              <a:rPr lang="es" sz="1800">
                <a:latin typeface="PT Sans Narrow"/>
                <a:ea typeface="PT Sans Narrow"/>
                <a:cs typeface="PT Sans Narrow"/>
                <a:sym typeface="PT Sans Narrow"/>
              </a:rPr>
              <a:t>El CP necesitará unas 5 o 6 horas semanales adicionales a las clases, por lo que es importante que trabajes en él todas la semanas, para no desviarte mucho de la planificación.</a:t>
            </a:r>
            <a:endParaRPr sz="1800">
              <a:latin typeface="PT Sans Narrow"/>
              <a:ea typeface="PT Sans Narrow"/>
              <a:cs typeface="PT Sans Narrow"/>
              <a:sym typeface="PT Sans Narrow"/>
            </a:endParaRPr>
          </a:p>
        </p:txBody>
      </p:sp>
      <p:sp>
        <p:nvSpPr>
          <p:cNvPr id="230" name="Google Shape;230;p33"/>
          <p:cNvSpPr/>
          <p:nvPr/>
        </p:nvSpPr>
        <p:spPr>
          <a:xfrm>
            <a:off x="783325" y="1175225"/>
            <a:ext cx="7435200" cy="692400"/>
          </a:xfrm>
          <a:prstGeom prst="rect">
            <a:avLst/>
          </a:prstGeom>
          <a:noFill/>
          <a:ln>
            <a:noFill/>
          </a:ln>
        </p:spPr>
        <p:txBody>
          <a:bodyPr anchorCtr="0" anchor="ctr" bIns="0" lIns="68575" spcFirstLastPara="1" rIns="68575" wrap="square" tIns="0">
            <a:noAutofit/>
          </a:bodyPr>
          <a:lstStyle/>
          <a:p>
            <a:pPr indent="0" lvl="0" marL="0" rtl="0" algn="l">
              <a:spcBef>
                <a:spcPts val="920"/>
              </a:spcBef>
              <a:spcAft>
                <a:spcPts val="0"/>
              </a:spcAft>
              <a:buNone/>
            </a:pPr>
            <a:r>
              <a:rPr lang="es" sz="1800">
                <a:latin typeface="PT Sans Narrow"/>
                <a:ea typeface="PT Sans Narrow"/>
                <a:cs typeface="PT Sans Narrow"/>
                <a:sym typeface="PT Sans Narrow"/>
              </a:rPr>
              <a:t>Tu tutor os marcará una serie de hitos, tanto temporales como de desarrollo, así que en todo momento sabréis cómo vais cumpliendo la planificación inicial.</a:t>
            </a:r>
            <a:endParaRPr sz="1800">
              <a:latin typeface="PT Sans Narrow"/>
              <a:ea typeface="PT Sans Narrow"/>
              <a:cs typeface="PT Sans Narrow"/>
              <a:sym typeface="PT Sans Narrow"/>
            </a:endParaRPr>
          </a:p>
        </p:txBody>
      </p:sp>
      <p:sp>
        <p:nvSpPr>
          <p:cNvPr id="231" name="Google Shape;231;p33"/>
          <p:cNvSpPr/>
          <p:nvPr/>
        </p:nvSpPr>
        <p:spPr>
          <a:xfrm>
            <a:off x="1761875" y="4099675"/>
            <a:ext cx="110700" cy="3840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3"/>
          <p:cNvSpPr/>
          <p:nvPr/>
        </p:nvSpPr>
        <p:spPr>
          <a:xfrm>
            <a:off x="519450" y="1380715"/>
            <a:ext cx="110700" cy="3840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3"/>
          <p:cNvSpPr/>
          <p:nvPr/>
        </p:nvSpPr>
        <p:spPr>
          <a:xfrm>
            <a:off x="2047775" y="2864625"/>
            <a:ext cx="6170700" cy="514200"/>
          </a:xfrm>
          <a:prstGeom prst="rect">
            <a:avLst/>
          </a:prstGeom>
          <a:noFill/>
          <a:ln>
            <a:noFill/>
          </a:ln>
        </p:spPr>
        <p:txBody>
          <a:bodyPr anchorCtr="0" anchor="ctr" bIns="34275" lIns="68575" spcFirstLastPara="1" rIns="68575" wrap="square" tIns="34275">
            <a:noAutofit/>
          </a:bodyPr>
          <a:lstStyle/>
          <a:p>
            <a:pPr indent="0" lvl="0" marL="0" rtl="0" algn="l">
              <a:spcBef>
                <a:spcPts val="920"/>
              </a:spcBef>
              <a:spcAft>
                <a:spcPts val="0"/>
              </a:spcAft>
              <a:buNone/>
            </a:pPr>
            <a:r>
              <a:rPr lang="es" sz="1800">
                <a:latin typeface="PT Sans Narrow"/>
                <a:ea typeface="PT Sans Narrow"/>
                <a:cs typeface="PT Sans Narrow"/>
                <a:sym typeface="PT Sans Narrow"/>
              </a:rPr>
              <a:t>Trabaja siempre directamente en Google Drive, con el </a:t>
            </a:r>
            <a:r>
              <a:rPr i="1" lang="es" sz="1800">
                <a:latin typeface="PT Sans Narrow"/>
                <a:ea typeface="PT Sans Narrow"/>
                <a:cs typeface="PT Sans Narrow"/>
                <a:sym typeface="PT Sans Narrow"/>
              </a:rPr>
              <a:t>template</a:t>
            </a:r>
            <a:r>
              <a:rPr lang="es" sz="1800">
                <a:latin typeface="PT Sans Narrow"/>
                <a:ea typeface="PT Sans Narrow"/>
                <a:cs typeface="PT Sans Narrow"/>
                <a:sym typeface="PT Sans Narrow"/>
              </a:rPr>
              <a:t> que te proporcionamos. De esta forma, nunca perderás tu trabajo y tu tutor podrá consultarlo fácil y rápidamente. </a:t>
            </a:r>
            <a:endParaRPr sz="1800">
              <a:highlight>
                <a:srgbClr val="FFFF00"/>
              </a:highlight>
              <a:latin typeface="PT Sans Narrow"/>
              <a:ea typeface="PT Sans Narrow"/>
              <a:cs typeface="PT Sans Narrow"/>
              <a:sym typeface="PT Sans Narrow"/>
            </a:endParaRPr>
          </a:p>
        </p:txBody>
      </p:sp>
      <p:pic>
        <p:nvPicPr>
          <p:cNvPr id="234" name="Google Shape;234;p33"/>
          <p:cNvPicPr preferRelativeResize="0"/>
          <p:nvPr/>
        </p:nvPicPr>
        <p:blipFill>
          <a:blip r:embed="rId3">
            <a:alphaModFix/>
          </a:blip>
          <a:stretch>
            <a:fillRect/>
          </a:stretch>
        </p:blipFill>
        <p:spPr>
          <a:xfrm>
            <a:off x="585500" y="2615125"/>
            <a:ext cx="803599" cy="800025"/>
          </a:xfrm>
          <a:prstGeom prst="rect">
            <a:avLst/>
          </a:prstGeom>
          <a:noFill/>
          <a:ln>
            <a:noFill/>
          </a:ln>
        </p:spPr>
      </p:pic>
      <p:sp>
        <p:nvSpPr>
          <p:cNvPr id="235" name="Google Shape;235;p33"/>
          <p:cNvSpPr/>
          <p:nvPr/>
        </p:nvSpPr>
        <p:spPr>
          <a:xfrm>
            <a:off x="1761875" y="2994825"/>
            <a:ext cx="110700" cy="3840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3"/>
          <p:cNvSpPr/>
          <p:nvPr/>
        </p:nvSpPr>
        <p:spPr>
          <a:xfrm>
            <a:off x="2141450" y="2209775"/>
            <a:ext cx="4468500" cy="514200"/>
          </a:xfrm>
          <a:prstGeom prst="rect">
            <a:avLst/>
          </a:prstGeom>
          <a:noFill/>
          <a:ln>
            <a:noFill/>
          </a:ln>
        </p:spPr>
        <p:txBody>
          <a:bodyPr anchorCtr="0" anchor="ctr" bIns="34275" lIns="68575" spcFirstLastPara="1" rIns="68575" wrap="square" tIns="34275">
            <a:noAutofit/>
          </a:bodyPr>
          <a:lstStyle/>
          <a:p>
            <a:pPr indent="0" lvl="0" marL="0" rtl="0" algn="l">
              <a:spcBef>
                <a:spcPts val="920"/>
              </a:spcBef>
              <a:spcAft>
                <a:spcPts val="0"/>
              </a:spcAft>
              <a:buNone/>
            </a:pPr>
            <a:r>
              <a:rPr b="1" lang="es" sz="1800">
                <a:latin typeface="PT Sans Narrow"/>
                <a:ea typeface="PT Sans Narrow"/>
                <a:cs typeface="PT Sans Narrow"/>
                <a:sym typeface="PT Sans Narrow"/>
              </a:rPr>
              <a:t>CONSEJOS</a:t>
            </a:r>
            <a:endParaRPr b="1" sz="1800">
              <a:highlight>
                <a:srgbClr val="FFFF00"/>
              </a:highlight>
              <a:latin typeface="PT Sans Narrow"/>
              <a:ea typeface="PT Sans Narrow"/>
              <a:cs typeface="PT Sans Narrow"/>
              <a:sym typeface="PT Sans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0" name="Shape 240"/>
        <p:cNvGrpSpPr/>
        <p:nvPr/>
      </p:nvGrpSpPr>
      <p:grpSpPr>
        <a:xfrm>
          <a:off x="0" y="0"/>
          <a:ext cx="0" cy="0"/>
          <a:chOff x="0" y="0"/>
          <a:chExt cx="0" cy="0"/>
        </a:xfrm>
      </p:grpSpPr>
      <p:sp>
        <p:nvSpPr>
          <p:cNvPr id="241" name="Google Shape;241;p34"/>
          <p:cNvSpPr txBox="1"/>
          <p:nvPr>
            <p:ph idx="4294967295" type="title"/>
          </p:nvPr>
        </p:nvSpPr>
        <p:spPr>
          <a:xfrm>
            <a:off x="253500" y="274325"/>
            <a:ext cx="8431800" cy="6105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262626"/>
              </a:buClr>
              <a:buSzPts val="2800"/>
              <a:buFont typeface="Century Gothic"/>
              <a:buNone/>
            </a:pPr>
            <a:r>
              <a:rPr lang="es" sz="2400">
                <a:solidFill>
                  <a:srgbClr val="999999"/>
                </a:solidFill>
              </a:rPr>
              <a:t>La defensa</a:t>
            </a:r>
            <a:endParaRPr sz="2400">
              <a:solidFill>
                <a:srgbClr val="999999"/>
              </a:solidFill>
            </a:endParaRPr>
          </a:p>
        </p:txBody>
      </p:sp>
      <p:sp>
        <p:nvSpPr>
          <p:cNvPr id="242" name="Google Shape;242;p34"/>
          <p:cNvSpPr/>
          <p:nvPr/>
        </p:nvSpPr>
        <p:spPr>
          <a:xfrm>
            <a:off x="253500" y="881475"/>
            <a:ext cx="8637000" cy="16800"/>
          </a:xfrm>
          <a:prstGeom prst="rect">
            <a:avLst/>
          </a:prstGeom>
          <a:solidFill>
            <a:srgbClr val="00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4"/>
          <p:cNvSpPr/>
          <p:nvPr/>
        </p:nvSpPr>
        <p:spPr>
          <a:xfrm>
            <a:off x="805350" y="1476475"/>
            <a:ext cx="7614000" cy="448200"/>
          </a:xfrm>
          <a:prstGeom prst="rect">
            <a:avLst/>
          </a:prstGeom>
          <a:noFill/>
          <a:ln>
            <a:noFill/>
          </a:ln>
        </p:spPr>
        <p:txBody>
          <a:bodyPr anchorCtr="0" anchor="ctr" bIns="34275" lIns="68575" spcFirstLastPara="1" rIns="68575" wrap="square" tIns="34275">
            <a:noAutofit/>
          </a:bodyPr>
          <a:lstStyle/>
          <a:p>
            <a:pPr indent="0" lvl="0" marL="0" rtl="0" algn="l">
              <a:spcBef>
                <a:spcPts val="920"/>
              </a:spcBef>
              <a:spcAft>
                <a:spcPts val="0"/>
              </a:spcAft>
              <a:buNone/>
            </a:pPr>
            <a:r>
              <a:rPr lang="es" sz="1800">
                <a:latin typeface="PT Sans Narrow"/>
                <a:ea typeface="PT Sans Narrow"/>
                <a:cs typeface="PT Sans Narrow"/>
                <a:sym typeface="PT Sans Narrow"/>
              </a:rPr>
              <a:t>Una vez acabado el trabajo, éste debe ser aprobado y evaluado por vuestro tutor antes de proceder a la defensa. Sin su visto bueno, no se puede proceder a la misma.</a:t>
            </a:r>
            <a:endParaRPr sz="1800">
              <a:latin typeface="PT Sans Narrow"/>
              <a:ea typeface="PT Sans Narrow"/>
              <a:cs typeface="PT Sans Narrow"/>
              <a:sym typeface="PT Sans Narrow"/>
            </a:endParaRPr>
          </a:p>
        </p:txBody>
      </p:sp>
      <p:sp>
        <p:nvSpPr>
          <p:cNvPr id="244" name="Google Shape;244;p34"/>
          <p:cNvSpPr/>
          <p:nvPr/>
        </p:nvSpPr>
        <p:spPr>
          <a:xfrm>
            <a:off x="805350" y="2402050"/>
            <a:ext cx="7435200" cy="1225200"/>
          </a:xfrm>
          <a:prstGeom prst="rect">
            <a:avLst/>
          </a:prstGeom>
          <a:noFill/>
          <a:ln>
            <a:noFill/>
          </a:ln>
        </p:spPr>
        <p:txBody>
          <a:bodyPr anchorCtr="0" anchor="ctr" bIns="34275" lIns="68575" spcFirstLastPara="1" rIns="68575" wrap="square" tIns="34275">
            <a:noAutofit/>
          </a:bodyPr>
          <a:lstStyle/>
          <a:p>
            <a:pPr indent="0" lvl="0" marL="0" rtl="0" algn="l">
              <a:spcBef>
                <a:spcPts val="920"/>
              </a:spcBef>
              <a:spcAft>
                <a:spcPts val="0"/>
              </a:spcAft>
              <a:buNone/>
            </a:pPr>
            <a:r>
              <a:rPr lang="es" sz="1800">
                <a:latin typeface="PT Sans Narrow"/>
                <a:ea typeface="PT Sans Narrow"/>
                <a:cs typeface="PT Sans Narrow"/>
                <a:sym typeface="PT Sans Narrow"/>
              </a:rPr>
              <a:t>La defensa se llevará a cabo el día </a:t>
            </a:r>
            <a:r>
              <a:rPr lang="es" sz="1800">
                <a:highlight>
                  <a:srgbClr val="FFFF00"/>
                </a:highlight>
                <a:latin typeface="PT Sans Narrow"/>
                <a:ea typeface="PT Sans Narrow"/>
                <a:cs typeface="PT Sans Narrow"/>
                <a:sym typeface="PT Sans Narrow"/>
              </a:rPr>
              <a:t>XXX de Septiembre a las XXh</a:t>
            </a:r>
            <a:r>
              <a:rPr lang="es" sz="1800">
                <a:latin typeface="PT Sans Narrow"/>
                <a:ea typeface="PT Sans Narrow"/>
                <a:cs typeface="PT Sans Narrow"/>
                <a:sym typeface="PT Sans Narrow"/>
              </a:rPr>
              <a:t>, ante un tribunal externo formado por 3 profesionales de reconocido prestigio, y tendrá la siguiente estructura:</a:t>
            </a:r>
            <a:endParaRPr sz="1800">
              <a:latin typeface="PT Sans Narrow"/>
              <a:ea typeface="PT Sans Narrow"/>
              <a:cs typeface="PT Sans Narrow"/>
              <a:sym typeface="PT Sans Narrow"/>
            </a:endParaRPr>
          </a:p>
          <a:p>
            <a:pPr indent="-342900" lvl="0" marL="457200" rtl="0" algn="l">
              <a:spcBef>
                <a:spcPts val="920"/>
              </a:spcBef>
              <a:spcAft>
                <a:spcPts val="0"/>
              </a:spcAft>
              <a:buSzPts val="1800"/>
              <a:buFont typeface="PT Sans Narrow"/>
              <a:buAutoNum type="arabicPeriod"/>
            </a:pPr>
            <a:r>
              <a:rPr lang="es" sz="1800">
                <a:latin typeface="PT Sans Narrow"/>
                <a:ea typeface="PT Sans Narrow"/>
                <a:cs typeface="PT Sans Narrow"/>
                <a:sym typeface="PT Sans Narrow"/>
              </a:rPr>
              <a:t>Exposición oral de 20 minutos.</a:t>
            </a:r>
            <a:endParaRPr sz="1800">
              <a:latin typeface="PT Sans Narrow"/>
              <a:ea typeface="PT Sans Narrow"/>
              <a:cs typeface="PT Sans Narrow"/>
              <a:sym typeface="PT Sans Narrow"/>
            </a:endParaRPr>
          </a:p>
          <a:p>
            <a:pPr indent="-342900" lvl="0" marL="457200" rtl="0" algn="l">
              <a:spcBef>
                <a:spcPts val="0"/>
              </a:spcBef>
              <a:spcAft>
                <a:spcPts val="0"/>
              </a:spcAft>
              <a:buSzPts val="1800"/>
              <a:buFont typeface="PT Sans Narrow"/>
              <a:buAutoNum type="arabicPeriod"/>
            </a:pPr>
            <a:r>
              <a:rPr lang="es" sz="1800">
                <a:latin typeface="PT Sans Narrow"/>
                <a:ea typeface="PT Sans Narrow"/>
                <a:cs typeface="PT Sans Narrow"/>
                <a:sym typeface="PT Sans Narrow"/>
              </a:rPr>
              <a:t>Ronda de preguntas por parte del tribunal (hasta 10 minutos).</a:t>
            </a:r>
            <a:endParaRPr sz="1800">
              <a:latin typeface="PT Sans Narrow"/>
              <a:ea typeface="PT Sans Narrow"/>
              <a:cs typeface="PT Sans Narrow"/>
              <a:sym typeface="PT Sans Narrow"/>
            </a:endParaRPr>
          </a:p>
        </p:txBody>
      </p:sp>
      <p:sp>
        <p:nvSpPr>
          <p:cNvPr id="245" name="Google Shape;245;p34"/>
          <p:cNvSpPr/>
          <p:nvPr/>
        </p:nvSpPr>
        <p:spPr>
          <a:xfrm>
            <a:off x="519450" y="1540675"/>
            <a:ext cx="110700" cy="3840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p:nvPr/>
        </p:nvSpPr>
        <p:spPr>
          <a:xfrm>
            <a:off x="519450" y="2516315"/>
            <a:ext cx="110700" cy="3840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