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Montserrat Black"/>
      <p:bold r:id="rId45"/>
      <p:boldItalic r:id="rId46"/>
    </p:embeddedFont>
    <p:embeddedFont>
      <p:font typeface="PT Sans Narrow"/>
      <p:regular r:id="rId47"/>
      <p:bold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Light"/>
      <p:regular r:id="rId53"/>
      <p:bold r:id="rId54"/>
      <p:italic r:id="rId55"/>
      <p:boldItalic r:id="rId56"/>
    </p:embeddedFont>
    <p:embeddedFont>
      <p:font typeface="Montserrat ExtraBold"/>
      <p:bold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EEBBDCC-B2FB-4F72-81A0-C009F35A9A6C}">
  <a:tblStyle styleId="{2EEBBDCC-B2FB-4F72-81A0-C009F35A9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ontserratBlack-boldItalic.fntdata"/><Relationship Id="rId45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Light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Light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Light-bold.fntdata"/><Relationship Id="rId13" Type="http://schemas.openxmlformats.org/officeDocument/2006/relationships/slide" Target="slides/slide7.xml"/><Relationship Id="rId57" Type="http://schemas.openxmlformats.org/officeDocument/2006/relationships/font" Target="fonts/MontserratExtraBold-bold.fntdata"/><Relationship Id="rId12" Type="http://schemas.openxmlformats.org/officeDocument/2006/relationships/slide" Target="slides/slide6.xml"/><Relationship Id="rId56" Type="http://schemas.openxmlformats.org/officeDocument/2006/relationships/font" Target="fonts/Montserrat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MontserratExtra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41a7c04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341a7c04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41a7c04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341a7c04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41a7c04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7341a7c04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41a7c04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7341a7c04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41a7c04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341a7c04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41a7c04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7341a7c04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341a7c04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7341a7c04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41a7c04c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7341a7c04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341a7c04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7341a7c04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41a7c04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7341a7c04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db8772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7fdb8772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db8772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fdb8772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341a7c04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341a7c04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341a7c04c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7341a7c04c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Plot bottom right: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Measuring a correlation of exactly zero is uncommon, in reality it would be somewhere close to zero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Correlation is an estimator with some error due to the sample being finite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Larger sample size =&gt; smaller error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341a7c04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7341a7c04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341a7c04c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7341a7c04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3444f91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73444f9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3444f91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73444f91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3444f91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73444f91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3444f91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73444f91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41a7c04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7341a7c04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3444f915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73444f915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341a7c04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7341a7c04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3444f91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73444f91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3444f915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73444f915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3444f915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73444f915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3444f915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73444f915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3444f915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73444f915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3444f915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73444f915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41a7c04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7341a7c04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41a7c04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341a7c04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41a7c04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341a7c04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41a7c04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7341a7c04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41a7c04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7341a7c04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scura">
  <p:cSld name="CUSTOM_1_2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582" l="0" r="0" t="592"/>
          <a:stretch/>
        </p:blipFill>
        <p:spPr>
          <a:xfrm>
            <a:off x="170450" y="120225"/>
            <a:ext cx="1670377" cy="5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Básica Azul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4920625"/>
            <a:ext cx="8319900" cy="31200"/>
          </a:xfrm>
          <a:prstGeom prst="rect">
            <a:avLst/>
          </a:prstGeom>
          <a:solidFill>
            <a:srgbClr val="74C0C2"/>
          </a:solidFill>
          <a:ln cap="flat" cmpd="sng" w="9525">
            <a:solidFill>
              <a:srgbClr val="74C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301775" y="586200"/>
            <a:ext cx="8581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b="0" sz="3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66225" y="1608200"/>
            <a:ext cx="83229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">
  <p:cSld name="CUSTOM_1_2_1">
    <p:bg>
      <p:bgPr>
        <a:solidFill>
          <a:srgbClr val="0000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 rotWithShape="1">
          <a:blip r:embed="rId2">
            <a:alphaModFix/>
          </a:blip>
          <a:srcRect b="582" l="0" r="0" t="592"/>
          <a:stretch/>
        </p:blipFill>
        <p:spPr>
          <a:xfrm>
            <a:off x="2558561" y="1451288"/>
            <a:ext cx="4026877" cy="13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 txBox="1"/>
          <p:nvPr/>
        </p:nvSpPr>
        <p:spPr>
          <a:xfrm>
            <a:off x="2305400" y="3005575"/>
            <a:ext cx="44115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Title</a:t>
            </a:r>
            <a:endParaRPr b="0" i="0" sz="14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XXXX, XXXX</a:t>
            </a:r>
            <a:endParaRPr b="0" i="0" sz="14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con título y sub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004150" y="14469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137225" y="25452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erre">
  <p:cSld name="CUSTOM">
    <p:bg>
      <p:bgPr>
        <a:solidFill>
          <a:srgbClr val="0000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394500" y="1394250"/>
            <a:ext cx="2355000" cy="2355000"/>
          </a:xfrm>
          <a:prstGeom prst="rect">
            <a:avLst/>
          </a:prstGeom>
          <a:noFill/>
          <a:ln cap="flat" cmpd="sng" w="76200">
            <a:solidFill>
              <a:srgbClr val="74C0C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st="9525">
              <a:srgbClr val="00FFFF">
                <a:alpha val="9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1767" r="3668" t="0"/>
          <a:stretch/>
        </p:blipFill>
        <p:spPr>
          <a:xfrm>
            <a:off x="1802763" y="1550950"/>
            <a:ext cx="5791777" cy="20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imagen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24400" y="469600"/>
            <a:ext cx="8607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4400" y="1993487"/>
            <a:ext cx="3547903" cy="23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/>
        </p:nvSpPr>
        <p:spPr>
          <a:xfrm>
            <a:off x="338325" y="1993550"/>
            <a:ext cx="40656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Haz clic para añadir cuerpo de texto</a:t>
            </a:r>
            <a:endParaRPr b="0" i="0" sz="1200" u="none" cap="none" strike="noStrike">
              <a:solidFill>
                <a:srgbClr val="33333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Índice">
  <p:cSld name="CUSTOM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224400" y="469600"/>
            <a:ext cx="8607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Contents</a:t>
            </a:r>
            <a:endParaRPr b="0" i="0" sz="2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4927" y="0"/>
            <a:ext cx="4149079" cy="518760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/>
        </p:nvSpPr>
        <p:spPr>
          <a:xfrm>
            <a:off x="317200" y="1216250"/>
            <a:ext cx="4359600" cy="374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Light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Light"/>
              <a:buAutoNum type="arabicPeriod"/>
            </a:pPr>
            <a:r>
              <a:rPr b="0" i="0" lang="es" sz="14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XXX</a:t>
            </a:r>
            <a:endParaRPr b="0"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1551250"/>
            <a:ext cx="28080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b="0"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723525" y="856200"/>
            <a:ext cx="38553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74C0C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1225100"/>
            <a:ext cx="56136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b="0" sz="4800">
                <a:solidFill>
                  <a:srgbClr val="EFEFE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dea desarrollada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hasCustomPrompt="1" type="title"/>
          </p:nvPr>
        </p:nvSpPr>
        <p:spPr>
          <a:xfrm>
            <a:off x="311700" y="6190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C0C2"/>
              </a:buClr>
              <a:buSzPts val="13000"/>
              <a:buNone/>
              <a:defRPr sz="13000">
                <a:solidFill>
                  <a:srgbClr val="74C0C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23860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4400" y="469600"/>
            <a:ext cx="8607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71125"/>
            <a:ext cx="8520600" cy="2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●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○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■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●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○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■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●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ontserrat Light"/>
              <a:buChar char="○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3333"/>
              </a:buClr>
              <a:buSzPts val="1200"/>
              <a:buFont typeface="Montserrat Light"/>
              <a:buChar char="■"/>
              <a:defRPr b="0" i="0" sz="12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7808" l="0" r="0" t="17808"/>
          <a:stretch/>
        </p:blipFill>
        <p:spPr>
          <a:xfrm>
            <a:off x="178700" y="161775"/>
            <a:ext cx="1643752" cy="352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2350" y="162225"/>
            <a:ext cx="1841700" cy="43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6475" l="0" r="0" t="6468"/>
          <a:stretch/>
        </p:blipFill>
        <p:spPr>
          <a:xfrm>
            <a:off x="2686400" y="1545804"/>
            <a:ext cx="3535500" cy="10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05400" y="3005575"/>
            <a:ext cx="44115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Exploratory Analysis</a:t>
            </a:r>
            <a:endParaRPr b="0" i="0" sz="14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Benjamin Kraska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April 25th &amp; May 8th 2020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74700" y="781600"/>
            <a:ext cx="51480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Question: “What is the number of men and women?”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How would you solve this via grouping?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What is the group key?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What happens at each step (split / apply / combine)?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What do the subtables look like?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5749475" y="75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3"/>
          <p:cNvGraphicFramePr/>
          <p:nvPr/>
        </p:nvGraphicFramePr>
        <p:xfrm>
          <a:off x="6279450" y="34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785775"/>
                <a:gridCol w="7857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3"/>
          <p:cNvSpPr/>
          <p:nvPr/>
        </p:nvSpPr>
        <p:spPr>
          <a:xfrm rot="5400000">
            <a:off x="6747950" y="2751782"/>
            <a:ext cx="579000" cy="5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2: Apply (revisited)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  <a:gridCol w="625625"/>
                <a:gridCol w="605050"/>
              </a:tblGrid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4"/>
          <p:cNvGraphicFramePr/>
          <p:nvPr/>
        </p:nvGraphicFramePr>
        <p:xfrm>
          <a:off x="459050" y="288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  <a:gridCol w="625625"/>
                <a:gridCol w="6050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4"/>
          <p:cNvSpPr/>
          <p:nvPr/>
        </p:nvSpPr>
        <p:spPr>
          <a:xfrm rot="1313">
            <a:off x="2609724" y="20006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3490475" y="182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711350"/>
                <a:gridCol w="687950"/>
              </a:tblGrid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count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3490475" y="2972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711350"/>
                <a:gridCol w="687950"/>
              </a:tblGrid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count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24"/>
          <p:cNvSpPr txBox="1"/>
          <p:nvPr>
            <p:ph type="ctrTitle"/>
          </p:nvPr>
        </p:nvSpPr>
        <p:spPr>
          <a:xfrm>
            <a:off x="5023250" y="1550100"/>
            <a:ext cx="36909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This kind of transformation is called an aggregation or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narrow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Every subtable is transformed into a single row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4"/>
          <p:cNvSpPr/>
          <p:nvPr/>
        </p:nvSpPr>
        <p:spPr>
          <a:xfrm rot="1313">
            <a:off x="2609724" y="30674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Pivoting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671675"/>
                <a:gridCol w="449875"/>
                <a:gridCol w="595775"/>
              </a:tblGrid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5" name="Google Shape;155;p25"/>
          <p:cNvGraphicFramePr/>
          <p:nvPr/>
        </p:nvGraphicFramePr>
        <p:xfrm>
          <a:off x="459050" y="288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671675"/>
                <a:gridCol w="449875"/>
                <a:gridCol w="595775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Bonomi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Howard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Stark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FL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5"/>
          <p:cNvSpPr/>
          <p:nvPr/>
        </p:nvSpPr>
        <p:spPr>
          <a:xfrm rot="1313">
            <a:off x="2228724" y="20768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3109475" y="190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577000"/>
                <a:gridCol w="774475"/>
                <a:gridCol w="774475"/>
                <a:gridCol w="774475"/>
              </a:tblGrid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NaN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25"/>
          <p:cNvGraphicFramePr/>
          <p:nvPr/>
        </p:nvGraphicFramePr>
        <p:xfrm>
          <a:off x="3090625" y="343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577000"/>
                <a:gridCol w="774475"/>
                <a:gridCol w="774475"/>
                <a:gridCol w="774475"/>
              </a:tblGrid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Bonomi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Howard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Stark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5"/>
          <p:cNvSpPr txBox="1"/>
          <p:nvPr>
            <p:ph type="ctrTitle"/>
          </p:nvPr>
        </p:nvSpPr>
        <p:spPr>
          <a:xfrm>
            <a:off x="6151850" y="1550100"/>
            <a:ext cx="25623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Pivoting is an especially useful transformation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Useful when switching from e.g. person-level to state-level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Rows are converted into columns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/>
          <p:nvPr/>
        </p:nvSpPr>
        <p:spPr>
          <a:xfrm rot="1313">
            <a:off x="2228724" y="35246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Other aggregation 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.count()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number of non-NaN rows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.size()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number of rows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.sum()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sum within a column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.max()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maximum within column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.idxmax()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label of the row with the maximum value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.unique()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convert the unique values within a column into a list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.aggregate() 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-  apply function to each column (default) or each row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Wide transformations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  <a:gridCol w="625625"/>
                <a:gridCol w="605050"/>
              </a:tblGrid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Hunter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27"/>
          <p:cNvGraphicFramePr/>
          <p:nvPr/>
        </p:nvGraphicFramePr>
        <p:xfrm>
          <a:off x="459050" y="31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  <a:gridCol w="625625"/>
                <a:gridCol w="6050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7"/>
          <p:cNvSpPr/>
          <p:nvPr/>
        </p:nvSpPr>
        <p:spPr>
          <a:xfrm rot="1313">
            <a:off x="2609724" y="22292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3490475" y="175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711350"/>
                <a:gridCol w="687950"/>
              </a:tblGrid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HUNTER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5" name="Google Shape;175;p27"/>
          <p:cNvGraphicFramePr/>
          <p:nvPr/>
        </p:nvGraphicFramePr>
        <p:xfrm>
          <a:off x="3490475" y="320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711350"/>
                <a:gridCol w="687950"/>
              </a:tblGrid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7"/>
          <p:cNvSpPr txBox="1"/>
          <p:nvPr>
            <p:ph type="ctrTitle"/>
          </p:nvPr>
        </p:nvSpPr>
        <p:spPr>
          <a:xfrm>
            <a:off x="5023250" y="1550100"/>
            <a:ext cx="36909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We can do any kind of transformation as long as information between subtables is not shared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Here: filter for females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Then capitalize the surname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And throw away the gender column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7"/>
          <p:cNvSpPr/>
          <p:nvPr/>
        </p:nvSpPr>
        <p:spPr>
          <a:xfrm rot="1313">
            <a:off x="2609724" y="32960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Filtering with w</a:t>
            </a:r>
            <a:r>
              <a:rPr lang="es"/>
              <a:t>ide transformations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  <a:gridCol w="625625"/>
                <a:gridCol w="605050"/>
              </a:tblGrid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Bassett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George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Hunter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459050" y="31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  <a:gridCol w="625625"/>
                <a:gridCol w="6050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surname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gender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Bland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TX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F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28"/>
          <p:cNvSpPr/>
          <p:nvPr/>
        </p:nvSpPr>
        <p:spPr>
          <a:xfrm rot="1313">
            <a:off x="2609724" y="22292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3490475" y="2056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687950"/>
              </a:tblGrid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CA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Google Shape;187;p28"/>
          <p:cNvGraphicFramePr/>
          <p:nvPr/>
        </p:nvGraphicFramePr>
        <p:xfrm>
          <a:off x="3490475" y="320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687950"/>
              </a:tblGrid>
              <a:tr h="34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state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8"/>
          <p:cNvSpPr txBox="1"/>
          <p:nvPr>
            <p:ph type="ctrTitle"/>
          </p:nvPr>
        </p:nvSpPr>
        <p:spPr>
          <a:xfrm>
            <a:off x="5023250" y="1550100"/>
            <a:ext cx="36909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Common use case: Filtering groups based on some group statistics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Here: Filter all states with at least one male senator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For this, filtering on individual rows is not sufficient, we need to look at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entire groups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8"/>
          <p:cNvSpPr/>
          <p:nvPr/>
        </p:nvSpPr>
        <p:spPr>
          <a:xfrm rot="1313">
            <a:off x="2609724" y="3296025"/>
            <a:ext cx="7857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3020400" y="3807300"/>
            <a:ext cx="1628100" cy="545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empty subtable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Other wide transformations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.filter()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filter within groups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.first()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take first element within each group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.ffill()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fill missing values using the values from previous rows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.quantile()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take the x % largest / smallest values within a group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.cumsum()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cumulative sum over rows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.apply()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- apply a custom function to each subtable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Colab: group by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Correlation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Correlation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Measures how two variables are related to another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Example: IQ and income have a positive correlation: an increase in IQ (mostly) corresponds to an increase in income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Can be a either a bad thing or a good thing for some ML algorithms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E.g. linear methods suffer a lot when there is high collinearity, i.e. columns with high correlations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On the other hand, predicting a variable is much easier if we have a feature that is highly correlated, e.g. predict temperature from time of day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Correlations can be used for feature selection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Introduction to NoSQL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Introduction to 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AutoNum type="arabicPeriod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Python: NumPy &amp; 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"/>
              <a:buChar char="-"/>
            </a:pPr>
            <a:r>
              <a:rPr b="0" lang="e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"/>
              <a:buChar char="-"/>
            </a:pPr>
            <a:r>
              <a:rPr b="0" lang="e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"/>
              <a:buChar char="-"/>
            </a:pPr>
            <a:r>
              <a:rPr b="0" lang="e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ANOVA</a:t>
            </a:r>
            <a:endParaRPr b="0"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ctrTitle"/>
          </p:nvPr>
        </p:nvSpPr>
        <p:spPr>
          <a:xfrm>
            <a:off x="374700" y="781600"/>
            <a:ext cx="4648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Examples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Some examples of data that have a high correlation: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Caloric intake and weight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Eye color and your relatives’ eye colors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amount of time your study and your GPA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Example of negative correlation: physical exercise and body fat percentage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951" y="1526700"/>
            <a:ext cx="3642250" cy="2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374700" y="781600"/>
            <a:ext cx="82749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Correlation </a:t>
            </a:r>
            <a:r>
              <a:rPr lang="es"/>
              <a:t>≠ causation</a:t>
            </a:r>
            <a:endParaRPr sz="1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If you search long enough, you will find ludicrous correlations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is a related phenomenon in machine learning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425" y="2251854"/>
            <a:ext cx="5430275" cy="25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Pearson correlation coefficient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The standard / default correlation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Measures linear associations between two variables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The sign indicates (anti-)monotonicity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Normalized to [-1.0, 1.0]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ctrTitle"/>
          </p:nvPr>
        </p:nvSpPr>
        <p:spPr>
          <a:xfrm>
            <a:off x="374700" y="476799"/>
            <a:ext cx="8455500" cy="4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Pearson correlation coefficient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50" y="952900"/>
            <a:ext cx="6624650" cy="3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/>
          <p:nvPr/>
        </p:nvSpPr>
        <p:spPr>
          <a:xfrm>
            <a:off x="811400" y="1556650"/>
            <a:ext cx="1425600" cy="451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2564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perfect fit, anti-monotonous</a:t>
            </a:r>
            <a:endParaRPr b="1" sz="900"/>
          </a:p>
        </p:txBody>
      </p:sp>
      <p:sp>
        <p:nvSpPr>
          <p:cNvPr id="235" name="Google Shape;235;p36"/>
          <p:cNvSpPr/>
          <p:nvPr/>
        </p:nvSpPr>
        <p:spPr>
          <a:xfrm>
            <a:off x="6939900" y="1556650"/>
            <a:ext cx="1425600" cy="451500"/>
          </a:xfrm>
          <a:prstGeom prst="leftArrowCallout">
            <a:avLst>
              <a:gd fmla="val 25000" name="adj1"/>
              <a:gd fmla="val 25000" name="adj2"/>
              <a:gd fmla="val 25000" name="adj3"/>
              <a:gd fmla="val 81302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im</a:t>
            </a:r>
            <a:r>
              <a:rPr b="1" lang="es" sz="900"/>
              <a:t>perfect fit, anti-monotonous</a:t>
            </a:r>
            <a:endParaRPr b="1" sz="900"/>
          </a:p>
        </p:txBody>
      </p:sp>
      <p:sp>
        <p:nvSpPr>
          <p:cNvPr id="236" name="Google Shape;236;p36"/>
          <p:cNvSpPr/>
          <p:nvPr/>
        </p:nvSpPr>
        <p:spPr>
          <a:xfrm>
            <a:off x="4204375" y="4610250"/>
            <a:ext cx="1425600" cy="451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perfect fit, monotonous</a:t>
            </a:r>
            <a:endParaRPr b="1" sz="900"/>
          </a:p>
        </p:txBody>
      </p:sp>
      <p:sp>
        <p:nvSpPr>
          <p:cNvPr id="237" name="Google Shape;237;p36"/>
          <p:cNvSpPr/>
          <p:nvPr/>
        </p:nvSpPr>
        <p:spPr>
          <a:xfrm>
            <a:off x="125600" y="3385450"/>
            <a:ext cx="1425600" cy="451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2564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im</a:t>
            </a:r>
            <a:r>
              <a:rPr b="1" lang="es" sz="900"/>
              <a:t>perfect fit, monotonous</a:t>
            </a:r>
            <a:endParaRPr b="1" sz="900"/>
          </a:p>
        </p:txBody>
      </p:sp>
      <p:sp>
        <p:nvSpPr>
          <p:cNvPr id="238" name="Google Shape;238;p36"/>
          <p:cNvSpPr/>
          <p:nvPr/>
        </p:nvSpPr>
        <p:spPr>
          <a:xfrm>
            <a:off x="7930500" y="3309250"/>
            <a:ext cx="1093500" cy="451500"/>
          </a:xfrm>
          <a:prstGeom prst="leftArrowCallout">
            <a:avLst>
              <a:gd fmla="val 25000" name="adj1"/>
              <a:gd fmla="val 25000" name="adj2"/>
              <a:gd fmla="val 25000" name="adj3"/>
              <a:gd fmla="val 81302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uncorrelated</a:t>
            </a:r>
            <a:endParaRPr b="1" sz="900"/>
          </a:p>
        </p:txBody>
      </p:sp>
      <p:sp>
        <p:nvSpPr>
          <p:cNvPr id="239" name="Google Shape;239;p36"/>
          <p:cNvSpPr txBox="1"/>
          <p:nvPr/>
        </p:nvSpPr>
        <p:spPr>
          <a:xfrm>
            <a:off x="138775" y="4736450"/>
            <a:ext cx="3246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Montserrat Light"/>
                <a:ea typeface="Montserrat Light"/>
                <a:cs typeface="Montserrat Light"/>
                <a:sym typeface="Montserrat Light"/>
              </a:rPr>
              <a:t>By Kiatdd - Own work, CC BY-SA 3.0, https://commons.wikimedia.org/w/index.php?curid=37108966</a:t>
            </a:r>
            <a:endParaRPr sz="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374700" y="552999"/>
            <a:ext cx="2723400" cy="4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Caveats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Pearson correlation is 0.816 for all four plots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Yet the relationship is totally different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Plotting &amp; outlier removal are important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098" y="842350"/>
            <a:ext cx="5844750" cy="3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388550" y="4838700"/>
            <a:ext cx="85479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Montserrat Light"/>
                <a:ea typeface="Montserrat Light"/>
                <a:cs typeface="Montserrat Light"/>
                <a:sym typeface="Montserrat Light"/>
              </a:rPr>
              <a:t>By Anscombe.svg: Schutz(label using subscripts): Avenue - Anscombe.svg, CC BY-SA 3.0, https://commons.wikimedia.org/w/index.php?curid=9838454</a:t>
            </a:r>
            <a:endParaRPr sz="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4232525" y="4610250"/>
            <a:ext cx="1016400" cy="451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outlier</a:t>
            </a:r>
            <a:endParaRPr b="1" sz="900"/>
          </a:p>
        </p:txBody>
      </p:sp>
      <p:sp>
        <p:nvSpPr>
          <p:cNvPr id="248" name="Google Shape;248;p37"/>
          <p:cNvSpPr/>
          <p:nvPr/>
        </p:nvSpPr>
        <p:spPr>
          <a:xfrm>
            <a:off x="7169450" y="344775"/>
            <a:ext cx="1016400" cy="451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non-linear relationship</a:t>
            </a:r>
            <a:endParaRPr b="1"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Kendall’s tau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Captures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(anti-)monotonous relationship, not only linear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Normalized to [-1.0, 1.0]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If Y is an increasing function of X, their 𝛕 is 1.0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Calculated as</a:t>
            </a:r>
            <a:br>
              <a:rPr lang="es" sz="18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" sz="18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" sz="180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s" sz="1800"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 pair of two samples (x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,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), (x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,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) is concordant if 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&lt; 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and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&lt;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or 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&gt; x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and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&gt; y</a:t>
            </a:r>
            <a:r>
              <a:rPr baseline="-25000" lang="e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819400"/>
            <a:ext cx="4546686" cy="47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9"/>
          <p:cNvCxnSpPr/>
          <p:nvPr/>
        </p:nvCxnSpPr>
        <p:spPr>
          <a:xfrm rot="10800000">
            <a:off x="601250" y="786225"/>
            <a:ext cx="9300" cy="397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9"/>
          <p:cNvCxnSpPr/>
          <p:nvPr/>
        </p:nvCxnSpPr>
        <p:spPr>
          <a:xfrm flipH="1" rot="10800000">
            <a:off x="296025" y="4523300"/>
            <a:ext cx="4813500" cy="1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39"/>
          <p:cNvSpPr/>
          <p:nvPr/>
        </p:nvSpPr>
        <p:spPr>
          <a:xfrm>
            <a:off x="1591150" y="3309425"/>
            <a:ext cx="120300" cy="1188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3461075" y="2481900"/>
            <a:ext cx="120300" cy="1188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39"/>
          <p:cNvCxnSpPr/>
          <p:nvPr/>
        </p:nvCxnSpPr>
        <p:spPr>
          <a:xfrm>
            <a:off x="1637960" y="3456197"/>
            <a:ext cx="26700" cy="108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9"/>
          <p:cNvCxnSpPr/>
          <p:nvPr/>
        </p:nvCxnSpPr>
        <p:spPr>
          <a:xfrm>
            <a:off x="3507886" y="2600696"/>
            <a:ext cx="35100" cy="188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9"/>
          <p:cNvCxnSpPr>
            <a:stCxn id="261" idx="2"/>
          </p:cNvCxnSpPr>
          <p:nvPr/>
        </p:nvCxnSpPr>
        <p:spPr>
          <a:xfrm flipH="1">
            <a:off x="601150" y="3368825"/>
            <a:ext cx="990000" cy="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9"/>
          <p:cNvCxnSpPr>
            <a:stCxn id="262" idx="3"/>
          </p:cNvCxnSpPr>
          <p:nvPr/>
        </p:nvCxnSpPr>
        <p:spPr>
          <a:xfrm flipH="1">
            <a:off x="601093" y="2583302"/>
            <a:ext cx="2877600" cy="3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7" name="Google Shape;267;p39"/>
          <p:cNvSpPr txBox="1"/>
          <p:nvPr/>
        </p:nvSpPr>
        <p:spPr>
          <a:xfrm>
            <a:off x="1507900" y="4643950"/>
            <a:ext cx="360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3277000" y="464395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-1075" y="246480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-1075" y="322680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5337775" y="786225"/>
            <a:ext cx="32379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Concordant pair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When x increases, y increases as well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Indicates monotonous relationship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These type of pairs </a:t>
            </a:r>
            <a:r>
              <a:rPr b="1" lang="es" sz="1900">
                <a:latin typeface="Montserrat"/>
                <a:ea typeface="Montserrat"/>
                <a:cs typeface="Montserrat"/>
                <a:sym typeface="Montserrat"/>
              </a:rPr>
              <a:t>increase</a:t>
            </a: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 Kendall’s tau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40"/>
          <p:cNvCxnSpPr/>
          <p:nvPr/>
        </p:nvCxnSpPr>
        <p:spPr>
          <a:xfrm rot="10800000">
            <a:off x="601250" y="786225"/>
            <a:ext cx="9300" cy="397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40"/>
          <p:cNvCxnSpPr/>
          <p:nvPr/>
        </p:nvCxnSpPr>
        <p:spPr>
          <a:xfrm flipH="1" rot="10800000">
            <a:off x="296025" y="4523300"/>
            <a:ext cx="4813500" cy="1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40"/>
          <p:cNvSpPr/>
          <p:nvPr/>
        </p:nvSpPr>
        <p:spPr>
          <a:xfrm>
            <a:off x="1591150" y="1785425"/>
            <a:ext cx="120300" cy="1188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/>
          <p:nvPr/>
        </p:nvSpPr>
        <p:spPr>
          <a:xfrm>
            <a:off x="3461075" y="2481900"/>
            <a:ext cx="120300" cy="1188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0"/>
          <p:cNvCxnSpPr>
            <a:stCxn id="278" idx="4"/>
          </p:cNvCxnSpPr>
          <p:nvPr/>
        </p:nvCxnSpPr>
        <p:spPr>
          <a:xfrm>
            <a:off x="1651300" y="1904225"/>
            <a:ext cx="13500" cy="263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40"/>
          <p:cNvCxnSpPr/>
          <p:nvPr/>
        </p:nvCxnSpPr>
        <p:spPr>
          <a:xfrm>
            <a:off x="3507886" y="2600696"/>
            <a:ext cx="35100" cy="188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40"/>
          <p:cNvCxnSpPr>
            <a:stCxn id="278" idx="2"/>
          </p:cNvCxnSpPr>
          <p:nvPr/>
        </p:nvCxnSpPr>
        <p:spPr>
          <a:xfrm flipH="1">
            <a:off x="601150" y="1844825"/>
            <a:ext cx="990000" cy="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40"/>
          <p:cNvCxnSpPr>
            <a:stCxn id="279" idx="3"/>
          </p:cNvCxnSpPr>
          <p:nvPr/>
        </p:nvCxnSpPr>
        <p:spPr>
          <a:xfrm flipH="1">
            <a:off x="601093" y="2583302"/>
            <a:ext cx="2877600" cy="3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4" name="Google Shape;284;p40"/>
          <p:cNvSpPr txBox="1"/>
          <p:nvPr/>
        </p:nvSpPr>
        <p:spPr>
          <a:xfrm>
            <a:off x="1507900" y="4643950"/>
            <a:ext cx="360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3277000" y="464395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-1075" y="246480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-1075" y="1702800"/>
            <a:ext cx="573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s" sz="15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5337775" y="786225"/>
            <a:ext cx="32379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Discordant</a:t>
            </a: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 pair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When x increases, </a:t>
            </a:r>
            <a:b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y </a:t>
            </a:r>
            <a:r>
              <a:rPr b="1" lang="es" sz="1900">
                <a:latin typeface="Montserrat"/>
                <a:ea typeface="Montserrat"/>
                <a:cs typeface="Montserrat"/>
                <a:sym typeface="Montserrat"/>
              </a:rPr>
              <a:t>decreases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Indicates </a:t>
            </a:r>
            <a:r>
              <a:rPr b="1" lang="es" sz="1900">
                <a:latin typeface="Montserrat"/>
                <a:ea typeface="Montserrat"/>
                <a:cs typeface="Montserrat"/>
                <a:sym typeface="Montserrat"/>
              </a:rPr>
              <a:t>anti</a:t>
            </a: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-monotonous relationship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 Light"/>
              <a:buChar char="●"/>
            </a:pPr>
            <a:r>
              <a:rPr b="1" lang="es" sz="1900">
                <a:latin typeface="Montserrat"/>
                <a:ea typeface="Montserrat"/>
                <a:cs typeface="Montserrat"/>
                <a:sym typeface="Montserrat"/>
              </a:rPr>
              <a:t>Decreases</a:t>
            </a:r>
            <a:r>
              <a:rPr lang="es" sz="1900">
                <a:latin typeface="Montserrat Light"/>
                <a:ea typeface="Montserrat Light"/>
                <a:cs typeface="Montserrat Light"/>
                <a:sym typeface="Montserrat Light"/>
              </a:rPr>
              <a:t> Kendall’s tau</a:t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ctrTitle"/>
          </p:nvPr>
        </p:nvSpPr>
        <p:spPr>
          <a:xfrm>
            <a:off x="374700" y="781600"/>
            <a:ext cx="47790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Spearman correlation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Like Kendall’s tau, measures any kind of monotonous relationship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Calculated via the (Pearson) correlation of ranks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650" y="1400000"/>
            <a:ext cx="3468773" cy="32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 txBox="1"/>
          <p:nvPr/>
        </p:nvSpPr>
        <p:spPr>
          <a:xfrm>
            <a:off x="5934800" y="4737700"/>
            <a:ext cx="2895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Montserrat Light"/>
                <a:ea typeface="Montserrat Light"/>
                <a:cs typeface="Montserrat Light"/>
                <a:sym typeface="Montserrat Light"/>
              </a:rPr>
              <a:t>By Skbkekas - Own work, CC BY-SA 3.0, https://commons.wikimedia.org/w/index.php?curid=8778554</a:t>
            </a:r>
            <a:endParaRPr sz="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ctrTitle"/>
          </p:nvPr>
        </p:nvSpPr>
        <p:spPr>
          <a:xfrm>
            <a:off x="374700" y="781600"/>
            <a:ext cx="47790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Rank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Relative position of a value within all other values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Only the relative order matters, not the magnitude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X, Y have the same rank hence their Spearman correlation is 1.0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5934800" y="4737700"/>
            <a:ext cx="2895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Montserrat Light"/>
                <a:ea typeface="Montserrat Light"/>
                <a:cs typeface="Montserrat Light"/>
                <a:sym typeface="Montserrat Light"/>
              </a:rPr>
              <a:t>By Skbkekas - Own work, CC BY-SA 3.0, https://commons.wikimedia.org/w/index.php?curid=8778554</a:t>
            </a:r>
            <a:endParaRPr sz="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5445300" y="15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-3.0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-22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Google Shape;303;p42"/>
          <p:cNvGraphicFramePr/>
          <p:nvPr/>
        </p:nvGraphicFramePr>
        <p:xfrm>
          <a:off x="6255750" y="15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rank(X)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2"/>
          <p:cNvGraphicFramePr/>
          <p:nvPr/>
        </p:nvGraphicFramePr>
        <p:xfrm>
          <a:off x="7066200" y="15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-3.5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-100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Google Shape;305;p42"/>
          <p:cNvGraphicFramePr/>
          <p:nvPr/>
        </p:nvGraphicFramePr>
        <p:xfrm>
          <a:off x="7876650" y="15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10450"/>
              </a:tblGrid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rank(Y)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Group by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Mutual information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Measures how well Y can be predicted from X, regardless of monotonicity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sin(X) is neither an increasing nor a decreasing function of X, but has perfect mutual information with X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369" y="2485294"/>
            <a:ext cx="3345850" cy="20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ANOVA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Primer: Hypothesis tests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Used to answer questions about dataset such as: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“Does taking a certain drug have an effect on an illness?”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“Is intelligence quotient different between students of different subjects?”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“Which of several training regimen is best at improving athletic performance?”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“Is emotional intelligence normally distributed in the population?”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Hypotheses tests are a framework to answer these questions and to </a:t>
            </a:r>
            <a:r>
              <a:rPr lang="es" sz="1800"/>
              <a:t>quantify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the certainty of our results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ctrTitle"/>
          </p:nvPr>
        </p:nvSpPr>
        <p:spPr>
          <a:xfrm>
            <a:off x="374700" y="781600"/>
            <a:ext cx="82194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Primer: Hypothesis tests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All hypothesis tests: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Take data with multiple observations as input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Data can have one or many variables, ordinal / metric -&gt; depends on the test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Distinguish between a null hypothesis and an alternative hypothesis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Return a p-value / significance which means: How likely are we to see the observed results by chance if the null hypothesis holds true?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Primer: Hypothesis tests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Example of a hypothesis test: “Does taking a drug X increase libido?”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Our data could look something like this: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2" name="Google Shape;332;p47"/>
          <p:cNvGraphicFramePr/>
          <p:nvPr/>
        </p:nvGraphicFramePr>
        <p:xfrm>
          <a:off x="884625" y="23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1334950"/>
                <a:gridCol w="1334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group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libido (1-7)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placebo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drug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drug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placebo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drug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7"/>
          <p:cNvSpPr txBox="1"/>
          <p:nvPr/>
        </p:nvSpPr>
        <p:spPr>
          <a:xfrm>
            <a:off x="4144400" y="2336425"/>
            <a:ext cx="4468200" cy="2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We have one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categorial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predictor / factor / IV (group membership)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And one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metric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outcome / DV (libido)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We can use a t-test to measure if there is a significant difference between the two groups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ANOVA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Can be seen as a generalization of the t-test for more than 2 levels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In the data below we now have four different levels for the factor ‘dose’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9" name="Google Shape;339;p48"/>
          <p:cNvGraphicFramePr/>
          <p:nvPr/>
        </p:nvGraphicFramePr>
        <p:xfrm>
          <a:off x="884625" y="23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1334950"/>
                <a:gridCol w="1334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dose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libido (1-7)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placebo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low dose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high dose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high dose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low dose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8"/>
          <p:cNvSpPr txBox="1"/>
          <p:nvPr/>
        </p:nvSpPr>
        <p:spPr>
          <a:xfrm>
            <a:off x="4070400" y="2364175"/>
            <a:ext cx="43479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We see that subjects with ‘high dose’ have a higher libido than people with ‘placebo’ or ‘lower dose’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However there is also natural noise in the data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ANOVA quantifies our certainty for a significant effect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400" y="3271001"/>
            <a:ext cx="3908000" cy="14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ANOVA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If the drug has a strong effect, we expect the medium libido to be much higher for the ‘high dose’ group than for the ‘low dose’ group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However, there is a natural variance within each group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ANOVA takes the variances within the groups into account when comparing the means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Hence the name ANOVA = Analysis of Variance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There are different flavors of ANOVA, e.g. one-way, two-way...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General framework for hypothesis tests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Frame the problem as a hypothesis test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Pick appropriate test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Check assumptions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Do the test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Analyze the test results, e.g. via post-hoc tests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3200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Group by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In tabular data, multiple rows often share some property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Example: Employees from the same department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Group by is used to apply some operation for each such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group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, e.g. average salary per department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Groups are formed by a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group key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, e.g. department ID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Afterwards an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aggregation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and / or a </a:t>
            </a:r>
            <a:r>
              <a:rPr i="1" lang="es" sz="1800">
                <a:latin typeface="Montserrat"/>
                <a:ea typeface="Montserrat"/>
                <a:cs typeface="Montserrat"/>
                <a:sym typeface="Montserrat"/>
              </a:rPr>
              <a:t>mapping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 takes place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74700" y="629200"/>
            <a:ext cx="5000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Example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“How many senators per state?”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Steps in pandas: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for each state, create a subtable with all rows of that state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Apply</a:t>
            </a: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Count the number of rows per subtable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Combine</a:t>
            </a:r>
            <a:r>
              <a:rPr b="0"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Form a result with one row per state and the associated count</a:t>
            </a:r>
            <a:endParaRPr b="0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5656975" y="88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8"/>
          <p:cNvGraphicFramePr/>
          <p:nvPr/>
        </p:nvGraphicFramePr>
        <p:xfrm>
          <a:off x="6190375" y="34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8"/>
          <p:cNvSpPr/>
          <p:nvPr/>
        </p:nvSpPr>
        <p:spPr>
          <a:xfrm rot="5400000">
            <a:off x="6747950" y="2751782"/>
            <a:ext cx="579000" cy="5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1: Split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374700" y="229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9"/>
          <p:cNvGraphicFramePr/>
          <p:nvPr/>
        </p:nvGraphicFramePr>
        <p:xfrm>
          <a:off x="5640650" y="18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9"/>
          <p:cNvGraphicFramePr/>
          <p:nvPr/>
        </p:nvGraphicFramePr>
        <p:xfrm>
          <a:off x="5640650" y="357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9"/>
          <p:cNvSpPr/>
          <p:nvPr/>
        </p:nvSpPr>
        <p:spPr>
          <a:xfrm rot="-654012">
            <a:off x="3367364" y="2614009"/>
            <a:ext cx="1859346" cy="5086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732116">
            <a:off x="3367328" y="3484673"/>
            <a:ext cx="1859406" cy="5085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066050" y="1614850"/>
            <a:ext cx="1628100" cy="545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grouping key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2: Apply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459050" y="162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Bassett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George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20"/>
          <p:cNvGraphicFramePr/>
          <p:nvPr/>
        </p:nvGraphicFramePr>
        <p:xfrm>
          <a:off x="459050" y="357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1095100"/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surname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gender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20"/>
          <p:cNvSpPr/>
          <p:nvPr/>
        </p:nvSpPr>
        <p:spPr>
          <a:xfrm rot="555">
            <a:off x="3672164" y="2156762"/>
            <a:ext cx="1859400" cy="5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 rot="555">
            <a:off x="3672753" y="3803879"/>
            <a:ext cx="1859400" cy="5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6215250" y="190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6215250" y="358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3</a:t>
            </a:r>
            <a:r>
              <a:rPr lang="es"/>
              <a:t>: Combine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/>
          <p:nvPr/>
        </p:nvSpPr>
        <p:spPr>
          <a:xfrm rot="1483758">
            <a:off x="3126387" y="2406118"/>
            <a:ext cx="1859529" cy="5088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 rot="-983998">
            <a:off x="3140603" y="3499072"/>
            <a:ext cx="1859454" cy="5085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1198600" y="181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21"/>
          <p:cNvGraphicFramePr/>
          <p:nvPr/>
        </p:nvGraphicFramePr>
        <p:xfrm>
          <a:off x="1198600" y="346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p21"/>
          <p:cNvGraphicFramePr/>
          <p:nvPr/>
        </p:nvGraphicFramePr>
        <p:xfrm>
          <a:off x="5355300" y="2626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{2EEBBDCC-B2FB-4F72-81A0-C009F35A9A6C}</a:tableStyleId>
              </a:tblPr>
              <a:tblGrid>
                <a:gridCol w="845375"/>
                <a:gridCol w="817575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count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74700" y="781606"/>
            <a:ext cx="8455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Code in pandas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     legislators.groupby(‘state’)[‘surname’].count()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2775275" y="2623100"/>
            <a:ext cx="2211000" cy="49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803025" y="2030950"/>
            <a:ext cx="22110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985075" y="2623100"/>
            <a:ext cx="2610000" cy="490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5004725" y="2030950"/>
            <a:ext cx="25902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APPLY / COMBINE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mune Technology Institute Basic">
  <a:themeElements>
    <a:clrScheme name="Tropic">
      <a:dk1>
        <a:srgbClr val="74C0C2"/>
      </a:dk1>
      <a:lt1>
        <a:srgbClr val="FFFFFF"/>
      </a:lt1>
      <a:dk2>
        <a:srgbClr val="EFA20E"/>
      </a:dk2>
      <a:lt2>
        <a:srgbClr val="447373"/>
      </a:lt2>
      <a:accent1>
        <a:srgbClr val="74C0C2"/>
      </a:accent1>
      <a:accent2>
        <a:srgbClr val="808080"/>
      </a:accent2>
      <a:accent3>
        <a:srgbClr val="447373"/>
      </a:accent3>
      <a:accent4>
        <a:srgbClr val="CADCC5"/>
      </a:accent4>
      <a:accent5>
        <a:srgbClr val="52B9DD"/>
      </a:accent5>
      <a:accent6>
        <a:srgbClr val="FFF16E"/>
      </a:accent6>
      <a:hlink>
        <a:srgbClr val="74C0C2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