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 SemiBold"/>
      <p:regular r:id="rId23"/>
      <p:bold r:id="rId24"/>
      <p:italic r:id="rId25"/>
      <p:boldItalic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  <p:embeddedFont>
      <p:font typeface="PT Sans Narrow"/>
      <p:regular r:id="rId33"/>
      <p:bold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Montserrat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Ligh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regular.fntdata"/><Relationship Id="rId24" Type="http://schemas.openxmlformats.org/officeDocument/2006/relationships/font" Target="fonts/NunitoSemiBold-bold.fntdata"/><Relationship Id="rId46" Type="http://schemas.openxmlformats.org/officeDocument/2006/relationships/font" Target="fonts/MontserratLight-boldItalic.fntdata"/><Relationship Id="rId23" Type="http://schemas.openxmlformats.org/officeDocument/2006/relationships/font" Target="fonts/NunitoSemiBold-regular.fntdata"/><Relationship Id="rId45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boldItalic.fntdata"/><Relationship Id="rId25" Type="http://schemas.openxmlformats.org/officeDocument/2006/relationships/font" Target="fonts/NunitoSemiBold-italic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f33ff83d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f33ff83d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fbd1f4e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fbd1f4e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fbd1f4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fbd1f4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fbd1f4e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fbd1f4e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fbd1f4e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fbd1f4e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fbd1f4e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fbd1f4e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fbd1f4e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fbd1f4e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33ff83d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f33ff83d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33ff83d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f33ff83d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4843c3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4843c3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33ff83d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33ff83d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0c145a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0c145a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fbd1f4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fbd1f4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fbd1f4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fbd1f4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fbd1f4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fbd1f4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fbd1f4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fbd1f4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fbd1f4e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fbd1f4e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con título y subtítul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04150" y="1446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137225" y="2545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imagen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24400" y="469600"/>
            <a:ext cx="8607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4400" y="1993487"/>
            <a:ext cx="3547903" cy="2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338325" y="1993550"/>
            <a:ext cx="40656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Haz clic para añadir cuerpo de texto</a:t>
            </a:r>
            <a:endParaRPr sz="1200">
              <a:solidFill>
                <a:srgbClr val="33333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1551250"/>
            <a:ext cx="2808000" cy="18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723525" y="856200"/>
            <a:ext cx="3855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74C0C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90250" y="1225100"/>
            <a:ext cx="5613600" cy="339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b="0" sz="4800"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dea desarrollada">
  <p:cSld name="BIG_NUMB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hasCustomPrompt="1" type="title"/>
          </p:nvPr>
        </p:nvSpPr>
        <p:spPr>
          <a:xfrm>
            <a:off x="311700" y="6190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4C0C2"/>
              </a:buClr>
              <a:buSzPts val="13000"/>
              <a:buNone/>
              <a:defRPr sz="13000">
                <a:solidFill>
                  <a:srgbClr val="74C0C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23860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Básica Azul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0" y="4920625"/>
            <a:ext cx="8319900" cy="31200"/>
          </a:xfrm>
          <a:prstGeom prst="rect">
            <a:avLst/>
          </a:prstGeom>
          <a:solidFill>
            <a:srgbClr val="74C0C2"/>
          </a:solidFill>
          <a:ln cap="flat" cmpd="sng" w="9525">
            <a:solidFill>
              <a:srgbClr val="74C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301775" y="586200"/>
            <a:ext cx="85812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33333"/>
                </a:solidFill>
              </a:defRPr>
            </a:lvl1pPr>
            <a:lvl2pPr lvl="1" rtl="0">
              <a:buNone/>
              <a:defRPr>
                <a:solidFill>
                  <a:srgbClr val="333333"/>
                </a:solidFill>
              </a:defRPr>
            </a:lvl2pPr>
            <a:lvl3pPr lvl="2" rtl="0">
              <a:buNone/>
              <a:defRPr>
                <a:solidFill>
                  <a:srgbClr val="333333"/>
                </a:solidFill>
              </a:defRPr>
            </a:lvl3pPr>
            <a:lvl4pPr lvl="3" rtl="0">
              <a:buNone/>
              <a:defRPr>
                <a:solidFill>
                  <a:srgbClr val="333333"/>
                </a:solidFill>
              </a:defRPr>
            </a:lvl4pPr>
            <a:lvl5pPr lvl="4" rtl="0">
              <a:buNone/>
              <a:defRPr>
                <a:solidFill>
                  <a:srgbClr val="333333"/>
                </a:solidFill>
              </a:defRPr>
            </a:lvl5pPr>
            <a:lvl6pPr lvl="5" rtl="0">
              <a:buNone/>
              <a:defRPr>
                <a:solidFill>
                  <a:srgbClr val="333333"/>
                </a:solidFill>
              </a:defRPr>
            </a:lvl6pPr>
            <a:lvl7pPr lvl="6" rtl="0">
              <a:buNone/>
              <a:defRPr>
                <a:solidFill>
                  <a:srgbClr val="333333"/>
                </a:solidFill>
              </a:defRPr>
            </a:lvl7pPr>
            <a:lvl8pPr lvl="7" rtl="0">
              <a:buNone/>
              <a:defRPr>
                <a:solidFill>
                  <a:srgbClr val="333333"/>
                </a:solidFill>
              </a:defRPr>
            </a:lvl8pPr>
            <a:lvl9pPr lvl="8" rtl="0">
              <a:buNone/>
              <a:defRPr>
                <a:solidFill>
                  <a:srgbClr val="33333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66225" y="1608200"/>
            <a:ext cx="83229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scura">
  <p:cSld name="CUSTOM_1_2">
    <p:bg>
      <p:bgPr>
        <a:solidFill>
          <a:srgbClr val="00000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26787" l="0" r="0" t="22129"/>
          <a:stretch/>
        </p:blipFill>
        <p:spPr>
          <a:xfrm>
            <a:off x="170450" y="120225"/>
            <a:ext cx="1097853" cy="36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erre">
  <p:cSld name="CUSTOM">
    <p:bg>
      <p:bgPr>
        <a:solidFill>
          <a:srgbClr val="0000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3394500" y="1394250"/>
            <a:ext cx="2355000" cy="2355000"/>
          </a:xfrm>
          <a:prstGeom prst="rect">
            <a:avLst/>
          </a:prstGeom>
          <a:noFill/>
          <a:ln cap="flat" cmpd="sng" w="76200">
            <a:solidFill>
              <a:srgbClr val="74C0C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st="9525">
              <a:srgbClr val="00FFFF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9874" y="1306512"/>
            <a:ext cx="3924254" cy="25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4400" y="469600"/>
            <a:ext cx="8607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sz="3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71125"/>
            <a:ext cx="85206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■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■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3333"/>
              </a:buClr>
              <a:buSzPts val="1200"/>
              <a:buFont typeface="Montserrat Light"/>
              <a:buChar char="■"/>
              <a:defRPr sz="12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r">
              <a:buNone/>
              <a:defRPr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32898" l="0" r="0" t="33820"/>
          <a:stretch/>
        </p:blipFill>
        <p:spPr>
          <a:xfrm>
            <a:off x="178700" y="161775"/>
            <a:ext cx="1083674" cy="232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.jp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jp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curse of dimensionality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2578825" y="1091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Linear discriminant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61950" y="923138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goal in LDA is to find the features subspace that optimizes class separability.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475" y="1704050"/>
            <a:ext cx="3321049" cy="28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361950" y="816500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Steps to calculate LDA</a:t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61950" y="1260400"/>
            <a:ext cx="84201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d-dimensional dataset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(d is the number of features).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For each class, compute the d-dimensional mean vector.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Construct the between-class scatter matrix S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B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and the within-class scatter matrix S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W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22222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Compute the eigenvectors and corresponding eigenvalues of the matrix 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Sort the eigenvalues by decreasing order to rank the corresponding eigenvectors.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Choose the k eigenvectors that correspond to the k largest eigenvalues to construct a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d × k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dimensional transformation matrix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; the eigenvectors are the columns of this matrix.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Project the samples onto the new feature subspace using the transformation matrix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2578825" y="1091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Linear discriminant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325" y="2455150"/>
            <a:ext cx="429700" cy="1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61950" y="816500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Scatter matrices</a:t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2578825" y="1091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Linear discriminant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61950" y="1277576"/>
            <a:ext cx="8420100" cy="3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Within-class scatter matrix: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Individual class scatter matrix: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Between-class scatter matrix: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50" y="1382300"/>
            <a:ext cx="1121000" cy="4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525" y="2434325"/>
            <a:ext cx="2354951" cy="5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800" y="3499475"/>
            <a:ext cx="2660789" cy="5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61950" y="816500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Discriminability</a:t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2578825" y="1091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Linear discriminant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48650" y="1276047"/>
            <a:ext cx="84201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Plot the linear discriminants by decreasing eigenvalues.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88" y="1928247"/>
            <a:ext cx="4398875" cy="2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2426425" y="2615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Kernel PCA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780325" y="2227425"/>
            <a:ext cx="1703100" cy="605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Kernel PCA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75500" y="2227425"/>
            <a:ext cx="2106600" cy="605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Nonlinear problems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4099263" y="2333175"/>
            <a:ext cx="1263900" cy="393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9CFE8"/>
              </a:gs>
              <a:gs pos="100000">
                <a:srgbClr val="3099B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2578825" y="1091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Kernel PCA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61950" y="1151775"/>
            <a:ext cx="35811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Create nonlinear combinations of the original features to project them onto a higher-dimensional space via a mapping function φ where it becomes linearly separable.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φ(x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, x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) = (z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, z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, z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) = (x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, x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, x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21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+ x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) ← example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There are some known ways to do that: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Polynomial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Linear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Radial basis function (RBF)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Sigmoid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61950" y="816500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Kernel basic idea</a:t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772" y="1319649"/>
            <a:ext cx="4829178" cy="35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5223750" y="1662325"/>
            <a:ext cx="3645000" cy="30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3631500" y="140850"/>
            <a:ext cx="157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About me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224400" y="606325"/>
            <a:ext cx="28455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Esteban Sánchez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10725" y="966675"/>
            <a:ext cx="6657000" cy="38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Education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Physics UCM (2012-2018)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Data Science Kschool (2018)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Psychology UNED (currently) (2019-) 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Experience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Data scientist jr at Indizen Technology (2017-2019)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Data scientist at Ernst &amp; Young (2019)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Specialist data scientist at Vodafone- Big Data and AI (currently) (2019-)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Data science lead instructor al The Bridge (2020)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Introduction to Python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-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Data analysis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75" y="2695675"/>
            <a:ext cx="903675" cy="9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097" y="1183800"/>
            <a:ext cx="1325129" cy="1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775" y="1221850"/>
            <a:ext cx="965450" cy="9654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4575" y="1221825"/>
            <a:ext cx="965450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 rotWithShape="1">
          <a:blip r:embed="rId7">
            <a:alphaModFix/>
          </a:blip>
          <a:srcRect b="4781" l="6048" r="3264" t="8915"/>
          <a:stretch/>
        </p:blipFill>
        <p:spPr>
          <a:xfrm>
            <a:off x="6842275" y="2727487"/>
            <a:ext cx="883724" cy="85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8247" y="3837423"/>
            <a:ext cx="691783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4575" y="3663775"/>
            <a:ext cx="1054700" cy="1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type="title"/>
          </p:nvPr>
        </p:nvSpPr>
        <p:spPr>
          <a:xfrm>
            <a:off x="6038225" y="606325"/>
            <a:ext cx="279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esteban.sanchez@immune.institute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633150" y="136925"/>
            <a:ext cx="1877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Outline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263700" y="846600"/>
            <a:ext cx="4308300" cy="381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Dimensionality Reduction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The curse of dimensionality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Principal component analysis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Steps to calculate the projection matrix W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Explained variance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Considerations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Singular value decomposition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Linear discriminant analysis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Steps to  calculate LDA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Scatter matrices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Discriminability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Kernel PCA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1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</a:pPr>
            <a:r>
              <a:rPr lang="es" sz="1200">
                <a:latin typeface="Montserrat Light"/>
                <a:ea typeface="Montserrat Light"/>
                <a:cs typeface="Montserrat Light"/>
                <a:sym typeface="Montserrat Light"/>
              </a:rPr>
              <a:t>Kernel basic idea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223750" y="1662325"/>
            <a:ext cx="3645000" cy="307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2578825" y="109100"/>
            <a:ext cx="3972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The curse of dimensionality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61950" y="740300"/>
            <a:ext cx="84201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illions of features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raining extremely slow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61950" y="1961550"/>
            <a:ext cx="84201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Techniques to reduce dimensionality in a dataset (feature extraction):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Principal component analysis (PCA)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Singular value decomposition (SVD)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Linear discriminant analysis (LDA)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Kernel principal component analysis (KPCA)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685500" y="3713575"/>
            <a:ext cx="1703100" cy="605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Data compression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2578825" y="109100"/>
            <a:ext cx="46122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1950" y="886550"/>
            <a:ext cx="84201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PCA helps us to: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Char char="➔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Find the directions of maximum variance in high-dimensional data.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Char char="➔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Project it onto a new subspace with equal or fewer dimensions than the original one..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new feature axes are orthogonal to each other. 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248900" y="4538725"/>
            <a:ext cx="134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2D data plot</a:t>
            </a:r>
            <a:endParaRPr sz="11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798475" y="4538725"/>
            <a:ext cx="2238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Possible chosen axes</a:t>
            </a:r>
            <a:endParaRPr sz="11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75" y="2223030"/>
            <a:ext cx="4612200" cy="226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2578825" y="109100"/>
            <a:ext cx="46122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61950" y="816500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Steps to calculate the projection matrix W</a:t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61950" y="1260400"/>
            <a:ext cx="8420100" cy="3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d-dimensional dataset.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Construct the covariance matrix.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rgbClr val="22222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Decompose</a:t>
            </a: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the covariance matrix </a:t>
            </a:r>
            <a:r>
              <a:rPr lang="es" sz="1200">
                <a:solidFill>
                  <a:srgbClr val="22222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into its eigenvectors and eigenvalues</a:t>
            </a: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Sort the eigenvalues by decreasing order to rank the corresponding eigenvectors.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Select K eigenvectors which correspond to the k largest eigenvalues, where k is the dimensionality of the ner feature subspace.  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AutoNum type="arabicPeriod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Construct a projection matrix W from the “top” k eigenvectors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AutoNum type="arabicPeriod"/>
            </a:pPr>
            <a:r>
              <a:rPr lang="es" sz="1200"/>
              <a:t>T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ransform the d-dimensional input dataset x using the projection matrix W to obtain the new k-dimensional feature subspace, z 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950900" y="3207150"/>
            <a:ext cx="548700" cy="224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k ≤ d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2578825" y="109100"/>
            <a:ext cx="46122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61950" y="816500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Explained variance</a:t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0" y="1699437"/>
            <a:ext cx="3714425" cy="24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5" y="1771701"/>
            <a:ext cx="3609254" cy="231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2578825" y="1091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61950" y="816500"/>
            <a:ext cx="8420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 Medium"/>
              <a:buChar char="●"/>
            </a:pPr>
            <a:r>
              <a:rPr lang="es">
                <a:solidFill>
                  <a:srgbClr val="22222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Considerations</a:t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45500" y="969925"/>
            <a:ext cx="78156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Char char="➔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PCA is very sensitive to data scale. It is very important to put original data in the same scale (mean zero and standard deviation = 1).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Char char="➔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PCA only rotates the coordinates such that new directions are those of maximum variance no guarantee that this information is good for classification.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Char char="➔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New variables (or components) does not have any business meaning.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Montserrat"/>
              <a:buChar char="➔"/>
            </a:pP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We can use correlation matrix (instead of covariance) and it does not require normalized data.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2578825" y="109100"/>
            <a:ext cx="45204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Singular value decomposition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57450" y="618650"/>
            <a:ext cx="84291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Let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be a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n × d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matrix, then exists a factorization →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UDVT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is a diagonal matrix with non-negative entries, of same dimen-</a:t>
            </a:r>
            <a:br>
              <a:rPr lang="es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sion as A (n×d).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U, V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are orthogonal matrices of dimension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n × n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d × d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respectively</a:t>
            </a:r>
            <a:r>
              <a:rPr lang="es" sz="12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If we truncate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to take the first r components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(r &lt; d)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we get an approximation of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A’ </a:t>
            </a:r>
            <a:r>
              <a:rPr lang="es" sz="1200"/>
              <a:t>∼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U’ D’ V’.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D’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diagonal matrix of dimension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r x r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U’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dimension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n x r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We take 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U’ D’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(dimension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n × d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) such that ∥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A − A’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∥ is small.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Elements of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are called singular values.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PCA is a particular case of SVD where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≡ correlation matrix (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A = XTX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57450" y="2756350"/>
            <a:ext cx="54693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There is always SVD factorization.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We need square and semi-positive defined matrix for the PCA decomposition to exist.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Columns of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 are the eigenvectors of 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X  X^T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Columns of V are the eigenvectors of 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X^T  X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Square root of singular values of Σ are the eigenvalues of </a:t>
            </a:r>
            <a:r>
              <a:rPr i="1" lang="es" sz="1200">
                <a:latin typeface="Montserrat"/>
                <a:ea typeface="Montserrat"/>
                <a:cs typeface="Montserrat"/>
                <a:sym typeface="Montserrat"/>
              </a:rPr>
              <a:t>X  X^T</a:t>
            </a:r>
            <a:endParaRPr i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3914" l="0" r="0" t="8893"/>
          <a:stretch/>
        </p:blipFill>
        <p:spPr>
          <a:xfrm>
            <a:off x="5969900" y="3034250"/>
            <a:ext cx="2898850" cy="18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mune Coding Institute Basic">
  <a:themeElements>
    <a:clrScheme name="Tropic">
      <a:dk1>
        <a:srgbClr val="74C0C2"/>
      </a:dk1>
      <a:lt1>
        <a:srgbClr val="FFFFFF"/>
      </a:lt1>
      <a:dk2>
        <a:srgbClr val="EFA20E"/>
      </a:dk2>
      <a:lt2>
        <a:srgbClr val="447373"/>
      </a:lt2>
      <a:accent1>
        <a:srgbClr val="74C0C2"/>
      </a:accent1>
      <a:accent2>
        <a:srgbClr val="808080"/>
      </a:accent2>
      <a:accent3>
        <a:srgbClr val="447373"/>
      </a:accent3>
      <a:accent4>
        <a:srgbClr val="CADCC5"/>
      </a:accent4>
      <a:accent5>
        <a:srgbClr val="52B9DD"/>
      </a:accent5>
      <a:accent6>
        <a:srgbClr val="FFF16E"/>
      </a:accent6>
      <a:hlink>
        <a:srgbClr val="74C0C2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