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ven Pro" pitchFamily="2" charset="77"/>
      <p:regular r:id="rId22"/>
      <p:bold r:id="rId23"/>
    </p:embeddedFont>
    <p:embeddedFont>
      <p:font typeface="Nunito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28020785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28020785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28020785e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628020785e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Banyak pelanggan yang tidak menerima campaign sama sekali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Perbedaan anatara pelanggan yang tidak menerima campaign dengan pelanggan yang menerima campaign 1 kali atau lebih sangat besar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Sangat sedikit pelanggan yang menerima campaign lebih dari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Rata-rata penghasilan pelanggan yang menerima campaign masih lebih besar dari pelanggan yang tidak menerima campaign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Rata-rata pembelian pelanggan yang menerima campaign masih lebih besar daripada pelanggan yang tidak menerima campaign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28020785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28020785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28020785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28020785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28020785e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28020785e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28020785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628020785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28020785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628020785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28020785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28020785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628020785e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628020785e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28020785e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28020785e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28020785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28020785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28020785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28020785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Ada total 2.240 pelanggan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- Mayoritas pelanggan berusia 40-49 tahun dan 30-39 tahun.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- Kebanyakan pelanggan sudah menikah.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- Kebanyakan pelanggan memiliki 1 anak dan lumayan banyak juga yang tidak memiliki anak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- Sedikit pelanggan yang memiliki 3 anak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28020785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28020785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Pelanggan yang tidak memiliki anak atau memiliki anak sedikit, berbelanja lebih banyak dibandingkan dengan pelanggan yang memiliki anak lebih dari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Pelanggan yang sudah menikah dan yang tinggal bersama berbelanja lebih banyak dibandingankan yang lainnya, bisa jadi dikarenakan jumlah orang dalam rumah lebih banyak sehingga kebutuhannya pun lebih banyak.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Kelompok pelanggan yang berusia 40-49 tahun dan 50-59 tahun berbelanja lebih banyak daripada kelompok usia yang lainnya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28020785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28020785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28020785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28020785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28020785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28020785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28020785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628020785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28020785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628020785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2846600"/>
            <a:ext cx="6379800" cy="8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Project Module 2: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Analisis Perilaku Pelanggan &amp; Strategi Peningkatan Penjualan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600" b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8750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By: Kaychi Marcelina Sudiati Kadek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 Pembelian</a:t>
            </a:r>
            <a:endParaRPr/>
          </a:p>
        </p:txBody>
      </p:sp>
      <p:pic>
        <p:nvPicPr>
          <p:cNvPr id="336" name="Google Shape;336;p22" title="channel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25" y="1597875"/>
            <a:ext cx="51259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Distribusi Campaign ke Pelanggan</a:t>
            </a:r>
            <a:endParaRPr/>
          </a:p>
        </p:txBody>
      </p:sp>
      <p:pic>
        <p:nvPicPr>
          <p:cNvPr id="342" name="Google Shape;342;p23" title="distrib_campa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50" y="1597875"/>
            <a:ext cx="4902786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5765175" y="1572325"/>
            <a:ext cx="25692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60% pelanggan tidak pernah menerima campaign sama sekali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Pengaruh Campaign terhadap Total Belanja</a:t>
            </a:r>
            <a:endParaRPr/>
          </a:p>
        </p:txBody>
      </p:sp>
      <p:pic>
        <p:nvPicPr>
          <p:cNvPr id="349" name="Google Shape;349;p24" title="Unknown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38" y="1597875"/>
            <a:ext cx="4446713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 txBox="1"/>
          <p:nvPr/>
        </p:nvSpPr>
        <p:spPr>
          <a:xfrm>
            <a:off x="5609075" y="1594625"/>
            <a:ext cx="2725200" cy="3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Campaign 5 paling efektif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Campaign 3 hampir tidak berdampak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Diskon tidak selalu meningkatkan total belanja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Persentase Komplain dan Resiko Churn</a:t>
            </a:r>
            <a:endParaRPr/>
          </a:p>
        </p:txBody>
      </p:sp>
      <p:pic>
        <p:nvPicPr>
          <p:cNvPr id="356" name="Google Shape;356;p25" title="kompl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50" y="1597875"/>
            <a:ext cx="4151097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 title="churn ris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200" y="1597875"/>
            <a:ext cx="355070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Komplain dan Resiko Churn</a:t>
            </a:r>
            <a:endParaRPr/>
          </a:p>
        </p:txBody>
      </p:sp>
      <p:pic>
        <p:nvPicPr>
          <p:cNvPr id="363" name="Google Shape;363;p26" title="Screenshot 2025-06-26 at 08.58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50" y="1597875"/>
            <a:ext cx="4071350" cy="1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 title="Screenshot 2025-06-26 at 08.58.0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50" y="3192500"/>
            <a:ext cx="4072530" cy="17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5497550" y="1594625"/>
            <a:ext cx="2687400" cy="3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Pelanggan yang tidak komplain berbelanja lebih banyak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Pelanggan yang komplain mengunjungi website lebih sering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Pelanggan yang tidak pernah komplain berpotensi untuk churn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Pertumbuhan Pelanggan</a:t>
            </a:r>
            <a:endParaRPr/>
          </a:p>
        </p:txBody>
      </p:sp>
      <p:pic>
        <p:nvPicPr>
          <p:cNvPr id="371" name="Google Shape;371;p27" title="pertumbuhan_pelangg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13" y="1597875"/>
            <a:ext cx="6541174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tiap Kelompok pelanggan</a:t>
            </a:r>
            <a:endParaRPr/>
          </a:p>
        </p:txBody>
      </p:sp>
      <p:pic>
        <p:nvPicPr>
          <p:cNvPr id="377" name="Google Shape;377;p28" title="sales per coho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500" y="1597875"/>
            <a:ext cx="562880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/>
        </p:nvSpPr>
        <p:spPr>
          <a:xfrm>
            <a:off x="613325" y="1773050"/>
            <a:ext cx="2092200" cy="29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Pelanggan paling loyal: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Cohort periode Agustus 2012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Cohort periode September 2012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Cohort periode November 2012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Cohort periode Mei 2013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Kesimpulan</a:t>
            </a:r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body" idx="1"/>
          </p:nvPr>
        </p:nvSpPr>
        <p:spPr>
          <a:xfrm>
            <a:off x="568700" y="1438500"/>
            <a:ext cx="77655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Berdasarkan hasil analisis terhadap 2.240 data pelanggan, ditemukan pola-pola yang cukup jelas mengenai karakteristik, perilaku belanja, dan respon terhadap campaign pemasaran: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Mayoritas pelanggan adalah keluarga muda dan mapan, dengan usia 30–49 tahun, status menikah, dan jumlah anak sedikit.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Pelanggan dengan pendapatan tinggi berkontribusi besar terhadap total pembelian, khususnya pada produk wine dan meat.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Campaign marketing belum dimanfaatkan secara maksimal – mayoritas pelanggan bahkan belum pernah menerimanya.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Diskon tidak efektif meningkatkan penjualan, bahkan cenderung berdampak negatif terhadap margin keuntungan.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Website lebih sering digunakan untuk eksplorasi, bukan transaksi – pelanggan cenderung tetap belanja langsung.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Pertumbuhan pelanggan belum stabil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Rekomendasi</a:t>
            </a: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body" idx="1"/>
          </p:nvPr>
        </p:nvSpPr>
        <p:spPr>
          <a:xfrm>
            <a:off x="546450" y="1271225"/>
            <a:ext cx="80511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Berikut langkah-langkah strategis yang bisa segera dijalankan dan hasilnya dapat diukur secara nyata:</a:t>
            </a:r>
            <a:endParaRPr sz="180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Targetkan campaign untuk produk unggulan seperti wine dan meat ke pelanggan yang memiliki pendapatan tinggi untuk meningkatkan penjualan produk unggulan sebesar 20% dalam 2 bulan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Membuat paket bundle antara produk yg paling laku dengan produk yang kurang laku untuk meningkatkan 10% penjualan produk yang kurang laku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Memberikan promosi khusus untuk pelanggan yang membeli melalui website untuk mengubah 25% kunjungan ke website menjadi pembelian yang aktif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Analisa ulang campaign 5 dan 1 dan ulangi penerapannya, karena dari 5 campaign, campaign 5 dan 1 yang paling efektif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Berikan loyalti program atau campaign untuk pelanggan lama agar setidaknya 20% pelanggan lama aktif lagi berbelanja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Aktifkan program referal agar pelanggan lama mengajak temannya sehingga di sini kita bisa mencapai tujuan pengaktifan kembali pelanggan lama dan pertumbuhan pelanggan baru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Berikan promo khusus untuk pelanggan baru sehingga pertumbuhan pelanggan terus meningkat setidaknya 10% tiap bulan</a:t>
            </a:r>
            <a:endParaRPr sz="180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800"/>
              <a:t>Buat personal email dan promo khusus untuk pelanggan yang pernah komplain untuk mengurangi 30% potensi churn dan juga mengajak pelanggan lama yang pernah komplain untuk aktif berbelanja lagi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F0B69-1D13-AE5A-E122-EC4B488D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76" y="817290"/>
            <a:ext cx="4969647" cy="3508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4100">
                <a:solidFill>
                  <a:srgbClr val="000000"/>
                </a:solidFill>
              </a:rPr>
              <a:t>Tujuan</a:t>
            </a:r>
            <a:endParaRPr sz="5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4727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-GB" sz="215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Memahami profil demografis pelanggan</a:t>
            </a:r>
            <a:endParaRPr sz="215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47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-GB" sz="215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Mengidentifikasi produk dengan performa tinggi dan rendah</a:t>
            </a:r>
            <a:endParaRPr sz="215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47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-GB" sz="215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Menganalisis pengaruh pendapatan terhadap pola pembelian</a:t>
            </a:r>
            <a:endParaRPr sz="215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47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-GB" sz="215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Mengevaluasi efektivitas campaign pemasaran dan diskon</a:t>
            </a:r>
            <a:endParaRPr sz="215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47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-GB" sz="215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Memberikan rekomendasi strategis yang dapat dilakukan dan terukur</a:t>
            </a:r>
            <a:endParaRPr sz="215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Demografis Pelanggan</a:t>
            </a:r>
            <a:endParaRPr/>
          </a:p>
        </p:txBody>
      </p:sp>
      <p:pic>
        <p:nvPicPr>
          <p:cNvPr id="290" name="Google Shape;290;p15" title="demografisP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88" y="1494250"/>
            <a:ext cx="6379025" cy="2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382550" y="3912875"/>
            <a:ext cx="63789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-"/>
            </a:pPr>
            <a:r>
              <a:rPr lang="en-GB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Usia produktif 30-49 tahun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-"/>
            </a:pPr>
            <a:r>
              <a:rPr lang="en-GB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Sudah menikah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-"/>
            </a:pPr>
            <a:r>
              <a:rPr lang="en-GB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Memiliki anak 1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Pola Belanja Pelanggan</a:t>
            </a:r>
            <a:endParaRPr/>
          </a:p>
        </p:txBody>
      </p:sp>
      <p:pic>
        <p:nvPicPr>
          <p:cNvPr id="297" name="Google Shape;297;p16" title="sales P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" y="1399225"/>
            <a:ext cx="8839198" cy="289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 title="rata2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1070525"/>
            <a:ext cx="8302249" cy="3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Hubungan Antara Penghasilan dan Total Belanja</a:t>
            </a:r>
            <a:endParaRPr/>
          </a:p>
        </p:txBody>
      </p:sp>
      <p:pic>
        <p:nvPicPr>
          <p:cNvPr id="308" name="Google Shape;308;p18" title="inc vs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" y="1597875"/>
            <a:ext cx="489586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5932450" y="1583475"/>
            <a:ext cx="22302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Korelasi positif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Semakin tinggi penghasilan, semakin tinggi total belanja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Hubungan antara Income dan Jenis Produk yang dibeli</a:t>
            </a:r>
            <a:endParaRPr/>
          </a:p>
        </p:txBody>
      </p:sp>
      <p:pic>
        <p:nvPicPr>
          <p:cNvPr id="315" name="Google Shape;315;p19" title="Unknown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0" y="1694525"/>
            <a:ext cx="4646409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5731725" y="1661525"/>
            <a:ext cx="2602500" cy="3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Wine dan Meat produk favorit di pelanggan dengan penghasilan tinggi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Pembelian Gold tidak hanya didasari oleh penghasilan pelanggan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Penjualan Semua Produk</a:t>
            </a:r>
            <a:endParaRPr/>
          </a:p>
        </p:txBody>
      </p:sp>
      <p:pic>
        <p:nvPicPr>
          <p:cNvPr id="322" name="Google Shape;322;p20" title="sales all produ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75" y="1401538"/>
            <a:ext cx="522099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6177775" y="1382750"/>
            <a:ext cx="21564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 selling antara produk favorit dan produk yang kurang laku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Hubungan antara Total Belanja dengan Kunjungan ke Website</a:t>
            </a:r>
            <a:endParaRPr/>
          </a:p>
        </p:txBody>
      </p:sp>
      <p:pic>
        <p:nvPicPr>
          <p:cNvPr id="329" name="Google Shape;329;p21" title="web vs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13" y="1597875"/>
            <a:ext cx="495818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6066275" y="1572325"/>
            <a:ext cx="2268000" cy="3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Hubungannya antara kunjungan ke website dan total belanja negatif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Semakin sering berkunjung ke website, semakin menurun pembeliannya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Macintosh PowerPoint</Application>
  <PresentationFormat>On-screen Show (16:9)</PresentationFormat>
  <Paragraphs>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Maven Pro</vt:lpstr>
      <vt:lpstr>Arial</vt:lpstr>
      <vt:lpstr>Nunito</vt:lpstr>
      <vt:lpstr>Momentum</vt:lpstr>
      <vt:lpstr>Capstone Project Module 2: Analisis Perilaku Pelanggan &amp; Strategi Peningkatan Penjualan </vt:lpstr>
      <vt:lpstr>Tujuan</vt:lpstr>
      <vt:lpstr>Demografis Pelanggan</vt:lpstr>
      <vt:lpstr>Pola Belanja Pelanggan</vt:lpstr>
      <vt:lpstr>PowerPoint Presentation</vt:lpstr>
      <vt:lpstr>Hubungan Antara Penghasilan dan Total Belanja</vt:lpstr>
      <vt:lpstr>Hubungan antara Income dan Jenis Produk yang dibeli</vt:lpstr>
      <vt:lpstr>Total Penjualan Semua Produk</vt:lpstr>
      <vt:lpstr>Hubungan antara Total Belanja dengan Kunjungan ke Website</vt:lpstr>
      <vt:lpstr>Channel Pembelian</vt:lpstr>
      <vt:lpstr>Distribusi Campaign ke Pelanggan</vt:lpstr>
      <vt:lpstr>Pengaruh Campaign terhadap Total Belanja</vt:lpstr>
      <vt:lpstr>Persentase Komplain dan Resiko Churn</vt:lpstr>
      <vt:lpstr>Komplain dan Resiko Churn</vt:lpstr>
      <vt:lpstr>Pertumbuhan Pelanggan</vt:lpstr>
      <vt:lpstr>Sales tiap Kelompok pelanggan</vt:lpstr>
      <vt:lpstr>Kesimpulan</vt:lpstr>
      <vt:lpstr>Rekomendasi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Kaychi Marcelina</cp:lastModifiedBy>
  <cp:revision>1</cp:revision>
  <dcterms:modified xsi:type="dcterms:W3CDTF">2025-06-30T08:43:33Z</dcterms:modified>
</cp:coreProperties>
</file>