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63402e0cc7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63402e0cc7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63402e0cc7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63402e0cc7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63402e0cc7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63402e0cc7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63402e0cc7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63402e0cc7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63402e0cc7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63402e0cc7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63402e0cc7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63402e0cc7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63402e0cc7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63402e0cc7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63402e0cc7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63402e0cc7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63402e0cc7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63402e0cc7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63402e0cc7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63402e0cc7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63402e0cc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63402e0cc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63402e0cc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63402e0cc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63402e0cc7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63402e0cc7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63402e0cc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63402e0cc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63402e0cc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63402e0cc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63402e0cc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63402e0cc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63402e0cc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63402e0cc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63402e0cc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63402e0cc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63402e0cc7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63402e0cc7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0"/>
              </a:spcAft>
              <a:buNone/>
            </a:pPr>
            <a:r>
              <a:t/>
            </a:r>
            <a:endParaRPr sz="900">
              <a:solidFill>
                <a:srgbClr val="569CD6"/>
              </a:solidFill>
              <a:highlight>
                <a:srgbClr val="1F1F1F"/>
              </a:highlight>
              <a:latin typeface="Courier New"/>
              <a:ea typeface="Courier New"/>
              <a:cs typeface="Courier New"/>
              <a:sym typeface="Courier New"/>
            </a:endParaRPr>
          </a:p>
          <a:p>
            <a:pPr indent="0" lvl="0" marL="0" rtl="0" algn="l">
              <a:spcBef>
                <a:spcPts val="1200"/>
              </a:spcBef>
              <a:spcAft>
                <a:spcPts val="0"/>
              </a:spcAft>
              <a:buNone/>
            </a:pPr>
            <a:r>
              <a:t/>
            </a:r>
            <a:endParaRPr/>
          </a:p>
        </p:txBody>
      </p:sp>
      <p:sp>
        <p:nvSpPr>
          <p:cNvPr id="278" name="Google Shape;278;p13"/>
          <p:cNvSpPr txBox="1"/>
          <p:nvPr>
            <p:ph idx="1" type="subTitle"/>
          </p:nvPr>
        </p:nvSpPr>
        <p:spPr>
          <a:xfrm>
            <a:off x="824000" y="2364050"/>
            <a:ext cx="7751400" cy="12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t>Analysis Bank: Nasabah Potensial untuk Deposito Berjangka</a:t>
            </a:r>
            <a:endParaRPr sz="3200"/>
          </a:p>
        </p:txBody>
      </p:sp>
      <p:sp>
        <p:nvSpPr>
          <p:cNvPr id="279" name="Google Shape;279;p13"/>
          <p:cNvSpPr txBox="1"/>
          <p:nvPr/>
        </p:nvSpPr>
        <p:spPr>
          <a:xfrm>
            <a:off x="880950" y="3486725"/>
            <a:ext cx="34791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Kadek Kaychi Marcelina Sudiati</a:t>
            </a:r>
            <a:endParaRPr sz="130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303800" y="598575"/>
            <a:ext cx="7030500" cy="70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Pemodelan</a:t>
            </a:r>
            <a:endParaRPr/>
          </a:p>
        </p:txBody>
      </p:sp>
      <p:sp>
        <p:nvSpPr>
          <p:cNvPr id="339" name="Google Shape;339;p22"/>
          <p:cNvSpPr txBox="1"/>
          <p:nvPr/>
        </p:nvSpPr>
        <p:spPr>
          <a:xfrm>
            <a:off x="825200" y="1471950"/>
            <a:ext cx="27543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dk2"/>
                </a:solidFill>
                <a:latin typeface="Nunito"/>
                <a:ea typeface="Nunito"/>
                <a:cs typeface="Nunito"/>
                <a:sym typeface="Nunito"/>
              </a:rPr>
              <a:t>Cross Validation</a:t>
            </a:r>
            <a:endParaRPr b="1" sz="1700">
              <a:solidFill>
                <a:schemeClr val="dk2"/>
              </a:solidFill>
              <a:latin typeface="Nunito"/>
              <a:ea typeface="Nunito"/>
              <a:cs typeface="Nunito"/>
              <a:sym typeface="Nunito"/>
            </a:endParaRPr>
          </a:p>
        </p:txBody>
      </p:sp>
      <p:pic>
        <p:nvPicPr>
          <p:cNvPr id="340" name="Google Shape;340;p22" title="Screenshot 2025-07-19 at 14.19.39.png"/>
          <p:cNvPicPr preferRelativeResize="0"/>
          <p:nvPr/>
        </p:nvPicPr>
        <p:blipFill>
          <a:blip r:embed="rId3">
            <a:alphaModFix/>
          </a:blip>
          <a:stretch>
            <a:fillRect/>
          </a:stretch>
        </p:blipFill>
        <p:spPr>
          <a:xfrm>
            <a:off x="486925" y="1895550"/>
            <a:ext cx="5768124" cy="2286150"/>
          </a:xfrm>
          <a:prstGeom prst="rect">
            <a:avLst/>
          </a:prstGeom>
          <a:noFill/>
          <a:ln>
            <a:noFill/>
          </a:ln>
        </p:spPr>
      </p:pic>
      <p:sp>
        <p:nvSpPr>
          <p:cNvPr id="341" name="Google Shape;341;p22"/>
          <p:cNvSpPr txBox="1"/>
          <p:nvPr/>
        </p:nvSpPr>
        <p:spPr>
          <a:xfrm>
            <a:off x="6367350" y="1382750"/>
            <a:ext cx="2364000" cy="3300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dk2"/>
              </a:buClr>
              <a:buSzPts val="1600"/>
              <a:buFont typeface="Nunito"/>
              <a:buChar char="-"/>
            </a:pPr>
            <a:r>
              <a:rPr lang="en-GB" sz="1600">
                <a:solidFill>
                  <a:schemeClr val="dk2"/>
                </a:solidFill>
                <a:latin typeface="Nunito"/>
                <a:ea typeface="Nunito"/>
                <a:cs typeface="Nunito"/>
                <a:sym typeface="Nunito"/>
              </a:rPr>
              <a:t>Random Forest dengan F2-score rata-rata 0.649276 dan std 0.013262</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en-GB" sz="1600">
                <a:solidFill>
                  <a:schemeClr val="dk2"/>
                </a:solidFill>
                <a:latin typeface="Nunito"/>
                <a:ea typeface="Nunito"/>
                <a:cs typeface="Nunito"/>
                <a:sym typeface="Nunito"/>
              </a:rPr>
              <a:t>XGBoost dengan F2-score rata-rata 0.640365.</a:t>
            </a:r>
            <a:endParaRPr sz="1600">
              <a:solidFill>
                <a:schemeClr val="dk2"/>
              </a:solidFill>
              <a:latin typeface="Nunito"/>
              <a:ea typeface="Nunito"/>
              <a:cs typeface="Nunito"/>
              <a:sym typeface="Nunit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594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2100">
                <a:solidFill>
                  <a:srgbClr val="000000"/>
                </a:solidFill>
                <a:latin typeface="Arial"/>
                <a:ea typeface="Arial"/>
                <a:cs typeface="Arial"/>
                <a:sym typeface="Arial"/>
              </a:rPr>
              <a:t>Pemodelan</a:t>
            </a:r>
            <a:endParaRPr/>
          </a:p>
        </p:txBody>
      </p:sp>
      <p:pic>
        <p:nvPicPr>
          <p:cNvPr id="347" name="Google Shape;347;p23" title="Screenshot 2025-07-19 at 14.21.22.png"/>
          <p:cNvPicPr preferRelativeResize="0"/>
          <p:nvPr/>
        </p:nvPicPr>
        <p:blipFill rotWithShape="1">
          <a:blip r:embed="rId3">
            <a:alphaModFix/>
          </a:blip>
          <a:srcRect b="0" l="0" r="13882" t="0"/>
          <a:stretch/>
        </p:blipFill>
        <p:spPr>
          <a:xfrm>
            <a:off x="448700" y="1493525"/>
            <a:ext cx="5052775" cy="2156450"/>
          </a:xfrm>
          <a:prstGeom prst="rect">
            <a:avLst/>
          </a:prstGeom>
          <a:noFill/>
          <a:ln>
            <a:noFill/>
          </a:ln>
        </p:spPr>
      </p:pic>
      <p:sp>
        <p:nvSpPr>
          <p:cNvPr id="348" name="Google Shape;348;p23"/>
          <p:cNvSpPr txBox="1"/>
          <p:nvPr/>
        </p:nvSpPr>
        <p:spPr>
          <a:xfrm>
            <a:off x="5831650" y="1438075"/>
            <a:ext cx="2779200" cy="2964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Random Forest memiliki nilai yang lebih tinggi</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2 model akan dicoba di data test</a:t>
            </a:r>
            <a:endParaRPr sz="13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Predict to Test</a:t>
            </a:r>
            <a:endParaRPr/>
          </a:p>
        </p:txBody>
      </p:sp>
      <p:pic>
        <p:nvPicPr>
          <p:cNvPr id="354" name="Google Shape;354;p24" title="Screenshot 2025-07-19 at 14.21.36.png"/>
          <p:cNvPicPr preferRelativeResize="0"/>
          <p:nvPr/>
        </p:nvPicPr>
        <p:blipFill>
          <a:blip r:embed="rId3">
            <a:alphaModFix/>
          </a:blip>
          <a:stretch>
            <a:fillRect/>
          </a:stretch>
        </p:blipFill>
        <p:spPr>
          <a:xfrm>
            <a:off x="308500" y="1549575"/>
            <a:ext cx="5114676" cy="2732500"/>
          </a:xfrm>
          <a:prstGeom prst="rect">
            <a:avLst/>
          </a:prstGeom>
          <a:noFill/>
          <a:ln>
            <a:noFill/>
          </a:ln>
        </p:spPr>
      </p:pic>
      <p:sp>
        <p:nvSpPr>
          <p:cNvPr id="355" name="Google Shape;355;p24"/>
          <p:cNvSpPr txBox="1"/>
          <p:nvPr/>
        </p:nvSpPr>
        <p:spPr>
          <a:xfrm>
            <a:off x="5887850" y="1527725"/>
            <a:ext cx="2888100" cy="3200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Random Forest konsisten dengan performa lebih baik dari XGBoost </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F2-score terbaik Random Forest di resampling tuning mencapai 0.661, sedangkan XGBoost hanya di angka 0.633.</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en-GB" sz="1300">
                <a:solidFill>
                  <a:schemeClr val="dk2"/>
                </a:solidFill>
                <a:latin typeface="Nunito"/>
                <a:ea typeface="Nunito"/>
                <a:cs typeface="Nunito"/>
                <a:sym typeface="Nunito"/>
              </a:rPr>
              <a:t>Random Forest juga memiliki keunggulan dalam hal interpretabilitas dan kestabilan</a:t>
            </a:r>
            <a:endParaRPr sz="13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1303800" y="598575"/>
            <a:ext cx="5398200" cy="6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Confusion Matrix</a:t>
            </a:r>
            <a:endParaRPr/>
          </a:p>
        </p:txBody>
      </p:sp>
      <p:pic>
        <p:nvPicPr>
          <p:cNvPr id="361" name="Google Shape;361;p25" title="Unknown-5.png"/>
          <p:cNvPicPr preferRelativeResize="0"/>
          <p:nvPr/>
        </p:nvPicPr>
        <p:blipFill>
          <a:blip r:embed="rId3">
            <a:alphaModFix/>
          </a:blip>
          <a:stretch>
            <a:fillRect/>
          </a:stretch>
        </p:blipFill>
        <p:spPr>
          <a:xfrm>
            <a:off x="245325" y="1483100"/>
            <a:ext cx="8575299" cy="3289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Penjelasan Confusion Matrix</a:t>
            </a:r>
            <a:endParaRPr/>
          </a:p>
        </p:txBody>
      </p:sp>
      <p:sp>
        <p:nvSpPr>
          <p:cNvPr id="367" name="Google Shape;367;p26"/>
          <p:cNvSpPr txBox="1"/>
          <p:nvPr>
            <p:ph idx="1" type="body"/>
          </p:nvPr>
        </p:nvSpPr>
        <p:spPr>
          <a:xfrm>
            <a:off x="1303800" y="1650375"/>
            <a:ext cx="7030500" cy="28815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lang="en-GB" sz="2200">
                <a:solidFill>
                  <a:srgbClr val="000000"/>
                </a:solidFill>
                <a:latin typeface="Arial"/>
                <a:ea typeface="Arial"/>
                <a:cs typeface="Arial"/>
                <a:sym typeface="Arial"/>
              </a:rPr>
              <a:t>- Random Forest benchmark mengurangi kerugian hingga sekitar 10,18%.</a:t>
            </a:r>
            <a:endParaRPr sz="22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GB" sz="2200">
                <a:solidFill>
                  <a:srgbClr val="000000"/>
                </a:solidFill>
                <a:latin typeface="Arial"/>
                <a:ea typeface="Arial"/>
                <a:cs typeface="Arial"/>
                <a:sym typeface="Arial"/>
              </a:rPr>
              <a:t>- Random Forest tuning parameter mengurangi  12,27%.</a:t>
            </a:r>
            <a:endParaRPr sz="22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en-GB" sz="2200">
                <a:solidFill>
                  <a:srgbClr val="000000"/>
                </a:solidFill>
                <a:latin typeface="Arial"/>
                <a:ea typeface="Arial"/>
                <a:cs typeface="Arial"/>
                <a:sym typeface="Arial"/>
              </a:rPr>
              <a:t>- Teknik resampling mengurangi kerugian hingga 13,01%.</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303800" y="598575"/>
            <a:ext cx="7030500" cy="6615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GB"/>
              <a:t>Random Forest Threshold</a:t>
            </a:r>
            <a:endParaRPr/>
          </a:p>
        </p:txBody>
      </p:sp>
      <p:sp>
        <p:nvSpPr>
          <p:cNvPr id="373" name="Google Shape;373;p27"/>
          <p:cNvSpPr txBox="1"/>
          <p:nvPr>
            <p:ph idx="1" type="body"/>
          </p:nvPr>
        </p:nvSpPr>
        <p:spPr>
          <a:xfrm>
            <a:off x="6634975" y="1465925"/>
            <a:ext cx="2212200" cy="25416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GB"/>
              <a:t>M</a:t>
            </a:r>
            <a:r>
              <a:rPr lang="en-GB"/>
              <a:t>engurangi kerugian sebesar Rp 8.700.000 atau sebesar 14.23%</a:t>
            </a:r>
            <a:endParaRPr/>
          </a:p>
          <a:p>
            <a:pPr indent="0" lvl="0" marL="0" rtl="0" algn="l">
              <a:spcBef>
                <a:spcPts val="1200"/>
              </a:spcBef>
              <a:spcAft>
                <a:spcPts val="1200"/>
              </a:spcAft>
              <a:buNone/>
            </a:pPr>
            <a:r>
              <a:t/>
            </a:r>
            <a:endParaRPr/>
          </a:p>
        </p:txBody>
      </p:sp>
      <p:pic>
        <p:nvPicPr>
          <p:cNvPr id="374" name="Google Shape;374;p27" title="Unknown-7.png"/>
          <p:cNvPicPr preferRelativeResize="0"/>
          <p:nvPr/>
        </p:nvPicPr>
        <p:blipFill>
          <a:blip r:embed="rId3">
            <a:alphaModFix/>
          </a:blip>
          <a:stretch>
            <a:fillRect/>
          </a:stretch>
        </p:blipFill>
        <p:spPr>
          <a:xfrm>
            <a:off x="163550" y="1465927"/>
            <a:ext cx="6885399" cy="2845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GB"/>
              <a:t>Feature Importance</a:t>
            </a:r>
            <a:endParaRPr/>
          </a:p>
        </p:txBody>
      </p:sp>
      <p:sp>
        <p:nvSpPr>
          <p:cNvPr id="380" name="Google Shape;380;p28"/>
          <p:cNvSpPr txBox="1"/>
          <p:nvPr>
            <p:ph idx="1" type="body"/>
          </p:nvPr>
        </p:nvSpPr>
        <p:spPr>
          <a:xfrm>
            <a:off x="5745200" y="1018750"/>
            <a:ext cx="3019500" cy="38625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Char char="-"/>
            </a:pPr>
            <a:r>
              <a:rPr lang="en-GB"/>
              <a:t>Balance memiliki skor paling tinggi yaitu 0.17</a:t>
            </a:r>
            <a:endParaRPr/>
          </a:p>
          <a:p>
            <a:pPr indent="-311150" lvl="0" marL="457200" rtl="0" algn="l">
              <a:spcBef>
                <a:spcPts val="0"/>
              </a:spcBef>
              <a:spcAft>
                <a:spcPts val="0"/>
              </a:spcAft>
              <a:buSzPts val="1300"/>
              <a:buChar char="-"/>
            </a:pPr>
            <a:r>
              <a:rPr lang="en-GB"/>
              <a:t>Age juga memiliki nilai skor yang cukup tinggi yaitu 0.15</a:t>
            </a:r>
            <a:endParaRPr/>
          </a:p>
          <a:p>
            <a:pPr indent="-311150" lvl="0" marL="457200" rtl="0" algn="l">
              <a:spcBef>
                <a:spcPts val="0"/>
              </a:spcBef>
              <a:spcAft>
                <a:spcPts val="0"/>
              </a:spcAft>
              <a:buSzPts val="1300"/>
              <a:buChar char="-"/>
            </a:pPr>
            <a:r>
              <a:rPr lang="en-GB"/>
              <a:t>Kolom-kolom yang dibuat dalam penanganan outlier seperti kolom pdays_group, campaign_group, balance_group, dan age_group juga menunjukkan nilai importance</a:t>
            </a:r>
            <a:endParaRPr/>
          </a:p>
          <a:p>
            <a:pPr indent="-311150" lvl="0" marL="457200" rtl="0" algn="l">
              <a:spcBef>
                <a:spcPts val="0"/>
              </a:spcBef>
              <a:spcAft>
                <a:spcPts val="0"/>
              </a:spcAft>
              <a:buSzPts val="1300"/>
              <a:buChar char="-"/>
            </a:pPr>
            <a:r>
              <a:rPr lang="en-GB"/>
              <a:t>Feature engineering yang dilakukan sebelumnya berhasil menambahkan informasi yang relevan ke dalam model. </a:t>
            </a:r>
            <a:endParaRPr/>
          </a:p>
        </p:txBody>
      </p:sp>
      <p:pic>
        <p:nvPicPr>
          <p:cNvPr id="381" name="Google Shape;381;p28" title="output.png"/>
          <p:cNvPicPr preferRelativeResize="0"/>
          <p:nvPr/>
        </p:nvPicPr>
        <p:blipFill>
          <a:blip r:embed="rId3">
            <a:alphaModFix/>
          </a:blip>
          <a:stretch>
            <a:fillRect/>
          </a:stretch>
        </p:blipFill>
        <p:spPr>
          <a:xfrm>
            <a:off x="542700" y="1640438"/>
            <a:ext cx="5202502" cy="3240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2100">
                <a:solidFill>
                  <a:srgbClr val="000000"/>
                </a:solidFill>
                <a:latin typeface="Arial"/>
                <a:ea typeface="Arial"/>
                <a:cs typeface="Arial"/>
                <a:sym typeface="Arial"/>
              </a:rPr>
              <a:t>Kesimpulan</a:t>
            </a:r>
            <a:endParaRPr/>
          </a:p>
        </p:txBody>
      </p:sp>
      <p:sp>
        <p:nvSpPr>
          <p:cNvPr id="387" name="Google Shape;387;p29"/>
          <p:cNvSpPr txBox="1"/>
          <p:nvPr>
            <p:ph idx="1" type="body"/>
          </p:nvPr>
        </p:nvSpPr>
        <p:spPr>
          <a:xfrm>
            <a:off x="1303800" y="1597875"/>
            <a:ext cx="7030500" cy="3195300"/>
          </a:xfrm>
          <a:prstGeom prst="rect">
            <a:avLst/>
          </a:prstGeom>
        </p:spPr>
        <p:txBody>
          <a:bodyPr anchorCtr="0" anchor="t" bIns="91425" lIns="91425" spcFirstLastPara="1" rIns="91425" wrap="square" tIns="91425">
            <a:normAutofit/>
          </a:bodyPr>
          <a:lstStyle/>
          <a:p>
            <a:pPr indent="-355600" lvl="0" marL="457200" rtl="0" algn="l">
              <a:spcBef>
                <a:spcPts val="1200"/>
              </a:spcBef>
              <a:spcAft>
                <a:spcPts val="0"/>
              </a:spcAft>
              <a:buSzPts val="2000"/>
              <a:buChar char="-"/>
            </a:pPr>
            <a:r>
              <a:rPr lang="en-GB" sz="2000"/>
              <a:t>Mengenali 79% dari nasabah yang benar-benar akan melakukan deposito</a:t>
            </a:r>
            <a:endParaRPr sz="2000"/>
          </a:p>
          <a:p>
            <a:pPr indent="-355600" lvl="0" marL="457200" rtl="0" algn="l">
              <a:spcBef>
                <a:spcPts val="0"/>
              </a:spcBef>
              <a:spcAft>
                <a:spcPts val="0"/>
              </a:spcAft>
              <a:buSzPts val="2000"/>
              <a:buChar char="-"/>
            </a:pPr>
            <a:r>
              <a:rPr lang="en-GB" sz="2000"/>
              <a:t>Machine learning mampu menekan biaya promosi sebanyak 52,47%</a:t>
            </a:r>
            <a:endParaRPr sz="2000"/>
          </a:p>
          <a:p>
            <a:pPr indent="-355600" lvl="0" marL="457200" rtl="0" algn="l">
              <a:spcBef>
                <a:spcPts val="0"/>
              </a:spcBef>
              <a:spcAft>
                <a:spcPts val="0"/>
              </a:spcAft>
              <a:buSzPts val="2000"/>
              <a:buChar char="-"/>
            </a:pPr>
            <a:r>
              <a:rPr lang="en-GB" sz="2000"/>
              <a:t>60,47% promosi tepat sasaran sebelumnya 47,79%</a:t>
            </a:r>
            <a:endParaRPr sz="2000"/>
          </a:p>
          <a:p>
            <a:pPr indent="-355600" lvl="0" marL="457200" rtl="0" algn="l">
              <a:spcBef>
                <a:spcPts val="0"/>
              </a:spcBef>
              <a:spcAft>
                <a:spcPts val="0"/>
              </a:spcAft>
              <a:buSzPts val="2000"/>
              <a:buChar char="-"/>
            </a:pPr>
            <a:r>
              <a:rPr lang="en-GB" sz="2000"/>
              <a:t>ML berhasil menurunkan kerugian perusahaan sebesar Rp 8.700.000 atau sebesar 14.23%</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Rekomendasi</a:t>
            </a:r>
            <a:endParaRPr/>
          </a:p>
        </p:txBody>
      </p:sp>
      <p:sp>
        <p:nvSpPr>
          <p:cNvPr id="393" name="Google Shape;393;p30"/>
          <p:cNvSpPr txBox="1"/>
          <p:nvPr>
            <p:ph idx="1" type="body"/>
          </p:nvPr>
        </p:nvSpPr>
        <p:spPr>
          <a:xfrm>
            <a:off x="467475" y="1597875"/>
            <a:ext cx="7866900" cy="2541600"/>
          </a:xfrm>
          <a:prstGeom prst="rect">
            <a:avLst/>
          </a:prstGeom>
        </p:spPr>
        <p:txBody>
          <a:bodyPr anchorCtr="0" anchor="t" bIns="91425" lIns="91425" spcFirstLastPara="1" rIns="91425" wrap="square" tIns="91425">
            <a:normAutofit lnSpcReduction="10000"/>
          </a:bodyPr>
          <a:lstStyle/>
          <a:p>
            <a:pPr indent="-338185" lvl="0" marL="457200" rtl="0" algn="l">
              <a:spcBef>
                <a:spcPts val="1200"/>
              </a:spcBef>
              <a:spcAft>
                <a:spcPts val="0"/>
              </a:spcAft>
              <a:buSzPts val="1726"/>
              <a:buChar char="-"/>
            </a:pPr>
            <a:r>
              <a:rPr lang="en-GB" sz="1725"/>
              <a:t>Melengkapi data pada kolom contact untuk memudahkan ML mempelajari data, untuk saat ini masih ada contact yg unknown.</a:t>
            </a:r>
            <a:endParaRPr sz="1725"/>
          </a:p>
          <a:p>
            <a:pPr indent="-338185" lvl="0" marL="457200" rtl="0" algn="l">
              <a:spcBef>
                <a:spcPts val="0"/>
              </a:spcBef>
              <a:spcAft>
                <a:spcPts val="0"/>
              </a:spcAft>
              <a:buSzPts val="1726"/>
              <a:buChar char="-"/>
            </a:pPr>
            <a:r>
              <a:rPr lang="en-GB" sz="1725"/>
              <a:t>Gunakan hasil prediksi machine learning untuk mengidentifikasi nasabah yang kemungkinan besar menerima tawaran deposito untuk menghemat biaya marketing</a:t>
            </a:r>
            <a:endParaRPr sz="1725"/>
          </a:p>
          <a:p>
            <a:pPr indent="-338185" lvl="0" marL="457200" rtl="0" algn="l">
              <a:spcBef>
                <a:spcPts val="0"/>
              </a:spcBef>
              <a:spcAft>
                <a:spcPts val="0"/>
              </a:spcAft>
              <a:buSzPts val="1726"/>
              <a:buChar char="-"/>
            </a:pPr>
            <a:r>
              <a:rPr lang="en-GB" sz="1725"/>
              <a:t>Gunakan A/B testing untuk membandingkan efektivitas channel terhadap kelompok nasabah yang dipilih model sehingga nantinya kita bisa mengukur akurasi model dalam memprediksi data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Don’t</a:t>
            </a:r>
            <a:endParaRPr/>
          </a:p>
        </p:txBody>
      </p:sp>
      <p:sp>
        <p:nvSpPr>
          <p:cNvPr id="399" name="Google Shape;399;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61950" lvl="0" marL="457200" rtl="0" algn="l">
              <a:spcBef>
                <a:spcPts val="1200"/>
              </a:spcBef>
              <a:spcAft>
                <a:spcPts val="0"/>
              </a:spcAft>
              <a:buSzPts val="2100"/>
              <a:buChar char="-"/>
            </a:pPr>
            <a:r>
              <a:rPr lang="en-GB" sz="2100"/>
              <a:t>Adanya perubahan perilaku nasabah yang ekstrim akibat faktor eksternal seperti krisis atau pandemi</a:t>
            </a:r>
            <a:endParaRPr sz="2100"/>
          </a:p>
          <a:p>
            <a:pPr indent="-361950" lvl="0" marL="457200" rtl="0" algn="l">
              <a:spcBef>
                <a:spcPts val="0"/>
              </a:spcBef>
              <a:spcAft>
                <a:spcPts val="0"/>
              </a:spcAft>
              <a:buSzPts val="2100"/>
              <a:buChar char="-"/>
            </a:pPr>
            <a:r>
              <a:rPr lang="en-GB" sz="2100"/>
              <a:t>Data nasabah tidak lengkap atau banyak missing value</a:t>
            </a:r>
            <a:endParaRPr sz="2100"/>
          </a:p>
          <a:p>
            <a:pPr indent="-361950" lvl="0" marL="457200" rtl="0" algn="l">
              <a:spcBef>
                <a:spcPts val="0"/>
              </a:spcBef>
              <a:spcAft>
                <a:spcPts val="0"/>
              </a:spcAft>
              <a:buSzPts val="2100"/>
              <a:buChar char="-"/>
            </a:pPr>
            <a:r>
              <a:rPr lang="en-GB" sz="2100"/>
              <a:t>Profil nasabah baru tidak berkaitan dengan fitur yang digunakan untuk melatih model</a:t>
            </a:r>
            <a:endParaRPr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Step by Step</a:t>
            </a:r>
            <a:endParaRPr/>
          </a:p>
        </p:txBody>
      </p:sp>
      <p:sp>
        <p:nvSpPr>
          <p:cNvPr id="285" name="Google Shape;285;p14"/>
          <p:cNvSpPr txBox="1"/>
          <p:nvPr>
            <p:ph idx="1" type="body"/>
          </p:nvPr>
        </p:nvSpPr>
        <p:spPr>
          <a:xfrm>
            <a:off x="1303800" y="1393900"/>
            <a:ext cx="7030500" cy="31377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b="1" lang="en-GB" sz="2100">
                <a:solidFill>
                  <a:srgbClr val="000000"/>
                </a:solidFill>
                <a:latin typeface="Arial"/>
                <a:ea typeface="Arial"/>
                <a:cs typeface="Arial"/>
                <a:sym typeface="Arial"/>
              </a:rPr>
              <a:t>Pemahaman Bisnis</a:t>
            </a:r>
            <a:endParaRPr sz="2300"/>
          </a:p>
          <a:p>
            <a:pPr indent="-374650" lvl="0" marL="457200" rtl="0" algn="l">
              <a:spcBef>
                <a:spcPts val="0"/>
              </a:spcBef>
              <a:spcAft>
                <a:spcPts val="0"/>
              </a:spcAft>
              <a:buSzPts val="2300"/>
              <a:buChar char="-"/>
            </a:pPr>
            <a:r>
              <a:rPr b="1" lang="en-GB" sz="2100">
                <a:solidFill>
                  <a:srgbClr val="000000"/>
                </a:solidFill>
                <a:latin typeface="Arial"/>
                <a:ea typeface="Arial"/>
                <a:cs typeface="Arial"/>
                <a:sym typeface="Arial"/>
              </a:rPr>
              <a:t>Eksplorasi dan Pembersihan Data</a:t>
            </a:r>
            <a:endParaRPr sz="2300"/>
          </a:p>
          <a:p>
            <a:pPr indent="-374650" lvl="0" marL="457200" rtl="0" algn="l">
              <a:spcBef>
                <a:spcPts val="0"/>
              </a:spcBef>
              <a:spcAft>
                <a:spcPts val="0"/>
              </a:spcAft>
              <a:buSzPts val="2300"/>
              <a:buChar char="-"/>
            </a:pPr>
            <a:r>
              <a:rPr b="1" lang="en-GB" sz="2100">
                <a:solidFill>
                  <a:srgbClr val="000000"/>
                </a:solidFill>
                <a:latin typeface="Arial"/>
                <a:ea typeface="Arial"/>
                <a:cs typeface="Arial"/>
                <a:sym typeface="Arial"/>
              </a:rPr>
              <a:t>Preprocessing</a:t>
            </a:r>
            <a:endParaRPr sz="2300"/>
          </a:p>
          <a:p>
            <a:pPr indent="-374650" lvl="0" marL="457200" rtl="0" algn="l">
              <a:spcBef>
                <a:spcPts val="0"/>
              </a:spcBef>
              <a:spcAft>
                <a:spcPts val="0"/>
              </a:spcAft>
              <a:buSzPts val="2300"/>
              <a:buChar char="-"/>
            </a:pPr>
            <a:r>
              <a:rPr b="1" lang="en-GB" sz="2100">
                <a:solidFill>
                  <a:srgbClr val="000000"/>
                </a:solidFill>
                <a:latin typeface="Arial"/>
                <a:ea typeface="Arial"/>
                <a:cs typeface="Arial"/>
                <a:sym typeface="Arial"/>
              </a:rPr>
              <a:t>Split Data</a:t>
            </a:r>
            <a:endParaRPr sz="2300"/>
          </a:p>
          <a:p>
            <a:pPr indent="-374650" lvl="0" marL="457200" rtl="0" algn="l">
              <a:spcBef>
                <a:spcPts val="0"/>
              </a:spcBef>
              <a:spcAft>
                <a:spcPts val="0"/>
              </a:spcAft>
              <a:buSzPts val="2300"/>
              <a:buChar char="-"/>
            </a:pPr>
            <a:r>
              <a:rPr b="1" lang="en-GB" sz="2100">
                <a:solidFill>
                  <a:srgbClr val="000000"/>
                </a:solidFill>
                <a:latin typeface="Arial"/>
                <a:ea typeface="Arial"/>
                <a:cs typeface="Arial"/>
                <a:sym typeface="Arial"/>
              </a:rPr>
              <a:t>Pemodelan</a:t>
            </a:r>
            <a:endParaRPr sz="2300"/>
          </a:p>
          <a:p>
            <a:pPr indent="-374650" lvl="0" marL="457200" rtl="0" algn="l">
              <a:spcBef>
                <a:spcPts val="0"/>
              </a:spcBef>
              <a:spcAft>
                <a:spcPts val="0"/>
              </a:spcAft>
              <a:buSzPts val="2300"/>
              <a:buChar char="-"/>
            </a:pPr>
            <a:r>
              <a:rPr b="1" lang="en-GB" sz="2100">
                <a:solidFill>
                  <a:srgbClr val="000000"/>
                </a:solidFill>
                <a:latin typeface="Arial"/>
                <a:ea typeface="Arial"/>
                <a:cs typeface="Arial"/>
                <a:sym typeface="Arial"/>
              </a:rPr>
              <a:t>Evaluasi Model</a:t>
            </a:r>
            <a:endParaRPr sz="2300"/>
          </a:p>
          <a:p>
            <a:pPr indent="-374650" lvl="0" marL="457200" rtl="0" algn="l">
              <a:spcBef>
                <a:spcPts val="0"/>
              </a:spcBef>
              <a:spcAft>
                <a:spcPts val="0"/>
              </a:spcAft>
              <a:buSzPts val="2300"/>
              <a:buChar char="-"/>
            </a:pPr>
            <a:r>
              <a:rPr b="1" lang="en-GB" sz="2100">
                <a:solidFill>
                  <a:srgbClr val="000000"/>
                </a:solidFill>
                <a:latin typeface="Arial"/>
                <a:ea typeface="Arial"/>
                <a:cs typeface="Arial"/>
                <a:sym typeface="Arial"/>
              </a:rPr>
              <a:t>Kesimpulan dan Rekomendasi</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700"/>
              <a:t>Terima Kasih</a:t>
            </a:r>
            <a:endParaRPr sz="4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Latar Belakang</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2000"/>
              <a:t>B</a:t>
            </a:r>
            <a:r>
              <a:rPr lang="en-GB" sz="2000"/>
              <a:t>ank menghubungi semua nasabah melalui telepon, email, atau kontak langsung untuk menawarkan produk deposito. Tapi sayangnya tidak semua orang yang dihubungi akhirnya membuka deposito berjangka.</a:t>
            </a:r>
            <a:endParaRPr sz="2000"/>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Understanding</a:t>
            </a:r>
            <a:endParaRPr/>
          </a:p>
        </p:txBody>
      </p:sp>
      <p:sp>
        <p:nvSpPr>
          <p:cNvPr id="297" name="Google Shape;297;p16"/>
          <p:cNvSpPr txBox="1"/>
          <p:nvPr>
            <p:ph idx="1" type="body"/>
          </p:nvPr>
        </p:nvSpPr>
        <p:spPr>
          <a:xfrm>
            <a:off x="1303800" y="1597875"/>
            <a:ext cx="7030500" cy="2907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2054"/>
              <a:t>Melakukan kontak ke nasabah melalui email, telepon atau kontak langsung untuk menawarkan produk deposit memakan biaya, waktu dan juga tenaga, untuk itu bank ingin menekan budget campaign dengan menargetkan campaign ke nasabah yang memang berpotensi dan berminat untuk membuka deposito jangka panjang.</a:t>
            </a:r>
            <a:endParaRPr sz="2054"/>
          </a:p>
          <a:p>
            <a:pPr indent="0" lvl="0" marL="0" rtl="0" algn="l">
              <a:spcBef>
                <a:spcPts val="1200"/>
              </a:spcBef>
              <a:spcAft>
                <a:spcPts val="1200"/>
              </a:spcAft>
              <a:buNone/>
            </a:pPr>
            <a:r>
              <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Tujuan</a:t>
            </a:r>
            <a:endParaRPr/>
          </a:p>
        </p:txBody>
      </p:sp>
      <p:sp>
        <p:nvSpPr>
          <p:cNvPr id="303" name="Google Shape;303;p17"/>
          <p:cNvSpPr txBox="1"/>
          <p:nvPr>
            <p:ph idx="1" type="body"/>
          </p:nvPr>
        </p:nvSpPr>
        <p:spPr>
          <a:xfrm>
            <a:off x="1181125" y="1597875"/>
            <a:ext cx="7030500" cy="9426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Char char="-"/>
            </a:pPr>
            <a:r>
              <a:rPr lang="en-GB" sz="1400"/>
              <a:t>M</a:t>
            </a:r>
            <a:r>
              <a:rPr lang="en-GB" sz="1400"/>
              <a:t>emprediksi apakah seorang nasabah akan melakukan deposito berjangka.</a:t>
            </a:r>
            <a:endParaRPr sz="1400"/>
          </a:p>
          <a:p>
            <a:pPr indent="-317500" lvl="0" marL="457200" rtl="0" algn="l">
              <a:spcBef>
                <a:spcPts val="0"/>
              </a:spcBef>
              <a:spcAft>
                <a:spcPts val="0"/>
              </a:spcAft>
              <a:buSzPts val="1400"/>
              <a:buChar char="-"/>
            </a:pPr>
            <a:r>
              <a:rPr lang="en-GB" sz="1400"/>
              <a:t>Model ini bertujuan membantu tim marketing agar promosi bisa lebih terarah, dan meminimalkan pemborosan biaya pada nasabah yang tidak tertarik.</a:t>
            </a:r>
            <a:endParaRPr sz="1400"/>
          </a:p>
        </p:txBody>
      </p:sp>
      <p:sp>
        <p:nvSpPr>
          <p:cNvPr id="304" name="Google Shape;304;p17"/>
          <p:cNvSpPr txBox="1"/>
          <p:nvPr/>
        </p:nvSpPr>
        <p:spPr>
          <a:xfrm>
            <a:off x="1211575" y="2888175"/>
            <a:ext cx="6969600" cy="173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300">
                <a:solidFill>
                  <a:schemeClr val="dk2"/>
                </a:solidFill>
                <a:latin typeface="Nunito"/>
                <a:ea typeface="Nunito"/>
                <a:cs typeface="Nunito"/>
                <a:sym typeface="Nunito"/>
              </a:rPr>
              <a:t>Jadi nanti metric utama yang akan digunakan adalah f2 score, karena:</a:t>
            </a:r>
            <a:endParaRPr sz="1300">
              <a:solidFill>
                <a:schemeClr val="dk2"/>
              </a:solidFill>
              <a:latin typeface="Nunito"/>
              <a:ea typeface="Nunito"/>
              <a:cs typeface="Nunito"/>
              <a:sym typeface="Nunito"/>
            </a:endParaRPr>
          </a:p>
          <a:p>
            <a:pPr indent="0" lvl="0" marL="0" rtl="0" algn="l">
              <a:lnSpc>
                <a:spcPct val="115000"/>
              </a:lnSpc>
              <a:spcBef>
                <a:spcPts val="1200"/>
              </a:spcBef>
              <a:spcAft>
                <a:spcPts val="0"/>
              </a:spcAft>
              <a:buNone/>
            </a:pPr>
            <a:r>
              <a:rPr lang="en-GB" sz="1300">
                <a:solidFill>
                  <a:schemeClr val="dk2"/>
                </a:solidFill>
                <a:latin typeface="Nunito"/>
                <a:ea typeface="Nunito"/>
                <a:cs typeface="Nunito"/>
                <a:sym typeface="Nunito"/>
              </a:rPr>
              <a:t>- Lebih menekankan recall, yaitu kemampuan model dalam menangkap sebanyak mungkin nasabah yang akan deposito.</a:t>
            </a:r>
            <a:endParaRPr sz="1300">
              <a:solidFill>
                <a:schemeClr val="dk2"/>
              </a:solidFill>
              <a:latin typeface="Nunito"/>
              <a:ea typeface="Nunito"/>
              <a:cs typeface="Nunito"/>
              <a:sym typeface="Nunito"/>
            </a:endParaRPr>
          </a:p>
          <a:p>
            <a:pPr indent="0" lvl="0" marL="0" rtl="0" algn="l">
              <a:lnSpc>
                <a:spcPct val="115000"/>
              </a:lnSpc>
              <a:spcBef>
                <a:spcPts val="1200"/>
              </a:spcBef>
              <a:spcAft>
                <a:spcPts val="1200"/>
              </a:spcAft>
              <a:buNone/>
            </a:pPr>
            <a:r>
              <a:rPr lang="en-GB" sz="1300">
                <a:solidFill>
                  <a:schemeClr val="dk2"/>
                </a:solidFill>
                <a:latin typeface="Nunito"/>
                <a:ea typeface="Nunito"/>
                <a:cs typeface="Nunito"/>
                <a:sym typeface="Nunito"/>
              </a:rPr>
              <a:t>- Sesuai dengan prioritas bisnis: lebih baik menghubungi beberapa orang yang salah, daripada melewatkan orang yang benar-benar akan deposit</a:t>
            </a:r>
            <a:endParaRPr sz="13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2100">
                <a:solidFill>
                  <a:srgbClr val="000000"/>
                </a:solidFill>
                <a:latin typeface="Arial"/>
                <a:ea typeface="Arial"/>
                <a:cs typeface="Arial"/>
                <a:sym typeface="Arial"/>
              </a:rPr>
              <a:t>Eksplorasi dan Pembersihan Data</a:t>
            </a:r>
            <a:endParaRPr/>
          </a:p>
        </p:txBody>
      </p:sp>
      <p:sp>
        <p:nvSpPr>
          <p:cNvPr id="310" name="Google Shape;310;p18"/>
          <p:cNvSpPr txBox="1"/>
          <p:nvPr>
            <p:ph idx="1" type="body"/>
          </p:nvPr>
        </p:nvSpPr>
        <p:spPr>
          <a:xfrm>
            <a:off x="6289300" y="1597875"/>
            <a:ext cx="20451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Data proporsi 52:48</a:t>
            </a:r>
            <a:endParaRPr/>
          </a:p>
          <a:p>
            <a:pPr indent="-311150" lvl="0" marL="457200" rtl="0" algn="l">
              <a:spcBef>
                <a:spcPts val="0"/>
              </a:spcBef>
              <a:spcAft>
                <a:spcPts val="0"/>
              </a:spcAft>
              <a:buSzPts val="1300"/>
              <a:buChar char="-"/>
            </a:pPr>
            <a:r>
              <a:rPr lang="en-GB"/>
              <a:t>Kehilangan 28,9% data</a:t>
            </a:r>
            <a:endParaRPr/>
          </a:p>
          <a:p>
            <a:pPr indent="-311150" lvl="0" marL="457200" rtl="0" algn="l">
              <a:spcBef>
                <a:spcPts val="0"/>
              </a:spcBef>
              <a:spcAft>
                <a:spcPts val="0"/>
              </a:spcAft>
              <a:buSzPts val="1300"/>
              <a:buChar char="-"/>
            </a:pPr>
            <a:r>
              <a:rPr lang="en-GB"/>
              <a:t>Umur yg lebih tua cenderung deposito</a:t>
            </a:r>
            <a:endParaRPr/>
          </a:p>
        </p:txBody>
      </p:sp>
      <p:pic>
        <p:nvPicPr>
          <p:cNvPr id="311" name="Google Shape;311;p18" title="outlier vs deposit.png"/>
          <p:cNvPicPr preferRelativeResize="0"/>
          <p:nvPr/>
        </p:nvPicPr>
        <p:blipFill>
          <a:blip r:embed="rId3">
            <a:alphaModFix/>
          </a:blip>
          <a:stretch>
            <a:fillRect/>
          </a:stretch>
        </p:blipFill>
        <p:spPr>
          <a:xfrm>
            <a:off x="234175" y="1449650"/>
            <a:ext cx="5902725" cy="3270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2100">
                <a:solidFill>
                  <a:srgbClr val="000000"/>
                </a:solidFill>
                <a:latin typeface="Arial"/>
                <a:ea typeface="Arial"/>
                <a:cs typeface="Arial"/>
                <a:sym typeface="Arial"/>
              </a:rPr>
              <a:t>Binning</a:t>
            </a:r>
            <a:endParaRPr/>
          </a:p>
        </p:txBody>
      </p:sp>
      <p:sp>
        <p:nvSpPr>
          <p:cNvPr id="317" name="Google Shape;317;p19"/>
          <p:cNvSpPr txBox="1"/>
          <p:nvPr>
            <p:ph idx="1" type="body"/>
          </p:nvPr>
        </p:nvSpPr>
        <p:spPr>
          <a:xfrm>
            <a:off x="5731725" y="1271250"/>
            <a:ext cx="3066600" cy="3260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t>Menambah kolom</a:t>
            </a:r>
            <a:endParaRPr sz="2000"/>
          </a:p>
          <a:p>
            <a:pPr indent="-355600" lvl="0" marL="457200" rtl="0" algn="l">
              <a:spcBef>
                <a:spcPts val="0"/>
              </a:spcBef>
              <a:spcAft>
                <a:spcPts val="0"/>
              </a:spcAft>
              <a:buSzPts val="2000"/>
              <a:buChar char="-"/>
            </a:pPr>
            <a:r>
              <a:rPr lang="en-GB" sz="2000"/>
              <a:t>Kolom bertambah menjadi 17 </a:t>
            </a:r>
            <a:endParaRPr sz="2000"/>
          </a:p>
        </p:txBody>
      </p:sp>
      <p:pic>
        <p:nvPicPr>
          <p:cNvPr id="318" name="Google Shape;318;p19" title="Screenshot 2025-07-19 at 15.06.11.png"/>
          <p:cNvPicPr preferRelativeResize="0"/>
          <p:nvPr/>
        </p:nvPicPr>
        <p:blipFill>
          <a:blip r:embed="rId3">
            <a:alphaModFix/>
          </a:blip>
          <a:stretch>
            <a:fillRect/>
          </a:stretch>
        </p:blipFill>
        <p:spPr>
          <a:xfrm>
            <a:off x="1303801" y="1597875"/>
            <a:ext cx="1224025" cy="3401125"/>
          </a:xfrm>
          <a:prstGeom prst="rect">
            <a:avLst/>
          </a:prstGeom>
          <a:noFill/>
          <a:ln>
            <a:noFill/>
          </a:ln>
        </p:spPr>
      </p:pic>
      <p:pic>
        <p:nvPicPr>
          <p:cNvPr id="319" name="Google Shape;319;p19" title="Screenshot 2025-07-19 at 15.06.27.png"/>
          <p:cNvPicPr preferRelativeResize="0"/>
          <p:nvPr/>
        </p:nvPicPr>
        <p:blipFill>
          <a:blip r:embed="rId4">
            <a:alphaModFix/>
          </a:blip>
          <a:stretch>
            <a:fillRect/>
          </a:stretch>
        </p:blipFill>
        <p:spPr>
          <a:xfrm>
            <a:off x="3750803" y="1200875"/>
            <a:ext cx="1224025" cy="3635813"/>
          </a:xfrm>
          <a:prstGeom prst="rect">
            <a:avLst/>
          </a:prstGeom>
          <a:noFill/>
          <a:ln>
            <a:noFill/>
          </a:ln>
        </p:spPr>
      </p:pic>
      <p:sp>
        <p:nvSpPr>
          <p:cNvPr id="320" name="Google Shape;320;p19"/>
          <p:cNvSpPr txBox="1"/>
          <p:nvPr/>
        </p:nvSpPr>
        <p:spPr>
          <a:xfrm>
            <a:off x="1408513" y="1081675"/>
            <a:ext cx="10146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Nunito"/>
                <a:ea typeface="Nunito"/>
                <a:cs typeface="Nunito"/>
                <a:sym typeface="Nunito"/>
              </a:rPr>
              <a:t>sebelum</a:t>
            </a:r>
            <a:endParaRPr sz="1300">
              <a:solidFill>
                <a:schemeClr val="dk2"/>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2100">
                <a:solidFill>
                  <a:srgbClr val="000000"/>
                </a:solidFill>
                <a:latin typeface="Arial"/>
                <a:ea typeface="Arial"/>
                <a:cs typeface="Arial"/>
                <a:sym typeface="Arial"/>
              </a:rPr>
              <a:t>Split Data</a:t>
            </a:r>
            <a:endParaRPr/>
          </a:p>
        </p:txBody>
      </p:sp>
      <p:sp>
        <p:nvSpPr>
          <p:cNvPr id="326" name="Google Shape;326;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GB" sz="2600"/>
              <a:t>Kolom Deposit sebagai target atau y</a:t>
            </a:r>
            <a:endParaRPr sz="2600"/>
          </a:p>
          <a:p>
            <a:pPr indent="-393700" lvl="0" marL="457200" rtl="0" algn="l">
              <a:spcBef>
                <a:spcPts val="0"/>
              </a:spcBef>
              <a:spcAft>
                <a:spcPts val="0"/>
              </a:spcAft>
              <a:buSzPts val="2600"/>
              <a:buChar char="-"/>
            </a:pPr>
            <a:r>
              <a:rPr lang="en-GB" sz="2600"/>
              <a:t>Kolom lainnya sebagai fitur atau x</a:t>
            </a:r>
            <a:endParaRPr sz="2600"/>
          </a:p>
          <a:p>
            <a:pPr indent="-393700" lvl="0" marL="457200" rtl="0" algn="l">
              <a:spcBef>
                <a:spcPts val="0"/>
              </a:spcBef>
              <a:spcAft>
                <a:spcPts val="0"/>
              </a:spcAft>
              <a:buSzPts val="2600"/>
              <a:buChar char="-"/>
            </a:pPr>
            <a:r>
              <a:rPr lang="en-GB" sz="2600"/>
              <a:t>Data Train sebanyak 80%</a:t>
            </a:r>
            <a:endParaRPr sz="2600"/>
          </a:p>
          <a:p>
            <a:pPr indent="-393700" lvl="0" marL="457200" rtl="0" algn="l">
              <a:spcBef>
                <a:spcPts val="0"/>
              </a:spcBef>
              <a:spcAft>
                <a:spcPts val="0"/>
              </a:spcAft>
              <a:buSzPts val="2600"/>
              <a:buChar char="-"/>
            </a:pPr>
            <a:r>
              <a:rPr lang="en-GB" sz="2600"/>
              <a:t>Data Test sebanyak 20%</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Preprocessing</a:t>
            </a:r>
            <a:endParaRPr/>
          </a:p>
        </p:txBody>
      </p:sp>
      <p:sp>
        <p:nvSpPr>
          <p:cNvPr id="332" name="Google Shape;332;p21"/>
          <p:cNvSpPr txBox="1"/>
          <p:nvPr>
            <p:ph idx="1" type="body"/>
          </p:nvPr>
        </p:nvSpPr>
        <p:spPr>
          <a:xfrm>
            <a:off x="934375" y="1405050"/>
            <a:ext cx="7399800" cy="16059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SzPts val="1400"/>
              <a:buChar char="-"/>
            </a:pPr>
            <a:r>
              <a:rPr lang="en-GB" sz="1400"/>
              <a:t>P</a:t>
            </a:r>
            <a:r>
              <a:rPr lang="en-GB" sz="1400"/>
              <a:t>reprocessing berupa binary encoding, scaling dan one hot encoding</a:t>
            </a:r>
            <a:endParaRPr sz="1200"/>
          </a:p>
          <a:p>
            <a:pPr indent="-317500" lvl="0" marL="457200" rtl="0" algn="l">
              <a:spcBef>
                <a:spcPts val="0"/>
              </a:spcBef>
              <a:spcAft>
                <a:spcPts val="0"/>
              </a:spcAft>
              <a:buSzPts val="1400"/>
              <a:buChar char="-"/>
            </a:pPr>
            <a:r>
              <a:rPr lang="en-GB" sz="1400"/>
              <a:t>Binary encoding: housing, loan, deposit, negative_balance, previous_contacted</a:t>
            </a:r>
            <a:endParaRPr sz="1400"/>
          </a:p>
          <a:p>
            <a:pPr indent="-317500" lvl="0" marL="457200" rtl="0" algn="l">
              <a:spcBef>
                <a:spcPts val="0"/>
              </a:spcBef>
              <a:spcAft>
                <a:spcPts val="0"/>
              </a:spcAft>
              <a:buSzPts val="1400"/>
              <a:buChar char="-"/>
            </a:pPr>
            <a:r>
              <a:rPr lang="en-GB" sz="1400"/>
              <a:t>Scaling: 'age', 'balance', 'campaign', 'pdays'</a:t>
            </a:r>
            <a:endParaRPr sz="1400"/>
          </a:p>
          <a:p>
            <a:pPr indent="-317500" lvl="0" marL="457200" rtl="0" algn="l">
              <a:spcBef>
                <a:spcPts val="0"/>
              </a:spcBef>
              <a:spcAft>
                <a:spcPts val="0"/>
              </a:spcAft>
              <a:buSzPts val="1400"/>
              <a:buChar char="-"/>
            </a:pPr>
            <a:r>
              <a:rPr lang="en-GB" sz="1400"/>
              <a:t>OneHot: 'job', contact, 'month', 'poutcome','age_group', 'balance_group', 'campaign_group', 'pdays_group'</a:t>
            </a:r>
            <a:endParaRPr sz="1400"/>
          </a:p>
          <a:p>
            <a:pPr indent="0" lvl="0" marL="0" rtl="0" algn="l">
              <a:spcBef>
                <a:spcPts val="1200"/>
              </a:spcBef>
              <a:spcAft>
                <a:spcPts val="1200"/>
              </a:spcAft>
              <a:buNone/>
            </a:pPr>
            <a:r>
              <a:t/>
            </a:r>
            <a:endParaRPr sz="1400"/>
          </a:p>
        </p:txBody>
      </p:sp>
      <p:pic>
        <p:nvPicPr>
          <p:cNvPr id="333" name="Google Shape;333;p21" title="Screenshot 2025-07-19 at 15.15.46.png"/>
          <p:cNvPicPr preferRelativeResize="0"/>
          <p:nvPr/>
        </p:nvPicPr>
        <p:blipFill>
          <a:blip r:embed="rId3">
            <a:alphaModFix/>
          </a:blip>
          <a:stretch>
            <a:fillRect/>
          </a:stretch>
        </p:blipFill>
        <p:spPr>
          <a:xfrm>
            <a:off x="1524238" y="3010950"/>
            <a:ext cx="6095524" cy="1683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