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B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0"/>
  </p:normalViewPr>
  <p:slideViewPr>
    <p:cSldViewPr snapToGrid="0">
      <p:cViewPr>
        <p:scale>
          <a:sx n="85" d="100"/>
          <a:sy n="85" d="100"/>
        </p:scale>
        <p:origin x="9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C8CB-79A8-ADB7-5C61-BC729AB8E8D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N"/>
          </a:p>
        </p:txBody>
      </p:sp>
      <p:sp>
        <p:nvSpPr>
          <p:cNvPr id="3" name="Subtitle 2">
            <a:extLst>
              <a:ext uri="{FF2B5EF4-FFF2-40B4-BE49-F238E27FC236}">
                <a16:creationId xmlns:a16="http://schemas.microsoft.com/office/drawing/2014/main" id="{0EBF9E9F-63B2-E489-86F0-D12A93B55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N"/>
          </a:p>
        </p:txBody>
      </p:sp>
      <p:sp>
        <p:nvSpPr>
          <p:cNvPr id="4" name="Date Placeholder 3">
            <a:extLst>
              <a:ext uri="{FF2B5EF4-FFF2-40B4-BE49-F238E27FC236}">
                <a16:creationId xmlns:a16="http://schemas.microsoft.com/office/drawing/2014/main" id="{C73DDE29-6E0D-7CC1-9EB2-710827091ED6}"/>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5EE2F320-15C8-7EB1-F63D-355187DC33DC}"/>
              </a:ext>
            </a:extLst>
          </p:cNvPr>
          <p:cNvSpPr>
            <a:spLocks noGrp="1"/>
          </p:cNvSpPr>
          <p:nvPr>
            <p:ph type="ftr" sz="quarter" idx="11"/>
          </p:nvPr>
        </p:nvSpPr>
        <p:spPr/>
        <p:txBody>
          <a:bodyPr/>
          <a:lstStyle/>
          <a:p>
            <a:endParaRPr lang="en-BN"/>
          </a:p>
        </p:txBody>
      </p:sp>
      <p:sp>
        <p:nvSpPr>
          <p:cNvPr id="6" name="Slide Number Placeholder 5">
            <a:extLst>
              <a:ext uri="{FF2B5EF4-FFF2-40B4-BE49-F238E27FC236}">
                <a16:creationId xmlns:a16="http://schemas.microsoft.com/office/drawing/2014/main" id="{768D9350-C1A0-25F9-5333-9C1212A86944}"/>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918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1FE1-E048-91EE-5198-FB6C8C318633}"/>
              </a:ext>
            </a:extLst>
          </p:cNvPr>
          <p:cNvSpPr>
            <a:spLocks noGrp="1"/>
          </p:cNvSpPr>
          <p:nvPr>
            <p:ph type="title"/>
          </p:nvPr>
        </p:nvSpPr>
        <p:spPr/>
        <p:txBody>
          <a:bodyPr/>
          <a:lstStyle/>
          <a:p>
            <a:r>
              <a:rPr lang="en-GB"/>
              <a:t>Click to edit Master title style</a:t>
            </a:r>
            <a:endParaRPr lang="en-BN"/>
          </a:p>
        </p:txBody>
      </p:sp>
      <p:sp>
        <p:nvSpPr>
          <p:cNvPr id="3" name="Vertical Text Placeholder 2">
            <a:extLst>
              <a:ext uri="{FF2B5EF4-FFF2-40B4-BE49-F238E27FC236}">
                <a16:creationId xmlns:a16="http://schemas.microsoft.com/office/drawing/2014/main" id="{2C21BA3E-FED1-5DE9-97FF-0CE32C06308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Date Placeholder 3">
            <a:extLst>
              <a:ext uri="{FF2B5EF4-FFF2-40B4-BE49-F238E27FC236}">
                <a16:creationId xmlns:a16="http://schemas.microsoft.com/office/drawing/2014/main" id="{D33A7EA7-AFA4-8220-7D82-C29F9412EF38}"/>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2B5DDAB5-BB0C-19E9-7F5E-43AD96DF9049}"/>
              </a:ext>
            </a:extLst>
          </p:cNvPr>
          <p:cNvSpPr>
            <a:spLocks noGrp="1"/>
          </p:cNvSpPr>
          <p:nvPr>
            <p:ph type="ftr" sz="quarter" idx="11"/>
          </p:nvPr>
        </p:nvSpPr>
        <p:spPr/>
        <p:txBody>
          <a:bodyPr/>
          <a:lstStyle/>
          <a:p>
            <a:endParaRPr lang="en-BN"/>
          </a:p>
        </p:txBody>
      </p:sp>
      <p:sp>
        <p:nvSpPr>
          <p:cNvPr id="6" name="Slide Number Placeholder 5">
            <a:extLst>
              <a:ext uri="{FF2B5EF4-FFF2-40B4-BE49-F238E27FC236}">
                <a16:creationId xmlns:a16="http://schemas.microsoft.com/office/drawing/2014/main" id="{72D939A5-D6C2-47F3-8B4C-93B5479B6142}"/>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160627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CD20C-83BC-0C88-602A-4F6E1BCC42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N"/>
          </a:p>
        </p:txBody>
      </p:sp>
      <p:sp>
        <p:nvSpPr>
          <p:cNvPr id="3" name="Vertical Text Placeholder 2">
            <a:extLst>
              <a:ext uri="{FF2B5EF4-FFF2-40B4-BE49-F238E27FC236}">
                <a16:creationId xmlns:a16="http://schemas.microsoft.com/office/drawing/2014/main" id="{7A1611D1-3FEA-11BE-369D-E177836DF6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Date Placeholder 3">
            <a:extLst>
              <a:ext uri="{FF2B5EF4-FFF2-40B4-BE49-F238E27FC236}">
                <a16:creationId xmlns:a16="http://schemas.microsoft.com/office/drawing/2014/main" id="{ED71B041-2D35-8F36-A689-53FAF21D6CFC}"/>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DBA455FE-FCF9-2B14-F1F0-E3C3B1126CBC}"/>
              </a:ext>
            </a:extLst>
          </p:cNvPr>
          <p:cNvSpPr>
            <a:spLocks noGrp="1"/>
          </p:cNvSpPr>
          <p:nvPr>
            <p:ph type="ftr" sz="quarter" idx="11"/>
          </p:nvPr>
        </p:nvSpPr>
        <p:spPr/>
        <p:txBody>
          <a:bodyPr/>
          <a:lstStyle/>
          <a:p>
            <a:endParaRPr lang="en-BN"/>
          </a:p>
        </p:txBody>
      </p:sp>
      <p:sp>
        <p:nvSpPr>
          <p:cNvPr id="6" name="Slide Number Placeholder 5">
            <a:extLst>
              <a:ext uri="{FF2B5EF4-FFF2-40B4-BE49-F238E27FC236}">
                <a16:creationId xmlns:a16="http://schemas.microsoft.com/office/drawing/2014/main" id="{F8A888D5-5D8B-8569-B56F-9842977DE7A0}"/>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297406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D5E2-4669-7C4A-E989-70BB3FAB1C2F}"/>
              </a:ext>
            </a:extLst>
          </p:cNvPr>
          <p:cNvSpPr>
            <a:spLocks noGrp="1"/>
          </p:cNvSpPr>
          <p:nvPr>
            <p:ph type="title"/>
          </p:nvPr>
        </p:nvSpPr>
        <p:spPr/>
        <p:txBody>
          <a:bodyPr/>
          <a:lstStyle/>
          <a:p>
            <a:r>
              <a:rPr lang="en-GB"/>
              <a:t>Click to edit Master title style</a:t>
            </a:r>
            <a:endParaRPr lang="en-BN"/>
          </a:p>
        </p:txBody>
      </p:sp>
      <p:sp>
        <p:nvSpPr>
          <p:cNvPr id="3" name="Content Placeholder 2">
            <a:extLst>
              <a:ext uri="{FF2B5EF4-FFF2-40B4-BE49-F238E27FC236}">
                <a16:creationId xmlns:a16="http://schemas.microsoft.com/office/drawing/2014/main" id="{851CD3CB-4202-D7F1-2753-598D007AA2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Date Placeholder 3">
            <a:extLst>
              <a:ext uri="{FF2B5EF4-FFF2-40B4-BE49-F238E27FC236}">
                <a16:creationId xmlns:a16="http://schemas.microsoft.com/office/drawing/2014/main" id="{1D622AE7-F065-5F29-3C2C-56CA7F09A80E}"/>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CEBA3337-983C-3E79-46C3-5442231DC531}"/>
              </a:ext>
            </a:extLst>
          </p:cNvPr>
          <p:cNvSpPr>
            <a:spLocks noGrp="1"/>
          </p:cNvSpPr>
          <p:nvPr>
            <p:ph type="ftr" sz="quarter" idx="11"/>
          </p:nvPr>
        </p:nvSpPr>
        <p:spPr/>
        <p:txBody>
          <a:bodyPr/>
          <a:lstStyle/>
          <a:p>
            <a:endParaRPr lang="en-BN"/>
          </a:p>
        </p:txBody>
      </p:sp>
      <p:sp>
        <p:nvSpPr>
          <p:cNvPr id="6" name="Slide Number Placeholder 5">
            <a:extLst>
              <a:ext uri="{FF2B5EF4-FFF2-40B4-BE49-F238E27FC236}">
                <a16:creationId xmlns:a16="http://schemas.microsoft.com/office/drawing/2014/main" id="{8D7A48AF-A9DF-76D6-BAB9-70841DAFE603}"/>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10427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5886-6768-FFF4-640C-032B00E7A2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N"/>
          </a:p>
        </p:txBody>
      </p:sp>
      <p:sp>
        <p:nvSpPr>
          <p:cNvPr id="3" name="Text Placeholder 2">
            <a:extLst>
              <a:ext uri="{FF2B5EF4-FFF2-40B4-BE49-F238E27FC236}">
                <a16:creationId xmlns:a16="http://schemas.microsoft.com/office/drawing/2014/main" id="{908D2767-E75C-743D-C5FB-F813D5D9D4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7688F6-38F4-7C4E-E9F5-924E79A1F353}"/>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B3596DAB-2EE5-92AE-093D-ACCF3EFA9423}"/>
              </a:ext>
            </a:extLst>
          </p:cNvPr>
          <p:cNvSpPr>
            <a:spLocks noGrp="1"/>
          </p:cNvSpPr>
          <p:nvPr>
            <p:ph type="ftr" sz="quarter" idx="11"/>
          </p:nvPr>
        </p:nvSpPr>
        <p:spPr/>
        <p:txBody>
          <a:bodyPr/>
          <a:lstStyle/>
          <a:p>
            <a:endParaRPr lang="en-BN"/>
          </a:p>
        </p:txBody>
      </p:sp>
      <p:sp>
        <p:nvSpPr>
          <p:cNvPr id="6" name="Slide Number Placeholder 5">
            <a:extLst>
              <a:ext uri="{FF2B5EF4-FFF2-40B4-BE49-F238E27FC236}">
                <a16:creationId xmlns:a16="http://schemas.microsoft.com/office/drawing/2014/main" id="{CF4E7EF1-5558-0ABD-1D93-04E7834455BF}"/>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118510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E91C-38FD-F3DD-AA45-5933911FCC89}"/>
              </a:ext>
            </a:extLst>
          </p:cNvPr>
          <p:cNvSpPr>
            <a:spLocks noGrp="1"/>
          </p:cNvSpPr>
          <p:nvPr>
            <p:ph type="title"/>
          </p:nvPr>
        </p:nvSpPr>
        <p:spPr/>
        <p:txBody>
          <a:bodyPr/>
          <a:lstStyle/>
          <a:p>
            <a:r>
              <a:rPr lang="en-GB"/>
              <a:t>Click to edit Master title style</a:t>
            </a:r>
            <a:endParaRPr lang="en-BN"/>
          </a:p>
        </p:txBody>
      </p:sp>
      <p:sp>
        <p:nvSpPr>
          <p:cNvPr id="3" name="Content Placeholder 2">
            <a:extLst>
              <a:ext uri="{FF2B5EF4-FFF2-40B4-BE49-F238E27FC236}">
                <a16:creationId xmlns:a16="http://schemas.microsoft.com/office/drawing/2014/main" id="{5A35200D-309F-CB91-DAA9-6F448AB03C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Content Placeholder 3">
            <a:extLst>
              <a:ext uri="{FF2B5EF4-FFF2-40B4-BE49-F238E27FC236}">
                <a16:creationId xmlns:a16="http://schemas.microsoft.com/office/drawing/2014/main" id="{0AE50678-AEE8-729A-262E-A8D1656776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5" name="Date Placeholder 4">
            <a:extLst>
              <a:ext uri="{FF2B5EF4-FFF2-40B4-BE49-F238E27FC236}">
                <a16:creationId xmlns:a16="http://schemas.microsoft.com/office/drawing/2014/main" id="{61A156DF-04EC-7D5D-DEC8-48A97757935F}"/>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6" name="Footer Placeholder 5">
            <a:extLst>
              <a:ext uri="{FF2B5EF4-FFF2-40B4-BE49-F238E27FC236}">
                <a16:creationId xmlns:a16="http://schemas.microsoft.com/office/drawing/2014/main" id="{3FDD0C92-67AA-BD9D-CA6D-85AEF8E9372A}"/>
              </a:ext>
            </a:extLst>
          </p:cNvPr>
          <p:cNvSpPr>
            <a:spLocks noGrp="1"/>
          </p:cNvSpPr>
          <p:nvPr>
            <p:ph type="ftr" sz="quarter" idx="11"/>
          </p:nvPr>
        </p:nvSpPr>
        <p:spPr/>
        <p:txBody>
          <a:bodyPr/>
          <a:lstStyle/>
          <a:p>
            <a:endParaRPr lang="en-BN"/>
          </a:p>
        </p:txBody>
      </p:sp>
      <p:sp>
        <p:nvSpPr>
          <p:cNvPr id="7" name="Slide Number Placeholder 6">
            <a:extLst>
              <a:ext uri="{FF2B5EF4-FFF2-40B4-BE49-F238E27FC236}">
                <a16:creationId xmlns:a16="http://schemas.microsoft.com/office/drawing/2014/main" id="{631FE3EA-7EF2-2C24-D191-A73BEA8CA24D}"/>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3206354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9EF6-DEF1-434E-4095-86CF6190F7F7}"/>
              </a:ext>
            </a:extLst>
          </p:cNvPr>
          <p:cNvSpPr>
            <a:spLocks noGrp="1"/>
          </p:cNvSpPr>
          <p:nvPr>
            <p:ph type="title"/>
          </p:nvPr>
        </p:nvSpPr>
        <p:spPr>
          <a:xfrm>
            <a:off x="839788" y="365125"/>
            <a:ext cx="10515600" cy="1325563"/>
          </a:xfrm>
        </p:spPr>
        <p:txBody>
          <a:bodyPr/>
          <a:lstStyle/>
          <a:p>
            <a:r>
              <a:rPr lang="en-GB"/>
              <a:t>Click to edit Master title style</a:t>
            </a:r>
            <a:endParaRPr lang="en-BN"/>
          </a:p>
        </p:txBody>
      </p:sp>
      <p:sp>
        <p:nvSpPr>
          <p:cNvPr id="3" name="Text Placeholder 2">
            <a:extLst>
              <a:ext uri="{FF2B5EF4-FFF2-40B4-BE49-F238E27FC236}">
                <a16:creationId xmlns:a16="http://schemas.microsoft.com/office/drawing/2014/main" id="{C552A1C1-EDA0-A58A-B2AF-245BF3EAC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8654AEC-564C-2573-CB96-006294E7D17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5" name="Text Placeholder 4">
            <a:extLst>
              <a:ext uri="{FF2B5EF4-FFF2-40B4-BE49-F238E27FC236}">
                <a16:creationId xmlns:a16="http://schemas.microsoft.com/office/drawing/2014/main" id="{E117EB16-3D00-681A-A887-7EBB17D87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ABE573-D695-2EDA-4F0E-9E0541404A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7" name="Date Placeholder 6">
            <a:extLst>
              <a:ext uri="{FF2B5EF4-FFF2-40B4-BE49-F238E27FC236}">
                <a16:creationId xmlns:a16="http://schemas.microsoft.com/office/drawing/2014/main" id="{CA6880FC-1BBC-2EA6-2C9E-969245AA8284}"/>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8" name="Footer Placeholder 7">
            <a:extLst>
              <a:ext uri="{FF2B5EF4-FFF2-40B4-BE49-F238E27FC236}">
                <a16:creationId xmlns:a16="http://schemas.microsoft.com/office/drawing/2014/main" id="{EC7E7709-6995-DF47-52E6-70FAA9E670D0}"/>
              </a:ext>
            </a:extLst>
          </p:cNvPr>
          <p:cNvSpPr>
            <a:spLocks noGrp="1"/>
          </p:cNvSpPr>
          <p:nvPr>
            <p:ph type="ftr" sz="quarter" idx="11"/>
          </p:nvPr>
        </p:nvSpPr>
        <p:spPr/>
        <p:txBody>
          <a:bodyPr/>
          <a:lstStyle/>
          <a:p>
            <a:endParaRPr lang="en-BN"/>
          </a:p>
        </p:txBody>
      </p:sp>
      <p:sp>
        <p:nvSpPr>
          <p:cNvPr id="9" name="Slide Number Placeholder 8">
            <a:extLst>
              <a:ext uri="{FF2B5EF4-FFF2-40B4-BE49-F238E27FC236}">
                <a16:creationId xmlns:a16="http://schemas.microsoft.com/office/drawing/2014/main" id="{E8D71429-3FFF-2439-5494-0AE7BB02ABC2}"/>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316320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0607-8E8E-A6ED-972B-54EB634FF6FC}"/>
              </a:ext>
            </a:extLst>
          </p:cNvPr>
          <p:cNvSpPr>
            <a:spLocks noGrp="1"/>
          </p:cNvSpPr>
          <p:nvPr>
            <p:ph type="title"/>
          </p:nvPr>
        </p:nvSpPr>
        <p:spPr/>
        <p:txBody>
          <a:bodyPr/>
          <a:lstStyle/>
          <a:p>
            <a:r>
              <a:rPr lang="en-GB"/>
              <a:t>Click to edit Master title style</a:t>
            </a:r>
            <a:endParaRPr lang="en-BN"/>
          </a:p>
        </p:txBody>
      </p:sp>
      <p:sp>
        <p:nvSpPr>
          <p:cNvPr id="3" name="Date Placeholder 2">
            <a:extLst>
              <a:ext uri="{FF2B5EF4-FFF2-40B4-BE49-F238E27FC236}">
                <a16:creationId xmlns:a16="http://schemas.microsoft.com/office/drawing/2014/main" id="{20C640F3-C6A4-8C93-E371-8022E26C08D8}"/>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4" name="Footer Placeholder 3">
            <a:extLst>
              <a:ext uri="{FF2B5EF4-FFF2-40B4-BE49-F238E27FC236}">
                <a16:creationId xmlns:a16="http://schemas.microsoft.com/office/drawing/2014/main" id="{E485F915-3603-2AB6-A50F-8956DA32B9EA}"/>
              </a:ext>
            </a:extLst>
          </p:cNvPr>
          <p:cNvSpPr>
            <a:spLocks noGrp="1"/>
          </p:cNvSpPr>
          <p:nvPr>
            <p:ph type="ftr" sz="quarter" idx="11"/>
          </p:nvPr>
        </p:nvSpPr>
        <p:spPr/>
        <p:txBody>
          <a:bodyPr/>
          <a:lstStyle/>
          <a:p>
            <a:endParaRPr lang="en-BN"/>
          </a:p>
        </p:txBody>
      </p:sp>
      <p:sp>
        <p:nvSpPr>
          <p:cNvPr id="5" name="Slide Number Placeholder 4">
            <a:extLst>
              <a:ext uri="{FF2B5EF4-FFF2-40B4-BE49-F238E27FC236}">
                <a16:creationId xmlns:a16="http://schemas.microsoft.com/office/drawing/2014/main" id="{321689CD-AC3D-DFC8-A481-711D0CB945BC}"/>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278151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1B591B-D0DB-172E-DAC5-E61B64AD419D}"/>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3" name="Footer Placeholder 2">
            <a:extLst>
              <a:ext uri="{FF2B5EF4-FFF2-40B4-BE49-F238E27FC236}">
                <a16:creationId xmlns:a16="http://schemas.microsoft.com/office/drawing/2014/main" id="{6A2D1DAB-8FC0-9E91-8D6C-C4F429966C81}"/>
              </a:ext>
            </a:extLst>
          </p:cNvPr>
          <p:cNvSpPr>
            <a:spLocks noGrp="1"/>
          </p:cNvSpPr>
          <p:nvPr>
            <p:ph type="ftr" sz="quarter" idx="11"/>
          </p:nvPr>
        </p:nvSpPr>
        <p:spPr/>
        <p:txBody>
          <a:bodyPr/>
          <a:lstStyle/>
          <a:p>
            <a:endParaRPr lang="en-BN"/>
          </a:p>
        </p:txBody>
      </p:sp>
      <p:sp>
        <p:nvSpPr>
          <p:cNvPr id="4" name="Slide Number Placeholder 3">
            <a:extLst>
              <a:ext uri="{FF2B5EF4-FFF2-40B4-BE49-F238E27FC236}">
                <a16:creationId xmlns:a16="http://schemas.microsoft.com/office/drawing/2014/main" id="{34DB4167-4238-F19F-81F6-76210EC825E6}"/>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402847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96FC8-436C-B57C-103B-4CD06F2601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N"/>
          </a:p>
        </p:txBody>
      </p:sp>
      <p:sp>
        <p:nvSpPr>
          <p:cNvPr id="3" name="Content Placeholder 2">
            <a:extLst>
              <a:ext uri="{FF2B5EF4-FFF2-40B4-BE49-F238E27FC236}">
                <a16:creationId xmlns:a16="http://schemas.microsoft.com/office/drawing/2014/main" id="{FC54793F-EC0A-83C4-C797-0691D8F80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Text Placeholder 3">
            <a:extLst>
              <a:ext uri="{FF2B5EF4-FFF2-40B4-BE49-F238E27FC236}">
                <a16:creationId xmlns:a16="http://schemas.microsoft.com/office/drawing/2014/main" id="{3CBF530D-3D5B-6983-C638-2EDC15AC4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52E415-02CA-B8EB-1EAD-831660AF4808}"/>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6" name="Footer Placeholder 5">
            <a:extLst>
              <a:ext uri="{FF2B5EF4-FFF2-40B4-BE49-F238E27FC236}">
                <a16:creationId xmlns:a16="http://schemas.microsoft.com/office/drawing/2014/main" id="{97B5256F-86D2-A5B9-CA56-1E244FE2768B}"/>
              </a:ext>
            </a:extLst>
          </p:cNvPr>
          <p:cNvSpPr>
            <a:spLocks noGrp="1"/>
          </p:cNvSpPr>
          <p:nvPr>
            <p:ph type="ftr" sz="quarter" idx="11"/>
          </p:nvPr>
        </p:nvSpPr>
        <p:spPr/>
        <p:txBody>
          <a:bodyPr/>
          <a:lstStyle/>
          <a:p>
            <a:endParaRPr lang="en-BN"/>
          </a:p>
        </p:txBody>
      </p:sp>
      <p:sp>
        <p:nvSpPr>
          <p:cNvPr id="7" name="Slide Number Placeholder 6">
            <a:extLst>
              <a:ext uri="{FF2B5EF4-FFF2-40B4-BE49-F238E27FC236}">
                <a16:creationId xmlns:a16="http://schemas.microsoft.com/office/drawing/2014/main" id="{4CDFD7C4-C087-D0C3-9ECE-F3C43FC77B11}"/>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339178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F254E-8858-3593-A3C4-65C88F1893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N"/>
          </a:p>
        </p:txBody>
      </p:sp>
      <p:sp>
        <p:nvSpPr>
          <p:cNvPr id="3" name="Picture Placeholder 2">
            <a:extLst>
              <a:ext uri="{FF2B5EF4-FFF2-40B4-BE49-F238E27FC236}">
                <a16:creationId xmlns:a16="http://schemas.microsoft.com/office/drawing/2014/main" id="{FCDA137E-CDB7-17D6-DF2F-4F125716B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N"/>
          </a:p>
        </p:txBody>
      </p:sp>
      <p:sp>
        <p:nvSpPr>
          <p:cNvPr id="4" name="Text Placeholder 3">
            <a:extLst>
              <a:ext uri="{FF2B5EF4-FFF2-40B4-BE49-F238E27FC236}">
                <a16:creationId xmlns:a16="http://schemas.microsoft.com/office/drawing/2014/main" id="{A9E3BD12-02A9-1E96-6A50-A6A1E8416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8CAFA8-6C9C-58E5-AF47-D177880B318E}"/>
              </a:ext>
            </a:extLst>
          </p:cNvPr>
          <p:cNvSpPr>
            <a:spLocks noGrp="1"/>
          </p:cNvSpPr>
          <p:nvPr>
            <p:ph type="dt" sz="half" idx="10"/>
          </p:nvPr>
        </p:nvSpPr>
        <p:spPr/>
        <p:txBody>
          <a:bodyPr/>
          <a:lstStyle/>
          <a:p>
            <a:fld id="{DFFD89D4-35DC-124F-A51E-78BF0BB460AB}" type="datetimeFigureOut">
              <a:rPr lang="en-BN" smtClean="0"/>
              <a:t>23/2/24</a:t>
            </a:fld>
            <a:endParaRPr lang="en-BN"/>
          </a:p>
        </p:txBody>
      </p:sp>
      <p:sp>
        <p:nvSpPr>
          <p:cNvPr id="6" name="Footer Placeholder 5">
            <a:extLst>
              <a:ext uri="{FF2B5EF4-FFF2-40B4-BE49-F238E27FC236}">
                <a16:creationId xmlns:a16="http://schemas.microsoft.com/office/drawing/2014/main" id="{47554262-FB0D-DBD6-A816-28584547C64F}"/>
              </a:ext>
            </a:extLst>
          </p:cNvPr>
          <p:cNvSpPr>
            <a:spLocks noGrp="1"/>
          </p:cNvSpPr>
          <p:nvPr>
            <p:ph type="ftr" sz="quarter" idx="11"/>
          </p:nvPr>
        </p:nvSpPr>
        <p:spPr/>
        <p:txBody>
          <a:bodyPr/>
          <a:lstStyle/>
          <a:p>
            <a:endParaRPr lang="en-BN"/>
          </a:p>
        </p:txBody>
      </p:sp>
      <p:sp>
        <p:nvSpPr>
          <p:cNvPr id="7" name="Slide Number Placeholder 6">
            <a:extLst>
              <a:ext uri="{FF2B5EF4-FFF2-40B4-BE49-F238E27FC236}">
                <a16:creationId xmlns:a16="http://schemas.microsoft.com/office/drawing/2014/main" id="{4BFF71EC-FEEE-2F36-9F2F-0BD139473458}"/>
              </a:ext>
            </a:extLst>
          </p:cNvPr>
          <p:cNvSpPr>
            <a:spLocks noGrp="1"/>
          </p:cNvSpPr>
          <p:nvPr>
            <p:ph type="sldNum" sz="quarter" idx="12"/>
          </p:nvPr>
        </p:nvSpPr>
        <p:spPr/>
        <p:txBody>
          <a:bodyPr/>
          <a:lstStyle/>
          <a:p>
            <a:fld id="{734D81C4-A5F3-BF45-92FA-D6F09999924F}" type="slidenum">
              <a:rPr lang="en-BN" smtClean="0"/>
              <a:t>‹#›</a:t>
            </a:fld>
            <a:endParaRPr lang="en-BN"/>
          </a:p>
        </p:txBody>
      </p:sp>
    </p:spTree>
    <p:extLst>
      <p:ext uri="{BB962C8B-B14F-4D97-AF65-F5344CB8AC3E}">
        <p14:creationId xmlns:p14="http://schemas.microsoft.com/office/powerpoint/2010/main" val="312224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5B6FAD-42B3-11F5-C3E1-6631C1CAAD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N"/>
          </a:p>
        </p:txBody>
      </p:sp>
      <p:sp>
        <p:nvSpPr>
          <p:cNvPr id="3" name="Text Placeholder 2">
            <a:extLst>
              <a:ext uri="{FF2B5EF4-FFF2-40B4-BE49-F238E27FC236}">
                <a16:creationId xmlns:a16="http://schemas.microsoft.com/office/drawing/2014/main" id="{667E7ADE-D621-C425-1B5A-9B39C0E34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N"/>
          </a:p>
        </p:txBody>
      </p:sp>
      <p:sp>
        <p:nvSpPr>
          <p:cNvPr id="4" name="Date Placeholder 3">
            <a:extLst>
              <a:ext uri="{FF2B5EF4-FFF2-40B4-BE49-F238E27FC236}">
                <a16:creationId xmlns:a16="http://schemas.microsoft.com/office/drawing/2014/main" id="{09EAF942-1715-9E3D-D776-AE63AAF47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FD89D4-35DC-124F-A51E-78BF0BB460AB}" type="datetimeFigureOut">
              <a:rPr lang="en-BN" smtClean="0"/>
              <a:t>23/2/24</a:t>
            </a:fld>
            <a:endParaRPr lang="en-BN"/>
          </a:p>
        </p:txBody>
      </p:sp>
      <p:sp>
        <p:nvSpPr>
          <p:cNvPr id="5" name="Footer Placeholder 4">
            <a:extLst>
              <a:ext uri="{FF2B5EF4-FFF2-40B4-BE49-F238E27FC236}">
                <a16:creationId xmlns:a16="http://schemas.microsoft.com/office/drawing/2014/main" id="{00B584F9-84FE-6487-C472-8196A3232F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N"/>
          </a:p>
        </p:txBody>
      </p:sp>
      <p:sp>
        <p:nvSpPr>
          <p:cNvPr id="6" name="Slide Number Placeholder 5">
            <a:extLst>
              <a:ext uri="{FF2B5EF4-FFF2-40B4-BE49-F238E27FC236}">
                <a16:creationId xmlns:a16="http://schemas.microsoft.com/office/drawing/2014/main" id="{FB98BC27-1214-41DF-7D21-8D0B7B80C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4D81C4-A5F3-BF45-92FA-D6F09999924F}" type="slidenum">
              <a:rPr lang="en-BN" smtClean="0"/>
              <a:t>‹#›</a:t>
            </a:fld>
            <a:endParaRPr lang="en-BN"/>
          </a:p>
        </p:txBody>
      </p:sp>
    </p:spTree>
    <p:extLst>
      <p:ext uri="{BB962C8B-B14F-4D97-AF65-F5344CB8AC3E}">
        <p14:creationId xmlns:p14="http://schemas.microsoft.com/office/powerpoint/2010/main" val="37230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9C45-9A36-DD7B-FA3B-A36B865F0500}"/>
              </a:ext>
            </a:extLst>
          </p:cNvPr>
          <p:cNvSpPr>
            <a:spLocks noGrp="1"/>
          </p:cNvSpPr>
          <p:nvPr>
            <p:ph type="ctrTitle"/>
          </p:nvPr>
        </p:nvSpPr>
        <p:spPr>
          <a:xfrm>
            <a:off x="1389088" y="1602048"/>
            <a:ext cx="9144000" cy="2387600"/>
          </a:xfrm>
        </p:spPr>
        <p:txBody>
          <a:bodyPr>
            <a:normAutofit fontScale="90000"/>
          </a:bodyPr>
          <a:lstStyle/>
          <a:p>
            <a:r>
              <a:rPr lang="en-BN" dirty="0"/>
              <a:t>Updates on </a:t>
            </a:r>
            <a:br>
              <a:rPr lang="en-BN" dirty="0"/>
            </a:br>
            <a:r>
              <a:rPr lang="en-BN" dirty="0"/>
              <a:t>Documentation, Literature Reviews and Timeline</a:t>
            </a:r>
          </a:p>
        </p:txBody>
      </p:sp>
    </p:spTree>
    <p:extLst>
      <p:ext uri="{BB962C8B-B14F-4D97-AF65-F5344CB8AC3E}">
        <p14:creationId xmlns:p14="http://schemas.microsoft.com/office/powerpoint/2010/main" val="258575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847F7-00F9-2985-7225-06D1572AA0C6}"/>
              </a:ext>
            </a:extLst>
          </p:cNvPr>
          <p:cNvSpPr>
            <a:spLocks noGrp="1"/>
          </p:cNvSpPr>
          <p:nvPr>
            <p:ph type="title"/>
          </p:nvPr>
        </p:nvSpPr>
        <p:spPr>
          <a:xfrm>
            <a:off x="721720" y="0"/>
            <a:ext cx="10178934" cy="1328730"/>
          </a:xfrm>
        </p:spPr>
        <p:txBody>
          <a:bodyPr vert="horz" lIns="91440" tIns="45720" rIns="91440" bIns="45720" rtlCol="0" anchor="b">
            <a:normAutofit/>
          </a:bodyPr>
          <a:lstStyle/>
          <a:p>
            <a:pPr algn="ctr"/>
            <a:r>
              <a:rPr lang="en-US" sz="4000" b="1" kern="1200" dirty="0">
                <a:solidFill>
                  <a:schemeClr val="tx1"/>
                </a:solidFill>
                <a:latin typeface="+mj-lt"/>
                <a:ea typeface="+mj-ea"/>
                <a:cs typeface="+mj-cs"/>
              </a:rPr>
              <a:t>SUGGESTED CONTENT (4) </a:t>
            </a:r>
            <a:br>
              <a:rPr lang="en-US" sz="4000" b="1" kern="1200" dirty="0">
                <a:solidFill>
                  <a:schemeClr val="tx1"/>
                </a:solidFill>
                <a:latin typeface="+mj-lt"/>
                <a:ea typeface="+mj-ea"/>
                <a:cs typeface="+mj-cs"/>
              </a:rPr>
            </a:br>
            <a:r>
              <a:rPr lang="en-US" sz="4000" b="1" kern="1200" dirty="0">
                <a:solidFill>
                  <a:schemeClr val="tx1"/>
                </a:solidFill>
                <a:latin typeface="+mj-lt"/>
                <a:ea typeface="+mj-ea"/>
                <a:cs typeface="+mj-cs"/>
              </a:rPr>
              <a:t>(</a:t>
            </a:r>
            <a:r>
              <a:rPr lang="en-US" sz="4000" b="1" kern="1200" dirty="0">
                <a:solidFill>
                  <a:srgbClr val="FF0000"/>
                </a:solidFill>
                <a:latin typeface="+mj-lt"/>
                <a:ea typeface="+mj-ea"/>
                <a:cs typeface="+mj-cs"/>
              </a:rPr>
              <a:t>CODE DOCUMENTATION</a:t>
            </a:r>
            <a:r>
              <a:rPr lang="en-US" sz="4000" b="1" kern="1200" dirty="0">
                <a:solidFill>
                  <a:schemeClr val="tx1"/>
                </a:solidFill>
                <a:latin typeface="+mj-lt"/>
                <a:ea typeface="+mj-ea"/>
                <a:cs typeface="+mj-cs"/>
              </a:rPr>
              <a:t>)</a:t>
            </a:r>
          </a:p>
        </p:txBody>
      </p:sp>
      <p:pic>
        <p:nvPicPr>
          <p:cNvPr id="5" name="Picture 4" descr="A screenshot of a computer&#10;&#10;Description automatically generated">
            <a:extLst>
              <a:ext uri="{FF2B5EF4-FFF2-40B4-BE49-F238E27FC236}">
                <a16:creationId xmlns:a16="http://schemas.microsoft.com/office/drawing/2014/main" id="{AC341D73-0C92-DAB3-C376-8FE8CDCD02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884" b="-3"/>
          <a:stretch/>
        </p:blipFill>
        <p:spPr>
          <a:xfrm>
            <a:off x="1958835" y="1328730"/>
            <a:ext cx="8234475" cy="5520121"/>
          </a:xfrm>
          <a:prstGeom prst="rect">
            <a:avLst/>
          </a:prstGeom>
        </p:spPr>
      </p:pic>
    </p:spTree>
    <p:extLst>
      <p:ext uri="{BB962C8B-B14F-4D97-AF65-F5344CB8AC3E}">
        <p14:creationId xmlns:p14="http://schemas.microsoft.com/office/powerpoint/2010/main" val="385205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D847F7-00F9-2985-7225-06D1572AA0C6}"/>
              </a:ext>
            </a:extLst>
          </p:cNvPr>
          <p:cNvSpPr>
            <a:spLocks noGrp="1"/>
          </p:cNvSpPr>
          <p:nvPr>
            <p:ph type="title"/>
          </p:nvPr>
        </p:nvSpPr>
        <p:spPr>
          <a:xfrm>
            <a:off x="133206" y="387845"/>
            <a:ext cx="4023361" cy="3204134"/>
          </a:xfrm>
        </p:spPr>
        <p:txBody>
          <a:bodyPr vert="horz" lIns="91440" tIns="45720" rIns="91440" bIns="45720" rtlCol="0" anchor="b">
            <a:normAutofit/>
          </a:bodyPr>
          <a:lstStyle/>
          <a:p>
            <a:pPr algn="ctr"/>
            <a:r>
              <a:rPr lang="en-US" b="1" kern="1200" dirty="0">
                <a:solidFill>
                  <a:schemeClr val="tx1"/>
                </a:solidFill>
                <a:latin typeface="+mj-lt"/>
                <a:ea typeface="+mj-ea"/>
                <a:cs typeface="+mj-cs"/>
              </a:rPr>
              <a:t>SUGGESTED  CONTENT (5) </a:t>
            </a:r>
            <a:br>
              <a:rPr lang="en-US" b="1" kern="1200" dirty="0">
                <a:solidFill>
                  <a:schemeClr val="tx1"/>
                </a:solidFill>
                <a:latin typeface="+mj-lt"/>
                <a:ea typeface="+mj-ea"/>
                <a:cs typeface="+mj-cs"/>
              </a:rPr>
            </a:br>
            <a:r>
              <a:rPr lang="en-US" b="1" kern="1200" dirty="0">
                <a:solidFill>
                  <a:schemeClr val="tx1"/>
                </a:solidFill>
                <a:latin typeface="+mj-lt"/>
                <a:ea typeface="+mj-ea"/>
                <a:cs typeface="+mj-cs"/>
              </a:rPr>
              <a:t>(</a:t>
            </a:r>
            <a:r>
              <a:rPr lang="en-US" b="1" kern="1200" dirty="0">
                <a:solidFill>
                  <a:srgbClr val="FF0000"/>
                </a:solidFill>
                <a:latin typeface="+mj-lt"/>
                <a:ea typeface="+mj-ea"/>
                <a:cs typeface="+mj-cs"/>
              </a:rPr>
              <a:t>OUR PROJECT TIMELINE</a:t>
            </a:r>
            <a:r>
              <a:rPr lang="en-US" b="1" kern="1200" dirty="0">
                <a:solidFill>
                  <a:schemeClr val="tx1"/>
                </a:solidFill>
                <a:latin typeface="+mj-lt"/>
                <a:ea typeface="+mj-ea"/>
                <a:cs typeface="+mj-cs"/>
              </a:rPr>
              <a:t>)</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group project chart with numbers and text&#10;&#10;Description automatically generated">
            <a:extLst>
              <a:ext uri="{FF2B5EF4-FFF2-40B4-BE49-F238E27FC236}">
                <a16:creationId xmlns:a16="http://schemas.microsoft.com/office/drawing/2014/main" id="{77DC6CE9-B21E-9C5E-0AD2-81C803FAD3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1336" y="625682"/>
            <a:ext cx="7455883" cy="5405515"/>
          </a:xfrm>
          <a:prstGeom prst="rect">
            <a:avLst/>
          </a:prstGeom>
        </p:spPr>
      </p:pic>
    </p:spTree>
    <p:extLst>
      <p:ext uri="{BB962C8B-B14F-4D97-AF65-F5344CB8AC3E}">
        <p14:creationId xmlns:p14="http://schemas.microsoft.com/office/powerpoint/2010/main" val="316139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847F7-00F9-2985-7225-06D1572AA0C6}"/>
              </a:ext>
            </a:extLst>
          </p:cNvPr>
          <p:cNvSpPr>
            <a:spLocks noGrp="1"/>
          </p:cNvSpPr>
          <p:nvPr>
            <p:ph type="title"/>
          </p:nvPr>
        </p:nvSpPr>
        <p:spPr>
          <a:xfrm>
            <a:off x="1043631" y="809898"/>
            <a:ext cx="9942716" cy="1554480"/>
          </a:xfrm>
        </p:spPr>
        <p:txBody>
          <a:bodyPr anchor="ctr">
            <a:normAutofit/>
          </a:bodyPr>
          <a:lstStyle/>
          <a:p>
            <a:r>
              <a:rPr lang="en-BN" sz="4800" b="1" dirty="0"/>
              <a:t>SUGGESTED CONTENT (1)</a:t>
            </a:r>
            <a:br>
              <a:rPr lang="en-BN" sz="4800" b="1" dirty="0"/>
            </a:br>
            <a:r>
              <a:rPr lang="en-BN" sz="4800" b="1" dirty="0"/>
              <a:t>(</a:t>
            </a:r>
            <a:r>
              <a:rPr lang="en-BN" sz="4800" b="1" dirty="0">
                <a:solidFill>
                  <a:srgbClr val="FF0000"/>
                </a:solidFill>
              </a:rPr>
              <a:t>INTRODUCTION</a:t>
            </a:r>
            <a:r>
              <a:rPr lang="en-BN" sz="4800" b="1" dirty="0"/>
              <a:t>)</a:t>
            </a:r>
          </a:p>
        </p:txBody>
      </p:sp>
      <p:sp>
        <p:nvSpPr>
          <p:cNvPr id="3" name="Content Placeholder 2">
            <a:extLst>
              <a:ext uri="{FF2B5EF4-FFF2-40B4-BE49-F238E27FC236}">
                <a16:creationId xmlns:a16="http://schemas.microsoft.com/office/drawing/2014/main" id="{D5F080C7-234F-78FD-2055-02A2E4AA9F5E}"/>
              </a:ext>
            </a:extLst>
          </p:cNvPr>
          <p:cNvSpPr>
            <a:spLocks noGrp="1"/>
          </p:cNvSpPr>
          <p:nvPr>
            <p:ph idx="1"/>
          </p:nvPr>
        </p:nvSpPr>
        <p:spPr>
          <a:xfrm>
            <a:off x="1045028" y="2923444"/>
            <a:ext cx="9941319" cy="3124658"/>
          </a:xfrm>
        </p:spPr>
        <p:txBody>
          <a:bodyPr anchor="ctr">
            <a:normAutofit/>
          </a:bodyPr>
          <a:lstStyle/>
          <a:p>
            <a:pPr marL="0" indent="0" algn="ctr">
              <a:buNone/>
            </a:pPr>
            <a:r>
              <a:rPr lang="en-BN" sz="3600" dirty="0">
                <a:effectLst/>
                <a:latin typeface="Calibri" panose="020F0502020204030204" pitchFamily="34" charset="0"/>
                <a:ea typeface="Aptos" panose="020B0004020202020204" pitchFamily="34" charset="0"/>
              </a:rPr>
              <a:t>The website aims to serve as a centralized platform for storing code, accessing machine learning models through an API, and providing users with insights into relevant materials obtained from various online databases. It </a:t>
            </a:r>
            <a:r>
              <a:rPr lang="en-US" sz="3600" dirty="0">
                <a:effectLst/>
                <a:latin typeface="Calibri" panose="020F0502020204030204" pitchFamily="34" charset="0"/>
                <a:ea typeface="Aptos" panose="020B0004020202020204" pitchFamily="34" charset="0"/>
              </a:rPr>
              <a:t>also </a:t>
            </a:r>
            <a:r>
              <a:rPr lang="en-BN" sz="3600" dirty="0">
                <a:effectLst/>
                <a:latin typeface="Calibri" panose="020F0502020204030204" pitchFamily="34" charset="0"/>
                <a:ea typeface="Aptos" panose="020B0004020202020204" pitchFamily="34" charset="0"/>
              </a:rPr>
              <a:t>serves as a hub for collaboration and information exchange within the team.</a:t>
            </a:r>
            <a:endParaRPr lang="en-BN" sz="3600" dirty="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7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847F7-00F9-2985-7225-06D1572AA0C6}"/>
              </a:ext>
            </a:extLst>
          </p:cNvPr>
          <p:cNvSpPr>
            <a:spLocks noGrp="1"/>
          </p:cNvSpPr>
          <p:nvPr>
            <p:ph type="title"/>
          </p:nvPr>
        </p:nvSpPr>
        <p:spPr>
          <a:xfrm>
            <a:off x="263234" y="257040"/>
            <a:ext cx="6101442" cy="1454051"/>
          </a:xfrm>
        </p:spPr>
        <p:txBody>
          <a:bodyPr vert="horz" lIns="91440" tIns="45720" rIns="91440" bIns="45720" rtlCol="0" anchor="ctr">
            <a:normAutofit/>
          </a:bodyPr>
          <a:lstStyle/>
          <a:p>
            <a:r>
              <a:rPr lang="en-US" sz="3600" b="1" kern="1200" dirty="0">
                <a:solidFill>
                  <a:schemeClr val="tx2"/>
                </a:solidFill>
                <a:latin typeface="+mj-lt"/>
                <a:ea typeface="+mj-ea"/>
                <a:cs typeface="+mj-cs"/>
              </a:rPr>
              <a:t>SUGGESTED CONTENT </a:t>
            </a:r>
            <a:r>
              <a:rPr lang="en-BN" sz="3600" b="1" dirty="0"/>
              <a:t>(2)</a:t>
            </a:r>
            <a:r>
              <a:rPr lang="en-US" sz="3600" b="1" kern="1200" dirty="0">
                <a:solidFill>
                  <a:schemeClr val="tx2"/>
                </a:solidFill>
                <a:latin typeface="+mj-lt"/>
                <a:ea typeface="+mj-ea"/>
                <a:cs typeface="+mj-cs"/>
              </a:rPr>
              <a:t> </a:t>
            </a:r>
            <a:br>
              <a:rPr lang="en-US" sz="3600" b="1" kern="1200" dirty="0">
                <a:solidFill>
                  <a:schemeClr val="tx2"/>
                </a:solidFill>
                <a:latin typeface="+mj-lt"/>
                <a:ea typeface="+mj-ea"/>
                <a:cs typeface="+mj-cs"/>
              </a:rPr>
            </a:br>
            <a:r>
              <a:rPr lang="en-US" sz="3600" b="1" kern="1200" dirty="0">
                <a:solidFill>
                  <a:schemeClr val="tx2"/>
                </a:solidFill>
                <a:latin typeface="+mj-lt"/>
                <a:ea typeface="+mj-ea"/>
                <a:cs typeface="+mj-cs"/>
              </a:rPr>
              <a:t>(</a:t>
            </a:r>
            <a:r>
              <a:rPr lang="en-US" sz="3600" b="1" kern="1200" dirty="0">
                <a:solidFill>
                  <a:srgbClr val="FF0000"/>
                </a:solidFill>
                <a:latin typeface="+mj-lt"/>
                <a:ea typeface="+mj-ea"/>
                <a:cs typeface="+mj-cs"/>
              </a:rPr>
              <a:t>GOALS</a:t>
            </a:r>
            <a:r>
              <a:rPr lang="en-US" sz="3600" b="1" kern="1200" dirty="0">
                <a:solidFill>
                  <a:schemeClr val="tx2"/>
                </a:solidFill>
                <a:latin typeface="+mj-lt"/>
                <a:ea typeface="+mj-ea"/>
                <a:cs typeface="+mj-cs"/>
              </a:rPr>
              <a:t>)</a:t>
            </a:r>
          </a:p>
        </p:txBody>
      </p:sp>
      <p:sp>
        <p:nvSpPr>
          <p:cNvPr id="11" name="TextBox 10">
            <a:extLst>
              <a:ext uri="{FF2B5EF4-FFF2-40B4-BE49-F238E27FC236}">
                <a16:creationId xmlns:a16="http://schemas.microsoft.com/office/drawing/2014/main" id="{8BFBF380-05C3-2D60-6EDE-B83A04AE9034}"/>
              </a:ext>
            </a:extLst>
          </p:cNvPr>
          <p:cNvSpPr txBox="1"/>
          <p:nvPr/>
        </p:nvSpPr>
        <p:spPr>
          <a:xfrm>
            <a:off x="263236" y="1711091"/>
            <a:ext cx="6154432" cy="5007245"/>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chemeClr val="tx2"/>
                </a:solidFill>
                <a:effectLst/>
              </a:rPr>
              <a:t>• Code Storage: </a:t>
            </a:r>
          </a:p>
          <a:p>
            <a:pPr>
              <a:lnSpc>
                <a:spcPct val="90000"/>
              </a:lnSpc>
              <a:spcAft>
                <a:spcPts val="600"/>
              </a:spcAft>
            </a:pPr>
            <a:r>
              <a:rPr lang="en-US" sz="2000" dirty="0">
                <a:solidFill>
                  <a:schemeClr val="tx2"/>
                </a:solidFill>
                <a:effectLst/>
              </a:rPr>
              <a:t>The website will keep and organize the team's code for machine learning models and API development. </a:t>
            </a:r>
          </a:p>
          <a:p>
            <a:pPr>
              <a:lnSpc>
                <a:spcPct val="90000"/>
              </a:lnSpc>
              <a:spcAft>
                <a:spcPts val="600"/>
              </a:spcAft>
            </a:pPr>
            <a:endParaRPr lang="en-US" sz="2000" dirty="0">
              <a:solidFill>
                <a:schemeClr val="tx2"/>
              </a:solidFill>
              <a:effectLst/>
            </a:endParaRPr>
          </a:p>
          <a:p>
            <a:pPr>
              <a:lnSpc>
                <a:spcPct val="90000"/>
              </a:lnSpc>
              <a:spcAft>
                <a:spcPts val="600"/>
              </a:spcAft>
            </a:pPr>
            <a:r>
              <a:rPr lang="en-US" sz="2000" dirty="0">
                <a:solidFill>
                  <a:schemeClr val="tx2"/>
                </a:solidFill>
                <a:effectLst/>
              </a:rPr>
              <a:t>• API Use: </a:t>
            </a:r>
          </a:p>
          <a:p>
            <a:pPr>
              <a:lnSpc>
                <a:spcPct val="90000"/>
              </a:lnSpc>
              <a:spcAft>
                <a:spcPts val="600"/>
              </a:spcAft>
            </a:pPr>
            <a:r>
              <a:rPr lang="en-US" sz="2000" dirty="0">
                <a:solidFill>
                  <a:schemeClr val="tx2"/>
                </a:solidFill>
              </a:rPr>
              <a:t>T</a:t>
            </a:r>
            <a:r>
              <a:rPr lang="en-US" sz="2000" dirty="0">
                <a:solidFill>
                  <a:schemeClr val="tx2"/>
                </a:solidFill>
                <a:effectLst/>
              </a:rPr>
              <a:t>eam members and outside partners can use the website to connect to the team's machine learning models. The models take in data and provide information about materials from various online databases. </a:t>
            </a:r>
          </a:p>
          <a:p>
            <a:pPr>
              <a:lnSpc>
                <a:spcPct val="90000"/>
              </a:lnSpc>
              <a:spcAft>
                <a:spcPts val="600"/>
              </a:spcAft>
            </a:pPr>
            <a:endParaRPr lang="en-US" sz="2000" dirty="0">
              <a:solidFill>
                <a:schemeClr val="tx2"/>
              </a:solidFill>
              <a:effectLst/>
            </a:endParaRPr>
          </a:p>
          <a:p>
            <a:pPr>
              <a:lnSpc>
                <a:spcPct val="90000"/>
              </a:lnSpc>
              <a:spcAft>
                <a:spcPts val="600"/>
              </a:spcAft>
            </a:pPr>
            <a:r>
              <a:rPr lang="en-US" sz="2000" dirty="0">
                <a:solidFill>
                  <a:schemeClr val="tx2"/>
                </a:solidFill>
                <a:effectLst/>
              </a:rPr>
              <a:t>• Results Display: </a:t>
            </a:r>
          </a:p>
          <a:p>
            <a:pPr>
              <a:lnSpc>
                <a:spcPct val="90000"/>
              </a:lnSpc>
              <a:spcAft>
                <a:spcPts val="600"/>
              </a:spcAft>
            </a:pPr>
            <a:r>
              <a:rPr lang="en-US" sz="2000" dirty="0">
                <a:solidFill>
                  <a:schemeClr val="tx2"/>
                </a:solidFill>
                <a:effectLst/>
              </a:rPr>
              <a:t>Users can see the results of the machine learning models on the website, making it easier to understand and make decisions based on the outcomes.</a:t>
            </a:r>
            <a:endParaRPr lang="en-US" sz="2000" dirty="0">
              <a:solidFill>
                <a:schemeClr val="tx2"/>
              </a:solidFill>
            </a:endParaRPr>
          </a:p>
        </p:txBody>
      </p:sp>
      <p:grpSp>
        <p:nvGrpSpPr>
          <p:cNvPr id="37" name="Group 3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8" name="Freeform: Shape 3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Graphic 29" descr="Database">
            <a:extLst>
              <a:ext uri="{FF2B5EF4-FFF2-40B4-BE49-F238E27FC236}">
                <a16:creationId xmlns:a16="http://schemas.microsoft.com/office/drawing/2014/main" id="{132C51B4-5173-A5A3-C1EA-0010D5098A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76048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847F7-00F9-2985-7225-06D1572AA0C6}"/>
              </a:ext>
            </a:extLst>
          </p:cNvPr>
          <p:cNvSpPr>
            <a:spLocks noGrp="1"/>
          </p:cNvSpPr>
          <p:nvPr>
            <p:ph type="title"/>
          </p:nvPr>
        </p:nvSpPr>
        <p:spPr>
          <a:xfrm>
            <a:off x="6582606" y="467515"/>
            <a:ext cx="5400240" cy="1533471"/>
          </a:xfrm>
        </p:spPr>
        <p:txBody>
          <a:bodyPr vert="horz" lIns="91440" tIns="45720" rIns="91440" bIns="45720" rtlCol="0" anchor="t">
            <a:normAutofit/>
          </a:bodyPr>
          <a:lstStyle/>
          <a:p>
            <a:r>
              <a:rPr lang="en-US" sz="3400" b="1" kern="1200" dirty="0">
                <a:solidFill>
                  <a:schemeClr val="tx2"/>
                </a:solidFill>
                <a:latin typeface="+mj-lt"/>
                <a:ea typeface="+mj-ea"/>
                <a:cs typeface="+mj-cs"/>
              </a:rPr>
              <a:t>SUGGESTED CONTENT </a:t>
            </a:r>
            <a:r>
              <a:rPr lang="en-BN" sz="3600" b="1" dirty="0"/>
              <a:t>(3)</a:t>
            </a:r>
            <a:r>
              <a:rPr lang="en-US" sz="3400" b="1" kern="1200" dirty="0">
                <a:solidFill>
                  <a:schemeClr val="tx2"/>
                </a:solidFill>
                <a:latin typeface="+mj-lt"/>
                <a:ea typeface="+mj-ea"/>
                <a:cs typeface="+mj-cs"/>
              </a:rPr>
              <a:t> </a:t>
            </a:r>
            <a:br>
              <a:rPr lang="en-US" sz="3400" b="1" kern="1200" dirty="0">
                <a:solidFill>
                  <a:schemeClr val="tx2"/>
                </a:solidFill>
                <a:latin typeface="+mj-lt"/>
                <a:ea typeface="+mj-ea"/>
                <a:cs typeface="+mj-cs"/>
              </a:rPr>
            </a:br>
            <a:r>
              <a:rPr lang="en-US" sz="3400" b="1" kern="1200" dirty="0">
                <a:solidFill>
                  <a:schemeClr val="tx2"/>
                </a:solidFill>
                <a:latin typeface="+mj-lt"/>
                <a:ea typeface="+mj-ea"/>
                <a:cs typeface="+mj-cs"/>
              </a:rPr>
              <a:t>(</a:t>
            </a:r>
            <a:r>
              <a:rPr lang="en-US" sz="3400" b="1" kern="1200" dirty="0">
                <a:solidFill>
                  <a:srgbClr val="FF0000"/>
                </a:solidFill>
                <a:latin typeface="+mj-lt"/>
                <a:ea typeface="+mj-ea"/>
                <a:cs typeface="+mj-cs"/>
              </a:rPr>
              <a:t>LITERATURE REVIEWS</a:t>
            </a:r>
            <a:r>
              <a:rPr lang="en-US" sz="3400" b="1" kern="1200" dirty="0">
                <a:solidFill>
                  <a:schemeClr val="tx2"/>
                </a:solidFill>
                <a:latin typeface="+mj-lt"/>
                <a:ea typeface="+mj-ea"/>
                <a:cs typeface="+mj-cs"/>
              </a:rPr>
              <a:t>)</a:t>
            </a:r>
          </a:p>
        </p:txBody>
      </p:sp>
      <p:pic>
        <p:nvPicPr>
          <p:cNvPr id="45" name="Graphic 44" descr="Books">
            <a:extLst>
              <a:ext uri="{FF2B5EF4-FFF2-40B4-BE49-F238E27FC236}">
                <a16:creationId xmlns:a16="http://schemas.microsoft.com/office/drawing/2014/main" id="{00C84EDE-287D-7001-D59A-57EBEBD6D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2" name="Group 5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53" name="Freeform: Shape 5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16E40F8E-F322-6609-702B-3328ECA1538F}"/>
              </a:ext>
            </a:extLst>
          </p:cNvPr>
          <p:cNvSpPr txBox="1"/>
          <p:nvPr/>
        </p:nvSpPr>
        <p:spPr>
          <a:xfrm>
            <a:off x="6268377" y="1838097"/>
            <a:ext cx="6028698" cy="3785652"/>
          </a:xfrm>
          <a:prstGeom prst="rect">
            <a:avLst/>
          </a:prstGeom>
          <a:noFill/>
        </p:spPr>
        <p:txBody>
          <a:bodyPr wrap="square">
            <a:spAutoFit/>
          </a:bodyPr>
          <a:lstStyle/>
          <a:p>
            <a:pPr marL="342900" lvl="0" indent="-342900">
              <a:buFont typeface="+mj-lt"/>
              <a:buAutoNum type="arabicPeriod"/>
            </a:pPr>
            <a:r>
              <a:rPr lang="en-BN" sz="2000" b="1" kern="100" dirty="0">
                <a:solidFill>
                  <a:srgbClr val="000000"/>
                </a:solidFill>
                <a:effectLst/>
                <a:latin typeface="Calibri" panose="020F0502020204030204" pitchFamily="34" charset="0"/>
                <a:ea typeface="Aptos" panose="020B0004020202020204" pitchFamily="34" charset="0"/>
                <a:cs typeface="Times New Roman" panose="02020603050405020304" pitchFamily="18" charset="0"/>
              </a:rPr>
              <a:t>Accelerated Discovery of Efficient Solar-cell Materials using Quantum and Machine-learning Methods.</a:t>
            </a:r>
          </a:p>
          <a:p>
            <a:pPr marL="342900" indent="-342900">
              <a:buFont typeface="+mj-lt"/>
              <a:buAutoNum type="arabicPeriod"/>
            </a:pPr>
            <a:r>
              <a:rPr lang="en-BN" sz="2000" b="1" kern="1800" dirty="0">
                <a:effectLst/>
                <a:latin typeface="Calibri" panose="020F0502020204030204" pitchFamily="34" charset="0"/>
                <a:ea typeface="Aptos" panose="020B0004020202020204" pitchFamily="34" charset="0"/>
                <a:cs typeface="Times New Roman" panose="02020603050405020304" pitchFamily="18" charset="0"/>
              </a:rPr>
              <a:t>Toward Predicting Efficiency of Organic Solar Cells via Machine Learning and Improved Descriptors</a:t>
            </a:r>
            <a:endParaRPr lang="en-B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mj-lt"/>
              <a:buAutoNum type="arabicPeriod"/>
            </a:pPr>
            <a:r>
              <a:rPr lang="en-BN" sz="2000" b="1" kern="100" dirty="0">
                <a:effectLst/>
                <a:latin typeface="Calibri" panose="020F0502020204030204" pitchFamily="34" charset="0"/>
                <a:ea typeface="Times New Roman" panose="02020603050405020304" pitchFamily="18" charset="0"/>
                <a:cs typeface="Times New Roman" panose="02020603050405020304" pitchFamily="18" charset="0"/>
              </a:rPr>
              <a:t>Machine Learning Approach to Delineate the Impact of Material</a:t>
            </a:r>
            <a:r>
              <a:rPr lang="en-BN" sz="2000" b="1" kern="100" dirty="0">
                <a:latin typeface="Calibri" panose="020F0502020204030204" pitchFamily="34" charset="0"/>
                <a:ea typeface="Times New Roman" panose="02020603050405020304" pitchFamily="18" charset="0"/>
                <a:cs typeface="Times New Roman" panose="02020603050405020304" pitchFamily="18" charset="0"/>
              </a:rPr>
              <a:t> </a:t>
            </a:r>
            <a:r>
              <a:rPr lang="en-BN" sz="2000" b="1" kern="100" dirty="0">
                <a:effectLst/>
                <a:latin typeface="Calibri" panose="020F0502020204030204" pitchFamily="34" charset="0"/>
                <a:ea typeface="Times New Roman" panose="02020603050405020304" pitchFamily="18" charset="0"/>
                <a:cs typeface="Times New Roman" panose="02020603050405020304" pitchFamily="18" charset="0"/>
              </a:rPr>
              <a:t>Properties on Solar Cell Device Physics</a:t>
            </a:r>
            <a:endParaRPr lang="en-B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BN" sz="2000" b="1" dirty="0">
                <a:effectLst/>
                <a:latin typeface="Calibri" panose="020F0502020204030204" pitchFamily="34" charset="0"/>
                <a:ea typeface="Times New Roman" panose="02020603050405020304" pitchFamily="18" charset="0"/>
              </a:rPr>
              <a:t>Exploring optical properties of solar cells by programming and modeling</a:t>
            </a:r>
          </a:p>
          <a:p>
            <a:pPr marL="342900" lvl="0" indent="-342900">
              <a:buFont typeface="+mj-lt"/>
              <a:buAutoNum type="arabicPeriod"/>
            </a:pPr>
            <a:r>
              <a:rPr lang="en-BN" sz="2000" b="1" dirty="0">
                <a:effectLst/>
                <a:latin typeface="Calibri" panose="020F0502020204030204" pitchFamily="34" charset="0"/>
                <a:ea typeface="Times New Roman" panose="02020603050405020304" pitchFamily="18" charset="0"/>
              </a:rPr>
              <a:t>The annealing effects of tungsten oxide interlayer based on organic photovoltaic cells</a:t>
            </a:r>
            <a:endParaRPr lang="en-B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9117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 screen&#10;&#10;Description automatically generated">
            <a:extLst>
              <a:ext uri="{FF2B5EF4-FFF2-40B4-BE49-F238E27FC236}">
                <a16:creationId xmlns:a16="http://schemas.microsoft.com/office/drawing/2014/main" id="{3A929264-8105-D428-2A48-446143D206E2}"/>
              </a:ext>
            </a:extLst>
          </p:cNvPr>
          <p:cNvPicPr>
            <a:picLocks noChangeAspect="1"/>
          </p:cNvPicPr>
          <p:nvPr/>
        </p:nvPicPr>
        <p:blipFill>
          <a:blip r:embed="rId2"/>
          <a:stretch>
            <a:fillRect/>
          </a:stretch>
        </p:blipFill>
        <p:spPr>
          <a:xfrm>
            <a:off x="235525" y="515756"/>
            <a:ext cx="8437420" cy="6325011"/>
          </a:xfrm>
          <a:prstGeom prst="rect">
            <a:avLst/>
          </a:prstGeom>
        </p:spPr>
      </p:pic>
      <p:sp>
        <p:nvSpPr>
          <p:cNvPr id="2" name="Title 1">
            <a:extLst>
              <a:ext uri="{FF2B5EF4-FFF2-40B4-BE49-F238E27FC236}">
                <a16:creationId xmlns:a16="http://schemas.microsoft.com/office/drawing/2014/main" id="{5E6D7247-D5B2-E181-9BC0-062A5FEE5ADF}"/>
              </a:ext>
            </a:extLst>
          </p:cNvPr>
          <p:cNvSpPr>
            <a:spLocks noGrp="1"/>
          </p:cNvSpPr>
          <p:nvPr>
            <p:ph type="title"/>
          </p:nvPr>
        </p:nvSpPr>
        <p:spPr>
          <a:xfrm>
            <a:off x="69274" y="-96985"/>
            <a:ext cx="4872487" cy="739769"/>
          </a:xfrm>
        </p:spPr>
        <p:txBody>
          <a:bodyPr>
            <a:normAutofit/>
          </a:bodyPr>
          <a:lstStyle/>
          <a:p>
            <a:r>
              <a:rPr lang="en-BN" sz="3200" dirty="0"/>
              <a:t>Literature Review Summary </a:t>
            </a:r>
          </a:p>
        </p:txBody>
      </p:sp>
      <p:sp>
        <p:nvSpPr>
          <p:cNvPr id="8" name="TextBox 7">
            <a:extLst>
              <a:ext uri="{FF2B5EF4-FFF2-40B4-BE49-F238E27FC236}">
                <a16:creationId xmlns:a16="http://schemas.microsoft.com/office/drawing/2014/main" id="{95E5ABD6-1483-E342-F999-6F322627C11C}"/>
              </a:ext>
            </a:extLst>
          </p:cNvPr>
          <p:cNvSpPr txBox="1"/>
          <p:nvPr/>
        </p:nvSpPr>
        <p:spPr>
          <a:xfrm>
            <a:off x="377616" y="564868"/>
            <a:ext cx="7488219" cy="584775"/>
          </a:xfrm>
          <a:prstGeom prst="rect">
            <a:avLst/>
          </a:prstGeom>
          <a:noFill/>
        </p:spPr>
        <p:txBody>
          <a:bodyPr wrap="square">
            <a:spAutoFit/>
          </a:bodyPr>
          <a:lstStyle/>
          <a:p>
            <a:pPr lvl="0" algn="ctr"/>
            <a:r>
              <a:rPr lang="en-US" sz="1600" b="1" kern="100" dirty="0">
                <a:solidFill>
                  <a:srgbClr val="000000"/>
                </a:solidFill>
                <a:effectLst/>
                <a:latin typeface="Calibri" panose="020F0502020204030204" pitchFamily="34" charset="0"/>
                <a:ea typeface="Aptos" panose="020B0004020202020204" pitchFamily="34" charset="0"/>
                <a:cs typeface="Times New Roman" panose="02020603050405020304" pitchFamily="18" charset="0"/>
              </a:rPr>
              <a:t>Title: </a:t>
            </a:r>
            <a:r>
              <a:rPr lang="en-BN" sz="1600" b="1" kern="100" dirty="0">
                <a:solidFill>
                  <a:srgbClr val="000000"/>
                </a:solidFill>
                <a:effectLst/>
                <a:latin typeface="Calibri" panose="020F0502020204030204" pitchFamily="34" charset="0"/>
                <a:ea typeface="Aptos" panose="020B0004020202020204" pitchFamily="34" charset="0"/>
                <a:cs typeface="Times New Roman" panose="02020603050405020304" pitchFamily="18" charset="0"/>
              </a:rPr>
              <a:t>Accelerated Discovery of Efficient Solar-cell Materials </a:t>
            </a:r>
          </a:p>
          <a:p>
            <a:pPr lvl="0" algn="ctr"/>
            <a:r>
              <a:rPr lang="en-BN" sz="1600" b="1" kern="100" dirty="0">
                <a:solidFill>
                  <a:srgbClr val="000000"/>
                </a:solidFill>
                <a:effectLst/>
                <a:latin typeface="Calibri" panose="020F0502020204030204" pitchFamily="34" charset="0"/>
                <a:ea typeface="Aptos" panose="020B0004020202020204" pitchFamily="34" charset="0"/>
                <a:cs typeface="Times New Roman" panose="02020603050405020304" pitchFamily="18" charset="0"/>
              </a:rPr>
              <a:t>using Quantum and Machine-learning Methods.</a:t>
            </a:r>
            <a:endParaRPr lang="en-B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542B3DD-C71B-7F0A-649B-2B1C7688806E}"/>
              </a:ext>
            </a:extLst>
          </p:cNvPr>
          <p:cNvSpPr txBox="1"/>
          <p:nvPr/>
        </p:nvSpPr>
        <p:spPr>
          <a:xfrm>
            <a:off x="2307771" y="1435637"/>
            <a:ext cx="5700156" cy="1615827"/>
          </a:xfrm>
          <a:prstGeom prst="rect">
            <a:avLst/>
          </a:prstGeom>
          <a:noFill/>
        </p:spPr>
        <p:txBody>
          <a:bodyPr wrap="square" rtlCol="0">
            <a:spAutoFit/>
          </a:bodyPr>
          <a:lstStyle/>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research focused on identifying potential solar cell materials with high efficiency by combining density functional theory (DFT) high-throughput screening and machine learning techniques</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study identified 58 potential 2D-bulk solar cell materials with high potential as thin-film solar-cell materials</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A machine learning classification model was trained with the spectroscopy limited maximum efficiency (SLME) data to predict whether a material will have an SLME above 10%</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BN" sz="1100" dirty="0"/>
          </a:p>
        </p:txBody>
      </p:sp>
      <p:sp>
        <p:nvSpPr>
          <p:cNvPr id="13" name="TextBox 12">
            <a:extLst>
              <a:ext uri="{FF2B5EF4-FFF2-40B4-BE49-F238E27FC236}">
                <a16:creationId xmlns:a16="http://schemas.microsoft.com/office/drawing/2014/main" id="{D11354F5-261B-1F87-EABE-B5CB7350FEE1}"/>
              </a:ext>
            </a:extLst>
          </p:cNvPr>
          <p:cNvSpPr txBox="1"/>
          <p:nvPr/>
        </p:nvSpPr>
        <p:spPr>
          <a:xfrm>
            <a:off x="2307772" y="3158836"/>
            <a:ext cx="6129646" cy="1446550"/>
          </a:xfrm>
          <a:prstGeom prst="rect">
            <a:avLst/>
          </a:prstGeom>
          <a:noFill/>
        </p:spPr>
        <p:txBody>
          <a:bodyPr wrap="square">
            <a:spAutoFit/>
          </a:bodyPr>
          <a:lstStyle/>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Density functional theory (DFT) high-throughput screening was employed to analyze a large volume of materials data with high accuracy</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researchers utilized the meta-GGA TBmBJ formalism to obtain frequency-dependent dielectric function data for investigating materials.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Effective carrier mass and energy above the convex hull were used to screen candidate materials for high-efficiency solar applications.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Machine learning techniques were applied to classify materials based on SLME data and accelerate the discovery of photovoltaic materials.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21E63614-E5C4-2F2E-3740-3385E8BA30F7}"/>
              </a:ext>
            </a:extLst>
          </p:cNvPr>
          <p:cNvSpPr txBox="1"/>
          <p:nvPr/>
        </p:nvSpPr>
        <p:spPr>
          <a:xfrm>
            <a:off x="2383476" y="4979427"/>
            <a:ext cx="6129646" cy="1723549"/>
          </a:xfrm>
          <a:prstGeom prst="rect">
            <a:avLst/>
          </a:prstGeom>
          <a:noFill/>
        </p:spPr>
        <p:txBody>
          <a:bodyPr wrap="square">
            <a:spAutoFit/>
          </a:bodyPr>
          <a:lstStyle/>
          <a:p>
            <a:pPr marL="742950" lvl="1" indent="-285750" algn="just">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study provides a comprehensive suite of data, tools, and methodologies to expedite the discovery of photovoltaic materials, potentially impacting the next generation of materials design.</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By leveraging advanced computational methods and machine learning, the research offers a promising approach to identifying efficient solar cell materials from crystallographic information and chemical constituents.</a:t>
            </a:r>
            <a:endParaRPr lang="en-BN" sz="1200" kern="100" dirty="0">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BN" sz="1100" dirty="0">
                <a:effectLst/>
                <a:latin typeface="Calibri" panose="020F0502020204030204" pitchFamily="34" charset="0"/>
                <a:ea typeface="Aptos" panose="020B0004020202020204" pitchFamily="34" charset="0"/>
              </a:rPr>
              <a:t>The integration of DFT calculations, dielectric function data, and machine learning models showcases a multidisciplinary approach to materials discovery for renewable energy applications.</a:t>
            </a:r>
            <a:r>
              <a:rPr lang="en-BN" dirty="0">
                <a:effectLst/>
              </a:rPr>
              <a:t> </a:t>
            </a:r>
            <a:endParaRPr lang="en-BN" dirty="0"/>
          </a:p>
        </p:txBody>
      </p:sp>
      <p:pic>
        <p:nvPicPr>
          <p:cNvPr id="17" name="Picture 16">
            <a:extLst>
              <a:ext uri="{FF2B5EF4-FFF2-40B4-BE49-F238E27FC236}">
                <a16:creationId xmlns:a16="http://schemas.microsoft.com/office/drawing/2014/main" id="{F2C898BB-69DF-6AF3-F78A-41886500E50A}"/>
              </a:ext>
            </a:extLst>
          </p:cNvPr>
          <p:cNvPicPr>
            <a:picLocks noChangeAspect="1"/>
          </p:cNvPicPr>
          <p:nvPr/>
        </p:nvPicPr>
        <p:blipFill rotWithShape="1">
          <a:blip r:embed="rId3"/>
          <a:srcRect l="2965" t="12050" r="5723" b="26454"/>
          <a:stretch/>
        </p:blipFill>
        <p:spPr>
          <a:xfrm>
            <a:off x="9547138" y="3379055"/>
            <a:ext cx="1925053" cy="593558"/>
          </a:xfrm>
          <a:prstGeom prst="rect">
            <a:avLst/>
          </a:prstGeom>
        </p:spPr>
      </p:pic>
      <p:sp>
        <p:nvSpPr>
          <p:cNvPr id="18" name="TextBox 17">
            <a:extLst>
              <a:ext uri="{FF2B5EF4-FFF2-40B4-BE49-F238E27FC236}">
                <a16:creationId xmlns:a16="http://schemas.microsoft.com/office/drawing/2014/main" id="{E9805F62-8A8B-6842-BD75-C06AA254B041}"/>
              </a:ext>
            </a:extLst>
          </p:cNvPr>
          <p:cNvSpPr txBox="1"/>
          <p:nvPr/>
        </p:nvSpPr>
        <p:spPr>
          <a:xfrm>
            <a:off x="8965170" y="3009723"/>
            <a:ext cx="3088987" cy="369332"/>
          </a:xfrm>
          <a:prstGeom prst="rect">
            <a:avLst/>
          </a:prstGeom>
          <a:noFill/>
        </p:spPr>
        <p:txBody>
          <a:bodyPr wrap="none" rtlCol="0">
            <a:spAutoFit/>
          </a:bodyPr>
          <a:lstStyle/>
          <a:p>
            <a:r>
              <a:rPr lang="en-BN" dirty="0"/>
              <a:t>PDF can be downloaded here</a:t>
            </a:r>
          </a:p>
        </p:txBody>
      </p:sp>
      <p:sp>
        <p:nvSpPr>
          <p:cNvPr id="19" name="Rectangle 18">
            <a:extLst>
              <a:ext uri="{FF2B5EF4-FFF2-40B4-BE49-F238E27FC236}">
                <a16:creationId xmlns:a16="http://schemas.microsoft.com/office/drawing/2014/main" id="{6DBDB622-2453-4899-6661-7C2DDD89E9F5}"/>
              </a:ext>
            </a:extLst>
          </p:cNvPr>
          <p:cNvSpPr/>
          <p:nvPr/>
        </p:nvSpPr>
        <p:spPr>
          <a:xfrm>
            <a:off x="9937154" y="395590"/>
            <a:ext cx="922047" cy="923330"/>
          </a:xfrm>
          <a:prstGeom prst="rect">
            <a:avLst/>
          </a:prstGeom>
          <a:noFill/>
        </p:spPr>
        <p:txBody>
          <a:bodyPr wrap="none" lIns="91440" tIns="45720" rIns="91440" bIns="45720">
            <a:spAutoFit/>
          </a:bodyPr>
          <a:lstStyle/>
          <a:p>
            <a:pPr algn="ctr"/>
            <a:r>
              <a:rPr lang="en-GB" sz="5400" b="1" cap="none" spc="50" dirty="0">
                <a:ln w="9525" cmpd="sng">
                  <a:solidFill>
                    <a:schemeClr val="accent1"/>
                  </a:solidFill>
                  <a:prstDash val="solid"/>
                </a:ln>
                <a:solidFill>
                  <a:srgbClr val="70AD47">
                    <a:tint val="1000"/>
                  </a:srgbClr>
                </a:solidFill>
                <a:effectLst>
                  <a:glow rad="228600">
                    <a:schemeClr val="accent6">
                      <a:satMod val="175000"/>
                      <a:alpha val="40000"/>
                    </a:schemeClr>
                  </a:glow>
                </a:effectLst>
              </a:rPr>
              <a:t>L1</a:t>
            </a:r>
          </a:p>
        </p:txBody>
      </p:sp>
    </p:spTree>
    <p:extLst>
      <p:ext uri="{BB962C8B-B14F-4D97-AF65-F5344CB8AC3E}">
        <p14:creationId xmlns:p14="http://schemas.microsoft.com/office/powerpoint/2010/main" val="43163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 screen&#10;&#10;Description automatically generated">
            <a:extLst>
              <a:ext uri="{FF2B5EF4-FFF2-40B4-BE49-F238E27FC236}">
                <a16:creationId xmlns:a16="http://schemas.microsoft.com/office/drawing/2014/main" id="{3A929264-8105-D428-2A48-446143D206E2}"/>
              </a:ext>
            </a:extLst>
          </p:cNvPr>
          <p:cNvPicPr>
            <a:picLocks noChangeAspect="1"/>
          </p:cNvPicPr>
          <p:nvPr/>
        </p:nvPicPr>
        <p:blipFill>
          <a:blip r:embed="rId2"/>
          <a:stretch>
            <a:fillRect/>
          </a:stretch>
        </p:blipFill>
        <p:spPr>
          <a:xfrm>
            <a:off x="235525" y="515756"/>
            <a:ext cx="8437420" cy="6325011"/>
          </a:xfrm>
          <a:prstGeom prst="rect">
            <a:avLst/>
          </a:prstGeom>
        </p:spPr>
      </p:pic>
      <p:sp>
        <p:nvSpPr>
          <p:cNvPr id="2" name="Title 1">
            <a:extLst>
              <a:ext uri="{FF2B5EF4-FFF2-40B4-BE49-F238E27FC236}">
                <a16:creationId xmlns:a16="http://schemas.microsoft.com/office/drawing/2014/main" id="{5E6D7247-D5B2-E181-9BC0-062A5FEE5ADF}"/>
              </a:ext>
            </a:extLst>
          </p:cNvPr>
          <p:cNvSpPr>
            <a:spLocks noGrp="1"/>
          </p:cNvSpPr>
          <p:nvPr>
            <p:ph type="title"/>
          </p:nvPr>
        </p:nvSpPr>
        <p:spPr>
          <a:xfrm>
            <a:off x="69274" y="-96985"/>
            <a:ext cx="4872487" cy="739769"/>
          </a:xfrm>
        </p:spPr>
        <p:txBody>
          <a:bodyPr>
            <a:normAutofit/>
          </a:bodyPr>
          <a:lstStyle/>
          <a:p>
            <a:r>
              <a:rPr lang="en-BN" sz="3200" dirty="0"/>
              <a:t>Literature Review Summary</a:t>
            </a:r>
          </a:p>
        </p:txBody>
      </p:sp>
      <p:sp>
        <p:nvSpPr>
          <p:cNvPr id="8" name="TextBox 7">
            <a:extLst>
              <a:ext uri="{FF2B5EF4-FFF2-40B4-BE49-F238E27FC236}">
                <a16:creationId xmlns:a16="http://schemas.microsoft.com/office/drawing/2014/main" id="{95E5ABD6-1483-E342-F999-6F322627C11C}"/>
              </a:ext>
            </a:extLst>
          </p:cNvPr>
          <p:cNvSpPr txBox="1"/>
          <p:nvPr/>
        </p:nvSpPr>
        <p:spPr>
          <a:xfrm>
            <a:off x="872291" y="558934"/>
            <a:ext cx="7488219" cy="646331"/>
          </a:xfrm>
          <a:prstGeom prst="rect">
            <a:avLst/>
          </a:prstGeom>
          <a:noFill/>
        </p:spPr>
        <p:txBody>
          <a:bodyPr wrap="square">
            <a:spAutoFit/>
          </a:bodyPr>
          <a:lstStyle/>
          <a:p>
            <a:pPr lvl="0" algn="ctr">
              <a:spcAft>
                <a:spcPts val="375"/>
              </a:spcAft>
            </a:pPr>
            <a:r>
              <a:rPr lang="en-US" sz="1600" b="1" kern="100" dirty="0">
                <a:solidFill>
                  <a:srgbClr val="000000"/>
                </a:solidFill>
                <a:effectLst/>
                <a:latin typeface="Calibri" panose="020F0502020204030204" pitchFamily="34" charset="0"/>
                <a:ea typeface="Aptos" panose="020B0004020202020204" pitchFamily="34" charset="0"/>
                <a:cs typeface="Times New Roman" panose="02020603050405020304" pitchFamily="18" charset="0"/>
              </a:rPr>
              <a:t>Title: </a:t>
            </a:r>
            <a:r>
              <a:rPr lang="en-BN" sz="1800" b="1" kern="1800" dirty="0">
                <a:effectLst/>
                <a:latin typeface="Calibri" panose="020F0502020204030204" pitchFamily="34" charset="0"/>
                <a:ea typeface="Aptos" panose="020B0004020202020204" pitchFamily="34" charset="0"/>
                <a:cs typeface="Times New Roman" panose="02020603050405020304" pitchFamily="18" charset="0"/>
              </a:rPr>
              <a:t>Toward Predicting Efficiency of Organic Solar Cells via Machine Learning and Improved Descriptors</a:t>
            </a:r>
            <a:endParaRPr lang="en-B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F2C898BB-69DF-6AF3-F78A-41886500E50A}"/>
              </a:ext>
            </a:extLst>
          </p:cNvPr>
          <p:cNvPicPr>
            <a:picLocks noChangeAspect="1"/>
          </p:cNvPicPr>
          <p:nvPr/>
        </p:nvPicPr>
        <p:blipFill rotWithShape="1">
          <a:blip r:embed="rId3"/>
          <a:srcRect l="2965" t="12050" r="5723" b="26454"/>
          <a:stretch/>
        </p:blipFill>
        <p:spPr>
          <a:xfrm>
            <a:off x="9547138" y="3379055"/>
            <a:ext cx="1925053" cy="593558"/>
          </a:xfrm>
          <a:prstGeom prst="rect">
            <a:avLst/>
          </a:prstGeom>
        </p:spPr>
      </p:pic>
      <p:sp>
        <p:nvSpPr>
          <p:cNvPr id="18" name="TextBox 17">
            <a:extLst>
              <a:ext uri="{FF2B5EF4-FFF2-40B4-BE49-F238E27FC236}">
                <a16:creationId xmlns:a16="http://schemas.microsoft.com/office/drawing/2014/main" id="{E9805F62-8A8B-6842-BD75-C06AA254B041}"/>
              </a:ext>
            </a:extLst>
          </p:cNvPr>
          <p:cNvSpPr txBox="1"/>
          <p:nvPr/>
        </p:nvSpPr>
        <p:spPr>
          <a:xfrm>
            <a:off x="8965170" y="3009723"/>
            <a:ext cx="3088987" cy="369332"/>
          </a:xfrm>
          <a:prstGeom prst="rect">
            <a:avLst/>
          </a:prstGeom>
          <a:noFill/>
        </p:spPr>
        <p:txBody>
          <a:bodyPr wrap="none" rtlCol="0">
            <a:spAutoFit/>
          </a:bodyPr>
          <a:lstStyle/>
          <a:p>
            <a:r>
              <a:rPr lang="en-BN" dirty="0"/>
              <a:t>PDF can be downloaded here</a:t>
            </a:r>
          </a:p>
        </p:txBody>
      </p:sp>
      <p:sp>
        <p:nvSpPr>
          <p:cNvPr id="4" name="TextBox 3">
            <a:extLst>
              <a:ext uri="{FF2B5EF4-FFF2-40B4-BE49-F238E27FC236}">
                <a16:creationId xmlns:a16="http://schemas.microsoft.com/office/drawing/2014/main" id="{CC0532D9-9739-50AB-A4D1-16D1B5B9CA2A}"/>
              </a:ext>
            </a:extLst>
          </p:cNvPr>
          <p:cNvSpPr txBox="1"/>
          <p:nvPr/>
        </p:nvSpPr>
        <p:spPr>
          <a:xfrm>
            <a:off x="2382108" y="1441259"/>
            <a:ext cx="6145966" cy="1446550"/>
          </a:xfrm>
          <a:prstGeom prst="rect">
            <a:avLst/>
          </a:prstGeom>
          <a:noFill/>
        </p:spPr>
        <p:txBody>
          <a:bodyPr wrap="square">
            <a:spAutoFit/>
          </a:bodyPr>
          <a:lstStyle/>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research focuses on predicting the efficiency of organic solar cells using machine learning models based on relevant microscopic properties of donor/acceptor molecules as descriptors</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study emphasizes the importance of considering orbitals energetically close to frontier orbitals of donor molecules in the energy conversion process of organic photovoltaics.</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dataset of 280 experimental systems is utilized to reveal correlations between organic molecule properties and device performance, leading to the identification of potential new candidates for OPVs</a:t>
            </a:r>
            <a:r>
              <a:rPr lang="en-BN" sz="11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BN" sz="1100" kern="100" dirty="0">
                <a:effectLst/>
                <a:latin typeface="Calibri" panose="020F0502020204030204" pitchFamily="34" charset="0"/>
                <a:ea typeface="Aptos" panose="020B0004020202020204" pitchFamily="34" charset="0"/>
                <a:cs typeface="Times New Roman" panose="02020603050405020304" pitchFamily="18" charset="0"/>
              </a:rPr>
              <a: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146FC0D-1A7A-3F0C-607E-0FF9BA51D751}"/>
              </a:ext>
            </a:extLst>
          </p:cNvPr>
          <p:cNvSpPr txBox="1"/>
          <p:nvPr/>
        </p:nvSpPr>
        <p:spPr>
          <a:xfrm>
            <a:off x="2382108" y="3232724"/>
            <a:ext cx="6145966" cy="1384995"/>
          </a:xfrm>
          <a:prstGeom prst="rect">
            <a:avLst/>
          </a:prstGeom>
          <a:noFill/>
        </p:spPr>
        <p:txBody>
          <a:bodyPr wrap="square">
            <a:spAutoFit/>
          </a:bodyPr>
          <a:lstStyle/>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Quantum chemical calculations were performed using the Gaussian 09 package to optimize ground state geometries of molecules and calculate various descriptors such as IP(v), λh, and Ebind.</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Machine learning techniques accessible from Scikit-Learn were employed to build models using a set of descriptors as input to predict PCE.</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Advanced methods like artificial neural networks, random forest, and gradient boosting regression tree were utilized to develop predictive models for PCE.</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772F98C-EDCA-23AC-FC15-F0E3D3C6FA7E}"/>
              </a:ext>
            </a:extLst>
          </p:cNvPr>
          <p:cNvSpPr txBox="1"/>
          <p:nvPr/>
        </p:nvSpPr>
        <p:spPr>
          <a:xfrm>
            <a:off x="2397098" y="4977624"/>
            <a:ext cx="6145966" cy="1754326"/>
          </a:xfrm>
          <a:prstGeom prst="rect">
            <a:avLst/>
          </a:prstGeom>
          <a:noFill/>
        </p:spPr>
        <p:txBody>
          <a:bodyPr wrap="square">
            <a:spAutoFit/>
          </a:bodyPr>
          <a:lstStyle/>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study highlights the need to revisit the importance of occupied and unoccupied orbitals of organic materials in OPVs, especially for molecules with small HOMO-LUMO energy gaps.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By leveraging machine learning models, researchers can quickly screen and identify lead candidate materials for organic solar cells before engaging in laborious synthesis and device fabrication.</a:t>
            </a:r>
          </a:p>
          <a:p>
            <a:pPr marL="742950" lvl="1" indent="-285750">
              <a:buSzPts val="1000"/>
              <a:buFont typeface="Courier New" panose="02070309020205020404" pitchFamily="49" charset="0"/>
              <a:buChar char="o"/>
              <a:tabLst>
                <a:tab pos="914400" algn="l"/>
              </a:tabLst>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use of advanced ML techniques like gradient boosting has shown promising results in predicting PCE for high-throughput virtual screening of new donor molecules for OPVs.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8F3488BE-2D25-9ADA-B964-81A8369E7BE4}"/>
              </a:ext>
            </a:extLst>
          </p:cNvPr>
          <p:cNvSpPr/>
          <p:nvPr/>
        </p:nvSpPr>
        <p:spPr>
          <a:xfrm>
            <a:off x="9937154" y="395590"/>
            <a:ext cx="922047" cy="923330"/>
          </a:xfrm>
          <a:prstGeom prst="rect">
            <a:avLst/>
          </a:prstGeom>
          <a:noFill/>
        </p:spPr>
        <p:txBody>
          <a:bodyPr wrap="none" lIns="91440" tIns="45720" rIns="91440" bIns="45720">
            <a:spAutoFit/>
          </a:bodyPr>
          <a:lstStyle/>
          <a:p>
            <a:pPr algn="ctr"/>
            <a:r>
              <a:rPr lang="en-GB" sz="5400" b="1" cap="none" spc="50" dirty="0">
                <a:ln w="9525" cmpd="sng">
                  <a:solidFill>
                    <a:schemeClr val="accent1"/>
                  </a:solidFill>
                  <a:prstDash val="solid"/>
                </a:ln>
                <a:solidFill>
                  <a:srgbClr val="70AD47">
                    <a:tint val="1000"/>
                  </a:srgbClr>
                </a:solidFill>
                <a:effectLst>
                  <a:glow rad="228600">
                    <a:schemeClr val="accent6">
                      <a:satMod val="175000"/>
                      <a:alpha val="40000"/>
                    </a:schemeClr>
                  </a:glow>
                </a:effectLst>
              </a:rPr>
              <a:t>L2</a:t>
            </a:r>
          </a:p>
        </p:txBody>
      </p:sp>
    </p:spTree>
    <p:extLst>
      <p:ext uri="{BB962C8B-B14F-4D97-AF65-F5344CB8AC3E}">
        <p14:creationId xmlns:p14="http://schemas.microsoft.com/office/powerpoint/2010/main" val="286890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 screen&#10;&#10;Description automatically generated">
            <a:extLst>
              <a:ext uri="{FF2B5EF4-FFF2-40B4-BE49-F238E27FC236}">
                <a16:creationId xmlns:a16="http://schemas.microsoft.com/office/drawing/2014/main" id="{3A929264-8105-D428-2A48-446143D206E2}"/>
              </a:ext>
            </a:extLst>
          </p:cNvPr>
          <p:cNvPicPr>
            <a:picLocks noChangeAspect="1"/>
          </p:cNvPicPr>
          <p:nvPr/>
        </p:nvPicPr>
        <p:blipFill>
          <a:blip r:embed="rId2"/>
          <a:stretch>
            <a:fillRect/>
          </a:stretch>
        </p:blipFill>
        <p:spPr>
          <a:xfrm>
            <a:off x="235525" y="515756"/>
            <a:ext cx="8437420" cy="6325011"/>
          </a:xfrm>
          <a:prstGeom prst="rect">
            <a:avLst/>
          </a:prstGeom>
        </p:spPr>
      </p:pic>
      <p:sp>
        <p:nvSpPr>
          <p:cNvPr id="2" name="Title 1">
            <a:extLst>
              <a:ext uri="{FF2B5EF4-FFF2-40B4-BE49-F238E27FC236}">
                <a16:creationId xmlns:a16="http://schemas.microsoft.com/office/drawing/2014/main" id="{5E6D7247-D5B2-E181-9BC0-062A5FEE5ADF}"/>
              </a:ext>
            </a:extLst>
          </p:cNvPr>
          <p:cNvSpPr>
            <a:spLocks noGrp="1"/>
          </p:cNvSpPr>
          <p:nvPr>
            <p:ph type="title"/>
          </p:nvPr>
        </p:nvSpPr>
        <p:spPr>
          <a:xfrm>
            <a:off x="69274" y="-96985"/>
            <a:ext cx="4872487" cy="739769"/>
          </a:xfrm>
        </p:spPr>
        <p:txBody>
          <a:bodyPr>
            <a:normAutofit/>
          </a:bodyPr>
          <a:lstStyle/>
          <a:p>
            <a:r>
              <a:rPr lang="en-BN" sz="3200" dirty="0"/>
              <a:t>Literature Review Summary</a:t>
            </a:r>
          </a:p>
        </p:txBody>
      </p:sp>
      <p:sp>
        <p:nvSpPr>
          <p:cNvPr id="8" name="TextBox 7">
            <a:extLst>
              <a:ext uri="{FF2B5EF4-FFF2-40B4-BE49-F238E27FC236}">
                <a16:creationId xmlns:a16="http://schemas.microsoft.com/office/drawing/2014/main" id="{95E5ABD6-1483-E342-F999-6F322627C11C}"/>
              </a:ext>
            </a:extLst>
          </p:cNvPr>
          <p:cNvSpPr txBox="1"/>
          <p:nvPr/>
        </p:nvSpPr>
        <p:spPr>
          <a:xfrm>
            <a:off x="872291" y="558934"/>
            <a:ext cx="7488219" cy="923330"/>
          </a:xfrm>
          <a:prstGeom prst="rect">
            <a:avLst/>
          </a:prstGeom>
          <a:noFill/>
        </p:spPr>
        <p:txBody>
          <a:bodyPr wrap="square">
            <a:spAutoFit/>
          </a:bodyPr>
          <a:lstStyle/>
          <a:p>
            <a:pPr lvl="0" algn="ctr"/>
            <a:r>
              <a:rPr lang="en-BN" sz="1800" b="1" kern="100" dirty="0">
                <a:effectLst/>
                <a:latin typeface="Calibri" panose="020F0502020204030204" pitchFamily="34" charset="0"/>
                <a:ea typeface="Times New Roman" panose="02020603050405020304" pitchFamily="18" charset="0"/>
                <a:cs typeface="Times New Roman" panose="02020603050405020304" pitchFamily="18" charset="0"/>
              </a:rPr>
              <a:t>Title : Machine Learning Approach to Delineate the Impact of Material</a:t>
            </a:r>
            <a:br>
              <a:rPr lang="en-BN" sz="1800" b="1" kern="100" dirty="0">
                <a:effectLst/>
                <a:latin typeface="Calibri" panose="020F0502020204030204" pitchFamily="34" charset="0"/>
                <a:ea typeface="Aptos" panose="020B0004020202020204" pitchFamily="34" charset="0"/>
                <a:cs typeface="Times New Roman" panose="02020603050405020304" pitchFamily="18" charset="0"/>
              </a:rPr>
            </a:br>
            <a:r>
              <a:rPr lang="en-BN" sz="1800" b="1" kern="100" dirty="0">
                <a:effectLst/>
                <a:latin typeface="Calibri" panose="020F0502020204030204" pitchFamily="34" charset="0"/>
                <a:ea typeface="Times New Roman" panose="02020603050405020304" pitchFamily="18" charset="0"/>
                <a:cs typeface="Times New Roman" panose="02020603050405020304" pitchFamily="18" charset="0"/>
              </a:rPr>
              <a:t>Properties on Solar Cell Device Physics</a:t>
            </a:r>
            <a:br>
              <a:rPr lang="en-BN" sz="1800" kern="100" dirty="0">
                <a:effectLst/>
                <a:latin typeface="Calibri" panose="020F0502020204030204" pitchFamily="34" charset="0"/>
                <a:ea typeface="Aptos" panose="020B0004020202020204" pitchFamily="34" charset="0"/>
                <a:cs typeface="Times New Roman" panose="02020603050405020304" pitchFamily="18" charset="0"/>
              </a:rPr>
            </a:br>
            <a:endParaRPr lang="en-B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F2C898BB-69DF-6AF3-F78A-41886500E50A}"/>
              </a:ext>
            </a:extLst>
          </p:cNvPr>
          <p:cNvPicPr>
            <a:picLocks noChangeAspect="1"/>
          </p:cNvPicPr>
          <p:nvPr/>
        </p:nvPicPr>
        <p:blipFill rotWithShape="1">
          <a:blip r:embed="rId3"/>
          <a:srcRect l="2965" t="12050" r="5723" b="26454"/>
          <a:stretch/>
        </p:blipFill>
        <p:spPr>
          <a:xfrm>
            <a:off x="9547138" y="3379055"/>
            <a:ext cx="1925053" cy="593558"/>
          </a:xfrm>
          <a:prstGeom prst="rect">
            <a:avLst/>
          </a:prstGeom>
        </p:spPr>
      </p:pic>
      <p:sp>
        <p:nvSpPr>
          <p:cNvPr id="18" name="TextBox 17">
            <a:extLst>
              <a:ext uri="{FF2B5EF4-FFF2-40B4-BE49-F238E27FC236}">
                <a16:creationId xmlns:a16="http://schemas.microsoft.com/office/drawing/2014/main" id="{E9805F62-8A8B-6842-BD75-C06AA254B041}"/>
              </a:ext>
            </a:extLst>
          </p:cNvPr>
          <p:cNvSpPr txBox="1"/>
          <p:nvPr/>
        </p:nvSpPr>
        <p:spPr>
          <a:xfrm>
            <a:off x="8965170" y="3009723"/>
            <a:ext cx="3088987" cy="369332"/>
          </a:xfrm>
          <a:prstGeom prst="rect">
            <a:avLst/>
          </a:prstGeom>
          <a:noFill/>
        </p:spPr>
        <p:txBody>
          <a:bodyPr wrap="none" rtlCol="0">
            <a:spAutoFit/>
          </a:bodyPr>
          <a:lstStyle/>
          <a:p>
            <a:r>
              <a:rPr lang="en-BN" dirty="0"/>
              <a:t>PDF can be downloaded here</a:t>
            </a:r>
          </a:p>
        </p:txBody>
      </p:sp>
      <p:sp>
        <p:nvSpPr>
          <p:cNvPr id="5" name="TextBox 4">
            <a:extLst>
              <a:ext uri="{FF2B5EF4-FFF2-40B4-BE49-F238E27FC236}">
                <a16:creationId xmlns:a16="http://schemas.microsoft.com/office/drawing/2014/main" id="{FCD12C67-E48E-6225-C5DB-EE3933EE760E}"/>
              </a:ext>
            </a:extLst>
          </p:cNvPr>
          <p:cNvSpPr txBox="1"/>
          <p:nvPr/>
        </p:nvSpPr>
        <p:spPr>
          <a:xfrm>
            <a:off x="2731389" y="1407314"/>
            <a:ext cx="5821635" cy="1477328"/>
          </a:xfrm>
          <a:prstGeom prst="rect">
            <a:avLst/>
          </a:prstGeom>
          <a:noFill/>
        </p:spPr>
        <p:txBody>
          <a:bodyPr wrap="square">
            <a:spAutoFit/>
          </a:bodyPr>
          <a:lstStyle/>
          <a:p>
            <a:pPr marL="342900" lvl="0" indent="-342900">
              <a:buFont typeface="Courier New" panose="02070309020205020404" pitchFamily="49" charset="0"/>
              <a:buChar char="o"/>
            </a:pPr>
            <a:r>
              <a:rPr lang="en-BN" sz="1000">
                <a:effectLst/>
                <a:latin typeface="Calibri" panose="020F0502020204030204" pitchFamily="34" charset="0"/>
                <a:ea typeface="Times New Roman" panose="02020603050405020304" pitchFamily="18" charset="0"/>
                <a:cs typeface="Times New Roman" panose="02020603050405020304" pitchFamily="18" charset="0"/>
              </a:rPr>
              <a:t>The research focused on understanding the factors influencing solar device efficiency, particularly the normalized efficiency to power input ratio.</a:t>
            </a:r>
            <a:endParaRPr lang="en-BN" sz="10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Courier New" panose="02070309020205020404" pitchFamily="49" charset="0"/>
              <a:buChar char="o"/>
            </a:pPr>
            <a:r>
              <a:rPr lang="en-BN" sz="1000" kern="100">
                <a:effectLst/>
                <a:latin typeface="Calibri" panose="020F0502020204030204" pitchFamily="34" charset="0"/>
                <a:ea typeface="Aptos" panose="020B0004020202020204" pitchFamily="34" charset="0"/>
                <a:cs typeface="Times New Roman" panose="02020603050405020304" pitchFamily="18" charset="0"/>
              </a:rPr>
              <a:t>The device structure included layers such as an antireflective coating, glass, FTO electrode, ETL, perovskite layer, HTL, and electrode layer.</a:t>
            </a:r>
            <a:endParaRPr lang="en-BN" sz="1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000" kern="100">
                <a:effectLst/>
                <a:latin typeface="Calibri" panose="020F0502020204030204" pitchFamily="34" charset="0"/>
                <a:ea typeface="Aptos" panose="020B0004020202020204" pitchFamily="34" charset="0"/>
                <a:cs typeface="Times New Roman" panose="02020603050405020304" pitchFamily="18" charset="0"/>
              </a:rPr>
              <a:t>Noble metals like Au, Ag, and Pt were commonly used as electrode materials to reduce electron-hole recombination.</a:t>
            </a:r>
            <a:endParaRPr lang="en-BN" sz="1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000" kern="100">
                <a:effectLst/>
                <a:latin typeface="Calibri" panose="020F0502020204030204" pitchFamily="34" charset="0"/>
                <a:ea typeface="Aptos" panose="020B0004020202020204" pitchFamily="34" charset="0"/>
                <a:cs typeface="Times New Roman" panose="02020603050405020304" pitchFamily="18" charset="0"/>
              </a:rPr>
              <a:t>The perovskite layer plays a crucial role in absorbing light to create electron-hole pairs for generating electric current.</a:t>
            </a:r>
            <a:endParaRPr lang="en-BN" sz="10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000" kern="100">
                <a:effectLst/>
                <a:latin typeface="Calibri" panose="020F0502020204030204" pitchFamily="34" charset="0"/>
                <a:ea typeface="Aptos" panose="020B0004020202020204" pitchFamily="34" charset="0"/>
                <a:cs typeface="Times New Roman" panose="02020603050405020304" pitchFamily="18" charset="0"/>
              </a:rPr>
              <a:t>TiO2 was utilized as the ETL, while Cu2O acted as the HTL in the investigated solar device structure.</a:t>
            </a:r>
            <a:endParaRPr lang="en-BN" sz="1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C32D8F0-56D3-7F10-6160-D006EA2E45AB}"/>
              </a:ext>
            </a:extLst>
          </p:cNvPr>
          <p:cNvSpPr txBox="1"/>
          <p:nvPr/>
        </p:nvSpPr>
        <p:spPr>
          <a:xfrm>
            <a:off x="2731389" y="3183337"/>
            <a:ext cx="5216577" cy="1384995"/>
          </a:xfrm>
          <a:prstGeom prst="rect">
            <a:avLst/>
          </a:prstGeom>
          <a:noFill/>
        </p:spPr>
        <p:txBody>
          <a:bodyPr wrap="square">
            <a:spAutoFit/>
          </a:bodyPr>
          <a:lstStyle/>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SCAPS simulation software was employed to study the solar device and investigate the impact of material parameters on efficiency.</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Machine learning algorithms, particularly random forest models, were utilized to analyze the dataset and determine the relative importance of input material parameters.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Feature Importance and SHAP analysis were conducted to identify the most influential features affecting the target variable (device efficiency).</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F532CB0-A4DA-595A-FEAA-34802FC70D57}"/>
              </a:ext>
            </a:extLst>
          </p:cNvPr>
          <p:cNvSpPr txBox="1"/>
          <p:nvPr/>
        </p:nvSpPr>
        <p:spPr>
          <a:xfrm>
            <a:off x="2785120" y="5019974"/>
            <a:ext cx="5767904" cy="1600438"/>
          </a:xfrm>
          <a:prstGeom prst="rect">
            <a:avLst/>
          </a:prstGeom>
          <a:noFill/>
        </p:spPr>
        <p:txBody>
          <a:bodyPr wrap="square">
            <a:spAutoFit/>
          </a:bodyPr>
          <a:lstStyle/>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Machine learning, as a subfield of artificial intelligence, has become a vital tool in various STEM disciplines, including material science.</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Perovskite materials have shown promising results for light capture and are crucial for enhancing solar cell performance.</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The study provided insights into how varying material parameters can impact the efficiency of solar devices, aiding experimentalists in optimizing device performance.</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06FCF9E0-753B-05CD-A652-1F41BA6E2254}"/>
              </a:ext>
            </a:extLst>
          </p:cNvPr>
          <p:cNvSpPr/>
          <p:nvPr/>
        </p:nvSpPr>
        <p:spPr>
          <a:xfrm>
            <a:off x="9937154" y="395590"/>
            <a:ext cx="922047" cy="923330"/>
          </a:xfrm>
          <a:prstGeom prst="rect">
            <a:avLst/>
          </a:prstGeom>
          <a:noFill/>
        </p:spPr>
        <p:txBody>
          <a:bodyPr wrap="none" lIns="91440" tIns="45720" rIns="91440" bIns="45720">
            <a:spAutoFit/>
          </a:bodyPr>
          <a:lstStyle/>
          <a:p>
            <a:pPr algn="ctr"/>
            <a:r>
              <a:rPr lang="en-GB" sz="5400" b="1" cap="none" spc="50" dirty="0">
                <a:ln w="9525" cmpd="sng">
                  <a:solidFill>
                    <a:schemeClr val="accent1"/>
                  </a:solidFill>
                  <a:prstDash val="solid"/>
                </a:ln>
                <a:solidFill>
                  <a:srgbClr val="70AD47">
                    <a:tint val="1000"/>
                  </a:srgbClr>
                </a:solidFill>
                <a:effectLst>
                  <a:glow rad="228600">
                    <a:schemeClr val="accent6">
                      <a:satMod val="175000"/>
                      <a:alpha val="40000"/>
                    </a:schemeClr>
                  </a:glow>
                </a:effectLst>
              </a:rPr>
              <a:t>L3</a:t>
            </a:r>
          </a:p>
        </p:txBody>
      </p:sp>
    </p:spTree>
    <p:extLst>
      <p:ext uri="{BB962C8B-B14F-4D97-AF65-F5344CB8AC3E}">
        <p14:creationId xmlns:p14="http://schemas.microsoft.com/office/powerpoint/2010/main" val="259145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 screen&#10;&#10;Description automatically generated">
            <a:extLst>
              <a:ext uri="{FF2B5EF4-FFF2-40B4-BE49-F238E27FC236}">
                <a16:creationId xmlns:a16="http://schemas.microsoft.com/office/drawing/2014/main" id="{3A929264-8105-D428-2A48-446143D206E2}"/>
              </a:ext>
            </a:extLst>
          </p:cNvPr>
          <p:cNvPicPr>
            <a:picLocks noChangeAspect="1"/>
          </p:cNvPicPr>
          <p:nvPr/>
        </p:nvPicPr>
        <p:blipFill>
          <a:blip r:embed="rId2"/>
          <a:stretch>
            <a:fillRect/>
          </a:stretch>
        </p:blipFill>
        <p:spPr>
          <a:xfrm>
            <a:off x="235525" y="515756"/>
            <a:ext cx="8437420" cy="6325011"/>
          </a:xfrm>
          <a:prstGeom prst="rect">
            <a:avLst/>
          </a:prstGeom>
        </p:spPr>
      </p:pic>
      <p:sp>
        <p:nvSpPr>
          <p:cNvPr id="2" name="Title 1">
            <a:extLst>
              <a:ext uri="{FF2B5EF4-FFF2-40B4-BE49-F238E27FC236}">
                <a16:creationId xmlns:a16="http://schemas.microsoft.com/office/drawing/2014/main" id="{5E6D7247-D5B2-E181-9BC0-062A5FEE5ADF}"/>
              </a:ext>
            </a:extLst>
          </p:cNvPr>
          <p:cNvSpPr>
            <a:spLocks noGrp="1"/>
          </p:cNvSpPr>
          <p:nvPr>
            <p:ph type="title"/>
          </p:nvPr>
        </p:nvSpPr>
        <p:spPr>
          <a:xfrm>
            <a:off x="69274" y="-96985"/>
            <a:ext cx="4872487" cy="739769"/>
          </a:xfrm>
        </p:spPr>
        <p:txBody>
          <a:bodyPr>
            <a:normAutofit/>
          </a:bodyPr>
          <a:lstStyle/>
          <a:p>
            <a:r>
              <a:rPr lang="en-BN" sz="3200" dirty="0"/>
              <a:t>Literature Review Summary</a:t>
            </a:r>
          </a:p>
        </p:txBody>
      </p:sp>
      <p:sp>
        <p:nvSpPr>
          <p:cNvPr id="8" name="TextBox 7">
            <a:extLst>
              <a:ext uri="{FF2B5EF4-FFF2-40B4-BE49-F238E27FC236}">
                <a16:creationId xmlns:a16="http://schemas.microsoft.com/office/drawing/2014/main" id="{95E5ABD6-1483-E342-F999-6F322627C11C}"/>
              </a:ext>
            </a:extLst>
          </p:cNvPr>
          <p:cNvSpPr txBox="1"/>
          <p:nvPr/>
        </p:nvSpPr>
        <p:spPr>
          <a:xfrm>
            <a:off x="797341" y="672589"/>
            <a:ext cx="7620773" cy="646331"/>
          </a:xfrm>
          <a:prstGeom prst="rect">
            <a:avLst/>
          </a:prstGeom>
          <a:noFill/>
        </p:spPr>
        <p:txBody>
          <a:bodyPr wrap="square">
            <a:spAutoFit/>
          </a:bodyPr>
          <a:lstStyle/>
          <a:p>
            <a:pPr algn="ctr"/>
            <a:r>
              <a:rPr lang="en-BN" sz="1800" b="1" kern="100" dirty="0">
                <a:effectLst/>
                <a:latin typeface="Calibri" panose="020F0502020204030204" pitchFamily="34" charset="0"/>
                <a:ea typeface="Times New Roman" panose="02020603050405020304" pitchFamily="18" charset="0"/>
                <a:cs typeface="Times New Roman" panose="02020603050405020304" pitchFamily="18" charset="0"/>
              </a:rPr>
              <a:t>Title : Exploring optical properties of solar cells by programming and modeling</a:t>
            </a:r>
            <a:br>
              <a:rPr lang="en-BN" sz="1800" kern="100" dirty="0">
                <a:effectLst/>
                <a:latin typeface="Calibri" panose="020F0502020204030204" pitchFamily="34" charset="0"/>
                <a:ea typeface="Aptos" panose="020B0004020202020204" pitchFamily="34" charset="0"/>
                <a:cs typeface="Times New Roman" panose="02020603050405020304" pitchFamily="18" charset="0"/>
              </a:rPr>
            </a:br>
            <a:endParaRPr lang="en-B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F2C898BB-69DF-6AF3-F78A-41886500E50A}"/>
              </a:ext>
            </a:extLst>
          </p:cNvPr>
          <p:cNvPicPr>
            <a:picLocks noChangeAspect="1"/>
          </p:cNvPicPr>
          <p:nvPr/>
        </p:nvPicPr>
        <p:blipFill rotWithShape="1">
          <a:blip r:embed="rId3"/>
          <a:srcRect l="2965" t="12050" r="5723" b="26454"/>
          <a:stretch/>
        </p:blipFill>
        <p:spPr>
          <a:xfrm>
            <a:off x="9547138" y="3379055"/>
            <a:ext cx="1925053" cy="593558"/>
          </a:xfrm>
          <a:prstGeom prst="rect">
            <a:avLst/>
          </a:prstGeom>
        </p:spPr>
      </p:pic>
      <p:sp>
        <p:nvSpPr>
          <p:cNvPr id="18" name="TextBox 17">
            <a:extLst>
              <a:ext uri="{FF2B5EF4-FFF2-40B4-BE49-F238E27FC236}">
                <a16:creationId xmlns:a16="http://schemas.microsoft.com/office/drawing/2014/main" id="{E9805F62-8A8B-6842-BD75-C06AA254B041}"/>
              </a:ext>
            </a:extLst>
          </p:cNvPr>
          <p:cNvSpPr txBox="1"/>
          <p:nvPr/>
        </p:nvSpPr>
        <p:spPr>
          <a:xfrm>
            <a:off x="8965170" y="3009723"/>
            <a:ext cx="3088987" cy="369332"/>
          </a:xfrm>
          <a:prstGeom prst="rect">
            <a:avLst/>
          </a:prstGeom>
          <a:noFill/>
        </p:spPr>
        <p:txBody>
          <a:bodyPr wrap="none" rtlCol="0">
            <a:spAutoFit/>
          </a:bodyPr>
          <a:lstStyle/>
          <a:p>
            <a:r>
              <a:rPr lang="en-BN" dirty="0"/>
              <a:t>PDF can be downloaded here</a:t>
            </a:r>
          </a:p>
        </p:txBody>
      </p:sp>
      <p:sp>
        <p:nvSpPr>
          <p:cNvPr id="14" name="Rectangle 13">
            <a:extLst>
              <a:ext uri="{FF2B5EF4-FFF2-40B4-BE49-F238E27FC236}">
                <a16:creationId xmlns:a16="http://schemas.microsoft.com/office/drawing/2014/main" id="{06FCF9E0-753B-05CD-A652-1F41BA6E2254}"/>
              </a:ext>
            </a:extLst>
          </p:cNvPr>
          <p:cNvSpPr/>
          <p:nvPr/>
        </p:nvSpPr>
        <p:spPr>
          <a:xfrm>
            <a:off x="9937154" y="395590"/>
            <a:ext cx="922047" cy="923330"/>
          </a:xfrm>
          <a:prstGeom prst="rect">
            <a:avLst/>
          </a:prstGeom>
          <a:noFill/>
        </p:spPr>
        <p:txBody>
          <a:bodyPr wrap="none" lIns="91440" tIns="45720" rIns="91440" bIns="45720">
            <a:spAutoFit/>
          </a:bodyPr>
          <a:lstStyle/>
          <a:p>
            <a:pPr algn="ctr"/>
            <a:r>
              <a:rPr lang="en-GB" sz="5400" b="1" cap="none" spc="50" dirty="0">
                <a:ln w="9525" cmpd="sng">
                  <a:solidFill>
                    <a:schemeClr val="accent1"/>
                  </a:solidFill>
                  <a:prstDash val="solid"/>
                </a:ln>
                <a:solidFill>
                  <a:srgbClr val="70AD47">
                    <a:tint val="1000"/>
                  </a:srgbClr>
                </a:solidFill>
                <a:effectLst>
                  <a:glow rad="228600">
                    <a:schemeClr val="accent6">
                      <a:satMod val="175000"/>
                      <a:alpha val="40000"/>
                    </a:schemeClr>
                  </a:glow>
                </a:effectLst>
              </a:rPr>
              <a:t>L4</a:t>
            </a:r>
          </a:p>
        </p:txBody>
      </p:sp>
      <p:sp>
        <p:nvSpPr>
          <p:cNvPr id="4" name="TextBox 3">
            <a:extLst>
              <a:ext uri="{FF2B5EF4-FFF2-40B4-BE49-F238E27FC236}">
                <a16:creationId xmlns:a16="http://schemas.microsoft.com/office/drawing/2014/main" id="{7981787B-03F1-500A-0729-80F44575829D}"/>
              </a:ext>
            </a:extLst>
          </p:cNvPr>
          <p:cNvSpPr txBox="1"/>
          <p:nvPr/>
        </p:nvSpPr>
        <p:spPr>
          <a:xfrm>
            <a:off x="2693230" y="1505733"/>
            <a:ext cx="5851163" cy="1277273"/>
          </a:xfrm>
          <a:prstGeom prst="rect">
            <a:avLst/>
          </a:prstGeom>
          <a:noFill/>
        </p:spPr>
        <p:txBody>
          <a:bodyPr wrap="square">
            <a:spAutoFit/>
          </a:bodyPr>
          <a:lstStyle/>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research explores the optical properties of solar cells, focusing on reducing reflected light to increase efficiency.</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study shows that the absorption and reflection factors of a solar cell coated with an anti-reflective layer of SiO2 depend on the thickness of the layer and the wavelength of light.</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By using the transfer matrix method, the authors were able to determine the optical properties of silicon-based solar cells with different coatings, such as SiO2 and perovskite Cs17Br17.</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E8F2F6A-0119-3C54-C711-D7716782E451}"/>
              </a:ext>
            </a:extLst>
          </p:cNvPr>
          <p:cNvSpPr txBox="1"/>
          <p:nvPr/>
        </p:nvSpPr>
        <p:spPr>
          <a:xfrm>
            <a:off x="2693230" y="3372448"/>
            <a:ext cx="5435071" cy="1200329"/>
          </a:xfrm>
          <a:prstGeom prst="rect">
            <a:avLst/>
          </a:prstGeom>
          <a:noFill/>
        </p:spPr>
        <p:txBody>
          <a:bodyPr wrap="square">
            <a:spAutoFit/>
          </a:bodyPr>
          <a:lstStyle/>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research employs the transfer matrix method to calculate the absorption and reflection coefficients of solar cells with anti-reflective coatings.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Programming and modeling techniques were utilized to analyze the optical properties of solar cells at different thicknesses of SiO2 coatings.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study also visualized and graphed the results obtained through Svisual to provide a comprehensive analysis of the defined parameters.</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BF2E937-0668-8881-CAB9-71D1B1CCEC96}"/>
              </a:ext>
            </a:extLst>
          </p:cNvPr>
          <p:cNvSpPr txBox="1"/>
          <p:nvPr/>
        </p:nvSpPr>
        <p:spPr>
          <a:xfrm>
            <a:off x="2708220" y="5166054"/>
            <a:ext cx="5836173" cy="1384995"/>
          </a:xfrm>
          <a:prstGeom prst="rect">
            <a:avLst/>
          </a:prstGeom>
          <a:noFill/>
        </p:spPr>
        <p:txBody>
          <a:bodyPr wrap="square">
            <a:spAutoFit/>
          </a:bodyPr>
          <a:lstStyle/>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refractive index of silicon and air plays a crucial role in the efficiency of solar cells, with the refractive index of silicon ranging from 3-4 depending on the wavelength of light.</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Covering the surface of a solar cell with a 100 nm thick SiO2 layer is recommended to improve optical properties and increase efficiency.</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200" kern="100" dirty="0">
                <a:effectLst/>
                <a:latin typeface="Calibri" panose="020F0502020204030204" pitchFamily="34" charset="0"/>
                <a:ea typeface="Aptos" panose="020B0004020202020204" pitchFamily="34" charset="0"/>
                <a:cs typeface="Times New Roman" panose="02020603050405020304" pitchFamily="18" charset="0"/>
              </a:rPr>
              <a:t>The research suggests that by enhancing the optical properties of solar cells, it is possible to achieve economic success by reducing costs and increasing efficiency.</a:t>
            </a:r>
            <a:endParaRPr lang="en-B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0888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omputer screen&#10;&#10;Description automatically generated">
            <a:extLst>
              <a:ext uri="{FF2B5EF4-FFF2-40B4-BE49-F238E27FC236}">
                <a16:creationId xmlns:a16="http://schemas.microsoft.com/office/drawing/2014/main" id="{3A929264-8105-D428-2A48-446143D206E2}"/>
              </a:ext>
            </a:extLst>
          </p:cNvPr>
          <p:cNvPicPr>
            <a:picLocks noChangeAspect="1"/>
          </p:cNvPicPr>
          <p:nvPr/>
        </p:nvPicPr>
        <p:blipFill>
          <a:blip r:embed="rId2"/>
          <a:stretch>
            <a:fillRect/>
          </a:stretch>
        </p:blipFill>
        <p:spPr>
          <a:xfrm>
            <a:off x="235525" y="515756"/>
            <a:ext cx="8437420" cy="6325011"/>
          </a:xfrm>
          <a:prstGeom prst="rect">
            <a:avLst/>
          </a:prstGeom>
        </p:spPr>
      </p:pic>
      <p:sp>
        <p:nvSpPr>
          <p:cNvPr id="2" name="Title 1">
            <a:extLst>
              <a:ext uri="{FF2B5EF4-FFF2-40B4-BE49-F238E27FC236}">
                <a16:creationId xmlns:a16="http://schemas.microsoft.com/office/drawing/2014/main" id="{5E6D7247-D5B2-E181-9BC0-062A5FEE5ADF}"/>
              </a:ext>
            </a:extLst>
          </p:cNvPr>
          <p:cNvSpPr>
            <a:spLocks noGrp="1"/>
          </p:cNvSpPr>
          <p:nvPr>
            <p:ph type="title"/>
          </p:nvPr>
        </p:nvSpPr>
        <p:spPr>
          <a:xfrm>
            <a:off x="69274" y="-96985"/>
            <a:ext cx="4872487" cy="739769"/>
          </a:xfrm>
        </p:spPr>
        <p:txBody>
          <a:bodyPr>
            <a:normAutofit/>
          </a:bodyPr>
          <a:lstStyle/>
          <a:p>
            <a:r>
              <a:rPr lang="en-BN" sz="3200" dirty="0"/>
              <a:t>Literature Review Summary</a:t>
            </a:r>
          </a:p>
        </p:txBody>
      </p:sp>
      <p:sp>
        <p:nvSpPr>
          <p:cNvPr id="8" name="TextBox 7">
            <a:extLst>
              <a:ext uri="{FF2B5EF4-FFF2-40B4-BE49-F238E27FC236}">
                <a16:creationId xmlns:a16="http://schemas.microsoft.com/office/drawing/2014/main" id="{95E5ABD6-1483-E342-F999-6F322627C11C}"/>
              </a:ext>
            </a:extLst>
          </p:cNvPr>
          <p:cNvSpPr txBox="1"/>
          <p:nvPr/>
        </p:nvSpPr>
        <p:spPr>
          <a:xfrm>
            <a:off x="677421" y="687579"/>
            <a:ext cx="7875604" cy="584775"/>
          </a:xfrm>
          <a:prstGeom prst="rect">
            <a:avLst/>
          </a:prstGeom>
          <a:noFill/>
        </p:spPr>
        <p:txBody>
          <a:bodyPr wrap="square">
            <a:spAutoFit/>
          </a:bodyPr>
          <a:lstStyle/>
          <a:p>
            <a:pPr algn="ctr"/>
            <a:r>
              <a:rPr lang="en-BN" sz="1600" b="1" dirty="0">
                <a:effectLst/>
                <a:latin typeface="Calibri" panose="020F0502020204030204" pitchFamily="34" charset="0"/>
                <a:ea typeface="Times New Roman" panose="02020603050405020304" pitchFamily="18" charset="0"/>
              </a:rPr>
              <a:t>Title : The annealing effects of tungsten oxide interlayer based on organic photovoltaic cells</a:t>
            </a:r>
            <a:r>
              <a:rPr lang="en-BN" sz="1600" dirty="0">
                <a:effectLst/>
              </a:rPr>
              <a:t> </a:t>
            </a:r>
            <a:br>
              <a:rPr lang="en-BN" sz="1600" kern="100" dirty="0">
                <a:effectLst/>
                <a:latin typeface="Calibri" panose="020F0502020204030204" pitchFamily="34" charset="0"/>
                <a:ea typeface="Aptos" panose="020B0004020202020204" pitchFamily="34" charset="0"/>
                <a:cs typeface="Times New Roman" panose="02020603050405020304" pitchFamily="18" charset="0"/>
              </a:rPr>
            </a:br>
            <a:endParaRPr lang="en-B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F2C898BB-69DF-6AF3-F78A-41886500E50A}"/>
              </a:ext>
            </a:extLst>
          </p:cNvPr>
          <p:cNvPicPr>
            <a:picLocks noChangeAspect="1"/>
          </p:cNvPicPr>
          <p:nvPr/>
        </p:nvPicPr>
        <p:blipFill rotWithShape="1">
          <a:blip r:embed="rId3"/>
          <a:srcRect l="2965" t="12050" r="5723" b="26454"/>
          <a:stretch/>
        </p:blipFill>
        <p:spPr>
          <a:xfrm>
            <a:off x="9547138" y="3379055"/>
            <a:ext cx="1925053" cy="593558"/>
          </a:xfrm>
          <a:prstGeom prst="rect">
            <a:avLst/>
          </a:prstGeom>
        </p:spPr>
      </p:pic>
      <p:sp>
        <p:nvSpPr>
          <p:cNvPr id="18" name="TextBox 17">
            <a:extLst>
              <a:ext uri="{FF2B5EF4-FFF2-40B4-BE49-F238E27FC236}">
                <a16:creationId xmlns:a16="http://schemas.microsoft.com/office/drawing/2014/main" id="{E9805F62-8A8B-6842-BD75-C06AA254B041}"/>
              </a:ext>
            </a:extLst>
          </p:cNvPr>
          <p:cNvSpPr txBox="1"/>
          <p:nvPr/>
        </p:nvSpPr>
        <p:spPr>
          <a:xfrm>
            <a:off x="8965170" y="3009723"/>
            <a:ext cx="3088987" cy="369332"/>
          </a:xfrm>
          <a:prstGeom prst="rect">
            <a:avLst/>
          </a:prstGeom>
          <a:noFill/>
        </p:spPr>
        <p:txBody>
          <a:bodyPr wrap="none" rtlCol="0">
            <a:spAutoFit/>
          </a:bodyPr>
          <a:lstStyle/>
          <a:p>
            <a:r>
              <a:rPr lang="en-BN" dirty="0"/>
              <a:t>PDF can be downloaded here</a:t>
            </a:r>
          </a:p>
        </p:txBody>
      </p:sp>
      <p:sp>
        <p:nvSpPr>
          <p:cNvPr id="14" name="Rectangle 13">
            <a:extLst>
              <a:ext uri="{FF2B5EF4-FFF2-40B4-BE49-F238E27FC236}">
                <a16:creationId xmlns:a16="http://schemas.microsoft.com/office/drawing/2014/main" id="{06FCF9E0-753B-05CD-A652-1F41BA6E2254}"/>
              </a:ext>
            </a:extLst>
          </p:cNvPr>
          <p:cNvSpPr/>
          <p:nvPr/>
        </p:nvSpPr>
        <p:spPr>
          <a:xfrm>
            <a:off x="9937154" y="395590"/>
            <a:ext cx="922047" cy="923330"/>
          </a:xfrm>
          <a:prstGeom prst="rect">
            <a:avLst/>
          </a:prstGeom>
          <a:noFill/>
        </p:spPr>
        <p:txBody>
          <a:bodyPr wrap="none" lIns="91440" tIns="45720" rIns="91440" bIns="45720">
            <a:spAutoFit/>
          </a:bodyPr>
          <a:lstStyle/>
          <a:p>
            <a:pPr algn="ctr"/>
            <a:r>
              <a:rPr lang="en-GB" sz="5400" b="1" cap="none" spc="50" dirty="0">
                <a:ln w="9525" cmpd="sng">
                  <a:solidFill>
                    <a:schemeClr val="accent1"/>
                  </a:solidFill>
                  <a:prstDash val="solid"/>
                </a:ln>
                <a:solidFill>
                  <a:srgbClr val="70AD47">
                    <a:tint val="1000"/>
                  </a:srgbClr>
                </a:solidFill>
                <a:effectLst>
                  <a:glow rad="228600">
                    <a:schemeClr val="accent6">
                      <a:satMod val="175000"/>
                      <a:alpha val="40000"/>
                    </a:schemeClr>
                  </a:glow>
                </a:effectLst>
              </a:rPr>
              <a:t>L5</a:t>
            </a:r>
          </a:p>
        </p:txBody>
      </p:sp>
      <p:sp>
        <p:nvSpPr>
          <p:cNvPr id="5" name="TextBox 4">
            <a:extLst>
              <a:ext uri="{FF2B5EF4-FFF2-40B4-BE49-F238E27FC236}">
                <a16:creationId xmlns:a16="http://schemas.microsoft.com/office/drawing/2014/main" id="{8ABE0A1E-388F-24BE-5936-2D686EE2F9ED}"/>
              </a:ext>
            </a:extLst>
          </p:cNvPr>
          <p:cNvSpPr txBox="1"/>
          <p:nvPr/>
        </p:nvSpPr>
        <p:spPr>
          <a:xfrm>
            <a:off x="2698230" y="1391218"/>
            <a:ext cx="5666281" cy="1446550"/>
          </a:xfrm>
          <a:prstGeom prst="rect">
            <a:avLst/>
          </a:prstGeom>
          <a:noFill/>
        </p:spPr>
        <p:txBody>
          <a:bodyPr wrap="square">
            <a:spAutoFit/>
          </a:bodyPr>
          <a:lstStyle/>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study demonstrated that using a tungsten oxide interlayer between ITO and P3HT:PCBM in organic photovoltaic cells can significantly improve device performance.</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device with a 40 nm thick WO3 film annealed at 350°C showed the highest fill factor (FF) and power conversion efficiency (PCE) among the tested configurations.</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Annealing the WO3 film led to increased hydrophobicity, improved P3HT crystallization, and enhanced hole mobility in the device.</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100" kern="100" dirty="0">
                <a:effectLst/>
                <a:latin typeface="Calibri" panose="020F0502020204030204" pitchFamily="34" charset="0"/>
                <a:ea typeface="Aptos" panose="020B0004020202020204" pitchFamily="34" charset="0"/>
                <a:cs typeface="Times New Roman" panose="02020603050405020304" pitchFamily="18" charset="0"/>
              </a:rPr>
              <a:t>The increased work function of the annealed WO3 film improved hole-collection efficiency by reducing the barrier between P3HT and ITO.</a:t>
            </a:r>
            <a:endParaRPr lang="en-BN"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319660D-BF14-CBAB-F9A4-28C553680C5C}"/>
              </a:ext>
            </a:extLst>
          </p:cNvPr>
          <p:cNvSpPr txBox="1"/>
          <p:nvPr/>
        </p:nvSpPr>
        <p:spPr>
          <a:xfrm>
            <a:off x="2728213" y="3009722"/>
            <a:ext cx="5400161" cy="1815882"/>
          </a:xfrm>
          <a:prstGeom prst="rect">
            <a:avLst/>
          </a:prstGeom>
          <a:noFill/>
        </p:spPr>
        <p:txBody>
          <a:bodyPr wrap="square">
            <a:spAutoFit/>
          </a:bodyPr>
          <a:lstStyle/>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Surface analysis techniques such as Atomic Force Microscopy (AFM), X-ray Photoelectron Spectroscopy (XPS), and X-ray Diffraction (XRD) were used to study the effects of annealing on the WO3 film.</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Current density-voltage curves and work function variations were measured to assess hole mobility and interfacial properties.</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XRD spectra of P3HT films on WO3 interlayers were analyzed to understand the structural changes induced by annealing.</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DFE674E8-9BC9-32D9-F8CC-225F21445E12}"/>
              </a:ext>
            </a:extLst>
          </p:cNvPr>
          <p:cNvSpPr txBox="1"/>
          <p:nvPr/>
        </p:nvSpPr>
        <p:spPr>
          <a:xfrm>
            <a:off x="2819204" y="5069858"/>
            <a:ext cx="5666281" cy="1600438"/>
          </a:xfrm>
          <a:prstGeom prst="rect">
            <a:avLst/>
          </a:prstGeom>
          <a:noFill/>
        </p:spPr>
        <p:txBody>
          <a:bodyPr wrap="square">
            <a:spAutoFit/>
          </a:bodyPr>
          <a:lstStyle/>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The annealing process of the WO3 film resulted in improved device performance by enhancing the properties of the P3HT layer and reducing interfacial barriers.</a:t>
            </a:r>
            <a:endParaRPr lang="en-BN"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kern="100" dirty="0">
                <a:effectLst/>
                <a:latin typeface="Calibri" panose="020F0502020204030204" pitchFamily="34" charset="0"/>
                <a:ea typeface="Aptos" panose="020B0004020202020204" pitchFamily="34" charset="0"/>
                <a:cs typeface="Times New Roman" panose="02020603050405020304" pitchFamily="18" charset="0"/>
              </a:rPr>
              <a:t>The study highlights the importance of interlayers in organic photovoltaic cells for efficient charge transport and collection.</a:t>
            </a:r>
            <a:endParaRPr lang="en-BN"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Courier New" panose="02070309020205020404" pitchFamily="49" charset="0"/>
              <a:buChar char="o"/>
            </a:pPr>
            <a:r>
              <a:rPr lang="en-BN" sz="1400" dirty="0">
                <a:effectLst/>
                <a:latin typeface="Calibri" panose="020F0502020204030204" pitchFamily="34" charset="0"/>
                <a:ea typeface="Aptos" panose="020B0004020202020204" pitchFamily="34" charset="0"/>
              </a:rPr>
              <a:t>The findings suggest that heat-treated WO3 films can serve as effective hole collection materials in organic photovoltaic devices.</a:t>
            </a:r>
            <a:r>
              <a:rPr lang="en-BN" sz="1400" dirty="0">
                <a:effectLst/>
              </a:rPr>
              <a:t> </a:t>
            </a:r>
            <a:endParaRPr lang="en-BN" sz="1400" dirty="0"/>
          </a:p>
        </p:txBody>
      </p:sp>
    </p:spTree>
    <p:extLst>
      <p:ext uri="{BB962C8B-B14F-4D97-AF65-F5344CB8AC3E}">
        <p14:creationId xmlns:p14="http://schemas.microsoft.com/office/powerpoint/2010/main" val="868636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1567</Words>
  <Application>Microsoft Macintosh PowerPoint</Application>
  <PresentationFormat>Widescreen</PresentationFormat>
  <Paragraphs>90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Courier New</vt:lpstr>
      <vt:lpstr>Times New Roman</vt:lpstr>
      <vt:lpstr>Office Theme</vt:lpstr>
      <vt:lpstr>Updates on  Documentation, Literature Reviews and Timeline</vt:lpstr>
      <vt:lpstr>SUGGESTED CONTENT (1) (INTRODUCTION)</vt:lpstr>
      <vt:lpstr>SUGGESTED CONTENT (2)  (GOALS)</vt:lpstr>
      <vt:lpstr>SUGGESTED CONTENT (3)  (LITERATURE REVIEWS)</vt:lpstr>
      <vt:lpstr>Literature Review Summary </vt:lpstr>
      <vt:lpstr>Literature Review Summary</vt:lpstr>
      <vt:lpstr>Literature Review Summary</vt:lpstr>
      <vt:lpstr>Literature Review Summary</vt:lpstr>
      <vt:lpstr>Literature Review Summary</vt:lpstr>
      <vt:lpstr>SUGGESTED CONTENT (4)  (CODE DOCUMENTATION)</vt:lpstr>
      <vt:lpstr>SUGGESTED  CONTENT (5)  (OUR PROJECT 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Literature Reviews and Timeline</dc:title>
  <dc:creator>Mohd Ghani Bin Awg Ahmad</dc:creator>
  <cp:lastModifiedBy>Mohd Ghani Bin Awg Ahmad</cp:lastModifiedBy>
  <cp:revision>2</cp:revision>
  <dcterms:created xsi:type="dcterms:W3CDTF">2024-02-23T10:27:19Z</dcterms:created>
  <dcterms:modified xsi:type="dcterms:W3CDTF">2024-02-23T14:55:04Z</dcterms:modified>
</cp:coreProperties>
</file>