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Roboto"/>
      <p:regular r:id="rId63"/>
      <p:bold r:id="rId64"/>
      <p:italic r:id="rId65"/>
      <p:boldItalic r:id="rId66"/>
    </p:embeddedFont>
    <p:embeddedFont>
      <p:font typeface="Roboto Mono"/>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font" Target="fonts/RobotoMono-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7.xml"/><Relationship Id="rId66" Type="http://schemas.openxmlformats.org/officeDocument/2006/relationships/font" Target="fonts/Roboto-boldItalic.fntdata"/><Relationship Id="rId21" Type="http://schemas.openxmlformats.org/officeDocument/2006/relationships/slide" Target="slides/slide16.xml"/><Relationship Id="rId65" Type="http://schemas.openxmlformats.org/officeDocument/2006/relationships/font" Target="fonts/Roboto-italic.fntdata"/><Relationship Id="rId24" Type="http://schemas.openxmlformats.org/officeDocument/2006/relationships/slide" Target="slides/slide19.xml"/><Relationship Id="rId68" Type="http://schemas.openxmlformats.org/officeDocument/2006/relationships/font" Target="fonts/RobotoMono-bold.fntdata"/><Relationship Id="rId23" Type="http://schemas.openxmlformats.org/officeDocument/2006/relationships/slide" Target="slides/slide18.xml"/><Relationship Id="rId67" Type="http://schemas.openxmlformats.org/officeDocument/2006/relationships/font" Target="fonts/RobotoMono-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Mono-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648495dc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648495dc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648495dc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648495dc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ee3a247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ee3a247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ee3a247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ee3a247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ee3a2478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ee3a2478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ee3a2478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ee3a2478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ee3a2478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ee3a2478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ee3a2478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ee3a2478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ee3a2478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ee3a2478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648495dc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648495dc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648495dc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648495dc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9eadb99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9eadb99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9eadb99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9eadb99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9eadb992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9eadb992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9eadb992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9eadb992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9eadb992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9eadb992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9eadb992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9eadb992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9eadb992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9eadb992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9eadb992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9eadb992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9eadb992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9eadb992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9eadb992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9eadb992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648495dc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648495dc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9eadb992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9eadb992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9eadb992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d9eadb992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9eadb992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9eadb992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9eadb992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9eadb992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9eadb9924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9eadb9924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9eadb9924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d9eadb9924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9eadb9924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9eadb9924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9eadb9924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9eadb9924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9eadb9924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9eadb9924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9eadb992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d9eadb992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648495dc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648495dc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9eadb992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d9eadb992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b6e00a2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b6e00a2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b6e00a2f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db6e00a2f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b6e00a2f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db6e00a2f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b6e00a2f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db6e00a2f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b6e00a2f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db6e00a2f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b6e00a2f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db6e00a2f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db6e00a2f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db6e00a2f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b6e00a2f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b6e00a2f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b6e00a2f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db6e00a2f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648495dc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648495dc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db6e00a2f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db6e00a2f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db6e00a2f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db6e00a2f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db6e00a2f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db6e00a2f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db6e00a2f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db6e00a2f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db6e00a2f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db6e00a2f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db6e00a2f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db6e00a2f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db6e00a2f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db6e00a2f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db6e00a2f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db6e00a2f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648495dc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648495dc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648495dc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648495dc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648495dc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648495dc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648495dc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648495dc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validator.w3.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fonts.google.com/" TargetMode="External"/><Relationship Id="rId4" Type="http://schemas.openxmlformats.org/officeDocument/2006/relationships/hyperlink" Target="https://fonts.gstatic.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validator.w3.or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validator.w3.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BC1M2 - HTML et CSS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a:t>Un </a:t>
            </a:r>
            <a:r>
              <a:rPr lang="fr"/>
              <a:t>rafraîchissement</a:t>
            </a:r>
            <a:r>
              <a:rPr lang="fr"/>
              <a:t> sur le HTML et les CSS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Travail pratique n°1</a:t>
            </a:r>
            <a:endParaRPr sz="4466"/>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Créer un site web statique ( 15 minutes )</a:t>
            </a:r>
            <a:endParaRPr/>
          </a:p>
        </p:txBody>
      </p:sp>
      <p:sp>
        <p:nvSpPr>
          <p:cNvPr id="148" name="Google Shape;148;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Choisissez un sujet de site quelconque et créez une page avec</a:t>
            </a:r>
            <a:endParaRPr/>
          </a:p>
          <a:p>
            <a:pPr indent="-342900" lvl="0" marL="457200" rtl="0" algn="l">
              <a:spcBef>
                <a:spcPts val="1200"/>
              </a:spcBef>
              <a:spcAft>
                <a:spcPts val="0"/>
              </a:spcAft>
              <a:buSzPts val="1800"/>
              <a:buChar char="●"/>
            </a:pPr>
            <a:r>
              <a:rPr lang="fr"/>
              <a:t>un en‑tête sur toute la largeur de la page avec le titre de la page, le logo du site et le menu de navigation.,</a:t>
            </a:r>
            <a:endParaRPr/>
          </a:p>
          <a:p>
            <a:pPr indent="-342900" lvl="0" marL="457200" rtl="0" algn="l">
              <a:spcBef>
                <a:spcPts val="0"/>
              </a:spcBef>
              <a:spcAft>
                <a:spcPts val="0"/>
              </a:spcAft>
              <a:buSzPts val="1800"/>
              <a:buChar char="●"/>
            </a:pPr>
            <a:r>
              <a:rPr lang="fr"/>
              <a:t>une zone de contenu principal de deux colonnes : </a:t>
            </a:r>
            <a:endParaRPr/>
          </a:p>
          <a:p>
            <a:pPr indent="-317500" lvl="1" marL="914400" rtl="0" algn="l">
              <a:spcBef>
                <a:spcPts val="0"/>
              </a:spcBef>
              <a:spcAft>
                <a:spcPts val="0"/>
              </a:spcAft>
              <a:buSzPts val="1400"/>
              <a:buChar char="○"/>
            </a:pPr>
            <a:r>
              <a:rPr lang="fr"/>
              <a:t>un bloc principal avec le texte de bienvenue</a:t>
            </a:r>
            <a:endParaRPr/>
          </a:p>
          <a:p>
            <a:pPr indent="-317500" lvl="1" marL="914400" rtl="0" algn="l">
              <a:spcBef>
                <a:spcPts val="0"/>
              </a:spcBef>
              <a:spcAft>
                <a:spcPts val="0"/>
              </a:spcAft>
              <a:buSzPts val="1400"/>
              <a:buChar char="○"/>
            </a:pPr>
            <a:r>
              <a:rPr lang="fr"/>
              <a:t>une barre latérale avec des vignettes d'images,</a:t>
            </a:r>
            <a:endParaRPr/>
          </a:p>
          <a:p>
            <a:pPr indent="-342900" lvl="0" marL="457200" rtl="0" algn="l">
              <a:spcBef>
                <a:spcPts val="0"/>
              </a:spcBef>
              <a:spcAft>
                <a:spcPts val="0"/>
              </a:spcAft>
              <a:buSzPts val="1800"/>
              <a:buChar char="●"/>
            </a:pPr>
            <a:r>
              <a:rPr lang="fr"/>
              <a:t>un pied de page avec les informations de droits d'auteur et les crédits.</a:t>
            </a:r>
            <a:endParaRPr/>
          </a:p>
          <a:p>
            <a:pPr indent="0" lvl="0" marL="0" rtl="0" algn="l">
              <a:spcBef>
                <a:spcPts val="1200"/>
              </a:spcBef>
              <a:spcAft>
                <a:spcPts val="0"/>
              </a:spcAft>
              <a:buNone/>
            </a:pPr>
            <a:r>
              <a:rPr lang="fr"/>
              <a:t>Pour valider le site: </a:t>
            </a:r>
            <a:r>
              <a:rPr lang="fr" u="sng">
                <a:solidFill>
                  <a:schemeClr val="hlink"/>
                </a:solidFill>
                <a:hlinkClick r:id="rId3"/>
              </a:rPr>
              <a:t>https://validator.w3.org/</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formulaires</a:t>
            </a:r>
            <a:endParaRPr/>
          </a:p>
        </p:txBody>
      </p:sp>
      <p:sp>
        <p:nvSpPr>
          <p:cNvPr id="154" name="Google Shape;154;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Un ensemble de balises: &lt;form&gt; et &lt;input/&gt;</a:t>
            </a:r>
            <a:endParaRPr/>
          </a:p>
          <a:p>
            <a:pPr indent="0" lvl="0" marL="0" rtl="0" algn="l">
              <a:spcBef>
                <a:spcPts val="1200"/>
              </a:spcBef>
              <a:spcAft>
                <a:spcPts val="0"/>
              </a:spcAft>
              <a:buNone/>
            </a:pPr>
            <a:r>
              <a:rPr lang="fr"/>
              <a:t>Deux méthodes: liées au Web: GET et POST</a:t>
            </a:r>
            <a:endParaRPr/>
          </a:p>
          <a:p>
            <a:pPr indent="-342900" lvl="0" marL="457200" rtl="0" algn="l">
              <a:spcBef>
                <a:spcPts val="1200"/>
              </a:spcBef>
              <a:spcAft>
                <a:spcPts val="0"/>
              </a:spcAft>
              <a:buSzPts val="1800"/>
              <a:buChar char="●"/>
            </a:pPr>
            <a:r>
              <a:rPr lang="fr"/>
              <a:t>GET: les données sont passées via la barre d’adresse</a:t>
            </a:r>
            <a:endParaRPr/>
          </a:p>
          <a:p>
            <a:pPr indent="-342900" lvl="0" marL="457200" rtl="0" algn="l">
              <a:spcBef>
                <a:spcPts val="0"/>
              </a:spcBef>
              <a:spcAft>
                <a:spcPts val="0"/>
              </a:spcAft>
              <a:buSzPts val="1800"/>
              <a:buChar char="●"/>
            </a:pPr>
            <a:r>
              <a:rPr lang="fr"/>
              <a:t>POST: les données sont passées dans la requête</a:t>
            </a:r>
            <a:endParaRPr/>
          </a:p>
          <a:p>
            <a:pPr indent="0" lvl="0" marL="0" rtl="0" algn="l">
              <a:spcBef>
                <a:spcPts val="1200"/>
              </a:spcBef>
              <a:spcAft>
                <a:spcPts val="0"/>
              </a:spcAft>
              <a:buNone/>
            </a:pPr>
            <a:r>
              <a:rPr lang="fr"/>
              <a:t>Attention: limite de longueur en GET</a:t>
            </a:r>
            <a:endParaRPr/>
          </a:p>
          <a:p>
            <a:pPr indent="0" lvl="0" marL="0" rtl="0" algn="l">
              <a:spcBef>
                <a:spcPts val="1200"/>
              </a:spcBef>
              <a:spcAft>
                <a:spcPts val="1200"/>
              </a:spcAft>
              <a:buNone/>
            </a:pPr>
            <a:r>
              <a:rPr lang="fr"/>
              <a:t>une ACTION: page qui </a:t>
            </a:r>
            <a:r>
              <a:rPr lang="fr"/>
              <a:t>reçoit</a:t>
            </a:r>
            <a:r>
              <a:rPr lang="fr"/>
              <a:t> les données et les traitera (PHP…) ou adresse MAIL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Exemple de formulaire</a:t>
            </a:r>
            <a:endParaRPr/>
          </a:p>
        </p:txBody>
      </p:sp>
      <p:sp>
        <p:nvSpPr>
          <p:cNvPr id="160" name="Google Shape;160;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&lt;FORM METHOD="POST" ACTION="url" &gt;</a:t>
            </a:r>
            <a:endParaRPr/>
          </a:p>
          <a:p>
            <a:pPr indent="0" lvl="0" marL="0" rtl="0" algn="l">
              <a:spcBef>
                <a:spcPts val="1200"/>
              </a:spcBef>
              <a:spcAft>
                <a:spcPts val="0"/>
              </a:spcAft>
              <a:buNone/>
            </a:pPr>
            <a:r>
              <a:rPr lang="fr"/>
              <a:t>&lt;label&gt; votre prénom&lt;/label&gt;</a:t>
            </a:r>
            <a:endParaRPr/>
          </a:p>
          <a:p>
            <a:pPr indent="0" lvl="0" marL="0" rtl="0" algn="l">
              <a:spcBef>
                <a:spcPts val="1200"/>
              </a:spcBef>
              <a:spcAft>
                <a:spcPts val="0"/>
              </a:spcAft>
              <a:buNone/>
            </a:pPr>
            <a:r>
              <a:rPr lang="fr"/>
              <a:t>&lt;input type=”text”/&gt;</a:t>
            </a:r>
            <a:endParaRPr/>
          </a:p>
          <a:p>
            <a:pPr indent="0" lvl="0" marL="0" rtl="0" algn="l">
              <a:spcBef>
                <a:spcPts val="1200"/>
              </a:spcBef>
              <a:spcAft>
                <a:spcPts val="0"/>
              </a:spcAft>
              <a:buNone/>
            </a:pPr>
            <a:r>
              <a:rPr lang="fr"/>
              <a:t>&lt;input type=”submit” value=”Envoyer”/&gt;</a:t>
            </a:r>
            <a:endParaRPr/>
          </a:p>
          <a:p>
            <a:pPr indent="0" lvl="0" marL="0" rtl="0" algn="l">
              <a:spcBef>
                <a:spcPts val="1200"/>
              </a:spcBef>
              <a:spcAft>
                <a:spcPts val="0"/>
              </a:spcAft>
              <a:buNone/>
            </a:pPr>
            <a:r>
              <a:rPr lang="fr"/>
              <a:t>&lt;/FORM&gt;</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Divers champs de saisie</a:t>
            </a:r>
            <a:endParaRPr/>
          </a:p>
        </p:txBody>
      </p:sp>
      <p:sp>
        <p:nvSpPr>
          <p:cNvPr id="166" name="Google Shape;166;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pour un peu d’interaction:</a:t>
            </a:r>
            <a:endParaRPr/>
          </a:p>
          <a:p>
            <a:pPr indent="-342900" lvl="0" marL="457200" rtl="0" algn="l">
              <a:spcBef>
                <a:spcPts val="1200"/>
              </a:spcBef>
              <a:spcAft>
                <a:spcPts val="0"/>
              </a:spcAft>
              <a:buSzPts val="1800"/>
              <a:buChar char="●"/>
            </a:pPr>
            <a:r>
              <a:rPr lang="fr"/>
              <a:t>La balise INPUT: un ensemble de boutons et de champs de saisie</a:t>
            </a:r>
            <a:endParaRPr/>
          </a:p>
          <a:p>
            <a:pPr indent="-342900" lvl="0" marL="457200" rtl="0" algn="l">
              <a:spcBef>
                <a:spcPts val="0"/>
              </a:spcBef>
              <a:spcAft>
                <a:spcPts val="0"/>
              </a:spcAft>
              <a:buSzPts val="1800"/>
              <a:buChar char="●"/>
            </a:pPr>
            <a:r>
              <a:rPr lang="fr"/>
              <a:t>La balise TEXTAREA: une zone de saisie</a:t>
            </a:r>
            <a:endParaRPr/>
          </a:p>
          <a:p>
            <a:pPr indent="-342900" lvl="0" marL="457200" rtl="0" algn="l">
              <a:spcBef>
                <a:spcPts val="0"/>
              </a:spcBef>
              <a:spcAft>
                <a:spcPts val="0"/>
              </a:spcAft>
              <a:buSzPts val="1800"/>
              <a:buChar char="●"/>
            </a:pPr>
            <a:r>
              <a:rPr lang="fr"/>
              <a:t>La balise SELECT: une liste à choix multiples</a:t>
            </a:r>
            <a:endParaRPr/>
          </a:p>
          <a:p>
            <a:pPr indent="0" lvl="0" marL="0" rtl="0" algn="l">
              <a:spcBef>
                <a:spcPts val="1200"/>
              </a:spcBef>
              <a:spcAft>
                <a:spcPts val="0"/>
              </a:spcAft>
              <a:buNone/>
            </a:pPr>
            <a:r>
              <a:rPr lang="fr"/>
              <a:t>Tout sera envoyé sous forme d’une paire clé/valeur</a:t>
            </a:r>
            <a:endParaRPr/>
          </a:p>
          <a:p>
            <a:pPr indent="0" lvl="0" marL="0" rtl="0" algn="l">
              <a:spcBef>
                <a:spcPts val="1200"/>
              </a:spcBef>
              <a:spcAft>
                <a:spcPts val="1200"/>
              </a:spcAft>
              <a:buNone/>
            </a:pPr>
            <a:r>
              <a:rPr lang="fr"/>
              <a:t>champ1=valeur1&amp;champ2=valeur2&amp;champ3=valeur3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INPUT</a:t>
            </a:r>
            <a:endParaRPr/>
          </a:p>
        </p:txBody>
      </p:sp>
      <p:sp>
        <p:nvSpPr>
          <p:cNvPr id="172" name="Google Shape;172;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fr"/>
              <a:t>Toujours un attribut NAME !</a:t>
            </a:r>
            <a:endParaRPr/>
          </a:p>
          <a:p>
            <a:pPr indent="0" lvl="0" marL="0" rtl="0" algn="l">
              <a:spcBef>
                <a:spcPts val="1200"/>
              </a:spcBef>
              <a:spcAft>
                <a:spcPts val="0"/>
              </a:spcAft>
              <a:buNone/>
            </a:pPr>
            <a:r>
              <a:rPr lang="fr"/>
              <a:t>D’autres valeurs pour le type</a:t>
            </a:r>
            <a:endParaRPr/>
          </a:p>
          <a:p>
            <a:pPr indent="-334327" lvl="0" marL="457200" rtl="0" algn="l">
              <a:spcBef>
                <a:spcPts val="1200"/>
              </a:spcBef>
              <a:spcAft>
                <a:spcPts val="0"/>
              </a:spcAft>
              <a:buSzPct val="100000"/>
              <a:buChar char="●"/>
            </a:pPr>
            <a:r>
              <a:rPr lang="fr"/>
              <a:t>checkbox: il s'agit de cases à cocher pouvant admettre deux états : checked (coché) et unchecked (non coché). Lorsque la case est cochée la paire nom/valeur est envoyée au CGI.</a:t>
            </a:r>
            <a:endParaRPr/>
          </a:p>
          <a:p>
            <a:pPr indent="-334327" lvl="0" marL="457200" rtl="0" algn="l">
              <a:spcBef>
                <a:spcPts val="0"/>
              </a:spcBef>
              <a:spcAft>
                <a:spcPts val="0"/>
              </a:spcAft>
              <a:buSzPct val="100000"/>
              <a:buChar char="●"/>
            </a:pPr>
            <a:r>
              <a:rPr lang="fr"/>
              <a:t>hidden: il s'agit d'un champ caché. Ce champ non visible sur le formulaire permet de préciser un paramètre fixe qui sera envoyé au CGI sous forme de paire nom/valeur.</a:t>
            </a:r>
            <a:endParaRPr/>
          </a:p>
          <a:p>
            <a:pPr indent="-334327" lvl="0" marL="457200" rtl="0" algn="l">
              <a:spcBef>
                <a:spcPts val="0"/>
              </a:spcBef>
              <a:spcAft>
                <a:spcPts val="0"/>
              </a:spcAft>
              <a:buSzPct val="100000"/>
              <a:buChar char="●"/>
            </a:pPr>
            <a:r>
              <a:rPr lang="fr"/>
              <a:t>file: il s'agit d'un champ permettant à l'utilisateur de préciser l'emplacement d'un fichier</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D’autres inputs</a:t>
            </a:r>
            <a:endParaRPr/>
          </a:p>
        </p:txBody>
      </p:sp>
      <p:sp>
        <p:nvSpPr>
          <p:cNvPr id="178" name="Google Shape;178;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fr"/>
              <a:t>image: bouton de soumission personnalisé, dont l'apparence est l'image situé à l'emplacement précisé par son attribut SRC</a:t>
            </a:r>
            <a:endParaRPr/>
          </a:p>
          <a:p>
            <a:pPr indent="-325755" lvl="0" marL="457200" rtl="0" algn="l">
              <a:spcBef>
                <a:spcPts val="0"/>
              </a:spcBef>
              <a:spcAft>
                <a:spcPts val="0"/>
              </a:spcAft>
              <a:buSzPct val="100000"/>
              <a:buChar char="●"/>
            </a:pPr>
            <a:r>
              <a:rPr lang="fr"/>
              <a:t>password: champ de saisie, dans lequel les caractères saisis apparaissent sous forme d'astérisques afin de camoufler la saisie de l'utilisateur.</a:t>
            </a:r>
            <a:endParaRPr/>
          </a:p>
          <a:p>
            <a:pPr indent="-325755" lvl="0" marL="457200" rtl="0" algn="l">
              <a:spcBef>
                <a:spcPts val="0"/>
              </a:spcBef>
              <a:spcAft>
                <a:spcPts val="0"/>
              </a:spcAft>
              <a:buSzPct val="100000"/>
              <a:buChar char="●"/>
            </a:pPr>
            <a:r>
              <a:rPr lang="fr"/>
              <a:t>radio: bouton permettant un choix parmi plusieurs proposés (l'ensemble des boutons radios devant porter le même attribut name. Un attribut checked pour un des boutons permet de préciser le bouton sélectionné par défaut.</a:t>
            </a:r>
            <a:endParaRPr/>
          </a:p>
          <a:p>
            <a:pPr indent="-325755" lvl="0" marL="457200" rtl="0" algn="l">
              <a:spcBef>
                <a:spcPts val="0"/>
              </a:spcBef>
              <a:spcAft>
                <a:spcPts val="0"/>
              </a:spcAft>
              <a:buSzPct val="100000"/>
              <a:buChar char="●"/>
            </a:pPr>
            <a:r>
              <a:rPr lang="fr"/>
              <a:t>reset: bouton de remise à zéro permettant uniquement de rétablir l'ensemble des éléments du formulaire à leurs valeurs par défaut</a:t>
            </a:r>
            <a:endParaRPr/>
          </a:p>
          <a:p>
            <a:pPr indent="-325755" lvl="0" marL="457200" rtl="0" algn="l">
              <a:spcBef>
                <a:spcPts val="0"/>
              </a:spcBef>
              <a:spcAft>
                <a:spcPts val="0"/>
              </a:spcAft>
              <a:buSzPct val="100000"/>
              <a:buChar char="●"/>
            </a:pPr>
            <a:r>
              <a:rPr lang="fr"/>
              <a:t>submit: bouton d'envoi du formulaire. Le texte du bouton peut être précisé grâce à l'attribut value.</a:t>
            </a:r>
            <a:endParaRPr/>
          </a:p>
          <a:p>
            <a:pPr indent="-325755" lvl="0" marL="457200" rtl="0" algn="l">
              <a:spcBef>
                <a:spcPts val="0"/>
              </a:spcBef>
              <a:spcAft>
                <a:spcPts val="0"/>
              </a:spcAft>
              <a:buSzPct val="100000"/>
              <a:buChar char="●"/>
            </a:pPr>
            <a:r>
              <a:rPr lang="fr"/>
              <a:t>text: il s'agit d'un champ de saisie permettant la saisie d'une ligne de texte</a:t>
            </a:r>
            <a:endParaRPr/>
          </a:p>
          <a:p>
            <a:pPr indent="0" lvl="0" marL="457200" rtl="0" algn="l">
              <a:spcBef>
                <a:spcPts val="1200"/>
              </a:spcBef>
              <a:spcAft>
                <a:spcPts val="1200"/>
              </a:spcAft>
              <a:buNone/>
            </a:pPr>
            <a:r>
              <a:rPr lang="fr"/>
              <a:t>Utiliser l’</a:t>
            </a:r>
            <a:r>
              <a:rPr lang="fr"/>
              <a:t>'attribut </a:t>
            </a:r>
            <a:r>
              <a:rPr b="1" lang="fr"/>
              <a:t>size</a:t>
            </a:r>
            <a:r>
              <a:rPr lang="fr"/>
              <a:t> (taille du champ) et </a:t>
            </a:r>
            <a:r>
              <a:rPr b="1" lang="fr"/>
              <a:t>maxlength</a:t>
            </a:r>
            <a:r>
              <a:rPr lang="fr"/>
              <a:t> </a:t>
            </a:r>
            <a:r>
              <a:rPr b="1" lang="fr"/>
              <a:t> </a:t>
            </a:r>
            <a:r>
              <a:rPr lang="fr"/>
              <a:t>pour sa longueur max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TEXTAREA</a:t>
            </a:r>
            <a:endParaRPr/>
          </a:p>
        </p:txBody>
      </p:sp>
      <p:sp>
        <p:nvSpPr>
          <p:cNvPr id="184" name="Google Shape;184;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balise TEXTAREA permet de définir une zone de saisie plus vaste:</a:t>
            </a:r>
            <a:endParaRPr/>
          </a:p>
          <a:p>
            <a:pPr indent="-342900" lvl="0" marL="457200" rtl="0" algn="l">
              <a:spcBef>
                <a:spcPts val="1200"/>
              </a:spcBef>
              <a:spcAft>
                <a:spcPts val="0"/>
              </a:spcAft>
              <a:buSzPts val="1800"/>
              <a:buChar char="●"/>
            </a:pPr>
            <a:r>
              <a:rPr lang="fr"/>
              <a:t>cols: représente le nombre de caractères que peut contenir une ligne</a:t>
            </a:r>
            <a:endParaRPr/>
          </a:p>
          <a:p>
            <a:pPr indent="-342900" lvl="0" marL="457200" rtl="0" algn="l">
              <a:spcBef>
                <a:spcPts val="0"/>
              </a:spcBef>
              <a:spcAft>
                <a:spcPts val="0"/>
              </a:spcAft>
              <a:buSzPts val="1800"/>
              <a:buChar char="●"/>
            </a:pPr>
            <a:r>
              <a:rPr lang="fr"/>
              <a:t>rows: représente le nombre de lignes</a:t>
            </a:r>
            <a:endParaRPr/>
          </a:p>
          <a:p>
            <a:pPr indent="-342900" lvl="0" marL="457200" rtl="0" algn="l">
              <a:spcBef>
                <a:spcPts val="0"/>
              </a:spcBef>
              <a:spcAft>
                <a:spcPts val="0"/>
              </a:spcAft>
              <a:buSzPts val="1800"/>
              <a:buChar char="●"/>
            </a:pPr>
            <a:r>
              <a:rPr lang="fr"/>
              <a:t>name: représente le nom associé au champ, c'est le nom qui permettra d'identifier le champ dans la paire nom/valeur</a:t>
            </a:r>
            <a:endParaRPr/>
          </a:p>
          <a:p>
            <a:pPr indent="-342900" lvl="0" marL="457200" rtl="0" algn="l">
              <a:spcBef>
                <a:spcPts val="0"/>
              </a:spcBef>
              <a:spcAft>
                <a:spcPts val="0"/>
              </a:spcAft>
              <a:buSzPts val="1800"/>
              <a:buChar char="●"/>
            </a:pPr>
            <a:r>
              <a:rPr lang="fr"/>
              <a:t>readonly: permet d'empêcher l'utilisateur de modifier le texte entré par défaut dans le champ</a:t>
            </a:r>
            <a:endParaRPr/>
          </a:p>
          <a:p>
            <a:pPr indent="-342900" lvl="0" marL="457200" rtl="0" algn="l">
              <a:spcBef>
                <a:spcPts val="0"/>
              </a:spcBef>
              <a:spcAft>
                <a:spcPts val="0"/>
              </a:spcAft>
              <a:buSzPts val="1800"/>
              <a:buChar char="●"/>
            </a:pPr>
            <a:r>
              <a:rPr lang="fr"/>
              <a:t>value: représente la valeur qui sera envoyée par défaut au script si le champ de saisie n'est pas modifié par une frappe de l'utilisateur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Select (liste déroulante)</a:t>
            </a:r>
            <a:endParaRPr/>
          </a:p>
        </p:txBody>
      </p:sp>
      <p:sp>
        <p:nvSpPr>
          <p:cNvPr id="190" name="Google Shape;190;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balise SELECT permet de créer une liste déroulante d'éléments (précisés par des balises OPTION à l'intérieur de celle-ci). Les attributs de cette balise sont :</a:t>
            </a:r>
            <a:endParaRPr/>
          </a:p>
          <a:p>
            <a:pPr indent="-342900" lvl="0" marL="457200" rtl="0" algn="l">
              <a:spcBef>
                <a:spcPts val="1200"/>
              </a:spcBef>
              <a:spcAft>
                <a:spcPts val="0"/>
              </a:spcAft>
              <a:buSzPts val="1800"/>
              <a:buChar char="●"/>
            </a:pPr>
            <a:r>
              <a:rPr lang="fr"/>
              <a:t>name: représente le nom associé au champ, c'est le nom qui permettra d'identifier le champ dans la paire nom/valeur</a:t>
            </a:r>
            <a:endParaRPr/>
          </a:p>
          <a:p>
            <a:pPr indent="-342900" lvl="0" marL="457200" rtl="0" algn="l">
              <a:spcBef>
                <a:spcPts val="0"/>
              </a:spcBef>
              <a:spcAft>
                <a:spcPts val="0"/>
              </a:spcAft>
              <a:buSzPts val="1800"/>
              <a:buChar char="●"/>
            </a:pPr>
            <a:r>
              <a:rPr lang="fr"/>
              <a:t>disabled: permet de créer une liste désactivée, c'est-à-dire affichée en grisée</a:t>
            </a:r>
            <a:endParaRPr/>
          </a:p>
          <a:p>
            <a:pPr indent="-342900" lvl="0" marL="457200" rtl="0" algn="l">
              <a:spcBef>
                <a:spcPts val="0"/>
              </a:spcBef>
              <a:spcAft>
                <a:spcPts val="0"/>
              </a:spcAft>
              <a:buSzPts val="1800"/>
              <a:buChar char="●"/>
            </a:pPr>
            <a:r>
              <a:rPr lang="fr"/>
              <a:t>size: représente le nombre de lignes dans la liste (cette valeur peut être plus grande que le nombre d'éléments effectifs dans la liste)</a:t>
            </a:r>
            <a:endParaRPr/>
          </a:p>
          <a:p>
            <a:pPr indent="-342900" lvl="0" marL="457200" rtl="0" algn="l">
              <a:spcBef>
                <a:spcPts val="0"/>
              </a:spcBef>
              <a:spcAft>
                <a:spcPts val="0"/>
              </a:spcAft>
              <a:buSzPts val="1800"/>
              <a:buChar char="●"/>
            </a:pPr>
            <a:r>
              <a:rPr lang="fr"/>
              <a:t>multiple: marque la possibilité pour l'utilisateur de choisir plusieurs champs dans la liste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CSS</a:t>
            </a:r>
            <a:endParaRPr/>
          </a:p>
        </p:txBody>
      </p:sp>
      <p:sp>
        <p:nvSpPr>
          <p:cNvPr id="196" name="Google Shape;196;p3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fr"/>
              <a:t>Dynamiser une page et la rendre élégante</a:t>
            </a:r>
            <a:endParaRPr/>
          </a:p>
        </p:txBody>
      </p:sp>
      <p:sp>
        <p:nvSpPr>
          <p:cNvPr id="197" name="Google Shape;197;p31"/>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Feuilles de style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Objectif du cours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Remise en jambe en HTML</a:t>
            </a:r>
            <a:endParaRPr/>
          </a:p>
          <a:p>
            <a:pPr indent="-342900" lvl="0" marL="457200" rtl="0" algn="l">
              <a:spcBef>
                <a:spcPts val="0"/>
              </a:spcBef>
              <a:spcAft>
                <a:spcPts val="0"/>
              </a:spcAft>
              <a:buSzPts val="1800"/>
              <a:buChar char="●"/>
            </a:pPr>
            <a:r>
              <a:rPr lang="fr"/>
              <a:t>Révision sur les feuilles de style</a:t>
            </a:r>
            <a:endParaRPr/>
          </a:p>
          <a:p>
            <a:pPr indent="0" lvl="0" marL="0" rtl="0" algn="l">
              <a:spcBef>
                <a:spcPts val="1200"/>
              </a:spcBef>
              <a:spcAft>
                <a:spcPts val="1200"/>
              </a:spcAft>
              <a:buNone/>
            </a:pPr>
            <a:r>
              <a:rPr lang="fr"/>
              <a:t>Outils: Visual Code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Premier exemple</a:t>
            </a:r>
            <a:endParaRPr/>
          </a:p>
        </p:txBody>
      </p:sp>
      <p:sp>
        <p:nvSpPr>
          <p:cNvPr id="203" name="Google Shape;203;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 { color: blue;border 2px solid orange; }</a:t>
            </a:r>
            <a:endParaRPr/>
          </a:p>
          <a:p>
            <a:pPr indent="0" lvl="0" marL="0" rtl="0" algn="l">
              <a:spcBef>
                <a:spcPts val="1200"/>
              </a:spcBef>
              <a:spcAft>
                <a:spcPts val="0"/>
              </a:spcAft>
              <a:buNone/>
            </a:pPr>
            <a:r>
              <a:rPr lang="fr"/>
              <a:t>Quelques constats:</a:t>
            </a:r>
            <a:endParaRPr/>
          </a:p>
          <a:p>
            <a:pPr indent="-342900" lvl="0" marL="457200" rtl="0" algn="l">
              <a:spcBef>
                <a:spcPts val="1200"/>
              </a:spcBef>
              <a:spcAft>
                <a:spcPts val="0"/>
              </a:spcAft>
              <a:buSzPts val="1800"/>
              <a:buChar char="●"/>
            </a:pPr>
            <a:r>
              <a:rPr lang="fr"/>
              <a:t>sélecteur</a:t>
            </a:r>
            <a:endParaRPr/>
          </a:p>
          <a:p>
            <a:pPr indent="-342900" lvl="0" marL="457200" rtl="0" algn="l">
              <a:spcBef>
                <a:spcPts val="0"/>
              </a:spcBef>
              <a:spcAft>
                <a:spcPts val="0"/>
              </a:spcAft>
              <a:buSzPts val="1800"/>
              <a:buChar char="●"/>
            </a:pPr>
            <a:r>
              <a:rPr lang="fr"/>
              <a:t>attribut / propriété</a:t>
            </a:r>
            <a:endParaRPr/>
          </a:p>
          <a:p>
            <a:pPr indent="-342900" lvl="0" marL="457200" rtl="0" algn="l">
              <a:spcBef>
                <a:spcPts val="0"/>
              </a:spcBef>
              <a:spcAft>
                <a:spcPts val="0"/>
              </a:spcAft>
              <a:buSzPts val="1800"/>
              <a:buChar char="●"/>
            </a:pPr>
            <a:r>
              <a:rPr lang="fr"/>
              <a:t>valeurs</a:t>
            </a:r>
            <a:endParaRPr/>
          </a:p>
          <a:p>
            <a:pPr indent="-342900" lvl="0" marL="457200" rtl="0" algn="l">
              <a:spcBef>
                <a:spcPts val="0"/>
              </a:spcBef>
              <a:spcAft>
                <a:spcPts val="0"/>
              </a:spcAft>
              <a:buSzPts val="1800"/>
              <a:buChar char="●"/>
            </a:pPr>
            <a:r>
              <a:rPr lang="fr"/>
              <a:t>Propriété + valeur = déclaration</a:t>
            </a:r>
            <a:endParaRPr/>
          </a:p>
          <a:p>
            <a:pPr indent="-342900" lvl="0" marL="457200" rtl="0" algn="l">
              <a:spcBef>
                <a:spcPts val="0"/>
              </a:spcBef>
              <a:spcAft>
                <a:spcPts val="0"/>
              </a:spcAft>
              <a:buSzPts val="1800"/>
              <a:buChar char="●"/>
            </a:pPr>
            <a:r>
              <a:rPr lang="fr"/>
              <a:t>/* ceci est un commentaire */</a:t>
            </a:r>
            <a:endParaRPr/>
          </a:p>
          <a:p>
            <a:pPr indent="-342900" lvl="0" marL="457200" rtl="0" algn="l">
              <a:spcBef>
                <a:spcPts val="0"/>
              </a:spcBef>
              <a:spcAft>
                <a:spcPts val="0"/>
              </a:spcAft>
              <a:buSzPts val="1800"/>
              <a:buChar char="●"/>
            </a:pPr>
            <a:r>
              <a:rPr lang="fr"/>
              <a:t>Indenter le code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Ou écrire le code CSS ?</a:t>
            </a:r>
            <a:endParaRPr/>
          </a:p>
        </p:txBody>
      </p:sp>
      <p:sp>
        <p:nvSpPr>
          <p:cNvPr id="209" name="Google Shape;209;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Dans l’entête HTML Style</a:t>
            </a:r>
            <a:endParaRPr/>
          </a:p>
          <a:p>
            <a:pPr indent="-342900" lvl="0" marL="457200" rtl="0" algn="l">
              <a:spcBef>
                <a:spcPts val="0"/>
              </a:spcBef>
              <a:spcAft>
                <a:spcPts val="0"/>
              </a:spcAft>
              <a:buSzPts val="1800"/>
              <a:buChar char="●"/>
            </a:pPr>
            <a:r>
              <a:rPr lang="fr"/>
              <a:t>Via l’attribut Style de la balise HTML</a:t>
            </a:r>
            <a:endParaRPr/>
          </a:p>
          <a:p>
            <a:pPr indent="-342900" lvl="0" marL="457200" rtl="0" algn="l">
              <a:spcBef>
                <a:spcPts val="0"/>
              </a:spcBef>
              <a:spcAft>
                <a:spcPts val="0"/>
              </a:spcAft>
              <a:buSzPts val="1800"/>
              <a:buChar char="●"/>
            </a:pPr>
            <a:r>
              <a:rPr lang="fr"/>
              <a:t>Dans un fichier séparé</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4"/>
          <p:cNvPicPr preferRelativeResize="0"/>
          <p:nvPr/>
        </p:nvPicPr>
        <p:blipFill>
          <a:blip r:embed="rId3">
            <a:alphaModFix/>
          </a:blip>
          <a:stretch>
            <a:fillRect/>
          </a:stretch>
        </p:blipFill>
        <p:spPr>
          <a:xfrm>
            <a:off x="1383050" y="397350"/>
            <a:ext cx="6667500" cy="4191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5"/>
          <p:cNvPicPr preferRelativeResize="0"/>
          <p:nvPr/>
        </p:nvPicPr>
        <p:blipFill>
          <a:blip r:embed="rId3">
            <a:alphaModFix/>
          </a:blip>
          <a:stretch>
            <a:fillRect/>
          </a:stretch>
        </p:blipFill>
        <p:spPr>
          <a:xfrm>
            <a:off x="1238250" y="1083275"/>
            <a:ext cx="6667500" cy="2571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La meilleure méthode: un fichier CSS</a:t>
            </a:r>
            <a:endParaRPr/>
          </a:p>
        </p:txBody>
      </p:sp>
      <p:sp>
        <p:nvSpPr>
          <p:cNvPr id="225" name="Google Shape;225;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Créer un fichier style.css</a:t>
            </a:r>
            <a:endParaRPr/>
          </a:p>
          <a:p>
            <a:pPr indent="0" lvl="0" marL="0" rtl="0" algn="l">
              <a:spcBef>
                <a:spcPts val="1200"/>
              </a:spcBef>
              <a:spcAft>
                <a:spcPts val="0"/>
              </a:spcAft>
              <a:buNone/>
            </a:pPr>
            <a:r>
              <a:rPr lang="fr"/>
              <a:t>Ecrire le code CSS dans style.css</a:t>
            </a:r>
            <a:endParaRPr/>
          </a:p>
          <a:p>
            <a:pPr indent="0" lvl="0" marL="0" rtl="0" algn="l">
              <a:spcBef>
                <a:spcPts val="1200"/>
              </a:spcBef>
              <a:spcAft>
                <a:spcPts val="0"/>
              </a:spcAft>
              <a:buNone/>
            </a:pPr>
            <a:r>
              <a:rPr lang="fr"/>
              <a:t>ajouter dans la page html, dans l’entête</a:t>
            </a:r>
            <a:endParaRPr/>
          </a:p>
          <a:p>
            <a:pPr indent="0" lvl="0" marL="0" rtl="0" algn="l">
              <a:spcBef>
                <a:spcPts val="1200"/>
              </a:spcBef>
              <a:spcAft>
                <a:spcPts val="1200"/>
              </a:spcAft>
              <a:buNone/>
            </a:pPr>
            <a:r>
              <a:rPr lang="fr"/>
              <a:t>&lt; link rel=”stylesheet” href=”style.css”&gt;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Plus loin avec les sélecteurs</a:t>
            </a:r>
            <a:endParaRPr/>
          </a:p>
        </p:txBody>
      </p:sp>
      <p:sp>
        <p:nvSpPr>
          <p:cNvPr id="231" name="Google Shape;231;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fr"/>
              <a:t>Sélection</a:t>
            </a:r>
            <a:r>
              <a:rPr lang="fr"/>
              <a:t> simple: </a:t>
            </a:r>
            <a:endParaRPr/>
          </a:p>
          <a:p>
            <a:pPr indent="-325755" lvl="0" marL="457200" rtl="0" algn="l">
              <a:spcBef>
                <a:spcPts val="1200"/>
              </a:spcBef>
              <a:spcAft>
                <a:spcPts val="0"/>
              </a:spcAft>
              <a:buSzPct val="100000"/>
              <a:buChar char="●"/>
            </a:pPr>
            <a:r>
              <a:rPr lang="fr"/>
              <a:t>nom de l’élément ciblé ( = nom de la balise HTML)</a:t>
            </a:r>
            <a:endParaRPr/>
          </a:p>
          <a:p>
            <a:pPr indent="-325755" lvl="0" marL="457200" rtl="0" algn="l">
              <a:spcBef>
                <a:spcPts val="0"/>
              </a:spcBef>
              <a:spcAft>
                <a:spcPts val="0"/>
              </a:spcAft>
              <a:buSzPct val="100000"/>
              <a:buChar char="●"/>
            </a:pPr>
            <a:r>
              <a:rPr lang="fr"/>
              <a:t>Vite limité !</a:t>
            </a:r>
            <a:endParaRPr/>
          </a:p>
          <a:p>
            <a:pPr indent="0" lvl="0" marL="0" rtl="0" algn="l">
              <a:spcBef>
                <a:spcPts val="1200"/>
              </a:spcBef>
              <a:spcAft>
                <a:spcPts val="0"/>
              </a:spcAft>
              <a:buNone/>
            </a:pPr>
            <a:r>
              <a:rPr lang="fr"/>
              <a:t>Sélection par pseudo-classe:</a:t>
            </a:r>
            <a:endParaRPr/>
          </a:p>
          <a:p>
            <a:pPr indent="-325755" lvl="0" marL="457200" rtl="0" algn="l">
              <a:spcBef>
                <a:spcPts val="1200"/>
              </a:spcBef>
              <a:spcAft>
                <a:spcPts val="0"/>
              </a:spcAft>
              <a:buSzPct val="100000"/>
              <a:buChar char="●"/>
            </a:pPr>
            <a:r>
              <a:rPr lang="fr"/>
              <a:t>&lt;p class=”menugeneral”&gt; -&gt; p.menugeneral</a:t>
            </a:r>
            <a:endParaRPr/>
          </a:p>
          <a:p>
            <a:pPr indent="-325755" lvl="0" marL="457200" rtl="0" algn="l">
              <a:spcBef>
                <a:spcPts val="0"/>
              </a:spcBef>
              <a:spcAft>
                <a:spcPts val="0"/>
              </a:spcAft>
              <a:buSzPct val="100000"/>
              <a:buChar char="●"/>
            </a:pPr>
            <a:r>
              <a:rPr lang="fr"/>
              <a:t>possibilité </a:t>
            </a:r>
            <a:r>
              <a:rPr lang="fr"/>
              <a:t>sélection</a:t>
            </a:r>
            <a:r>
              <a:rPr lang="fr"/>
              <a:t> de plusieurs classes: p.menugeneral.menusecondaire</a:t>
            </a:r>
            <a:endParaRPr/>
          </a:p>
          <a:p>
            <a:pPr indent="0" lvl="0" marL="0" rtl="0" algn="l">
              <a:spcBef>
                <a:spcPts val="1200"/>
              </a:spcBef>
              <a:spcAft>
                <a:spcPts val="0"/>
              </a:spcAft>
              <a:buNone/>
            </a:pPr>
            <a:r>
              <a:rPr lang="fr"/>
              <a:t>Sélection par identifiant:</a:t>
            </a:r>
            <a:endParaRPr/>
          </a:p>
          <a:p>
            <a:pPr indent="-325755" lvl="0" marL="457200" rtl="0" algn="l">
              <a:spcBef>
                <a:spcPts val="1200"/>
              </a:spcBef>
              <a:spcAft>
                <a:spcPts val="0"/>
              </a:spcAft>
              <a:buSzPct val="100000"/>
              <a:buChar char="●"/>
            </a:pPr>
            <a:r>
              <a:rPr lang="fr"/>
              <a:t>&lt;p id=”menu1” &gt; </a:t>
            </a:r>
            <a:r>
              <a:rPr lang="fr"/>
              <a:t>sélectionnable</a:t>
            </a:r>
            <a:r>
              <a:rPr lang="fr"/>
              <a:t> directement</a:t>
            </a:r>
            <a:endParaRPr/>
          </a:p>
          <a:p>
            <a:pPr indent="-325755" lvl="0" marL="457200" rtl="0" algn="l">
              <a:spcBef>
                <a:spcPts val="0"/>
              </a:spcBef>
              <a:spcAft>
                <a:spcPts val="0"/>
              </a:spcAft>
              <a:buSzPct val="100000"/>
              <a:buChar char="●"/>
            </a:pPr>
            <a:r>
              <a:rPr lang="fr"/>
              <a:t>#menu1 : {color:red;}</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Combiner les sélecteurs</a:t>
            </a:r>
            <a:endParaRPr/>
          </a:p>
        </p:txBody>
      </p:sp>
      <p:sp>
        <p:nvSpPr>
          <p:cNvPr id="237" name="Google Shape;237;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p a : { color:red;} : le contenu des liens qui sont dans un paragraphe sera rouge</a:t>
            </a:r>
            <a:endParaRPr/>
          </a:p>
          <a:p>
            <a:pPr indent="-342900" lvl="0" marL="457200" rtl="0" algn="l">
              <a:spcBef>
                <a:spcPts val="0"/>
              </a:spcBef>
              <a:spcAft>
                <a:spcPts val="0"/>
              </a:spcAft>
              <a:buSzPts val="1800"/>
              <a:buChar char="●"/>
            </a:pPr>
            <a:r>
              <a:rPr lang="fr"/>
              <a:t>p,a : { color:red; } : le contenu des liens et des paragraphes seront rouge</a:t>
            </a:r>
            <a:endParaRPr/>
          </a:p>
          <a:p>
            <a:pPr indent="-342900" lvl="0" marL="457200" rtl="0" algn="l">
              <a:spcBef>
                <a:spcPts val="0"/>
              </a:spcBef>
              <a:spcAft>
                <a:spcPts val="0"/>
              </a:spcAft>
              <a:buSzPts val="1800"/>
              <a:buChar char="●"/>
            </a:pPr>
            <a:r>
              <a:rPr lang="fr"/>
              <a:t>* : { color:red;} : tout sera mit en rouge</a:t>
            </a:r>
            <a:endParaRPr/>
          </a:p>
          <a:p>
            <a:pPr indent="-342900" lvl="0" marL="457200" rtl="0" algn="l">
              <a:spcBef>
                <a:spcPts val="0"/>
              </a:spcBef>
              <a:spcAft>
                <a:spcPts val="0"/>
              </a:spcAft>
              <a:buSzPts val="1800"/>
              <a:buChar char="●"/>
            </a:pPr>
            <a:r>
              <a:rPr lang="fr"/>
              <a:t>body &gt; a : { color: red;}: tous les liens qui sont enfant de body seront rouge</a:t>
            </a:r>
            <a:endParaRPr/>
          </a:p>
          <a:p>
            <a:pPr indent="-342900" lvl="0" marL="457200" rtl="0" algn="l">
              <a:spcBef>
                <a:spcPts val="0"/>
              </a:spcBef>
              <a:spcAft>
                <a:spcPts val="0"/>
              </a:spcAft>
              <a:buSzPts val="1800"/>
              <a:buChar char="●"/>
            </a:pPr>
            <a:r>
              <a:rPr lang="fr"/>
              <a:t>p + a : {color:red;}: le lien suivant un paragraphe est rouge</a:t>
            </a:r>
            <a:endParaRPr/>
          </a:p>
          <a:p>
            <a:pPr indent="-342900" lvl="0" marL="457200" rtl="0" algn="l">
              <a:spcBef>
                <a:spcPts val="0"/>
              </a:spcBef>
              <a:spcAft>
                <a:spcPts val="0"/>
              </a:spcAft>
              <a:buSzPts val="1800"/>
              <a:buChar char="●"/>
            </a:pPr>
            <a:r>
              <a:rPr lang="fr"/>
              <a:t>p ~ a : {color: red;} tous les liens </a:t>
            </a:r>
            <a:r>
              <a:rPr lang="fr"/>
              <a:t>après</a:t>
            </a:r>
            <a:r>
              <a:rPr lang="fr"/>
              <a:t> un paragraphe sont rouge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Ordre de l’application des règles CSS</a:t>
            </a:r>
            <a:endParaRPr/>
          </a:p>
        </p:txBody>
      </p:sp>
      <p:sp>
        <p:nvSpPr>
          <p:cNvPr id="243" name="Google Shape;243;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Une problématique:</a:t>
            </a:r>
            <a:endParaRPr/>
          </a:p>
          <a:p>
            <a:pPr indent="-342900" lvl="0" marL="457200" rtl="0" algn="l">
              <a:spcBef>
                <a:spcPts val="1200"/>
              </a:spcBef>
              <a:spcAft>
                <a:spcPts val="0"/>
              </a:spcAft>
              <a:buSzPts val="1800"/>
              <a:buChar char="●"/>
            </a:pPr>
            <a:r>
              <a:rPr lang="fr"/>
              <a:t>style peut être défini à plusieurs endroits</a:t>
            </a:r>
            <a:endParaRPr/>
          </a:p>
          <a:p>
            <a:pPr indent="-342900" lvl="0" marL="457200" rtl="0" algn="l">
              <a:spcBef>
                <a:spcPts val="0"/>
              </a:spcBef>
              <a:spcAft>
                <a:spcPts val="0"/>
              </a:spcAft>
              <a:buSzPts val="1800"/>
              <a:buChar char="●"/>
            </a:pPr>
            <a:r>
              <a:rPr lang="fr"/>
              <a:t>un élément peut être ciblé par plusieurs règles</a:t>
            </a:r>
            <a:endParaRPr/>
          </a:p>
          <a:p>
            <a:pPr indent="0" lvl="0" marL="0" rtl="0" algn="l">
              <a:spcBef>
                <a:spcPts val="1200"/>
              </a:spcBef>
              <a:spcAft>
                <a:spcPts val="0"/>
              </a:spcAft>
              <a:buNone/>
            </a:pPr>
            <a:r>
              <a:rPr lang="fr"/>
              <a:t>Quel ordre de priorité ?</a:t>
            </a:r>
            <a:endParaRPr/>
          </a:p>
          <a:p>
            <a:pPr indent="-342900" lvl="0" marL="457200" rtl="0" algn="l">
              <a:spcBef>
                <a:spcPts val="1200"/>
              </a:spcBef>
              <a:spcAft>
                <a:spcPts val="0"/>
              </a:spcAft>
              <a:buSzPts val="1800"/>
              <a:buChar char="●"/>
            </a:pPr>
            <a:r>
              <a:rPr lang="fr"/>
              <a:t>mot clé !important après la valeur de l’attribut</a:t>
            </a:r>
            <a:endParaRPr/>
          </a:p>
          <a:p>
            <a:pPr indent="0" lvl="0" marL="0" rtl="0" algn="l">
              <a:spcBef>
                <a:spcPts val="1200"/>
              </a:spcBef>
              <a:spcAft>
                <a:spcPts val="0"/>
              </a:spcAft>
              <a:buNone/>
            </a:pPr>
            <a:r>
              <a:rPr lang="fr"/>
              <a:t>Et en pratique ?</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40"/>
          <p:cNvPicPr preferRelativeResize="0"/>
          <p:nvPr/>
        </p:nvPicPr>
        <p:blipFill>
          <a:blip r:embed="rId3">
            <a:alphaModFix/>
          </a:blip>
          <a:stretch>
            <a:fillRect/>
          </a:stretch>
        </p:blipFill>
        <p:spPr>
          <a:xfrm>
            <a:off x="1047750" y="688200"/>
            <a:ext cx="7048500" cy="3286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41"/>
          <p:cNvPicPr preferRelativeResize="0"/>
          <p:nvPr/>
        </p:nvPicPr>
        <p:blipFill>
          <a:blip r:embed="rId3">
            <a:alphaModFix/>
          </a:blip>
          <a:stretch>
            <a:fillRect/>
          </a:stretch>
        </p:blipFill>
        <p:spPr>
          <a:xfrm>
            <a:off x="1238250" y="969450"/>
            <a:ext cx="6667500" cy="271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Le Langage HTML</a:t>
            </a:r>
            <a:endParaRPr/>
          </a:p>
        </p:txBody>
      </p:sp>
      <p:sp>
        <p:nvSpPr>
          <p:cNvPr id="98" name="Google Shape;98;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99" name="Google Shape;99;p15"/>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Les bases et les bonnes pratiques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Quelle précision</a:t>
            </a:r>
            <a:endParaRPr/>
          </a:p>
        </p:txBody>
      </p:sp>
      <p:sp>
        <p:nvSpPr>
          <p:cNvPr id="259" name="Google Shape;259;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Du moins précis au plus précis:</a:t>
            </a:r>
            <a:endParaRPr/>
          </a:p>
          <a:p>
            <a:pPr indent="-342900" lvl="0" marL="457200" rtl="0" algn="l">
              <a:spcBef>
                <a:spcPts val="1200"/>
              </a:spcBef>
              <a:spcAft>
                <a:spcPts val="0"/>
              </a:spcAft>
              <a:buSzPts val="1800"/>
              <a:buChar char="●"/>
            </a:pPr>
            <a:r>
              <a:rPr lang="fr"/>
              <a:t>Sélection d’un élément HTML</a:t>
            </a:r>
            <a:endParaRPr/>
          </a:p>
          <a:p>
            <a:pPr indent="-342900" lvl="0" marL="457200" rtl="0" algn="l">
              <a:spcBef>
                <a:spcPts val="0"/>
              </a:spcBef>
              <a:spcAft>
                <a:spcPts val="0"/>
              </a:spcAft>
              <a:buSzPts val="1800"/>
              <a:buChar char="●"/>
            </a:pPr>
            <a:r>
              <a:rPr lang="fr"/>
              <a:t>Sélection d’une classe</a:t>
            </a:r>
            <a:endParaRPr/>
          </a:p>
          <a:p>
            <a:pPr indent="-342900" lvl="0" marL="457200" rtl="0" algn="l">
              <a:spcBef>
                <a:spcPts val="0"/>
              </a:spcBef>
              <a:spcAft>
                <a:spcPts val="0"/>
              </a:spcAft>
              <a:buSzPts val="1800"/>
              <a:buChar char="●"/>
            </a:pPr>
            <a:r>
              <a:rPr lang="fr"/>
              <a:t>Sélection d’un identifiant</a:t>
            </a:r>
            <a:endParaRPr/>
          </a:p>
          <a:p>
            <a:pPr indent="-342900" lvl="0" marL="457200" rtl="0" algn="l">
              <a:spcBef>
                <a:spcPts val="0"/>
              </a:spcBef>
              <a:spcAft>
                <a:spcPts val="0"/>
              </a:spcAft>
              <a:buSzPts val="1800"/>
              <a:buChar char="●"/>
            </a:pPr>
            <a:r>
              <a:rPr lang="fr"/>
              <a:t>Attribut style de la balise html</a:t>
            </a:r>
            <a:endParaRPr/>
          </a:p>
          <a:p>
            <a:pPr indent="0" lvl="0" marL="0" rtl="0" algn="l">
              <a:spcBef>
                <a:spcPts val="1200"/>
              </a:spcBef>
              <a:spcAft>
                <a:spcPts val="0"/>
              </a:spcAft>
              <a:buNone/>
            </a:pPr>
            <a:r>
              <a:rPr lang="fr"/>
              <a:t>Et en cas d’égalité ?</a:t>
            </a:r>
            <a:endParaRPr/>
          </a:p>
          <a:p>
            <a:pPr indent="-342900" lvl="0" marL="457200" rtl="0" algn="l">
              <a:spcBef>
                <a:spcPts val="1200"/>
              </a:spcBef>
              <a:spcAft>
                <a:spcPts val="0"/>
              </a:spcAft>
              <a:buSzPts val="1800"/>
              <a:buChar char="●"/>
            </a:pPr>
            <a:r>
              <a:rPr lang="fr"/>
              <a:t>Celui qui a le plus de combinateurs !</a:t>
            </a:r>
            <a:endParaRPr/>
          </a:p>
          <a:p>
            <a:pPr indent="0" lvl="0" marL="0" rtl="0" algn="l">
              <a:spcBef>
                <a:spcPts val="1200"/>
              </a:spcBef>
              <a:spcAft>
                <a:spcPts val="1200"/>
              </a:spcAft>
              <a:buNone/>
            </a:pPr>
            <a:r>
              <a:rPr lang="fr"/>
              <a:t>Et sinon ? ordre d’écriture des règles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Héritage en CSS</a:t>
            </a:r>
            <a:endParaRPr/>
          </a:p>
        </p:txBody>
      </p:sp>
      <p:sp>
        <p:nvSpPr>
          <p:cNvPr id="265" name="Google Shape;265;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Certaines propriétés </a:t>
            </a:r>
            <a:endParaRPr/>
          </a:p>
          <a:p>
            <a:pPr indent="-342900" lvl="0" marL="457200" rtl="0" algn="l">
              <a:spcBef>
                <a:spcPts val="1200"/>
              </a:spcBef>
              <a:spcAft>
                <a:spcPts val="0"/>
              </a:spcAft>
              <a:buSzPts val="1800"/>
              <a:buChar char="●"/>
            </a:pPr>
            <a:r>
              <a:rPr lang="fr"/>
              <a:t>sont appliquées aux enfants (exemple: la police de caractère)</a:t>
            </a:r>
            <a:endParaRPr/>
          </a:p>
          <a:p>
            <a:pPr indent="-342900" lvl="0" marL="457200" rtl="0" algn="l">
              <a:spcBef>
                <a:spcPts val="0"/>
              </a:spcBef>
              <a:spcAft>
                <a:spcPts val="0"/>
              </a:spcAft>
              <a:buSzPts val="1800"/>
              <a:buChar char="●"/>
            </a:pPr>
            <a:r>
              <a:rPr lang="fr"/>
              <a:t>ne sont pas héritées (exemple; les marges)</a:t>
            </a:r>
            <a:endParaRPr/>
          </a:p>
          <a:p>
            <a:pPr indent="0" lvl="0" marL="0" rtl="0" algn="l">
              <a:spcBef>
                <a:spcPts val="1200"/>
              </a:spcBef>
              <a:spcAft>
                <a:spcPts val="0"/>
              </a:spcAft>
              <a:buNone/>
            </a:pPr>
            <a:r>
              <a:rPr lang="fr"/>
              <a:t>Forcer l’héritage ?</a:t>
            </a:r>
            <a:endParaRPr/>
          </a:p>
          <a:p>
            <a:pPr indent="-342900" lvl="0" marL="457200" rtl="0" algn="l">
              <a:spcBef>
                <a:spcPts val="1200"/>
              </a:spcBef>
              <a:spcAft>
                <a:spcPts val="0"/>
              </a:spcAft>
              <a:buSzPts val="1800"/>
              <a:buChar char="●"/>
            </a:pPr>
            <a:r>
              <a:rPr lang="fr"/>
              <a:t>inherit: forcer l’héritage de la valeur de l’attribut depuis le parent</a:t>
            </a:r>
            <a:endParaRPr/>
          </a:p>
          <a:p>
            <a:pPr indent="-342900" lvl="0" marL="457200" rtl="0" algn="l">
              <a:spcBef>
                <a:spcPts val="0"/>
              </a:spcBef>
              <a:spcAft>
                <a:spcPts val="0"/>
              </a:spcAft>
              <a:buSzPts val="1800"/>
              <a:buChar char="●"/>
            </a:pPr>
            <a:r>
              <a:rPr lang="fr"/>
              <a:t>initial : valeur par défaut du navigateur</a:t>
            </a:r>
            <a:endParaRPr/>
          </a:p>
          <a:p>
            <a:pPr indent="-342900" lvl="0" marL="457200" rtl="0" algn="l">
              <a:spcBef>
                <a:spcPts val="0"/>
              </a:spcBef>
              <a:spcAft>
                <a:spcPts val="0"/>
              </a:spcAft>
              <a:buSzPts val="1800"/>
              <a:buChar char="●"/>
            </a:pPr>
            <a:r>
              <a:rPr lang="fr"/>
              <a:t>unset: valeur par défaut du navigateur ou valeur héritée si l’attribut est hérité</a:t>
            </a:r>
            <a:endParaRPr/>
          </a:p>
          <a:p>
            <a:pPr indent="-342900" lvl="0" marL="457200" rtl="0" algn="l">
              <a:spcBef>
                <a:spcPts val="0"/>
              </a:spcBef>
              <a:spcAft>
                <a:spcPts val="0"/>
              </a:spcAft>
              <a:buSzPts val="1800"/>
              <a:buChar char="●"/>
            </a:pPr>
            <a:r>
              <a:rPr lang="fr"/>
              <a:t>revert (non standard)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Mettre en forme le texte</a:t>
            </a:r>
            <a:endParaRPr/>
          </a:p>
        </p:txBody>
      </p:sp>
      <p:sp>
        <p:nvSpPr>
          <p:cNvPr id="271" name="Google Shape;271;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t>Changer la police de caractère</a:t>
            </a:r>
            <a:endParaRPr/>
          </a:p>
          <a:p>
            <a:pPr indent="-342900" lvl="0" marL="457200" rtl="0" algn="l">
              <a:spcBef>
                <a:spcPts val="1200"/>
              </a:spcBef>
              <a:spcAft>
                <a:spcPts val="0"/>
              </a:spcAft>
              <a:buSzPts val="1800"/>
              <a:buChar char="●"/>
            </a:pPr>
            <a:r>
              <a:rPr lang="fr"/>
              <a:t>font-family</a:t>
            </a:r>
            <a:endParaRPr/>
          </a:p>
          <a:p>
            <a:pPr indent="-342900" lvl="0" marL="457200" rtl="0" algn="l">
              <a:spcBef>
                <a:spcPts val="0"/>
              </a:spcBef>
              <a:spcAft>
                <a:spcPts val="0"/>
              </a:spcAft>
              <a:buSzPts val="1800"/>
              <a:buChar char="●"/>
            </a:pPr>
            <a:r>
              <a:rPr lang="fr"/>
              <a:t>web safe: </a:t>
            </a:r>
            <a:endParaRPr/>
          </a:p>
          <a:p>
            <a:pPr indent="-317500" lvl="1" marL="914400" rtl="0" algn="l">
              <a:spcBef>
                <a:spcPts val="0"/>
              </a:spcBef>
              <a:spcAft>
                <a:spcPts val="0"/>
              </a:spcAft>
              <a:buSzPts val="1400"/>
              <a:buChar char="○"/>
            </a:pPr>
            <a:r>
              <a:rPr lang="fr"/>
              <a:t>serif: Times New Roman, Georgia</a:t>
            </a:r>
            <a:endParaRPr/>
          </a:p>
          <a:p>
            <a:pPr indent="-317500" lvl="1" marL="914400" rtl="0" algn="l">
              <a:spcBef>
                <a:spcPts val="0"/>
              </a:spcBef>
              <a:spcAft>
                <a:spcPts val="0"/>
              </a:spcAft>
              <a:buSzPts val="1400"/>
              <a:buChar char="○"/>
            </a:pPr>
            <a:r>
              <a:rPr lang="fr"/>
              <a:t>sans-serif: Arial, Verdana</a:t>
            </a:r>
            <a:endParaRPr/>
          </a:p>
          <a:p>
            <a:pPr indent="-317500" lvl="1" marL="914400" rtl="0" algn="l">
              <a:spcBef>
                <a:spcPts val="0"/>
              </a:spcBef>
              <a:spcAft>
                <a:spcPts val="0"/>
              </a:spcAft>
              <a:buSzPts val="1400"/>
              <a:buChar char="○"/>
            </a:pPr>
            <a:r>
              <a:rPr lang="fr"/>
              <a:t>monospace: Courrier News, Lucida Console </a:t>
            </a:r>
            <a:endParaRPr/>
          </a:p>
          <a:p>
            <a:pPr indent="-317500" lvl="1" marL="914400" rtl="0" algn="l">
              <a:spcBef>
                <a:spcPts val="0"/>
              </a:spcBef>
              <a:spcAft>
                <a:spcPts val="0"/>
              </a:spcAft>
              <a:buSzPts val="1400"/>
              <a:buChar char="○"/>
            </a:pPr>
            <a:r>
              <a:rPr lang="fr"/>
              <a:t>cursive: Comic sans MS</a:t>
            </a:r>
            <a:endParaRPr/>
          </a:p>
          <a:p>
            <a:pPr indent="-342900" lvl="0" marL="457200" rtl="0" algn="l">
              <a:spcBef>
                <a:spcPts val="0"/>
              </a:spcBef>
              <a:spcAft>
                <a:spcPts val="0"/>
              </a:spcAft>
              <a:buSzPts val="1800"/>
              <a:buChar char="●"/>
            </a:pPr>
            <a:r>
              <a:rPr lang="fr"/>
              <a:t>Encore plus de choix ? </a:t>
            </a:r>
            <a:r>
              <a:rPr lang="fr" u="sng">
                <a:solidFill>
                  <a:schemeClr val="hlink"/>
                </a:solidFill>
                <a:hlinkClick r:id="rId3"/>
              </a:rPr>
              <a:t>https://fonts.google.com/</a:t>
            </a:r>
            <a:endParaRPr/>
          </a:p>
          <a:p>
            <a:pPr indent="-317500" lvl="1" marL="914400" rtl="0" algn="l">
              <a:spcBef>
                <a:spcPts val="0"/>
              </a:spcBef>
              <a:spcAft>
                <a:spcPts val="0"/>
              </a:spcAft>
              <a:buSzPts val="1400"/>
              <a:buChar char="○"/>
            </a:pPr>
            <a:r>
              <a:rPr lang="fr" sz="900">
                <a:solidFill>
                  <a:srgbClr val="3C4043"/>
                </a:solidFill>
                <a:highlight>
                  <a:srgbClr val="F1F3F4"/>
                </a:highlight>
                <a:latin typeface="Roboto Mono"/>
                <a:ea typeface="Roboto Mono"/>
                <a:cs typeface="Roboto Mono"/>
                <a:sym typeface="Roboto Mono"/>
              </a:rPr>
              <a:t>&lt;link rel="preconnect" href="</a:t>
            </a:r>
            <a:r>
              <a:rPr lang="fr" sz="900" u="sng">
                <a:solidFill>
                  <a:schemeClr val="hlink"/>
                </a:solidFill>
                <a:highlight>
                  <a:srgbClr val="F1F3F4"/>
                </a:highlight>
                <a:latin typeface="Roboto Mono"/>
                <a:ea typeface="Roboto Mono"/>
                <a:cs typeface="Roboto Mono"/>
                <a:sym typeface="Roboto Mono"/>
                <a:hlinkClick r:id="rId4"/>
              </a:rPr>
              <a:t>https://fonts.gstatic.com</a:t>
            </a:r>
            <a:r>
              <a:rPr lang="fr" sz="900">
                <a:solidFill>
                  <a:srgbClr val="3C4043"/>
                </a:solidFill>
                <a:highlight>
                  <a:srgbClr val="F1F3F4"/>
                </a:highlight>
                <a:latin typeface="Roboto Mono"/>
                <a:ea typeface="Roboto Mono"/>
                <a:cs typeface="Roboto Mono"/>
                <a:sym typeface="Roboto Mono"/>
              </a:rPr>
              <a:t>"&gt;</a:t>
            </a:r>
            <a:endParaRPr sz="900">
              <a:solidFill>
                <a:srgbClr val="3C4043"/>
              </a:solidFill>
              <a:highlight>
                <a:srgbClr val="F1F3F4"/>
              </a:highlight>
              <a:latin typeface="Roboto Mono"/>
              <a:ea typeface="Roboto Mono"/>
              <a:cs typeface="Roboto Mono"/>
              <a:sym typeface="Roboto Mono"/>
            </a:endParaRPr>
          </a:p>
          <a:p>
            <a:pPr indent="-317500" lvl="1" marL="914400" rtl="0" algn="l">
              <a:spcBef>
                <a:spcPts val="0"/>
              </a:spcBef>
              <a:spcAft>
                <a:spcPts val="0"/>
              </a:spcAft>
              <a:buSzPts val="1400"/>
              <a:buChar char="○"/>
            </a:pPr>
            <a:r>
              <a:rPr lang="fr" sz="900">
                <a:solidFill>
                  <a:srgbClr val="3C4043"/>
                </a:solidFill>
                <a:highlight>
                  <a:srgbClr val="F1F3F4"/>
                </a:highlight>
                <a:latin typeface="Roboto Mono"/>
                <a:ea typeface="Roboto Mono"/>
                <a:cs typeface="Roboto Mono"/>
                <a:sym typeface="Roboto Mono"/>
              </a:rPr>
              <a:t>&lt;link href="https://fonts.googleapis.com/css2?</a:t>
            </a:r>
            <a:r>
              <a:rPr lang="fr" sz="900">
                <a:solidFill>
                  <a:srgbClr val="3C4043"/>
                </a:solidFill>
                <a:latin typeface="Roboto Mono"/>
                <a:ea typeface="Roboto Mono"/>
                <a:cs typeface="Roboto Mono"/>
                <a:sym typeface="Roboto Mono"/>
              </a:rPr>
              <a:t>family=</a:t>
            </a:r>
            <a:r>
              <a:rPr b="1" lang="fr" sz="900">
                <a:solidFill>
                  <a:srgbClr val="3C4043"/>
                </a:solidFill>
                <a:latin typeface="Roboto Mono"/>
                <a:ea typeface="Roboto Mono"/>
                <a:cs typeface="Roboto Mono"/>
                <a:sym typeface="Roboto Mono"/>
              </a:rPr>
              <a:t>Roboto:ital,wght@1,900</a:t>
            </a:r>
            <a:r>
              <a:rPr lang="fr" sz="900">
                <a:solidFill>
                  <a:srgbClr val="3C4043"/>
                </a:solidFill>
                <a:latin typeface="Roboto Mono"/>
                <a:ea typeface="Roboto Mono"/>
                <a:cs typeface="Roboto Mono"/>
                <a:sym typeface="Roboto Mono"/>
              </a:rPr>
              <a:t>&amp;</a:t>
            </a:r>
            <a:r>
              <a:rPr lang="fr" sz="900">
                <a:solidFill>
                  <a:srgbClr val="3C4043"/>
                </a:solidFill>
                <a:highlight>
                  <a:srgbClr val="F1F3F4"/>
                </a:highlight>
                <a:latin typeface="Roboto Mono"/>
                <a:ea typeface="Roboto Mono"/>
                <a:cs typeface="Roboto Mono"/>
                <a:sym typeface="Roboto Mono"/>
              </a:rPr>
              <a:t>display=swap" rel="stylesheet"&gt;</a:t>
            </a:r>
            <a:endParaRPr sz="900">
              <a:solidFill>
                <a:srgbClr val="3C4043"/>
              </a:solidFill>
              <a:highlight>
                <a:srgbClr val="F1F3F4"/>
              </a:highlight>
              <a:latin typeface="Roboto Mono"/>
              <a:ea typeface="Roboto Mono"/>
              <a:cs typeface="Roboto Mono"/>
              <a:sym typeface="Roboto Mono"/>
            </a:endParaRPr>
          </a:p>
          <a:p>
            <a:pPr indent="-285750" lvl="1" marL="914400" rtl="0" algn="l">
              <a:spcBef>
                <a:spcPts val="0"/>
              </a:spcBef>
              <a:spcAft>
                <a:spcPts val="0"/>
              </a:spcAft>
              <a:buClr>
                <a:srgbClr val="3C4043"/>
              </a:buClr>
              <a:buSzPts val="900"/>
              <a:buFont typeface="Roboto Mono"/>
              <a:buChar char="○"/>
            </a:pPr>
            <a:r>
              <a:rPr lang="fr" sz="900">
                <a:solidFill>
                  <a:srgbClr val="3C4043"/>
                </a:solidFill>
                <a:latin typeface="Roboto Mono"/>
                <a:ea typeface="Roboto Mono"/>
                <a:cs typeface="Roboto Mono"/>
                <a:sym typeface="Roboto Mono"/>
              </a:rPr>
              <a:t>font-family: 'Roboto', sans-serif;</a:t>
            </a:r>
            <a:endParaRPr sz="900">
              <a:solidFill>
                <a:srgbClr val="3C4043"/>
              </a:solidFill>
              <a:latin typeface="Roboto Mono"/>
              <a:ea typeface="Roboto Mono"/>
              <a:cs typeface="Roboto Mono"/>
              <a:sym typeface="Roboto Mono"/>
            </a:endParaRPr>
          </a:p>
          <a:p>
            <a:pPr indent="0" lvl="0" marL="0" rtl="0" algn="l">
              <a:spcBef>
                <a:spcPts val="0"/>
              </a:spcBef>
              <a:spcAft>
                <a:spcPts val="1200"/>
              </a:spcAft>
              <a:buNone/>
            </a:pPr>
            <a:r>
              <a:t/>
            </a:r>
            <a:endParaRPr sz="900">
              <a:solidFill>
                <a:srgbClr val="3C4043"/>
              </a:solidFill>
              <a:highlight>
                <a:srgbClr val="F1F3F4"/>
              </a:highlight>
              <a:latin typeface="Roboto Mono"/>
              <a:ea typeface="Roboto Mono"/>
              <a:cs typeface="Roboto Mono"/>
              <a:sym typeface="Roboto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Mettre en forme le texte</a:t>
            </a:r>
            <a:endParaRPr/>
          </a:p>
        </p:txBody>
      </p:sp>
      <p:sp>
        <p:nvSpPr>
          <p:cNvPr id="277" name="Google Shape;277;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fr"/>
              <a:t>La propriété font-size qui va nous permettre de modifier la taille de notre police ;</a:t>
            </a:r>
            <a:endParaRPr/>
          </a:p>
          <a:p>
            <a:pPr indent="-334327" lvl="0" marL="457200" rtl="0" algn="l">
              <a:spcBef>
                <a:spcPts val="0"/>
              </a:spcBef>
              <a:spcAft>
                <a:spcPts val="0"/>
              </a:spcAft>
              <a:buSzPct val="100000"/>
              <a:buChar char="●"/>
            </a:pPr>
            <a:r>
              <a:rPr lang="fr"/>
              <a:t>La propriété font-weight qui va nous permettre de modifier le poids de notre police ;</a:t>
            </a:r>
            <a:endParaRPr/>
          </a:p>
          <a:p>
            <a:pPr indent="-334327" lvl="0" marL="457200" rtl="0" algn="l">
              <a:spcBef>
                <a:spcPts val="0"/>
              </a:spcBef>
              <a:spcAft>
                <a:spcPts val="0"/>
              </a:spcAft>
              <a:buSzPct val="100000"/>
              <a:buChar char="●"/>
            </a:pPr>
            <a:r>
              <a:rPr lang="fr"/>
              <a:t>La propriété font-style qui va nous permettre de modifier l’inclinaison de notre police.</a:t>
            </a:r>
            <a:endParaRPr/>
          </a:p>
          <a:p>
            <a:pPr indent="0" lvl="0" marL="0" rtl="0" algn="l">
              <a:spcBef>
                <a:spcPts val="1200"/>
              </a:spcBef>
              <a:spcAft>
                <a:spcPts val="0"/>
              </a:spcAft>
              <a:buNone/>
            </a:pPr>
            <a:r>
              <a:rPr lang="fr"/>
              <a:t>Fontsize : px ou % (en cas d’héritage), em ou rem</a:t>
            </a:r>
            <a:endParaRPr/>
          </a:p>
          <a:p>
            <a:pPr indent="0" lvl="0" marL="0" rtl="0" algn="l">
              <a:spcBef>
                <a:spcPts val="1200"/>
              </a:spcBef>
              <a:spcAft>
                <a:spcPts val="0"/>
              </a:spcAft>
              <a:buNone/>
            </a:pPr>
            <a:r>
              <a:rPr lang="fr"/>
              <a:t>font-weight: nombre (ex: 400) ou lighter, normal, bold, bolder </a:t>
            </a:r>
            <a:endParaRPr/>
          </a:p>
          <a:p>
            <a:pPr indent="0" lvl="0" marL="0" rtl="0" algn="l">
              <a:spcBef>
                <a:spcPts val="1200"/>
              </a:spcBef>
              <a:spcAft>
                <a:spcPts val="0"/>
              </a:spcAft>
              <a:buNone/>
            </a:pPr>
            <a:r>
              <a:rPr lang="fr"/>
              <a:t>font-style: normal, italic ou oblique</a:t>
            </a:r>
            <a:endParaRPr/>
          </a:p>
          <a:p>
            <a:pPr indent="0" lvl="0" marL="0" rtl="0" algn="l">
              <a:spcBef>
                <a:spcPts val="1200"/>
              </a:spcBef>
              <a:spcAft>
                <a:spcPts val="1200"/>
              </a:spcAft>
              <a:buNone/>
            </a:pPr>
            <a:r>
              <a:rPr lang="fr"/>
              <a:t>une écriture </a:t>
            </a:r>
            <a:r>
              <a:rPr lang="fr"/>
              <a:t>raccourcie</a:t>
            </a:r>
            <a:r>
              <a:rPr lang="fr"/>
              <a:t>: font: normal small-caps bold 18px/1.5em Verdana, sans-serif;</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Quelques possibilités supplémentaires</a:t>
            </a:r>
            <a:endParaRPr/>
          </a:p>
        </p:txBody>
      </p:sp>
      <p:sp>
        <p:nvSpPr>
          <p:cNvPr id="283" name="Google Shape;283;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La propriété text-align qui va nous permettre de gérer l’alignement du texte ;</a:t>
            </a:r>
            <a:endParaRPr/>
          </a:p>
          <a:p>
            <a:pPr indent="-342900" lvl="0" marL="457200" rtl="0" algn="l">
              <a:spcBef>
                <a:spcPts val="0"/>
              </a:spcBef>
              <a:spcAft>
                <a:spcPts val="0"/>
              </a:spcAft>
              <a:buSzPts val="1800"/>
              <a:buChar char="●"/>
            </a:pPr>
            <a:r>
              <a:rPr lang="fr"/>
              <a:t>La propriété text-transform qui va nous permettre de gérer la casse du texte (le fait que le texte soit en majuscules ou en minuscules) ;</a:t>
            </a:r>
            <a:endParaRPr/>
          </a:p>
          <a:p>
            <a:pPr indent="-342900" lvl="0" marL="457200" rtl="0" algn="l">
              <a:spcBef>
                <a:spcPts val="0"/>
              </a:spcBef>
              <a:spcAft>
                <a:spcPts val="0"/>
              </a:spcAft>
              <a:buSzPts val="1800"/>
              <a:buChar char="●"/>
            </a:pPr>
            <a:r>
              <a:rPr lang="fr"/>
              <a:t>La propriété text-decoration qui va nous permettre d’ajouter des éléments de décoration autour du texte comme un trait de soulignement par exemple ;</a:t>
            </a:r>
            <a:endParaRPr/>
          </a:p>
          <a:p>
            <a:pPr indent="-342900" lvl="0" marL="457200" rtl="0" algn="l">
              <a:spcBef>
                <a:spcPts val="0"/>
              </a:spcBef>
              <a:spcAft>
                <a:spcPts val="0"/>
              </a:spcAft>
              <a:buSzPts val="1800"/>
              <a:buChar char="●"/>
            </a:pPr>
            <a:r>
              <a:rPr lang="fr"/>
              <a:t>La propriété text-indent qui va nous permettre de définir l’indentation d’un texte ;</a:t>
            </a:r>
            <a:endParaRPr/>
          </a:p>
          <a:p>
            <a:pPr indent="-342900" lvl="0" marL="457200" rtl="0" algn="l">
              <a:spcBef>
                <a:spcPts val="0"/>
              </a:spcBef>
              <a:spcAft>
                <a:spcPts val="0"/>
              </a:spcAft>
              <a:buSzPts val="1800"/>
              <a:buChar char="●"/>
            </a:pPr>
            <a:r>
              <a:rPr lang="fr"/>
              <a:t>La propriété text-shadow qui va nous permettre d’ajouter des ombres autour d’un texte.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textalign</a:t>
            </a:r>
            <a:endParaRPr/>
          </a:p>
        </p:txBody>
      </p:sp>
      <p:sp>
        <p:nvSpPr>
          <p:cNvPr id="289" name="Google Shape;289;p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left : valeur par défaut. Le texte sera aligné contre le bord gauche de l’élément qui le contient ;</a:t>
            </a:r>
            <a:endParaRPr/>
          </a:p>
          <a:p>
            <a:pPr indent="-342900" lvl="0" marL="457200" rtl="0" algn="l">
              <a:spcBef>
                <a:spcPts val="0"/>
              </a:spcBef>
              <a:spcAft>
                <a:spcPts val="0"/>
              </a:spcAft>
              <a:buSzPts val="1800"/>
              <a:buChar char="●"/>
            </a:pPr>
            <a:r>
              <a:rPr lang="fr"/>
              <a:t>center : Le texte sera centré dans l’élément qui le contient ;</a:t>
            </a:r>
            <a:endParaRPr/>
          </a:p>
          <a:p>
            <a:pPr indent="-342900" lvl="0" marL="457200" rtl="0" algn="l">
              <a:spcBef>
                <a:spcPts val="0"/>
              </a:spcBef>
              <a:spcAft>
                <a:spcPts val="0"/>
              </a:spcAft>
              <a:buSzPts val="1800"/>
              <a:buChar char="●"/>
            </a:pPr>
            <a:r>
              <a:rPr lang="fr"/>
              <a:t>right : Le texte sera aligné contre le bord droite de l’élément qui le contient ;</a:t>
            </a:r>
            <a:endParaRPr/>
          </a:p>
          <a:p>
            <a:pPr indent="-342900" lvl="0" marL="457200" rtl="0" algn="l">
              <a:spcBef>
                <a:spcPts val="0"/>
              </a:spcBef>
              <a:spcAft>
                <a:spcPts val="0"/>
              </a:spcAft>
              <a:buSzPts val="1800"/>
              <a:buChar char="●"/>
            </a:pPr>
            <a:r>
              <a:rPr lang="fr"/>
              <a:t>justify : Le texte sera justifié (les écarts entre les mots vont être calculés de façon à ce que chaque ligne de texte occupe la même largeur).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a:t>
            </a:r>
            <a:r>
              <a:rPr lang="fr"/>
              <a:t>ext-transform</a:t>
            </a:r>
            <a:endParaRPr/>
          </a:p>
        </p:txBody>
      </p:sp>
      <p:sp>
        <p:nvSpPr>
          <p:cNvPr id="295" name="Google Shape;295;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none : Valeur par défaut. Pas de transformation du texte. Utile pour annuler une transformation transmise par héritage par exemple</a:t>
            </a:r>
            <a:endParaRPr/>
          </a:p>
          <a:p>
            <a:pPr indent="-342900" lvl="0" marL="457200" rtl="0" algn="l">
              <a:spcBef>
                <a:spcPts val="0"/>
              </a:spcBef>
              <a:spcAft>
                <a:spcPts val="0"/>
              </a:spcAft>
              <a:buSzPts val="1800"/>
              <a:buChar char="●"/>
            </a:pPr>
            <a:r>
              <a:rPr lang="fr"/>
              <a:t>lowercase : Transforme tout le texte d’un élément en minuscules</a:t>
            </a:r>
            <a:endParaRPr/>
          </a:p>
          <a:p>
            <a:pPr indent="-342900" lvl="0" marL="457200" rtl="0" algn="l">
              <a:spcBef>
                <a:spcPts val="0"/>
              </a:spcBef>
              <a:spcAft>
                <a:spcPts val="0"/>
              </a:spcAft>
              <a:buSzPts val="1800"/>
              <a:buChar char="●"/>
            </a:pPr>
            <a:r>
              <a:rPr lang="fr"/>
              <a:t>uppercase : Transforme tout le texte d’un élément en majuscules</a:t>
            </a:r>
            <a:endParaRPr/>
          </a:p>
          <a:p>
            <a:pPr indent="-342900" lvl="0" marL="457200" rtl="0" algn="l">
              <a:spcBef>
                <a:spcPts val="0"/>
              </a:spcBef>
              <a:spcAft>
                <a:spcPts val="0"/>
              </a:spcAft>
              <a:buSzPts val="1800"/>
              <a:buChar char="●"/>
            </a:pPr>
            <a:r>
              <a:rPr lang="fr"/>
              <a:t>capitalize : Transforme la première lettre de chaque mot en majuscule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text-decoration</a:t>
            </a:r>
            <a:endParaRPr/>
          </a:p>
        </p:txBody>
      </p:sp>
      <p:sp>
        <p:nvSpPr>
          <p:cNvPr id="301" name="Google Shape;301;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fr"/>
              <a:t>Type de décoration:</a:t>
            </a:r>
            <a:endParaRPr/>
          </a:p>
          <a:p>
            <a:pPr indent="-325755" lvl="0" marL="457200" rtl="0" algn="l">
              <a:spcBef>
                <a:spcPts val="1200"/>
              </a:spcBef>
              <a:spcAft>
                <a:spcPts val="0"/>
              </a:spcAft>
              <a:buSzPct val="100000"/>
              <a:buChar char="●"/>
            </a:pPr>
            <a:r>
              <a:rPr lang="fr"/>
              <a:t>underline : ajoute un trait de surlignement au texte</a:t>
            </a:r>
            <a:endParaRPr/>
          </a:p>
          <a:p>
            <a:pPr indent="-325755" lvl="0" marL="457200" rtl="0" algn="l">
              <a:spcBef>
                <a:spcPts val="0"/>
              </a:spcBef>
              <a:spcAft>
                <a:spcPts val="0"/>
              </a:spcAft>
              <a:buSzPct val="100000"/>
              <a:buChar char="●"/>
            </a:pPr>
            <a:r>
              <a:rPr lang="fr"/>
              <a:t>overline : ajoute un trait de </a:t>
            </a:r>
            <a:r>
              <a:rPr lang="fr"/>
              <a:t>soulignement</a:t>
            </a:r>
            <a:r>
              <a:rPr lang="fr"/>
              <a:t> au texte </a:t>
            </a:r>
            <a:endParaRPr/>
          </a:p>
          <a:p>
            <a:pPr indent="-325755" lvl="0" marL="457200" rtl="0" algn="l">
              <a:spcBef>
                <a:spcPts val="0"/>
              </a:spcBef>
              <a:spcAft>
                <a:spcPts val="0"/>
              </a:spcAft>
              <a:buSzPct val="100000"/>
              <a:buChar char="●"/>
            </a:pPr>
            <a:r>
              <a:rPr lang="fr"/>
              <a:t>line-through : ajoute un trait qui va barrer le texte </a:t>
            </a:r>
            <a:endParaRPr/>
          </a:p>
          <a:p>
            <a:pPr indent="-325755" lvl="0" marL="457200" rtl="0" algn="l">
              <a:spcBef>
                <a:spcPts val="0"/>
              </a:spcBef>
              <a:spcAft>
                <a:spcPts val="0"/>
              </a:spcAft>
              <a:buSzPct val="100000"/>
              <a:buChar char="●"/>
            </a:pPr>
            <a:r>
              <a:rPr lang="fr"/>
              <a:t>underline overline : ajoute un trait de soulignement et un trait de </a:t>
            </a:r>
            <a:r>
              <a:rPr lang="fr"/>
              <a:t>surlignement</a:t>
            </a:r>
            <a:r>
              <a:rPr lang="fr"/>
              <a:t> au texte</a:t>
            </a:r>
            <a:endParaRPr/>
          </a:p>
          <a:p>
            <a:pPr indent="0" lvl="0" marL="0" rtl="0" algn="l">
              <a:spcBef>
                <a:spcPts val="1200"/>
              </a:spcBef>
              <a:spcAft>
                <a:spcPts val="0"/>
              </a:spcAft>
              <a:buNone/>
            </a:pPr>
            <a:r>
              <a:rPr lang="fr"/>
              <a:t>Style de décoration:</a:t>
            </a:r>
            <a:endParaRPr/>
          </a:p>
          <a:p>
            <a:pPr indent="-325755" lvl="0" marL="457200" rtl="0" algn="l">
              <a:spcBef>
                <a:spcPts val="1200"/>
              </a:spcBef>
              <a:spcAft>
                <a:spcPts val="0"/>
              </a:spcAft>
              <a:buSzPct val="100000"/>
              <a:buChar char="●"/>
            </a:pPr>
            <a:r>
              <a:rPr lang="fr"/>
              <a:t>solid : valeur par défaut ; le trait de décoration sera solide ;</a:t>
            </a:r>
            <a:endParaRPr/>
          </a:p>
          <a:p>
            <a:pPr indent="-325755" lvl="0" marL="457200" rtl="0" algn="l">
              <a:spcBef>
                <a:spcPts val="0"/>
              </a:spcBef>
              <a:spcAft>
                <a:spcPts val="0"/>
              </a:spcAft>
              <a:buSzPct val="100000"/>
              <a:buChar char="●"/>
            </a:pPr>
            <a:r>
              <a:rPr lang="fr"/>
              <a:t>double : le trait de décoration sera double ;</a:t>
            </a:r>
            <a:endParaRPr/>
          </a:p>
          <a:p>
            <a:pPr indent="-325755" lvl="0" marL="457200" rtl="0" algn="l">
              <a:spcBef>
                <a:spcPts val="0"/>
              </a:spcBef>
              <a:spcAft>
                <a:spcPts val="0"/>
              </a:spcAft>
              <a:buSzPct val="100000"/>
              <a:buChar char="●"/>
            </a:pPr>
            <a:r>
              <a:rPr lang="fr"/>
              <a:t>dotted : le trait de décoration sera en pointillés ;</a:t>
            </a:r>
            <a:endParaRPr/>
          </a:p>
          <a:p>
            <a:pPr indent="-325755" lvl="0" marL="457200" rtl="0" algn="l">
              <a:spcBef>
                <a:spcPts val="0"/>
              </a:spcBef>
              <a:spcAft>
                <a:spcPts val="0"/>
              </a:spcAft>
              <a:buSzPct val="100000"/>
              <a:buChar char="●"/>
            </a:pPr>
            <a:r>
              <a:rPr lang="fr"/>
              <a:t>dashed : le trait de décoration sera en tirets ;</a:t>
            </a:r>
            <a:endParaRPr/>
          </a:p>
          <a:p>
            <a:pPr indent="-325755" lvl="0" marL="457200" rtl="0" algn="l">
              <a:spcBef>
                <a:spcPts val="0"/>
              </a:spcBef>
              <a:spcAft>
                <a:spcPts val="0"/>
              </a:spcAft>
              <a:buSzPct val="100000"/>
              <a:buChar char="●"/>
            </a:pPr>
            <a:r>
              <a:rPr lang="fr"/>
              <a:t>wavy : le trait de décoration sera courbé.</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text-shadow</a:t>
            </a:r>
            <a:endParaRPr/>
          </a:p>
        </p:txBody>
      </p:sp>
      <p:sp>
        <p:nvSpPr>
          <p:cNvPr id="307" name="Google Shape;307;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4 valeurs: </a:t>
            </a:r>
            <a:endParaRPr/>
          </a:p>
          <a:p>
            <a:pPr indent="-304800" lvl="0" marL="457200" rtl="0" algn="l">
              <a:spcBef>
                <a:spcPts val="1200"/>
              </a:spcBef>
              <a:spcAft>
                <a:spcPts val="0"/>
              </a:spcAft>
              <a:buClr>
                <a:srgbClr val="333333"/>
              </a:buClr>
              <a:buSzPts val="1200"/>
              <a:buFont typeface="Arial"/>
              <a:buChar char="●"/>
            </a:pPr>
            <a:r>
              <a:rPr lang="fr" sz="1200">
                <a:solidFill>
                  <a:srgbClr val="333333"/>
                </a:solidFill>
                <a:highlight>
                  <a:srgbClr val="FFFFFF"/>
                </a:highlight>
                <a:latin typeface="Arial"/>
                <a:ea typeface="Arial"/>
                <a:cs typeface="Arial"/>
                <a:sym typeface="Arial"/>
              </a:rPr>
              <a:t>Au déplacement (ou « projection ») horizontal de l’ombre par rapport au texte.</a:t>
            </a:r>
            <a:endParaRPr sz="1200">
              <a:solidFill>
                <a:srgbClr val="333333"/>
              </a:solidFill>
              <a:highlight>
                <a:srgbClr val="FFFFFF"/>
              </a:highlight>
              <a:latin typeface="Arial"/>
              <a:ea typeface="Arial"/>
              <a:cs typeface="Arial"/>
              <a:sym typeface="Arial"/>
            </a:endParaRPr>
          </a:p>
          <a:p>
            <a:pPr indent="-304800" lvl="1" marL="914400" rtl="0" algn="l">
              <a:spcBef>
                <a:spcPts val="0"/>
              </a:spcBef>
              <a:spcAft>
                <a:spcPts val="0"/>
              </a:spcAft>
              <a:buClr>
                <a:srgbClr val="333333"/>
              </a:buClr>
              <a:buSzPts val="1200"/>
              <a:buFont typeface="Arial"/>
              <a:buChar char="○"/>
            </a:pPr>
            <a:r>
              <a:rPr lang="fr" sz="1200">
                <a:solidFill>
                  <a:srgbClr val="333333"/>
                </a:solidFill>
                <a:highlight>
                  <a:srgbClr val="FFFFFF"/>
                </a:highlight>
                <a:latin typeface="Arial"/>
                <a:ea typeface="Arial"/>
                <a:cs typeface="Arial"/>
                <a:sym typeface="Arial"/>
              </a:rPr>
              <a:t> En passant une valeur positive, l’ombre est projeté à droite du texte. </a:t>
            </a:r>
            <a:endParaRPr sz="1200">
              <a:solidFill>
                <a:srgbClr val="333333"/>
              </a:solidFill>
              <a:highlight>
                <a:srgbClr val="FFFFFF"/>
              </a:highlight>
              <a:latin typeface="Arial"/>
              <a:ea typeface="Arial"/>
              <a:cs typeface="Arial"/>
              <a:sym typeface="Arial"/>
            </a:endParaRPr>
          </a:p>
          <a:p>
            <a:pPr indent="-304800" lvl="1" marL="914400" rtl="0" algn="l">
              <a:spcBef>
                <a:spcPts val="0"/>
              </a:spcBef>
              <a:spcAft>
                <a:spcPts val="0"/>
              </a:spcAft>
              <a:buClr>
                <a:srgbClr val="333333"/>
              </a:buClr>
              <a:buSzPts val="1200"/>
              <a:buFont typeface="Arial"/>
              <a:buChar char="○"/>
            </a:pPr>
            <a:r>
              <a:rPr lang="fr" sz="1200">
                <a:solidFill>
                  <a:srgbClr val="333333"/>
                </a:solidFill>
                <a:highlight>
                  <a:srgbClr val="FFFFFF"/>
                </a:highlight>
                <a:latin typeface="Arial"/>
                <a:ea typeface="Arial"/>
                <a:cs typeface="Arial"/>
                <a:sym typeface="Arial"/>
              </a:rPr>
              <a:t>En passant une valeur négative, l’ombre est projetée à gauche de celui-ci. Cette valeur doit obligatoirement être renseignée ;</a:t>
            </a:r>
            <a:endParaRPr sz="1200">
              <a:solidFill>
                <a:srgbClr val="333333"/>
              </a:solidFill>
              <a:highlight>
                <a:srgbClr val="FFFFFF"/>
              </a:highlight>
              <a:latin typeface="Arial"/>
              <a:ea typeface="Arial"/>
              <a:cs typeface="Arial"/>
              <a:sym typeface="Arial"/>
            </a:endParaRPr>
          </a:p>
          <a:p>
            <a:pPr indent="-304800" lvl="0" marL="457200" rtl="0" algn="l">
              <a:spcBef>
                <a:spcPts val="0"/>
              </a:spcBef>
              <a:spcAft>
                <a:spcPts val="0"/>
              </a:spcAft>
              <a:buClr>
                <a:srgbClr val="333333"/>
              </a:buClr>
              <a:buSzPts val="1200"/>
              <a:buFont typeface="Arial"/>
              <a:buChar char="●"/>
            </a:pPr>
            <a:r>
              <a:rPr lang="fr" sz="1200">
                <a:solidFill>
                  <a:srgbClr val="333333"/>
                </a:solidFill>
                <a:highlight>
                  <a:srgbClr val="FFFFFF"/>
                </a:highlight>
                <a:latin typeface="Arial"/>
                <a:ea typeface="Arial"/>
                <a:cs typeface="Arial"/>
                <a:sym typeface="Arial"/>
              </a:rPr>
              <a:t>Au déplacement vertical de l’ombre par rapport au texte.</a:t>
            </a:r>
            <a:endParaRPr sz="1200">
              <a:solidFill>
                <a:srgbClr val="333333"/>
              </a:solidFill>
              <a:highlight>
                <a:srgbClr val="FFFFFF"/>
              </a:highlight>
              <a:latin typeface="Arial"/>
              <a:ea typeface="Arial"/>
              <a:cs typeface="Arial"/>
              <a:sym typeface="Arial"/>
            </a:endParaRPr>
          </a:p>
          <a:p>
            <a:pPr indent="-304800" lvl="1" marL="914400" rtl="0" algn="l">
              <a:spcBef>
                <a:spcPts val="0"/>
              </a:spcBef>
              <a:spcAft>
                <a:spcPts val="0"/>
              </a:spcAft>
              <a:buClr>
                <a:srgbClr val="333333"/>
              </a:buClr>
              <a:buSzPts val="1200"/>
              <a:buFont typeface="Arial"/>
              <a:buChar char="○"/>
            </a:pPr>
            <a:r>
              <a:rPr lang="fr" sz="1200">
                <a:solidFill>
                  <a:srgbClr val="333333"/>
                </a:solidFill>
                <a:highlight>
                  <a:srgbClr val="FFFFFF"/>
                </a:highlight>
                <a:latin typeface="Arial"/>
                <a:ea typeface="Arial"/>
                <a:cs typeface="Arial"/>
                <a:sym typeface="Arial"/>
              </a:rPr>
              <a:t> En passant une valeur positive, l’ombre est projeté sous le texte. </a:t>
            </a:r>
            <a:endParaRPr sz="1200">
              <a:solidFill>
                <a:srgbClr val="333333"/>
              </a:solidFill>
              <a:highlight>
                <a:srgbClr val="FFFFFF"/>
              </a:highlight>
              <a:latin typeface="Arial"/>
              <a:ea typeface="Arial"/>
              <a:cs typeface="Arial"/>
              <a:sym typeface="Arial"/>
            </a:endParaRPr>
          </a:p>
          <a:p>
            <a:pPr indent="-304800" lvl="1" marL="914400" rtl="0" algn="l">
              <a:spcBef>
                <a:spcPts val="0"/>
              </a:spcBef>
              <a:spcAft>
                <a:spcPts val="0"/>
              </a:spcAft>
              <a:buClr>
                <a:srgbClr val="333333"/>
              </a:buClr>
              <a:buSzPts val="1200"/>
              <a:buFont typeface="Arial"/>
              <a:buChar char="○"/>
            </a:pPr>
            <a:r>
              <a:rPr lang="fr" sz="1200">
                <a:solidFill>
                  <a:srgbClr val="333333"/>
                </a:solidFill>
                <a:highlight>
                  <a:srgbClr val="FFFFFF"/>
                </a:highlight>
                <a:latin typeface="Arial"/>
                <a:ea typeface="Arial"/>
                <a:cs typeface="Arial"/>
                <a:sym typeface="Arial"/>
              </a:rPr>
              <a:t>En passant une valeur négative, l’ombre est projetée au-dessus de celui-ci. Cette valeur doit obligatoirement être renseignée ;</a:t>
            </a:r>
            <a:endParaRPr sz="1200">
              <a:solidFill>
                <a:srgbClr val="333333"/>
              </a:solidFill>
              <a:highlight>
                <a:srgbClr val="FFFFFF"/>
              </a:highlight>
              <a:latin typeface="Arial"/>
              <a:ea typeface="Arial"/>
              <a:cs typeface="Arial"/>
              <a:sym typeface="Arial"/>
            </a:endParaRPr>
          </a:p>
          <a:p>
            <a:pPr indent="-304800" lvl="0" marL="457200" rtl="0" algn="l">
              <a:spcBef>
                <a:spcPts val="0"/>
              </a:spcBef>
              <a:spcAft>
                <a:spcPts val="0"/>
              </a:spcAft>
              <a:buClr>
                <a:srgbClr val="333333"/>
              </a:buClr>
              <a:buSzPts val="1200"/>
              <a:buFont typeface="Arial"/>
              <a:buChar char="●"/>
            </a:pPr>
            <a:r>
              <a:rPr lang="fr" sz="1200">
                <a:solidFill>
                  <a:srgbClr val="333333"/>
                </a:solidFill>
                <a:highlight>
                  <a:srgbClr val="FFFFFF"/>
                </a:highlight>
                <a:latin typeface="Arial"/>
                <a:ea typeface="Arial"/>
                <a:cs typeface="Arial"/>
                <a:sym typeface="Arial"/>
              </a:rPr>
              <a:t>Au rayon de flou de l’ombre. Un flou Gaussien est utilisé ici : plus la valeur est grande, plus l’ombre sera étendue et floue. Cette valeur est facultative ;</a:t>
            </a:r>
            <a:endParaRPr sz="1200">
              <a:solidFill>
                <a:srgbClr val="333333"/>
              </a:solidFill>
              <a:highlight>
                <a:srgbClr val="FFFFFF"/>
              </a:highlight>
              <a:latin typeface="Arial"/>
              <a:ea typeface="Arial"/>
              <a:cs typeface="Arial"/>
              <a:sym typeface="Arial"/>
            </a:endParaRPr>
          </a:p>
          <a:p>
            <a:pPr indent="-304800" lvl="0" marL="457200" rtl="0" algn="l">
              <a:spcBef>
                <a:spcPts val="0"/>
              </a:spcBef>
              <a:spcAft>
                <a:spcPts val="0"/>
              </a:spcAft>
              <a:buClr>
                <a:srgbClr val="333333"/>
              </a:buClr>
              <a:buSzPts val="1200"/>
              <a:buFont typeface="Arial"/>
              <a:buChar char="●"/>
            </a:pPr>
            <a:r>
              <a:rPr lang="fr" sz="1200">
                <a:solidFill>
                  <a:srgbClr val="333333"/>
                </a:solidFill>
                <a:highlight>
                  <a:srgbClr val="FFFFFF"/>
                </a:highlight>
                <a:latin typeface="Arial"/>
                <a:ea typeface="Arial"/>
                <a:cs typeface="Arial"/>
                <a:sym typeface="Arial"/>
              </a:rPr>
              <a:t>A la couleur de l’ombre. On va ici pouvoir passer toutes les valeurs de couleurs disponibles.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Travail pratique n°2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Un langage de structure</a:t>
            </a:r>
            <a:endParaRPr/>
          </a:p>
        </p:txBody>
      </p:sp>
      <p:sp>
        <p:nvSpPr>
          <p:cNvPr id="105" name="Google Shape;105;p16"/>
          <p:cNvSpPr txBox="1"/>
          <p:nvPr>
            <p:ph idx="1" type="body"/>
          </p:nvPr>
        </p:nvSpPr>
        <p:spPr>
          <a:xfrm>
            <a:off x="311700" y="1229875"/>
            <a:ext cx="44424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Décrit la structure d’un document</a:t>
            </a:r>
            <a:endParaRPr/>
          </a:p>
          <a:p>
            <a:pPr indent="-317500" lvl="1" marL="914400" rtl="0" algn="l">
              <a:spcBef>
                <a:spcPts val="0"/>
              </a:spcBef>
              <a:spcAft>
                <a:spcPts val="0"/>
              </a:spcAft>
              <a:buSzPts val="1400"/>
              <a:buChar char="○"/>
            </a:pPr>
            <a:r>
              <a:rPr lang="fr"/>
              <a:t>ceci est un titre</a:t>
            </a:r>
            <a:endParaRPr/>
          </a:p>
          <a:p>
            <a:pPr indent="-317500" lvl="1" marL="914400" rtl="0" algn="l">
              <a:spcBef>
                <a:spcPts val="0"/>
              </a:spcBef>
              <a:spcAft>
                <a:spcPts val="0"/>
              </a:spcAft>
              <a:buSzPts val="1400"/>
              <a:buChar char="○"/>
            </a:pPr>
            <a:r>
              <a:rPr lang="fr"/>
              <a:t>ceci est une image</a:t>
            </a:r>
            <a:endParaRPr/>
          </a:p>
          <a:p>
            <a:pPr indent="-317500" lvl="1" marL="914400" rtl="0" algn="l">
              <a:spcBef>
                <a:spcPts val="0"/>
              </a:spcBef>
              <a:spcAft>
                <a:spcPts val="0"/>
              </a:spcAft>
              <a:buSzPts val="1400"/>
              <a:buChar char="○"/>
            </a:pPr>
            <a:r>
              <a:rPr lang="fr"/>
              <a:t>ceci est un paragraphe…</a:t>
            </a:r>
            <a:endParaRPr/>
          </a:p>
          <a:p>
            <a:pPr indent="-342900" lvl="0" marL="457200" rtl="0" algn="l">
              <a:spcBef>
                <a:spcPts val="0"/>
              </a:spcBef>
              <a:spcAft>
                <a:spcPts val="0"/>
              </a:spcAft>
              <a:buSzPts val="1800"/>
              <a:buChar char="●"/>
            </a:pPr>
            <a:r>
              <a:rPr lang="fr"/>
              <a:t>Langage </a:t>
            </a:r>
            <a:r>
              <a:rPr lang="fr"/>
              <a:t>interprété</a:t>
            </a:r>
            <a:r>
              <a:rPr lang="fr"/>
              <a:t> par le navigateur </a:t>
            </a:r>
            <a:endParaRPr/>
          </a:p>
          <a:p>
            <a:pPr indent="-342900" lvl="0" marL="457200" rtl="0" algn="l">
              <a:spcBef>
                <a:spcPts val="0"/>
              </a:spcBef>
              <a:spcAft>
                <a:spcPts val="0"/>
              </a:spcAft>
              <a:buSzPts val="1800"/>
              <a:buChar char="●"/>
            </a:pPr>
            <a:r>
              <a:rPr lang="fr"/>
              <a:t>Langage “standard”, enfin presque</a:t>
            </a:r>
            <a:endParaRPr/>
          </a:p>
          <a:p>
            <a:pPr indent="-342900" lvl="0" marL="457200" rtl="0" algn="l">
              <a:spcBef>
                <a:spcPts val="0"/>
              </a:spcBef>
              <a:spcAft>
                <a:spcPts val="0"/>
              </a:spcAft>
              <a:buSzPts val="1800"/>
              <a:buChar char="●"/>
            </a:pPr>
            <a:r>
              <a:rPr lang="fr"/>
              <a:t>Des “balises” avec un début et une fin</a:t>
            </a:r>
            <a:endParaRPr/>
          </a:p>
        </p:txBody>
      </p:sp>
      <p:sp>
        <p:nvSpPr>
          <p:cNvPr id="106" name="Google Shape;106;p16"/>
          <p:cNvSpPr txBox="1"/>
          <p:nvPr>
            <p:ph idx="4294967295" type="body"/>
          </p:nvPr>
        </p:nvSpPr>
        <p:spPr>
          <a:xfrm>
            <a:off x="4832400" y="1229975"/>
            <a:ext cx="3999900" cy="3339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fr" sz="1200">
                <a:solidFill>
                  <a:srgbClr val="626262"/>
                </a:solidFill>
                <a:highlight>
                  <a:srgbClr val="EEEEEE"/>
                </a:highlight>
                <a:latin typeface="Courier New"/>
                <a:ea typeface="Courier New"/>
                <a:cs typeface="Courier New"/>
                <a:sym typeface="Courier New"/>
              </a:rPr>
              <a:t>&lt;!DOCTYPE html&gt;</a:t>
            </a:r>
            <a:endParaRPr sz="1200">
              <a:solidFill>
                <a:srgbClr val="212121"/>
              </a:solidFill>
              <a:highlight>
                <a:srgbClr val="EEEEEE"/>
              </a:highlight>
              <a:latin typeface="Courier New"/>
              <a:ea typeface="Courier New"/>
              <a:cs typeface="Courier New"/>
              <a:sym typeface="Courier New"/>
            </a:endParaRPr>
          </a:p>
          <a:p>
            <a:pPr indent="0" lvl="0" marL="0" rtl="0" algn="l">
              <a:spcBef>
                <a:spcPts val="1200"/>
              </a:spcBef>
              <a:spcAft>
                <a:spcPts val="0"/>
              </a:spcAft>
              <a:buNone/>
            </a:pP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html</a:t>
            </a:r>
            <a:r>
              <a:rPr lang="fr" sz="1200">
                <a:solidFill>
                  <a:srgbClr val="626262"/>
                </a:solidFill>
                <a:highlight>
                  <a:srgbClr val="EEEEEE"/>
                </a:highlight>
                <a:latin typeface="Courier New"/>
                <a:ea typeface="Courier New"/>
                <a:cs typeface="Courier New"/>
                <a:sym typeface="Courier New"/>
              </a:rPr>
              <a:t>&gt;</a:t>
            </a:r>
            <a:endParaRPr sz="1200">
              <a:solidFill>
                <a:srgbClr val="212121"/>
              </a:solidFill>
              <a:highlight>
                <a:srgbClr val="EEEEEE"/>
              </a:highlight>
              <a:latin typeface="Courier New"/>
              <a:ea typeface="Courier New"/>
              <a:cs typeface="Courier New"/>
              <a:sym typeface="Courier New"/>
            </a:endParaRPr>
          </a:p>
          <a:p>
            <a:pPr indent="0" lvl="0" marL="0" rtl="0" algn="l">
              <a:spcBef>
                <a:spcPts val="1200"/>
              </a:spcBef>
              <a:spcAft>
                <a:spcPts val="0"/>
              </a:spcAft>
              <a:buNone/>
            </a:pPr>
            <a:r>
              <a:rPr lang="fr" sz="1200">
                <a:solidFill>
                  <a:srgbClr val="212121"/>
                </a:solidFill>
                <a:highlight>
                  <a:srgbClr val="EEEEEE"/>
                </a:highlight>
                <a:latin typeface="Courier New"/>
                <a:ea typeface="Courier New"/>
                <a:cs typeface="Courier New"/>
                <a:sym typeface="Courier New"/>
              </a:rPr>
              <a:t>  </a:t>
            </a: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head</a:t>
            </a:r>
            <a:r>
              <a:rPr lang="fr" sz="1200">
                <a:solidFill>
                  <a:srgbClr val="626262"/>
                </a:solidFill>
                <a:highlight>
                  <a:srgbClr val="EEEEEE"/>
                </a:highlight>
                <a:latin typeface="Courier New"/>
                <a:ea typeface="Courier New"/>
                <a:cs typeface="Courier New"/>
                <a:sym typeface="Courier New"/>
              </a:rPr>
              <a:t>&gt;</a:t>
            </a:r>
            <a:endParaRPr sz="1200">
              <a:solidFill>
                <a:srgbClr val="212121"/>
              </a:solidFill>
              <a:highlight>
                <a:srgbClr val="EEEEEE"/>
              </a:highlight>
              <a:latin typeface="Courier New"/>
              <a:ea typeface="Courier New"/>
              <a:cs typeface="Courier New"/>
              <a:sym typeface="Courier New"/>
            </a:endParaRPr>
          </a:p>
          <a:p>
            <a:pPr indent="0" lvl="0" marL="0" rtl="0" algn="l">
              <a:spcBef>
                <a:spcPts val="1200"/>
              </a:spcBef>
              <a:spcAft>
                <a:spcPts val="0"/>
              </a:spcAft>
              <a:buNone/>
            </a:pPr>
            <a:r>
              <a:rPr lang="fr" sz="1200">
                <a:solidFill>
                  <a:srgbClr val="212121"/>
                </a:solidFill>
                <a:highlight>
                  <a:srgbClr val="EEEEEE"/>
                </a:highlight>
                <a:latin typeface="Courier New"/>
                <a:ea typeface="Courier New"/>
                <a:cs typeface="Courier New"/>
                <a:sym typeface="Courier New"/>
              </a:rPr>
              <a:t>    </a:t>
            </a: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meta </a:t>
            </a:r>
            <a:r>
              <a:rPr lang="fr" sz="1200">
                <a:solidFill>
                  <a:srgbClr val="276738"/>
                </a:solidFill>
                <a:highlight>
                  <a:srgbClr val="EEEEEE"/>
                </a:highlight>
                <a:latin typeface="Courier New"/>
                <a:ea typeface="Courier New"/>
                <a:cs typeface="Courier New"/>
                <a:sym typeface="Courier New"/>
              </a:rPr>
              <a:t>charset</a:t>
            </a:r>
            <a:r>
              <a:rPr lang="fr" sz="1200">
                <a:solidFill>
                  <a:srgbClr val="626262"/>
                </a:solidFill>
                <a:highlight>
                  <a:srgbClr val="EEEEEE"/>
                </a:highlight>
                <a:latin typeface="Courier New"/>
                <a:ea typeface="Courier New"/>
                <a:cs typeface="Courier New"/>
                <a:sym typeface="Courier New"/>
              </a:rPr>
              <a:t>="</a:t>
            </a:r>
            <a:r>
              <a:rPr lang="fr" sz="1200">
                <a:solidFill>
                  <a:srgbClr val="00458B"/>
                </a:solidFill>
                <a:highlight>
                  <a:srgbClr val="EEEEEE"/>
                </a:highlight>
                <a:latin typeface="Courier New"/>
                <a:ea typeface="Courier New"/>
                <a:cs typeface="Courier New"/>
                <a:sym typeface="Courier New"/>
              </a:rPr>
              <a:t>utf-8</a:t>
            </a:r>
            <a:r>
              <a:rPr lang="fr" sz="1200">
                <a:solidFill>
                  <a:srgbClr val="626262"/>
                </a:solidFill>
                <a:highlight>
                  <a:srgbClr val="EEEEEE"/>
                </a:highlight>
                <a:latin typeface="Courier New"/>
                <a:ea typeface="Courier New"/>
                <a:cs typeface="Courier New"/>
                <a:sym typeface="Courier New"/>
              </a:rPr>
              <a:t>"&gt;</a:t>
            </a:r>
            <a:endParaRPr sz="1200">
              <a:solidFill>
                <a:srgbClr val="212121"/>
              </a:solidFill>
              <a:highlight>
                <a:srgbClr val="EEEEEE"/>
              </a:highlight>
              <a:latin typeface="Courier New"/>
              <a:ea typeface="Courier New"/>
              <a:cs typeface="Courier New"/>
              <a:sym typeface="Courier New"/>
            </a:endParaRPr>
          </a:p>
          <a:p>
            <a:pPr indent="0" lvl="0" marL="0" rtl="0" algn="l">
              <a:spcBef>
                <a:spcPts val="1200"/>
              </a:spcBef>
              <a:spcAft>
                <a:spcPts val="0"/>
              </a:spcAft>
              <a:buNone/>
            </a:pPr>
            <a:r>
              <a:rPr lang="fr" sz="1200">
                <a:solidFill>
                  <a:srgbClr val="212121"/>
                </a:solidFill>
                <a:highlight>
                  <a:srgbClr val="EEEEEE"/>
                </a:highlight>
                <a:latin typeface="Courier New"/>
                <a:ea typeface="Courier New"/>
                <a:cs typeface="Courier New"/>
                <a:sym typeface="Courier New"/>
              </a:rPr>
              <a:t>    </a:t>
            </a: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title</a:t>
            </a:r>
            <a:r>
              <a:rPr lang="fr" sz="1200">
                <a:solidFill>
                  <a:srgbClr val="626262"/>
                </a:solidFill>
                <a:highlight>
                  <a:srgbClr val="EEEEEE"/>
                </a:highlight>
                <a:latin typeface="Courier New"/>
                <a:ea typeface="Courier New"/>
                <a:cs typeface="Courier New"/>
                <a:sym typeface="Courier New"/>
              </a:rPr>
              <a:t>&gt;</a:t>
            </a:r>
            <a:r>
              <a:rPr lang="fr" sz="1200">
                <a:solidFill>
                  <a:srgbClr val="212121"/>
                </a:solidFill>
                <a:highlight>
                  <a:srgbClr val="EEEEEE"/>
                </a:highlight>
                <a:latin typeface="Courier New"/>
                <a:ea typeface="Courier New"/>
                <a:cs typeface="Courier New"/>
                <a:sym typeface="Courier New"/>
              </a:rPr>
              <a:t>Ma page de test</a:t>
            </a: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title</a:t>
            </a:r>
            <a:r>
              <a:rPr lang="fr" sz="1200">
                <a:solidFill>
                  <a:srgbClr val="626262"/>
                </a:solidFill>
                <a:highlight>
                  <a:srgbClr val="EEEEEE"/>
                </a:highlight>
                <a:latin typeface="Courier New"/>
                <a:ea typeface="Courier New"/>
                <a:cs typeface="Courier New"/>
                <a:sym typeface="Courier New"/>
              </a:rPr>
              <a:t>&gt;</a:t>
            </a:r>
            <a:endParaRPr sz="1200">
              <a:solidFill>
                <a:srgbClr val="212121"/>
              </a:solidFill>
              <a:highlight>
                <a:srgbClr val="EEEEEE"/>
              </a:highlight>
              <a:latin typeface="Courier New"/>
              <a:ea typeface="Courier New"/>
              <a:cs typeface="Courier New"/>
              <a:sym typeface="Courier New"/>
            </a:endParaRPr>
          </a:p>
          <a:p>
            <a:pPr indent="0" lvl="0" marL="0" rtl="0" algn="l">
              <a:spcBef>
                <a:spcPts val="1200"/>
              </a:spcBef>
              <a:spcAft>
                <a:spcPts val="0"/>
              </a:spcAft>
              <a:buNone/>
            </a:pPr>
            <a:r>
              <a:rPr lang="fr" sz="1200">
                <a:solidFill>
                  <a:srgbClr val="212121"/>
                </a:solidFill>
                <a:highlight>
                  <a:srgbClr val="EEEEEE"/>
                </a:highlight>
                <a:latin typeface="Courier New"/>
                <a:ea typeface="Courier New"/>
                <a:cs typeface="Courier New"/>
                <a:sym typeface="Courier New"/>
              </a:rPr>
              <a:t>  </a:t>
            </a: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head</a:t>
            </a:r>
            <a:r>
              <a:rPr lang="fr" sz="1200">
                <a:solidFill>
                  <a:srgbClr val="626262"/>
                </a:solidFill>
                <a:highlight>
                  <a:srgbClr val="EEEEEE"/>
                </a:highlight>
                <a:latin typeface="Courier New"/>
                <a:ea typeface="Courier New"/>
                <a:cs typeface="Courier New"/>
                <a:sym typeface="Courier New"/>
              </a:rPr>
              <a:t>&gt;</a:t>
            </a:r>
            <a:endParaRPr sz="1200">
              <a:solidFill>
                <a:srgbClr val="212121"/>
              </a:solidFill>
              <a:highlight>
                <a:srgbClr val="EEEEEE"/>
              </a:highlight>
              <a:latin typeface="Courier New"/>
              <a:ea typeface="Courier New"/>
              <a:cs typeface="Courier New"/>
              <a:sym typeface="Courier New"/>
            </a:endParaRPr>
          </a:p>
          <a:p>
            <a:pPr indent="0" lvl="0" marL="0" rtl="0" algn="l">
              <a:spcBef>
                <a:spcPts val="1200"/>
              </a:spcBef>
              <a:spcAft>
                <a:spcPts val="0"/>
              </a:spcAft>
              <a:buNone/>
            </a:pPr>
            <a:r>
              <a:rPr lang="fr" sz="1200">
                <a:solidFill>
                  <a:srgbClr val="212121"/>
                </a:solidFill>
                <a:highlight>
                  <a:srgbClr val="EEEEEE"/>
                </a:highlight>
                <a:latin typeface="Courier New"/>
                <a:ea typeface="Courier New"/>
                <a:cs typeface="Courier New"/>
                <a:sym typeface="Courier New"/>
              </a:rPr>
              <a:t>  </a:t>
            </a: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body</a:t>
            </a:r>
            <a:r>
              <a:rPr lang="fr" sz="1200">
                <a:solidFill>
                  <a:srgbClr val="626262"/>
                </a:solidFill>
                <a:highlight>
                  <a:srgbClr val="EEEEEE"/>
                </a:highlight>
                <a:latin typeface="Courier New"/>
                <a:ea typeface="Courier New"/>
                <a:cs typeface="Courier New"/>
                <a:sym typeface="Courier New"/>
              </a:rPr>
              <a:t>&gt;</a:t>
            </a:r>
            <a:endParaRPr sz="1200">
              <a:solidFill>
                <a:srgbClr val="212121"/>
              </a:solidFill>
              <a:highlight>
                <a:srgbClr val="EEEEEE"/>
              </a:highlight>
              <a:latin typeface="Courier New"/>
              <a:ea typeface="Courier New"/>
              <a:cs typeface="Courier New"/>
              <a:sym typeface="Courier New"/>
            </a:endParaRPr>
          </a:p>
          <a:p>
            <a:pPr indent="0" lvl="0" marL="0" rtl="0" algn="l">
              <a:spcBef>
                <a:spcPts val="1200"/>
              </a:spcBef>
              <a:spcAft>
                <a:spcPts val="0"/>
              </a:spcAft>
              <a:buNone/>
            </a:pPr>
            <a:r>
              <a:rPr lang="fr" sz="1200">
                <a:solidFill>
                  <a:srgbClr val="212121"/>
                </a:solidFill>
                <a:highlight>
                  <a:srgbClr val="EEEEEE"/>
                </a:highlight>
                <a:latin typeface="Courier New"/>
                <a:ea typeface="Courier New"/>
                <a:cs typeface="Courier New"/>
                <a:sym typeface="Courier New"/>
              </a:rPr>
              <a:t>    </a:t>
            </a: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img </a:t>
            </a:r>
            <a:r>
              <a:rPr lang="fr" sz="1200">
                <a:solidFill>
                  <a:srgbClr val="276738"/>
                </a:solidFill>
                <a:highlight>
                  <a:srgbClr val="EEEEEE"/>
                </a:highlight>
                <a:latin typeface="Courier New"/>
                <a:ea typeface="Courier New"/>
                <a:cs typeface="Courier New"/>
                <a:sym typeface="Courier New"/>
              </a:rPr>
              <a:t>src</a:t>
            </a:r>
            <a:r>
              <a:rPr lang="fr" sz="1200">
                <a:solidFill>
                  <a:srgbClr val="626262"/>
                </a:solidFill>
                <a:highlight>
                  <a:srgbClr val="EEEEEE"/>
                </a:highlight>
                <a:latin typeface="Courier New"/>
                <a:ea typeface="Courier New"/>
                <a:cs typeface="Courier New"/>
                <a:sym typeface="Courier New"/>
              </a:rPr>
              <a:t>="</a:t>
            </a:r>
            <a:r>
              <a:rPr lang="fr" sz="1200">
                <a:solidFill>
                  <a:srgbClr val="00458B"/>
                </a:solidFill>
                <a:highlight>
                  <a:srgbClr val="EEEEEE"/>
                </a:highlight>
                <a:latin typeface="Courier New"/>
                <a:ea typeface="Courier New"/>
                <a:cs typeface="Courier New"/>
                <a:sym typeface="Courier New"/>
              </a:rPr>
              <a:t>images/firefox-icon.png</a:t>
            </a:r>
            <a:r>
              <a:rPr lang="fr" sz="1200">
                <a:solidFill>
                  <a:srgbClr val="626262"/>
                </a:solidFill>
                <a:highlight>
                  <a:srgbClr val="EEEEEE"/>
                </a:highlight>
                <a:latin typeface="Courier New"/>
                <a:ea typeface="Courier New"/>
                <a:cs typeface="Courier New"/>
                <a:sym typeface="Courier New"/>
              </a:rPr>
              <a:t>"</a:t>
            </a:r>
            <a:r>
              <a:rPr lang="fr" sz="1200">
                <a:solidFill>
                  <a:srgbClr val="95353A"/>
                </a:solidFill>
                <a:highlight>
                  <a:srgbClr val="EEEEEE"/>
                </a:highlight>
                <a:latin typeface="Courier New"/>
                <a:ea typeface="Courier New"/>
                <a:cs typeface="Courier New"/>
                <a:sym typeface="Courier New"/>
              </a:rPr>
              <a:t> </a:t>
            </a:r>
            <a:r>
              <a:rPr lang="fr" sz="1200">
                <a:solidFill>
                  <a:srgbClr val="276738"/>
                </a:solidFill>
                <a:highlight>
                  <a:srgbClr val="EEEEEE"/>
                </a:highlight>
                <a:latin typeface="Courier New"/>
                <a:ea typeface="Courier New"/>
                <a:cs typeface="Courier New"/>
                <a:sym typeface="Courier New"/>
              </a:rPr>
              <a:t>alt</a:t>
            </a:r>
            <a:r>
              <a:rPr lang="fr" sz="1200">
                <a:solidFill>
                  <a:srgbClr val="626262"/>
                </a:solidFill>
                <a:highlight>
                  <a:srgbClr val="EEEEEE"/>
                </a:highlight>
                <a:latin typeface="Courier New"/>
                <a:ea typeface="Courier New"/>
                <a:cs typeface="Courier New"/>
                <a:sym typeface="Courier New"/>
              </a:rPr>
              <a:t>="</a:t>
            </a:r>
            <a:r>
              <a:rPr lang="fr" sz="1200">
                <a:solidFill>
                  <a:srgbClr val="00458B"/>
                </a:solidFill>
                <a:highlight>
                  <a:srgbClr val="EEEEEE"/>
                </a:highlight>
                <a:latin typeface="Courier New"/>
                <a:ea typeface="Courier New"/>
                <a:cs typeface="Courier New"/>
                <a:sym typeface="Courier New"/>
              </a:rPr>
              <a:t>Mon image de test</a:t>
            </a:r>
            <a:r>
              <a:rPr lang="fr" sz="1200">
                <a:solidFill>
                  <a:srgbClr val="626262"/>
                </a:solidFill>
                <a:highlight>
                  <a:srgbClr val="EEEEEE"/>
                </a:highlight>
                <a:latin typeface="Courier New"/>
                <a:ea typeface="Courier New"/>
                <a:cs typeface="Courier New"/>
                <a:sym typeface="Courier New"/>
              </a:rPr>
              <a:t>"&gt;</a:t>
            </a:r>
            <a:endParaRPr sz="1200">
              <a:solidFill>
                <a:srgbClr val="212121"/>
              </a:solidFill>
              <a:highlight>
                <a:srgbClr val="EEEEEE"/>
              </a:highlight>
              <a:latin typeface="Courier New"/>
              <a:ea typeface="Courier New"/>
              <a:cs typeface="Courier New"/>
              <a:sym typeface="Courier New"/>
            </a:endParaRPr>
          </a:p>
          <a:p>
            <a:pPr indent="0" lvl="0" marL="0" rtl="0" algn="l">
              <a:spcBef>
                <a:spcPts val="1200"/>
              </a:spcBef>
              <a:spcAft>
                <a:spcPts val="0"/>
              </a:spcAft>
              <a:buNone/>
            </a:pPr>
            <a:r>
              <a:rPr lang="fr" sz="1200">
                <a:solidFill>
                  <a:srgbClr val="212121"/>
                </a:solidFill>
                <a:highlight>
                  <a:srgbClr val="EEEEEE"/>
                </a:highlight>
                <a:latin typeface="Courier New"/>
                <a:ea typeface="Courier New"/>
                <a:cs typeface="Courier New"/>
                <a:sym typeface="Courier New"/>
              </a:rPr>
              <a:t>  </a:t>
            </a: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body</a:t>
            </a:r>
            <a:r>
              <a:rPr lang="fr" sz="1200">
                <a:solidFill>
                  <a:srgbClr val="626262"/>
                </a:solidFill>
                <a:highlight>
                  <a:srgbClr val="EEEEEE"/>
                </a:highlight>
                <a:latin typeface="Courier New"/>
                <a:ea typeface="Courier New"/>
                <a:cs typeface="Courier New"/>
                <a:sym typeface="Courier New"/>
              </a:rPr>
              <a:t>&gt;</a:t>
            </a:r>
            <a:endParaRPr sz="1200">
              <a:solidFill>
                <a:srgbClr val="212121"/>
              </a:solidFill>
              <a:highlight>
                <a:srgbClr val="EEEEEE"/>
              </a:highlight>
              <a:latin typeface="Courier New"/>
              <a:ea typeface="Courier New"/>
              <a:cs typeface="Courier New"/>
              <a:sym typeface="Courier New"/>
            </a:endParaRPr>
          </a:p>
          <a:p>
            <a:pPr indent="0" lvl="0" marL="228600" marR="228600" rtl="0" algn="l">
              <a:lnSpc>
                <a:spcPct val="140000"/>
              </a:lnSpc>
              <a:spcBef>
                <a:spcPts val="1200"/>
              </a:spcBef>
              <a:spcAft>
                <a:spcPts val="0"/>
              </a:spcAft>
              <a:buNone/>
            </a:pP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html</a:t>
            </a:r>
            <a:r>
              <a:rPr lang="fr" sz="1200">
                <a:solidFill>
                  <a:srgbClr val="626262"/>
                </a:solidFill>
                <a:highlight>
                  <a:srgbClr val="EEEEEE"/>
                </a:highlight>
                <a:latin typeface="Courier New"/>
                <a:ea typeface="Courier New"/>
                <a:cs typeface="Courier New"/>
                <a:sym typeface="Courier New"/>
              </a:rPr>
              <a:t>&gt;</a:t>
            </a:r>
            <a:endParaRPr sz="1200">
              <a:solidFill>
                <a:srgbClr val="626262"/>
              </a:solidFill>
              <a:highlight>
                <a:srgbClr val="EEEEEE"/>
              </a:highlight>
              <a:latin typeface="Courier New"/>
              <a:ea typeface="Courier New"/>
              <a:cs typeface="Courier New"/>
              <a:sym typeface="Courier New"/>
            </a:endParaRPr>
          </a:p>
          <a:p>
            <a:pPr indent="0" lvl="0" marL="0" rtl="0" algn="l">
              <a:spcBef>
                <a:spcPts val="18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316" name="Shape 316"/>
        <p:cNvGrpSpPr/>
        <p:nvPr/>
      </p:nvGrpSpPr>
      <p:grpSpPr>
        <a:xfrm>
          <a:off x="0" y="0"/>
          <a:ext cx="0" cy="0"/>
          <a:chOff x="0" y="0"/>
          <a:chExt cx="0" cy="0"/>
        </a:xfrm>
      </p:grpSpPr>
      <p:sp>
        <p:nvSpPr>
          <p:cNvPr id="317" name="Google Shape;317;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Créer un site web statique ( 30 minutes )</a:t>
            </a:r>
            <a:endParaRPr/>
          </a:p>
        </p:txBody>
      </p:sp>
      <p:sp>
        <p:nvSpPr>
          <p:cNvPr id="318" name="Google Shape;318;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Reprenez le site web du TP1</a:t>
            </a:r>
            <a:endParaRPr/>
          </a:p>
          <a:p>
            <a:pPr indent="-342900" lvl="0" marL="457200" rtl="0" algn="l">
              <a:spcBef>
                <a:spcPts val="1200"/>
              </a:spcBef>
              <a:spcAft>
                <a:spcPts val="0"/>
              </a:spcAft>
              <a:buSzPts val="1800"/>
              <a:buChar char="●"/>
            </a:pPr>
            <a:r>
              <a:rPr lang="fr"/>
              <a:t>Ajoutez une feuille de style</a:t>
            </a:r>
            <a:endParaRPr/>
          </a:p>
          <a:p>
            <a:pPr indent="-342900" lvl="0" marL="457200" rtl="0" algn="l">
              <a:spcBef>
                <a:spcPts val="0"/>
              </a:spcBef>
              <a:spcAft>
                <a:spcPts val="0"/>
              </a:spcAft>
              <a:buSzPts val="1800"/>
              <a:buChar char="●"/>
            </a:pPr>
            <a:r>
              <a:rPr lang="fr"/>
              <a:t>Ajoutez une google font</a:t>
            </a:r>
            <a:endParaRPr/>
          </a:p>
          <a:p>
            <a:pPr indent="-342900" lvl="0" marL="457200" rtl="0" algn="l">
              <a:spcBef>
                <a:spcPts val="0"/>
              </a:spcBef>
              <a:spcAft>
                <a:spcPts val="0"/>
              </a:spcAft>
              <a:buSzPts val="1800"/>
              <a:buChar char="●"/>
            </a:pPr>
            <a:r>
              <a:rPr lang="fr"/>
              <a:t>Mettez en forme les textes en utilisant toutes les possibilités exposées</a:t>
            </a:r>
            <a:endParaRPr/>
          </a:p>
          <a:p>
            <a:pPr indent="0" lvl="0" marL="0" rtl="0" algn="l">
              <a:spcBef>
                <a:spcPts val="1200"/>
              </a:spcBef>
              <a:spcAft>
                <a:spcPts val="0"/>
              </a:spcAft>
              <a:buNone/>
            </a:pPr>
            <a:r>
              <a:rPr lang="fr"/>
              <a:t>Pour valider le site: </a:t>
            </a:r>
            <a:r>
              <a:rPr lang="fr" u="sng">
                <a:solidFill>
                  <a:schemeClr val="hlink"/>
                </a:solidFill>
                <a:hlinkClick r:id="rId3"/>
              </a:rPr>
              <a:t>https://validator.w3.org/</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Plus loin avec le texte</a:t>
            </a:r>
            <a:endParaRPr/>
          </a:p>
        </p:txBody>
      </p:sp>
      <p:sp>
        <p:nvSpPr>
          <p:cNvPr id="324" name="Google Shape;324;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La propriété line-height</a:t>
            </a:r>
            <a:endParaRPr/>
          </a:p>
          <a:p>
            <a:pPr indent="-342900" lvl="0" marL="457200" rtl="0" algn="l">
              <a:spcBef>
                <a:spcPts val="0"/>
              </a:spcBef>
              <a:spcAft>
                <a:spcPts val="0"/>
              </a:spcAft>
              <a:buSzPts val="1800"/>
              <a:buChar char="●"/>
            </a:pPr>
            <a:r>
              <a:rPr lang="fr"/>
              <a:t>La propriété letter-spacing</a:t>
            </a:r>
            <a:endParaRPr/>
          </a:p>
          <a:p>
            <a:pPr indent="-342900" lvl="0" marL="457200" rtl="0" algn="l">
              <a:spcBef>
                <a:spcPts val="0"/>
              </a:spcBef>
              <a:spcAft>
                <a:spcPts val="0"/>
              </a:spcAft>
              <a:buSzPts val="1800"/>
              <a:buChar char="●"/>
            </a:pPr>
            <a:r>
              <a:rPr lang="fr"/>
              <a:t>La propriété word-spacing</a:t>
            </a:r>
            <a:endParaRPr/>
          </a:p>
          <a:p>
            <a:pPr indent="-342900" lvl="0" marL="457200" rtl="0" algn="l">
              <a:spcBef>
                <a:spcPts val="0"/>
              </a:spcBef>
              <a:spcAft>
                <a:spcPts val="0"/>
              </a:spcAft>
              <a:buSzPts val="1800"/>
              <a:buChar char="●"/>
            </a:pPr>
            <a:r>
              <a:rPr lang="fr"/>
              <a:t>px / % / em</a:t>
            </a:r>
            <a:endParaRPr/>
          </a:p>
          <a:p>
            <a:pPr indent="-342900" lvl="0" marL="457200" rtl="0" algn="l">
              <a:spcBef>
                <a:spcPts val="0"/>
              </a:spcBef>
              <a:spcAft>
                <a:spcPts val="0"/>
              </a:spcAft>
              <a:buSzPts val="1800"/>
              <a:buChar char="●"/>
            </a:pPr>
            <a:r>
              <a:rPr lang="fr"/>
              <a:t>accepte le négatif</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Div et Span</a:t>
            </a:r>
            <a:endParaRPr/>
          </a:p>
        </p:txBody>
      </p:sp>
      <p:sp>
        <p:nvSpPr>
          <p:cNvPr id="330" name="Google Shape;330;p54"/>
          <p:cNvSpPr txBox="1"/>
          <p:nvPr>
            <p:ph idx="1" type="body"/>
          </p:nvPr>
        </p:nvSpPr>
        <p:spPr>
          <a:xfrm>
            <a:off x="311700" y="1229875"/>
            <a:ext cx="39342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DIV</a:t>
            </a:r>
            <a:endParaRPr/>
          </a:p>
          <a:p>
            <a:pPr indent="-342900" lvl="0" marL="457200" rtl="0" algn="l">
              <a:spcBef>
                <a:spcPts val="1200"/>
              </a:spcBef>
              <a:spcAft>
                <a:spcPts val="0"/>
              </a:spcAft>
              <a:buSzPts val="1800"/>
              <a:buChar char="●"/>
            </a:pPr>
            <a:r>
              <a:rPr lang="fr"/>
              <a:t>Conteneurs avec enfants</a:t>
            </a:r>
            <a:endParaRPr/>
          </a:p>
          <a:p>
            <a:pPr indent="-342900" lvl="0" marL="457200" rtl="0" algn="l">
              <a:spcBef>
                <a:spcPts val="0"/>
              </a:spcBef>
              <a:spcAft>
                <a:spcPts val="0"/>
              </a:spcAft>
              <a:buSzPts val="1800"/>
              <a:buChar char="●"/>
            </a:pPr>
            <a:r>
              <a:rPr lang="fr"/>
              <a:t>Simplifie l’application de styles aux enfants</a:t>
            </a:r>
            <a:endParaRPr/>
          </a:p>
          <a:p>
            <a:pPr indent="-342900" lvl="0" marL="457200" rtl="0" algn="l">
              <a:spcBef>
                <a:spcPts val="0"/>
              </a:spcBef>
              <a:spcAft>
                <a:spcPts val="0"/>
              </a:spcAft>
              <a:buSzPts val="1800"/>
              <a:buChar char="●"/>
            </a:pPr>
            <a:r>
              <a:rPr lang="fr"/>
              <a:t>Niveau BLOCK</a:t>
            </a:r>
            <a:endParaRPr/>
          </a:p>
        </p:txBody>
      </p:sp>
      <p:sp>
        <p:nvSpPr>
          <p:cNvPr id="331" name="Google Shape;331;p54"/>
          <p:cNvSpPr txBox="1"/>
          <p:nvPr/>
        </p:nvSpPr>
        <p:spPr>
          <a:xfrm>
            <a:off x="4295775" y="1229875"/>
            <a:ext cx="4687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Roboto"/>
                <a:ea typeface="Roboto"/>
                <a:cs typeface="Roboto"/>
                <a:sym typeface="Roboto"/>
              </a:rPr>
              <a:t>SPAN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fr">
                <a:latin typeface="Roboto"/>
                <a:ea typeface="Roboto"/>
                <a:cs typeface="Roboto"/>
                <a:sym typeface="Roboto"/>
              </a:rPr>
              <a:t>Sans enfants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fr">
                <a:latin typeface="Roboto"/>
                <a:ea typeface="Roboto"/>
                <a:cs typeface="Roboto"/>
                <a:sym typeface="Roboto"/>
              </a:rPr>
              <a:t>permet de cibler du texte principalement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fr">
                <a:latin typeface="Roboto"/>
                <a:ea typeface="Roboto"/>
                <a:cs typeface="Roboto"/>
                <a:sym typeface="Roboto"/>
              </a:rPr>
              <a:t>niveau INLINE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Un exemple d’utilisation</a:t>
            </a:r>
            <a:endParaRPr/>
          </a:p>
        </p:txBody>
      </p:sp>
      <p:sp>
        <p:nvSpPr>
          <p:cNvPr id="337" name="Google Shape;337;p55"/>
          <p:cNvSpPr txBox="1"/>
          <p:nvPr>
            <p:ph idx="1" type="body"/>
          </p:nvPr>
        </p:nvSpPr>
        <p:spPr>
          <a:xfrm>
            <a:off x="311700" y="1229875"/>
            <a:ext cx="396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300"/>
              <a:t>&lt;h1&gt;Un titre de niveau 1&lt;/h1&gt;</a:t>
            </a:r>
            <a:endParaRPr sz="1300"/>
          </a:p>
          <a:p>
            <a:pPr indent="0" lvl="0" marL="0" rtl="0" algn="l">
              <a:spcBef>
                <a:spcPts val="0"/>
              </a:spcBef>
              <a:spcAft>
                <a:spcPts val="0"/>
              </a:spcAft>
              <a:buNone/>
            </a:pPr>
            <a:r>
              <a:rPr lang="fr" sz="1300"/>
              <a:t>&lt;div class="conteneur" id="cp"&gt;</a:t>
            </a:r>
            <a:endParaRPr sz="1300"/>
          </a:p>
          <a:p>
            <a:pPr indent="0" lvl="0" marL="0" rtl="0" algn="l">
              <a:spcBef>
                <a:spcPts val="0"/>
              </a:spcBef>
              <a:spcAft>
                <a:spcPts val="0"/>
              </a:spcAft>
              <a:buNone/>
            </a:pPr>
            <a:r>
              <a:rPr lang="fr" sz="1300"/>
              <a:t>  &lt;p&gt;Un premier paragraphe&lt;/p&gt;</a:t>
            </a:r>
            <a:endParaRPr sz="1300"/>
          </a:p>
          <a:p>
            <a:pPr indent="0" lvl="0" marL="0" rtl="0" algn="l">
              <a:spcBef>
                <a:spcPts val="0"/>
              </a:spcBef>
              <a:spcAft>
                <a:spcPts val="0"/>
              </a:spcAft>
              <a:buNone/>
            </a:pPr>
            <a:r>
              <a:rPr lang="fr" sz="1300"/>
              <a:t>  &lt;p&gt;Un autre paragraphe&lt;/p&gt;</a:t>
            </a:r>
            <a:endParaRPr sz="1300"/>
          </a:p>
          <a:p>
            <a:pPr indent="0" lvl="0" marL="0" rtl="0" algn="l">
              <a:lnSpc>
                <a:spcPct val="100000"/>
              </a:lnSpc>
              <a:spcBef>
                <a:spcPts val="0"/>
              </a:spcBef>
              <a:spcAft>
                <a:spcPts val="0"/>
              </a:spcAft>
              <a:buNone/>
            </a:pPr>
            <a:r>
              <a:rPr lang="fr" sz="1300"/>
              <a:t>  &lt;ul&gt;</a:t>
            </a:r>
            <a:endParaRPr sz="1300"/>
          </a:p>
          <a:p>
            <a:pPr indent="0" lvl="0" marL="0" rtl="0" algn="l">
              <a:spcBef>
                <a:spcPts val="0"/>
              </a:spcBef>
              <a:spcAft>
                <a:spcPts val="0"/>
              </a:spcAft>
              <a:buNone/>
            </a:pPr>
            <a:r>
              <a:rPr lang="fr" sz="1300"/>
              <a:t>	&lt;li&gt;Un élément de liste&lt;/li&gt;</a:t>
            </a:r>
            <a:endParaRPr sz="1300"/>
          </a:p>
          <a:p>
            <a:pPr indent="0" lvl="0" marL="0" rtl="0" algn="l">
              <a:spcBef>
                <a:spcPts val="0"/>
              </a:spcBef>
              <a:spcAft>
                <a:spcPts val="0"/>
              </a:spcAft>
              <a:buNone/>
            </a:pPr>
            <a:r>
              <a:rPr lang="fr" sz="1300"/>
              <a:t>	&lt;li&gt;Un &lt;span class="gras"&gt;autre élément&lt;/span&gt; de liste&lt;/li&gt;</a:t>
            </a:r>
            <a:endParaRPr sz="1300"/>
          </a:p>
          <a:p>
            <a:pPr indent="0" lvl="0" marL="0" rtl="0" algn="l">
              <a:spcBef>
                <a:spcPts val="0"/>
              </a:spcBef>
              <a:spcAft>
                <a:spcPts val="0"/>
              </a:spcAft>
              <a:buNone/>
            </a:pPr>
            <a:r>
              <a:rPr lang="fr" sz="1300"/>
              <a:t>  &lt;/ul&gt;</a:t>
            </a:r>
            <a:endParaRPr sz="1300"/>
          </a:p>
          <a:p>
            <a:pPr indent="0" lvl="0" marL="0" rtl="0" algn="l">
              <a:spcBef>
                <a:spcPts val="0"/>
              </a:spcBef>
              <a:spcAft>
                <a:spcPts val="0"/>
              </a:spcAft>
              <a:buNone/>
            </a:pPr>
            <a:r>
              <a:rPr lang="fr" sz="1300"/>
              <a:t>&lt;/div&gt;</a:t>
            </a:r>
            <a:endParaRPr sz="1300"/>
          </a:p>
          <a:p>
            <a:pPr indent="0" lvl="0" marL="0" rtl="0" algn="l">
              <a:spcBef>
                <a:spcPts val="0"/>
              </a:spcBef>
              <a:spcAft>
                <a:spcPts val="0"/>
              </a:spcAft>
              <a:buNone/>
            </a:pPr>
            <a:r>
              <a:rPr lang="fr" sz="1300"/>
              <a:t>&lt;p&gt;Un &lt;span class="gras fondjaune"&gt;troisième&lt;/span&gt; paragraphe&lt;/p&gt;</a:t>
            </a:r>
            <a:endParaRPr sz="1300"/>
          </a:p>
          <a:p>
            <a:pPr indent="0" lvl="0" marL="0" rtl="0" algn="l">
              <a:spcBef>
                <a:spcPts val="0"/>
              </a:spcBef>
              <a:spcAft>
                <a:spcPts val="0"/>
              </a:spcAft>
              <a:buNone/>
            </a:pPr>
            <a:r>
              <a:rPr lang="fr" sz="1300"/>
              <a:t>&lt;div&gt;</a:t>
            </a:r>
            <a:endParaRPr sz="1300"/>
          </a:p>
          <a:p>
            <a:pPr indent="0" lvl="0" marL="0" rtl="0" algn="l">
              <a:spcBef>
                <a:spcPts val="0"/>
              </a:spcBef>
              <a:spcAft>
                <a:spcPts val="0"/>
              </a:spcAft>
              <a:buNone/>
            </a:pPr>
            <a:r>
              <a:rPr lang="fr" sz="1300"/>
              <a:t>  &lt;p class="gras"&gt;Un dernier paragraphe&lt;/p&gt;</a:t>
            </a:r>
            <a:endParaRPr sz="1300"/>
          </a:p>
          <a:p>
            <a:pPr indent="0" lvl="0" marL="0" rtl="0" algn="l">
              <a:spcBef>
                <a:spcPts val="0"/>
              </a:spcBef>
              <a:spcAft>
                <a:spcPts val="0"/>
              </a:spcAft>
              <a:buNone/>
            </a:pPr>
            <a:r>
              <a:rPr lang="fr" sz="1300"/>
              <a:t>&lt;/div&gt;</a:t>
            </a:r>
            <a:endParaRPr sz="1300"/>
          </a:p>
        </p:txBody>
      </p:sp>
      <p:sp>
        <p:nvSpPr>
          <p:cNvPr id="338" name="Google Shape;338;p55"/>
          <p:cNvSpPr txBox="1"/>
          <p:nvPr/>
        </p:nvSpPr>
        <p:spPr>
          <a:xfrm>
            <a:off x="4359875" y="1239575"/>
            <a:ext cx="46590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latin typeface="Roboto"/>
                <a:ea typeface="Roboto"/>
                <a:cs typeface="Roboto"/>
                <a:sym typeface="Roboto"/>
              </a:rPr>
              <a:t>body{background-color: lightBlue;}</a:t>
            </a:r>
            <a:endParaRPr sz="1300">
              <a:latin typeface="Roboto"/>
              <a:ea typeface="Roboto"/>
              <a:cs typeface="Roboto"/>
              <a:sym typeface="Roboto"/>
            </a:endParaRPr>
          </a:p>
          <a:p>
            <a:pPr indent="0" lvl="0" marL="0" rtl="0" algn="l">
              <a:spcBef>
                <a:spcPts val="0"/>
              </a:spcBef>
              <a:spcAft>
                <a:spcPts val="0"/>
              </a:spcAft>
              <a:buNone/>
            </a:pPr>
            <a:r>
              <a:rPr lang="fr" sz="1300">
                <a:latin typeface="Roboto"/>
                <a:ea typeface="Roboto"/>
                <a:cs typeface="Roboto"/>
                <a:sym typeface="Roboto"/>
              </a:rPr>
              <a:t>div{</a:t>
            </a:r>
            <a:endParaRPr sz="1300">
              <a:latin typeface="Roboto"/>
              <a:ea typeface="Roboto"/>
              <a:cs typeface="Roboto"/>
              <a:sym typeface="Roboto"/>
            </a:endParaRPr>
          </a:p>
          <a:p>
            <a:pPr indent="0" lvl="0" marL="0" rtl="0" algn="l">
              <a:spcBef>
                <a:spcPts val="0"/>
              </a:spcBef>
              <a:spcAft>
                <a:spcPts val="0"/>
              </a:spcAft>
              <a:buNone/>
            </a:pPr>
            <a:r>
              <a:rPr lang="fr" sz="1300">
                <a:latin typeface="Roboto"/>
                <a:ea typeface="Roboto"/>
                <a:cs typeface="Roboto"/>
                <a:sym typeface="Roboto"/>
              </a:rPr>
              <a:t>	background-color: purple;</a:t>
            </a:r>
            <a:endParaRPr sz="1300">
              <a:latin typeface="Roboto"/>
              <a:ea typeface="Roboto"/>
              <a:cs typeface="Roboto"/>
              <a:sym typeface="Roboto"/>
            </a:endParaRPr>
          </a:p>
          <a:p>
            <a:pPr indent="0" lvl="0" marL="0" rtl="0" algn="l">
              <a:spcBef>
                <a:spcPts val="0"/>
              </a:spcBef>
              <a:spcAft>
                <a:spcPts val="0"/>
              </a:spcAft>
              <a:buNone/>
            </a:pPr>
            <a:r>
              <a:rPr lang="fr" sz="1300">
                <a:latin typeface="Roboto"/>
                <a:ea typeface="Roboto"/>
                <a:cs typeface="Roboto"/>
                <a:sym typeface="Roboto"/>
              </a:rPr>
              <a:t>	color: white; /*Textes des éléments dans les div blancs par héritage*/</a:t>
            </a:r>
            <a:endParaRPr sz="1300">
              <a:latin typeface="Roboto"/>
              <a:ea typeface="Roboto"/>
              <a:cs typeface="Roboto"/>
              <a:sym typeface="Roboto"/>
            </a:endParaRPr>
          </a:p>
          <a:p>
            <a:pPr indent="0" lvl="0" marL="0" rtl="0" algn="l">
              <a:spcBef>
                <a:spcPts val="0"/>
              </a:spcBef>
              <a:spcAft>
                <a:spcPts val="0"/>
              </a:spcAft>
              <a:buNone/>
            </a:pPr>
            <a:r>
              <a:rPr lang="fr" sz="1300">
                <a:latin typeface="Roboto"/>
                <a:ea typeface="Roboto"/>
                <a:cs typeface="Roboto"/>
                <a:sym typeface="Roboto"/>
              </a:rPr>
              <a:t>}</a:t>
            </a:r>
            <a:endParaRPr sz="1300">
              <a:latin typeface="Roboto"/>
              <a:ea typeface="Roboto"/>
              <a:cs typeface="Roboto"/>
              <a:sym typeface="Roboto"/>
            </a:endParaRPr>
          </a:p>
          <a:p>
            <a:pPr indent="0" lvl="0" marL="0" rtl="0" algn="l">
              <a:spcBef>
                <a:spcPts val="0"/>
              </a:spcBef>
              <a:spcAft>
                <a:spcPts val="0"/>
              </a:spcAft>
              <a:buNone/>
            </a:pPr>
            <a:r>
              <a:rPr lang="fr" sz="1300">
                <a:latin typeface="Roboto"/>
                <a:ea typeface="Roboto"/>
                <a:cs typeface="Roboto"/>
                <a:sym typeface="Roboto"/>
              </a:rPr>
              <a:t>.conteneur{  width: 80%;}</a:t>
            </a:r>
            <a:endParaRPr sz="1300">
              <a:latin typeface="Roboto"/>
              <a:ea typeface="Roboto"/>
              <a:cs typeface="Roboto"/>
              <a:sym typeface="Roboto"/>
            </a:endParaRPr>
          </a:p>
          <a:p>
            <a:pPr indent="0" lvl="0" marL="0" rtl="0" algn="l">
              <a:spcBef>
                <a:spcPts val="0"/>
              </a:spcBef>
              <a:spcAft>
                <a:spcPts val="0"/>
              </a:spcAft>
              <a:buNone/>
            </a:pPr>
            <a:r>
              <a:rPr lang="fr" sz="1300">
                <a:latin typeface="Roboto"/>
                <a:ea typeface="Roboto"/>
                <a:cs typeface="Roboto"/>
                <a:sym typeface="Roboto"/>
              </a:rPr>
              <a:t>#cp{</a:t>
            </a:r>
            <a:endParaRPr sz="1300">
              <a:latin typeface="Roboto"/>
              <a:ea typeface="Roboto"/>
              <a:cs typeface="Roboto"/>
              <a:sym typeface="Roboto"/>
            </a:endParaRPr>
          </a:p>
          <a:p>
            <a:pPr indent="0" lvl="0" marL="0" rtl="0" algn="l">
              <a:spcBef>
                <a:spcPts val="0"/>
              </a:spcBef>
              <a:spcAft>
                <a:spcPts val="0"/>
              </a:spcAft>
              <a:buNone/>
            </a:pPr>
            <a:r>
              <a:rPr lang="fr" sz="1300">
                <a:latin typeface="Roboto"/>
                <a:ea typeface="Roboto"/>
                <a:cs typeface="Roboto"/>
                <a:sym typeface="Roboto"/>
              </a:rPr>
              <a:t>  margin: 0 auto; /*Permet de centrer le div dans son élément parent (body ici)*/</a:t>
            </a:r>
            <a:endParaRPr sz="1300">
              <a:latin typeface="Roboto"/>
              <a:ea typeface="Roboto"/>
              <a:cs typeface="Roboto"/>
              <a:sym typeface="Roboto"/>
            </a:endParaRPr>
          </a:p>
          <a:p>
            <a:pPr indent="0" lvl="0" marL="0" rtl="0" algn="l">
              <a:spcBef>
                <a:spcPts val="0"/>
              </a:spcBef>
              <a:spcAft>
                <a:spcPts val="0"/>
              </a:spcAft>
              <a:buNone/>
            </a:pPr>
            <a:r>
              <a:rPr lang="fr" sz="1300">
                <a:latin typeface="Roboto"/>
                <a:ea typeface="Roboto"/>
                <a:cs typeface="Roboto"/>
                <a:sym typeface="Roboto"/>
              </a:rPr>
              <a:t>}</a:t>
            </a:r>
            <a:endParaRPr sz="1300">
              <a:latin typeface="Roboto"/>
              <a:ea typeface="Roboto"/>
              <a:cs typeface="Roboto"/>
              <a:sym typeface="Roboto"/>
            </a:endParaRPr>
          </a:p>
          <a:p>
            <a:pPr indent="0" lvl="0" marL="0" rtl="0" algn="l">
              <a:spcBef>
                <a:spcPts val="0"/>
              </a:spcBef>
              <a:spcAft>
                <a:spcPts val="0"/>
              </a:spcAft>
              <a:buNone/>
            </a:pPr>
            <a:r>
              <a:rPr lang="fr" sz="1300">
                <a:latin typeface="Roboto"/>
                <a:ea typeface="Roboto"/>
                <a:cs typeface="Roboto"/>
                <a:sym typeface="Roboto"/>
              </a:rPr>
              <a:t>.gras{font-weight: bold; }</a:t>
            </a:r>
            <a:endParaRPr sz="1300">
              <a:latin typeface="Roboto"/>
              <a:ea typeface="Roboto"/>
              <a:cs typeface="Roboto"/>
              <a:sym typeface="Roboto"/>
            </a:endParaRPr>
          </a:p>
          <a:p>
            <a:pPr indent="0" lvl="0" marL="0" rtl="0" algn="l">
              <a:spcBef>
                <a:spcPts val="0"/>
              </a:spcBef>
              <a:spcAft>
                <a:spcPts val="0"/>
              </a:spcAft>
              <a:buNone/>
            </a:pPr>
            <a:r>
              <a:rPr lang="fr" sz="1300">
                <a:latin typeface="Roboto"/>
                <a:ea typeface="Roboto"/>
                <a:cs typeface="Roboto"/>
                <a:sym typeface="Roboto"/>
              </a:rPr>
              <a:t>.fondjaune{background-color: yellow; /*Fond des span jaune*/</a:t>
            </a:r>
            <a:endParaRPr sz="1300">
              <a:latin typeface="Roboto"/>
              <a:ea typeface="Roboto"/>
              <a:cs typeface="Roboto"/>
              <a:sym typeface="Roboto"/>
            </a:endParaRPr>
          </a:p>
          <a:p>
            <a:pPr indent="0" lvl="0" marL="0" rtl="0" algn="l">
              <a:spcBef>
                <a:spcPts val="0"/>
              </a:spcBef>
              <a:spcAft>
                <a:spcPts val="0"/>
              </a:spcAft>
              <a:buNone/>
            </a:pPr>
            <a:r>
              <a:rPr lang="fr" sz="1300">
                <a:latin typeface="Roboto"/>
                <a:ea typeface="Roboto"/>
                <a:cs typeface="Roboto"/>
                <a:sym typeface="Roboto"/>
              </a:rPr>
              <a:t>}</a:t>
            </a:r>
            <a:endParaRPr sz="13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Un monde de boites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 modèle des boîtes</a:t>
            </a:r>
            <a:endParaRPr/>
          </a:p>
        </p:txBody>
      </p:sp>
      <p:sp>
        <p:nvSpPr>
          <p:cNvPr id="349" name="Google Shape;349;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fr"/>
              <a:t>La première </a:t>
            </a:r>
            <a:r>
              <a:rPr lang="fr"/>
              <a:t>boîte</a:t>
            </a:r>
            <a:r>
              <a:rPr lang="fr"/>
              <a:t>:</a:t>
            </a:r>
            <a:endParaRPr/>
          </a:p>
          <a:p>
            <a:pPr indent="-317500" lvl="1" marL="914400" rtl="0" algn="l">
              <a:spcBef>
                <a:spcPts val="0"/>
              </a:spcBef>
              <a:spcAft>
                <a:spcPts val="0"/>
              </a:spcAft>
              <a:buSzPts val="1400"/>
              <a:buChar char="○"/>
            </a:pPr>
            <a:r>
              <a:rPr lang="fr"/>
              <a:t> centrale</a:t>
            </a:r>
            <a:endParaRPr/>
          </a:p>
          <a:p>
            <a:pPr indent="-317500" lvl="1" marL="914400" rtl="0" algn="l">
              <a:spcBef>
                <a:spcPts val="0"/>
              </a:spcBef>
              <a:spcAft>
                <a:spcPts val="0"/>
              </a:spcAft>
              <a:buSzPts val="1400"/>
              <a:buChar char="○"/>
            </a:pPr>
            <a:r>
              <a:rPr lang="fr"/>
              <a:t>composée du contenu de l’élément en soi</a:t>
            </a:r>
            <a:endParaRPr/>
          </a:p>
          <a:p>
            <a:pPr indent="-342900" lvl="0" marL="457200" rtl="0" algn="l">
              <a:spcBef>
                <a:spcPts val="0"/>
              </a:spcBef>
              <a:spcAft>
                <a:spcPts val="0"/>
              </a:spcAft>
              <a:buSzPts val="1800"/>
              <a:buChar char="●"/>
            </a:pPr>
            <a:r>
              <a:rPr lang="fr"/>
              <a:t>La deuxième </a:t>
            </a:r>
            <a:r>
              <a:rPr lang="fr"/>
              <a:t>boîte:</a:t>
            </a:r>
            <a:endParaRPr/>
          </a:p>
          <a:p>
            <a:pPr indent="-317500" lvl="1" marL="914400" rtl="0" algn="l">
              <a:spcBef>
                <a:spcPts val="0"/>
              </a:spcBef>
              <a:spcAft>
                <a:spcPts val="0"/>
              </a:spcAft>
              <a:buSzPts val="1400"/>
              <a:buChar char="○"/>
            </a:pPr>
            <a:r>
              <a:rPr lang="fr"/>
              <a:t>composée de la première </a:t>
            </a:r>
            <a:r>
              <a:rPr lang="fr"/>
              <a:t>boîte</a:t>
            </a:r>
            <a:endParaRPr/>
          </a:p>
          <a:p>
            <a:pPr indent="-317500" lvl="1" marL="914400" rtl="0" algn="l">
              <a:spcBef>
                <a:spcPts val="0"/>
              </a:spcBef>
              <a:spcAft>
                <a:spcPts val="0"/>
              </a:spcAft>
              <a:buSzPts val="1400"/>
              <a:buChar char="○"/>
            </a:pPr>
            <a:r>
              <a:rPr lang="fr"/>
              <a:t>des marges internes de l’élément</a:t>
            </a:r>
            <a:endParaRPr/>
          </a:p>
          <a:p>
            <a:pPr indent="-342900" lvl="0" marL="457200" rtl="0" algn="l">
              <a:spcBef>
                <a:spcPts val="0"/>
              </a:spcBef>
              <a:spcAft>
                <a:spcPts val="0"/>
              </a:spcAft>
              <a:buSzPts val="1800"/>
              <a:buChar char="●"/>
            </a:pPr>
            <a:r>
              <a:rPr lang="fr"/>
              <a:t>La troisième boîte</a:t>
            </a:r>
            <a:endParaRPr/>
          </a:p>
          <a:p>
            <a:pPr indent="-317500" lvl="1" marL="914400" rtl="0" algn="l">
              <a:spcBef>
                <a:spcPts val="0"/>
              </a:spcBef>
              <a:spcAft>
                <a:spcPts val="0"/>
              </a:spcAft>
              <a:buSzPts val="1400"/>
              <a:buChar char="○"/>
            </a:pPr>
            <a:r>
              <a:rPr lang="fr"/>
              <a:t>composée de la deuxième </a:t>
            </a:r>
            <a:r>
              <a:rPr lang="fr"/>
              <a:t>boîte</a:t>
            </a:r>
            <a:endParaRPr/>
          </a:p>
          <a:p>
            <a:pPr indent="-317500" lvl="1" marL="914400" rtl="0" algn="l">
              <a:spcBef>
                <a:spcPts val="0"/>
              </a:spcBef>
              <a:spcAft>
                <a:spcPts val="0"/>
              </a:spcAft>
              <a:buSzPts val="1400"/>
              <a:buChar char="○"/>
            </a:pPr>
            <a:r>
              <a:rPr lang="fr"/>
              <a:t>des bordures de l’élément</a:t>
            </a:r>
            <a:endParaRPr/>
          </a:p>
          <a:p>
            <a:pPr indent="-342900" lvl="0" marL="457200" rtl="0" algn="l">
              <a:spcBef>
                <a:spcPts val="0"/>
              </a:spcBef>
              <a:spcAft>
                <a:spcPts val="0"/>
              </a:spcAft>
              <a:buSzPts val="1800"/>
              <a:buChar char="●"/>
            </a:pPr>
            <a:r>
              <a:rPr lang="fr"/>
              <a:t>La quatrième </a:t>
            </a:r>
            <a:r>
              <a:rPr lang="fr"/>
              <a:t>boîte</a:t>
            </a:r>
            <a:endParaRPr/>
          </a:p>
          <a:p>
            <a:pPr indent="-317500" lvl="1" marL="914400" rtl="0" algn="l">
              <a:spcBef>
                <a:spcPts val="0"/>
              </a:spcBef>
              <a:spcAft>
                <a:spcPts val="0"/>
              </a:spcAft>
              <a:buSzPts val="1400"/>
              <a:buChar char="○"/>
            </a:pPr>
            <a:r>
              <a:rPr lang="fr"/>
              <a:t>composée de la troisième </a:t>
            </a:r>
            <a:r>
              <a:rPr lang="fr"/>
              <a:t>boîte</a:t>
            </a:r>
            <a:endParaRPr/>
          </a:p>
          <a:p>
            <a:pPr indent="-317500" lvl="1" marL="914400" rtl="0" algn="l">
              <a:spcBef>
                <a:spcPts val="0"/>
              </a:spcBef>
              <a:spcAft>
                <a:spcPts val="0"/>
              </a:spcAft>
              <a:buSzPts val="1400"/>
              <a:buChar char="○"/>
            </a:pPr>
            <a:r>
              <a:rPr lang="fr"/>
              <a:t>des marges externes de l’élément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En pratique</a:t>
            </a:r>
            <a:endParaRPr/>
          </a:p>
        </p:txBody>
      </p:sp>
      <p:pic>
        <p:nvPicPr>
          <p:cNvPr id="355" name="Google Shape;355;p58"/>
          <p:cNvPicPr preferRelativeResize="0"/>
          <p:nvPr/>
        </p:nvPicPr>
        <p:blipFill>
          <a:blip r:embed="rId3">
            <a:alphaModFix/>
          </a:blip>
          <a:stretch>
            <a:fillRect/>
          </a:stretch>
        </p:blipFill>
        <p:spPr>
          <a:xfrm>
            <a:off x="1010275" y="1092525"/>
            <a:ext cx="6667500" cy="32575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Que faire avec les </a:t>
            </a:r>
            <a:r>
              <a:rPr lang="fr"/>
              <a:t>boîtes</a:t>
            </a:r>
            <a:r>
              <a:rPr lang="fr"/>
              <a:t> ?</a:t>
            </a:r>
            <a:endParaRPr/>
          </a:p>
        </p:txBody>
      </p:sp>
      <p:sp>
        <p:nvSpPr>
          <p:cNvPr id="361" name="Google Shape;361;p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Propriétés CSS liées:</a:t>
            </a:r>
            <a:endParaRPr/>
          </a:p>
          <a:p>
            <a:pPr indent="-342900" lvl="0" marL="457200" rtl="0" algn="l">
              <a:spcBef>
                <a:spcPts val="1200"/>
              </a:spcBef>
              <a:spcAft>
                <a:spcPts val="0"/>
              </a:spcAft>
              <a:buSzPts val="1800"/>
              <a:buChar char="●"/>
            </a:pPr>
            <a:r>
              <a:rPr lang="fr"/>
              <a:t>Les propriétés width et height </a:t>
            </a:r>
            <a:endParaRPr/>
          </a:p>
          <a:p>
            <a:pPr indent="-317500" lvl="1" marL="914400" rtl="0" algn="l">
              <a:spcBef>
                <a:spcPts val="0"/>
              </a:spcBef>
              <a:spcAft>
                <a:spcPts val="0"/>
              </a:spcAft>
              <a:buSzPts val="1400"/>
              <a:buChar char="○"/>
            </a:pPr>
            <a:r>
              <a:rPr lang="fr"/>
              <a:t>définir la largeur et la hauteur de la boite « contenu »</a:t>
            </a:r>
            <a:endParaRPr/>
          </a:p>
          <a:p>
            <a:pPr indent="-342900" lvl="0" marL="457200" rtl="0" algn="l">
              <a:spcBef>
                <a:spcPts val="0"/>
              </a:spcBef>
              <a:spcAft>
                <a:spcPts val="0"/>
              </a:spcAft>
              <a:buSzPts val="1800"/>
              <a:buChar char="●"/>
            </a:pPr>
            <a:r>
              <a:rPr lang="fr"/>
              <a:t>La propriété padding </a:t>
            </a:r>
            <a:endParaRPr/>
          </a:p>
          <a:p>
            <a:pPr indent="-317500" lvl="1" marL="914400" rtl="0" algn="l">
              <a:spcBef>
                <a:spcPts val="0"/>
              </a:spcBef>
              <a:spcAft>
                <a:spcPts val="0"/>
              </a:spcAft>
              <a:buSzPts val="1400"/>
              <a:buChar char="○"/>
            </a:pPr>
            <a:r>
              <a:rPr lang="fr"/>
              <a:t>définir la taille des marges internes</a:t>
            </a:r>
            <a:endParaRPr/>
          </a:p>
          <a:p>
            <a:pPr indent="-342900" lvl="0" marL="457200" rtl="0" algn="l">
              <a:spcBef>
                <a:spcPts val="0"/>
              </a:spcBef>
              <a:spcAft>
                <a:spcPts val="0"/>
              </a:spcAft>
              <a:buSzPts val="1800"/>
              <a:buChar char="●"/>
            </a:pPr>
            <a:r>
              <a:rPr lang="fr"/>
              <a:t>La propriété border</a:t>
            </a:r>
            <a:endParaRPr/>
          </a:p>
          <a:p>
            <a:pPr indent="-317500" lvl="1" marL="914400" rtl="0" algn="l">
              <a:spcBef>
                <a:spcPts val="0"/>
              </a:spcBef>
              <a:spcAft>
                <a:spcPts val="0"/>
              </a:spcAft>
              <a:buSzPts val="1400"/>
              <a:buChar char="○"/>
            </a:pPr>
            <a:r>
              <a:rPr lang="fr"/>
              <a:t>définir des bordures pour notre élément</a:t>
            </a:r>
            <a:endParaRPr/>
          </a:p>
          <a:p>
            <a:pPr indent="-342900" lvl="0" marL="457200" rtl="0" algn="l">
              <a:spcBef>
                <a:spcPts val="0"/>
              </a:spcBef>
              <a:spcAft>
                <a:spcPts val="0"/>
              </a:spcAft>
              <a:buSzPts val="1800"/>
              <a:buChar char="●"/>
            </a:pPr>
            <a:r>
              <a:rPr lang="fr"/>
              <a:t>La propriété margin</a:t>
            </a:r>
            <a:endParaRPr/>
          </a:p>
          <a:p>
            <a:pPr indent="-317500" lvl="1" marL="914400" rtl="0" algn="l">
              <a:spcBef>
                <a:spcPts val="0"/>
              </a:spcBef>
              <a:spcAft>
                <a:spcPts val="0"/>
              </a:spcAft>
              <a:buSzPts val="1400"/>
              <a:buChar char="○"/>
            </a:pPr>
            <a:r>
              <a:rPr lang="fr"/>
              <a:t>Définir la taille des marges externes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Et le positionnement ?</a:t>
            </a:r>
            <a:endParaRPr/>
          </a:p>
        </p:txBody>
      </p:sp>
      <p:sp>
        <p:nvSpPr>
          <p:cNvPr id="367" name="Google Shape;367;p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t>Déterminer l’ordre et le positionnement</a:t>
            </a:r>
            <a:endParaRPr/>
          </a:p>
          <a:p>
            <a:pPr indent="-298450" lvl="0" marL="457200" rtl="0" algn="l">
              <a:spcBef>
                <a:spcPts val="1200"/>
              </a:spcBef>
              <a:spcAft>
                <a:spcPts val="0"/>
              </a:spcAft>
              <a:buClr>
                <a:srgbClr val="000000"/>
              </a:buClr>
              <a:buSzPts val="1100"/>
              <a:buFont typeface="Arial"/>
              <a:buChar char="●"/>
            </a:pPr>
            <a:r>
              <a:rPr lang="fr"/>
              <a:t>La propriété display</a:t>
            </a:r>
            <a:endParaRPr/>
          </a:p>
          <a:p>
            <a:pPr indent="-298450" lvl="1" marL="914400" rtl="0" algn="l">
              <a:spcBef>
                <a:spcPts val="0"/>
              </a:spcBef>
              <a:spcAft>
                <a:spcPts val="0"/>
              </a:spcAft>
              <a:buClr>
                <a:srgbClr val="000000"/>
              </a:buClr>
              <a:buSzPts val="1100"/>
              <a:buFont typeface="Arial"/>
              <a:buChar char="○"/>
            </a:pPr>
            <a:r>
              <a:rPr lang="fr"/>
              <a:t>définir un type d’affichage pour un élément</a:t>
            </a:r>
            <a:endParaRPr/>
          </a:p>
          <a:p>
            <a:pPr indent="-317500" lvl="1" marL="914400" rtl="0" algn="l">
              <a:spcBef>
                <a:spcPts val="0"/>
              </a:spcBef>
              <a:spcAft>
                <a:spcPts val="0"/>
              </a:spcAft>
              <a:buSzPts val="1400"/>
              <a:buChar char="○"/>
            </a:pPr>
            <a:r>
              <a:rPr lang="fr"/>
              <a:t>block, inline, none</a:t>
            </a:r>
            <a:endParaRPr/>
          </a:p>
          <a:p>
            <a:pPr indent="-298450" lvl="0" marL="457200" rtl="0" algn="l">
              <a:spcBef>
                <a:spcPts val="0"/>
              </a:spcBef>
              <a:spcAft>
                <a:spcPts val="0"/>
              </a:spcAft>
              <a:buClr>
                <a:srgbClr val="000000"/>
              </a:buClr>
              <a:buSzPts val="1100"/>
              <a:buFont typeface="Arial"/>
              <a:buChar char="●"/>
            </a:pPr>
            <a:r>
              <a:rPr lang="fr"/>
              <a:t>La propriété position</a:t>
            </a:r>
            <a:endParaRPr/>
          </a:p>
          <a:p>
            <a:pPr indent="-298450" lvl="1" marL="914400" rtl="0" algn="l">
              <a:spcBef>
                <a:spcPts val="0"/>
              </a:spcBef>
              <a:spcAft>
                <a:spcPts val="0"/>
              </a:spcAft>
              <a:buClr>
                <a:srgbClr val="000000"/>
              </a:buClr>
              <a:buSzPts val="1100"/>
              <a:buFont typeface="Arial"/>
              <a:buChar char="○"/>
            </a:pPr>
            <a:r>
              <a:rPr lang="fr"/>
              <a:t>positionner nos éléments de différentes façons dans une page</a:t>
            </a:r>
            <a:endParaRPr/>
          </a:p>
          <a:p>
            <a:pPr indent="-317500" lvl="1" marL="914400" rtl="0" algn="l">
              <a:spcBef>
                <a:spcPts val="0"/>
              </a:spcBef>
              <a:spcAft>
                <a:spcPts val="0"/>
              </a:spcAft>
              <a:buSzPts val="1400"/>
              <a:buChar char="○"/>
            </a:pPr>
            <a:r>
              <a:rPr lang="fr"/>
              <a:t>top, left, bottom, right</a:t>
            </a:r>
            <a:endParaRPr/>
          </a:p>
          <a:p>
            <a:pPr indent="-298450" lvl="0" marL="457200" rtl="0" algn="l">
              <a:spcBef>
                <a:spcPts val="0"/>
              </a:spcBef>
              <a:spcAft>
                <a:spcPts val="0"/>
              </a:spcAft>
              <a:buClr>
                <a:srgbClr val="000000"/>
              </a:buClr>
              <a:buSzPts val="1100"/>
              <a:buFont typeface="Arial"/>
              <a:buChar char="●"/>
            </a:pPr>
            <a:r>
              <a:rPr lang="fr"/>
              <a:t>La propriété float </a:t>
            </a:r>
            <a:endParaRPr/>
          </a:p>
          <a:p>
            <a:pPr indent="-298450" lvl="1" marL="914400" rtl="0" algn="l">
              <a:spcBef>
                <a:spcPts val="0"/>
              </a:spcBef>
              <a:spcAft>
                <a:spcPts val="0"/>
              </a:spcAft>
              <a:buClr>
                <a:srgbClr val="000000"/>
              </a:buClr>
              <a:buSzPts val="1100"/>
              <a:buFont typeface="Arial"/>
              <a:buChar char="○"/>
            </a:pPr>
            <a:r>
              <a:rPr lang="fr"/>
              <a:t>faire « flotter » des éléments HTML dans la page</a:t>
            </a:r>
            <a:endParaRPr/>
          </a:p>
          <a:p>
            <a:pPr indent="-317500" lvl="1" marL="914400" rtl="0" algn="l">
              <a:spcBef>
                <a:spcPts val="0"/>
              </a:spcBef>
              <a:spcAft>
                <a:spcPts val="0"/>
              </a:spcAft>
              <a:buSzPts val="1400"/>
              <a:buChar char="○"/>
            </a:pPr>
            <a:r>
              <a:rPr lang="fr"/>
              <a:t>left, right, none, inline-start, inline-end</a:t>
            </a:r>
            <a:endParaRPr/>
          </a:p>
          <a:p>
            <a:pPr indent="-342900" lvl="0" marL="457200" rtl="0" algn="l">
              <a:spcBef>
                <a:spcPts val="0"/>
              </a:spcBef>
              <a:spcAft>
                <a:spcPts val="0"/>
              </a:spcAft>
              <a:buSzPts val="1800"/>
              <a:buChar char="●"/>
            </a:pPr>
            <a:r>
              <a:rPr lang="fr"/>
              <a:t>Dimension de l’objet</a:t>
            </a:r>
            <a:endParaRPr/>
          </a:p>
          <a:p>
            <a:pPr indent="-317500" lvl="1" marL="914400" rtl="0" algn="l">
              <a:spcBef>
                <a:spcPts val="0"/>
              </a:spcBef>
              <a:spcAft>
                <a:spcPts val="0"/>
              </a:spcAft>
              <a:buSzPts val="1400"/>
              <a:buChar char="○"/>
            </a:pPr>
            <a:r>
              <a:rPr lang="fr"/>
              <a:t>height et width</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Et par défaut? Cas du div et du span</a:t>
            </a:r>
            <a:endParaRPr/>
          </a:p>
        </p:txBody>
      </p:sp>
      <p:sp>
        <p:nvSpPr>
          <p:cNvPr id="373" name="Google Shape;373;p61"/>
          <p:cNvSpPr txBox="1"/>
          <p:nvPr>
            <p:ph idx="1" type="body"/>
          </p:nvPr>
        </p:nvSpPr>
        <p:spPr>
          <a:xfrm>
            <a:off x="311700" y="1229875"/>
            <a:ext cx="37347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500"/>
              <a:t>&lt;h1&gt;Un titre de niveau 1&lt;/h1&gt;     </a:t>
            </a:r>
            <a:endParaRPr sz="1500"/>
          </a:p>
          <a:p>
            <a:pPr indent="0" lvl="0" marL="0" rtl="0" algn="l">
              <a:spcBef>
                <a:spcPts val="0"/>
              </a:spcBef>
              <a:spcAft>
                <a:spcPts val="0"/>
              </a:spcAft>
              <a:buNone/>
            </a:pPr>
            <a:r>
              <a:rPr lang="fr" sz="1500"/>
              <a:t>&lt;p class="p1"&gt;Un premier paragraphe&lt;/p&gt;</a:t>
            </a:r>
            <a:endParaRPr sz="1500"/>
          </a:p>
          <a:p>
            <a:pPr indent="0" lvl="0" marL="0" rtl="0" algn="l">
              <a:spcBef>
                <a:spcPts val="0"/>
              </a:spcBef>
              <a:spcAft>
                <a:spcPts val="0"/>
              </a:spcAft>
              <a:buNone/>
            </a:pPr>
            <a:r>
              <a:rPr lang="fr" sz="1500"/>
              <a:t>&lt;p class="p2"&gt;Un autre paragraphe&lt;/p&gt;</a:t>
            </a:r>
            <a:endParaRPr sz="1400"/>
          </a:p>
          <a:p>
            <a:pPr indent="0" lvl="0" marL="0" rtl="0" algn="l">
              <a:spcBef>
                <a:spcPts val="0"/>
              </a:spcBef>
              <a:spcAft>
                <a:spcPts val="0"/>
              </a:spcAft>
              <a:buNone/>
            </a:pPr>
            <a:r>
              <a:rPr lang="fr" sz="1500"/>
              <a:t>&lt;span class="s1"&gt;Un élément span&lt;/span&gt;</a:t>
            </a:r>
            <a:endParaRPr sz="1500"/>
          </a:p>
          <a:p>
            <a:pPr indent="0" lvl="0" marL="0" rtl="0" algn="l">
              <a:spcBef>
                <a:spcPts val="0"/>
              </a:spcBef>
              <a:spcAft>
                <a:spcPts val="0"/>
              </a:spcAft>
              <a:buNone/>
            </a:pPr>
            <a:r>
              <a:rPr lang="fr" sz="1500"/>
              <a:t>&lt;span class="s2"&gt;Un autre span&lt;/span&gt;</a:t>
            </a:r>
            <a:endParaRPr sz="1500"/>
          </a:p>
        </p:txBody>
      </p:sp>
      <p:sp>
        <p:nvSpPr>
          <p:cNvPr id="374" name="Google Shape;374;p61"/>
          <p:cNvSpPr txBox="1"/>
          <p:nvPr/>
        </p:nvSpPr>
        <p:spPr>
          <a:xfrm>
            <a:off x="4110525" y="1225325"/>
            <a:ext cx="49155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latin typeface="Roboto"/>
                <a:ea typeface="Roboto"/>
                <a:cs typeface="Roboto"/>
                <a:sym typeface="Roboto"/>
              </a:rPr>
              <a:t>p, span{</a:t>
            </a:r>
            <a:endParaRPr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  font-size: 1em;</a:t>
            </a:r>
            <a:endParaRPr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a:t>
            </a:r>
            <a:endParaRPr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.p1{</a:t>
            </a:r>
            <a:endParaRPr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  background-color: lightBlue;</a:t>
            </a:r>
            <a:endParaRPr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  width: 400px;</a:t>
            </a:r>
            <a:endParaRPr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  height: 100px;</a:t>
            </a:r>
            <a:endParaRPr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a:t>
            </a:r>
            <a:endParaRPr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.p2{</a:t>
            </a:r>
            <a:endParaRPr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  background-color: lightGreen;</a:t>
            </a:r>
            <a:endParaRPr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a:t>
            </a:r>
            <a:endParaRPr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.s1{</a:t>
            </a:r>
            <a:endParaRPr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  background-color: orange;</a:t>
            </a:r>
            <a:endParaRPr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  width: 400px;</a:t>
            </a:r>
            <a:endParaRPr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  height: 100px;</a:t>
            </a:r>
            <a:endParaRPr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a:t>
            </a:r>
            <a:endParaRPr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.s2{</a:t>
            </a:r>
            <a:endParaRPr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  background-color: yellow;</a:t>
            </a:r>
            <a:endParaRPr sz="1200">
              <a:latin typeface="Roboto"/>
              <a:ea typeface="Roboto"/>
              <a:cs typeface="Roboto"/>
              <a:sym typeface="Roboto"/>
            </a:endParaRPr>
          </a:p>
          <a:p>
            <a:pPr indent="0" lvl="0" marL="0" rtl="0" algn="l">
              <a:spcBef>
                <a:spcPts val="0"/>
              </a:spcBef>
              <a:spcAft>
                <a:spcPts val="0"/>
              </a:spcAft>
              <a:buNone/>
            </a:pPr>
            <a:r>
              <a:rPr lang="fr" sz="1200">
                <a:latin typeface="Roboto"/>
                <a:ea typeface="Roboto"/>
                <a:cs typeface="Roboto"/>
                <a:sym typeface="Roboto"/>
              </a:rPr>
              <a:t>}</a:t>
            </a:r>
            <a:endParaRPr sz="1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Anatomie d’une balise</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228600" marR="228600" rtl="0" algn="l">
              <a:lnSpc>
                <a:spcPct val="140000"/>
              </a:lnSpc>
              <a:spcBef>
                <a:spcPts val="0"/>
              </a:spcBef>
              <a:spcAft>
                <a:spcPts val="0"/>
              </a:spcAft>
              <a:buNone/>
            </a:pP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p</a:t>
            </a:r>
            <a:r>
              <a:rPr lang="fr" sz="1200">
                <a:solidFill>
                  <a:srgbClr val="626262"/>
                </a:solidFill>
                <a:highlight>
                  <a:srgbClr val="EEEEEE"/>
                </a:highlight>
                <a:latin typeface="Courier New"/>
                <a:ea typeface="Courier New"/>
                <a:cs typeface="Courier New"/>
                <a:sym typeface="Courier New"/>
              </a:rPr>
              <a:t>&gt;</a:t>
            </a:r>
            <a:r>
              <a:rPr lang="fr" sz="1200">
                <a:solidFill>
                  <a:srgbClr val="212121"/>
                </a:solidFill>
                <a:highlight>
                  <a:srgbClr val="EEEEEE"/>
                </a:highlight>
                <a:latin typeface="Courier New"/>
                <a:ea typeface="Courier New"/>
                <a:cs typeface="Courier New"/>
                <a:sym typeface="Courier New"/>
              </a:rPr>
              <a:t>Mon chat est très grincheux</a:t>
            </a: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p</a:t>
            </a:r>
            <a:r>
              <a:rPr lang="fr" sz="1200">
                <a:solidFill>
                  <a:srgbClr val="626262"/>
                </a:solidFill>
                <a:highlight>
                  <a:srgbClr val="EEEEEE"/>
                </a:highlight>
                <a:latin typeface="Courier New"/>
                <a:ea typeface="Courier New"/>
                <a:cs typeface="Courier New"/>
                <a:sym typeface="Courier New"/>
              </a:rPr>
              <a:t>&gt;</a:t>
            </a:r>
            <a:endParaRPr sz="1200">
              <a:solidFill>
                <a:srgbClr val="626262"/>
              </a:solidFill>
              <a:highlight>
                <a:srgbClr val="EEEEEE"/>
              </a:highlight>
              <a:latin typeface="Courier New"/>
              <a:ea typeface="Courier New"/>
              <a:cs typeface="Courier New"/>
              <a:sym typeface="Courier New"/>
            </a:endParaRPr>
          </a:p>
          <a:p>
            <a:pPr indent="-342900" lvl="0" marL="457200" rtl="0" algn="l">
              <a:spcBef>
                <a:spcPts val="1800"/>
              </a:spcBef>
              <a:spcAft>
                <a:spcPts val="0"/>
              </a:spcAft>
              <a:buSzPts val="1800"/>
              <a:buChar char="●"/>
            </a:pPr>
            <a:r>
              <a:rPr lang="fr"/>
              <a:t>Balise ouvrante</a:t>
            </a:r>
            <a:endParaRPr/>
          </a:p>
          <a:p>
            <a:pPr indent="-342900" lvl="0" marL="457200" rtl="0" algn="l">
              <a:spcBef>
                <a:spcPts val="0"/>
              </a:spcBef>
              <a:spcAft>
                <a:spcPts val="0"/>
              </a:spcAft>
              <a:buSzPts val="1800"/>
              <a:buChar char="●"/>
            </a:pPr>
            <a:r>
              <a:rPr lang="fr"/>
              <a:t>Balise fermante</a:t>
            </a:r>
            <a:endParaRPr/>
          </a:p>
          <a:p>
            <a:pPr indent="-342900" lvl="0" marL="457200" rtl="0" algn="l">
              <a:spcBef>
                <a:spcPts val="0"/>
              </a:spcBef>
              <a:spcAft>
                <a:spcPts val="0"/>
              </a:spcAft>
              <a:buSzPts val="1800"/>
              <a:buChar char="●"/>
            </a:pPr>
            <a:r>
              <a:rPr lang="fr"/>
              <a:t>Elément</a:t>
            </a:r>
            <a:endParaRPr/>
          </a:p>
          <a:p>
            <a:pPr indent="-342900" lvl="0" marL="457200" rtl="0" algn="l">
              <a:spcBef>
                <a:spcPts val="0"/>
              </a:spcBef>
              <a:spcAft>
                <a:spcPts val="0"/>
              </a:spcAft>
              <a:buSzPts val="1800"/>
              <a:buChar char="●"/>
            </a:pPr>
            <a:r>
              <a:rPr lang="fr"/>
              <a:t>Contenu</a:t>
            </a:r>
            <a:endParaRPr/>
          </a:p>
          <a:p>
            <a:pPr indent="0" lvl="0" marL="228600" marR="228600" rtl="0" algn="l">
              <a:lnSpc>
                <a:spcPct val="140000"/>
              </a:lnSpc>
              <a:spcBef>
                <a:spcPts val="1200"/>
              </a:spcBef>
              <a:spcAft>
                <a:spcPts val="0"/>
              </a:spcAft>
              <a:buNone/>
            </a:pP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p class = “classcss”</a:t>
            </a:r>
            <a:r>
              <a:rPr lang="fr" sz="1200">
                <a:solidFill>
                  <a:srgbClr val="626262"/>
                </a:solidFill>
                <a:highlight>
                  <a:srgbClr val="EEEEEE"/>
                </a:highlight>
                <a:latin typeface="Courier New"/>
                <a:ea typeface="Courier New"/>
                <a:cs typeface="Courier New"/>
                <a:sym typeface="Courier New"/>
              </a:rPr>
              <a:t>&gt;</a:t>
            </a:r>
            <a:r>
              <a:rPr lang="fr" sz="1200">
                <a:solidFill>
                  <a:srgbClr val="212121"/>
                </a:solidFill>
                <a:highlight>
                  <a:srgbClr val="EEEEEE"/>
                </a:highlight>
                <a:latin typeface="Courier New"/>
                <a:ea typeface="Courier New"/>
                <a:cs typeface="Courier New"/>
                <a:sym typeface="Courier New"/>
              </a:rPr>
              <a:t>Mon chat est très grincheux</a:t>
            </a: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p</a:t>
            </a:r>
            <a:r>
              <a:rPr lang="fr" sz="1200">
                <a:solidFill>
                  <a:srgbClr val="626262"/>
                </a:solidFill>
                <a:highlight>
                  <a:srgbClr val="EEEEEE"/>
                </a:highlight>
                <a:latin typeface="Courier New"/>
                <a:ea typeface="Courier New"/>
                <a:cs typeface="Courier New"/>
                <a:sym typeface="Courier New"/>
              </a:rPr>
              <a:t>&gt;</a:t>
            </a:r>
            <a:endParaRPr sz="1200">
              <a:solidFill>
                <a:srgbClr val="626262"/>
              </a:solidFill>
              <a:highlight>
                <a:srgbClr val="EEEEEE"/>
              </a:highlight>
              <a:latin typeface="Courier New"/>
              <a:ea typeface="Courier New"/>
              <a:cs typeface="Courier New"/>
              <a:sym typeface="Courier New"/>
            </a:endParaRPr>
          </a:p>
          <a:p>
            <a:pPr indent="0" lvl="0" marL="0" rtl="0" algn="l">
              <a:spcBef>
                <a:spcPts val="1800"/>
              </a:spcBef>
              <a:spcAft>
                <a:spcPts val="1200"/>
              </a:spcAft>
              <a:buNone/>
            </a:pPr>
            <a:r>
              <a:rPr lang="fr"/>
              <a:t>⇒ Attribut</a:t>
            </a:r>
            <a:r>
              <a:rPr lang="fr" sz="1200">
                <a:solidFill>
                  <a:srgbClr val="626262"/>
                </a:solidFill>
                <a:highlight>
                  <a:srgbClr val="EEEEEE"/>
                </a:highlight>
                <a:latin typeface="Courier New"/>
                <a:ea typeface="Courier New"/>
                <a:cs typeface="Courier New"/>
                <a:sym typeface="Courier New"/>
              </a:rPr>
              <a:t> </a:t>
            </a:r>
            <a:endParaRPr sz="1200">
              <a:solidFill>
                <a:srgbClr val="626262"/>
              </a:solidFill>
              <a:highlight>
                <a:srgbClr val="EEEEEE"/>
              </a:highlight>
              <a:latin typeface="Courier New"/>
              <a:ea typeface="Courier New"/>
              <a:cs typeface="Courier New"/>
              <a:sym typeface="Courier New"/>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Quels constats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Des pistes pour résoudre</a:t>
            </a:r>
            <a:endParaRPr/>
          </a:p>
        </p:txBody>
      </p:sp>
      <p:sp>
        <p:nvSpPr>
          <p:cNvPr id="385" name="Google Shape;385;p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overflow: hidden</a:t>
            </a:r>
            <a:endParaRPr/>
          </a:p>
          <a:p>
            <a:pPr indent="-342900" lvl="0" marL="457200" rtl="0" algn="l">
              <a:spcBef>
                <a:spcPts val="0"/>
              </a:spcBef>
              <a:spcAft>
                <a:spcPts val="0"/>
              </a:spcAft>
              <a:buSzPts val="1800"/>
              <a:buChar char="●"/>
            </a:pPr>
            <a:r>
              <a:rPr lang="fr"/>
              <a:t>overflow: scroll</a:t>
            </a:r>
            <a:endParaRPr/>
          </a:p>
          <a:p>
            <a:pPr indent="-342900" lvl="0" marL="457200" rtl="0" algn="l">
              <a:spcBef>
                <a:spcPts val="0"/>
              </a:spcBef>
              <a:spcAft>
                <a:spcPts val="0"/>
              </a:spcAft>
              <a:buSzPts val="1800"/>
              <a:buChar char="●"/>
            </a:pPr>
            <a:r>
              <a:rPr lang="fr"/>
              <a:t>attention aux unités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De plus belles box</a:t>
            </a:r>
            <a:endParaRPr/>
          </a:p>
        </p:txBody>
      </p:sp>
      <p:sp>
        <p:nvSpPr>
          <p:cNvPr id="391" name="Google Shape;391;p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margin et padding</a:t>
            </a:r>
            <a:endParaRPr/>
          </a:p>
          <a:p>
            <a:pPr indent="-342900" lvl="0" marL="457200" rtl="0" algn="l">
              <a:spcBef>
                <a:spcPts val="0"/>
              </a:spcBef>
              <a:spcAft>
                <a:spcPts val="0"/>
              </a:spcAft>
              <a:buSzPts val="1800"/>
              <a:buChar char="●"/>
            </a:pPr>
            <a:r>
              <a:rPr lang="fr"/>
              <a:t>border</a:t>
            </a:r>
            <a:endParaRPr/>
          </a:p>
          <a:p>
            <a:pPr indent="-342900" lvl="0" marL="457200" rtl="0" algn="l">
              <a:spcBef>
                <a:spcPts val="0"/>
              </a:spcBef>
              <a:spcAft>
                <a:spcPts val="0"/>
              </a:spcAft>
              <a:buSzPts val="1800"/>
              <a:buChar char="●"/>
            </a:pPr>
            <a:r>
              <a:rPr lang="fr"/>
              <a:t>bordures arrondies: </a:t>
            </a:r>
            <a:endParaRPr/>
          </a:p>
          <a:p>
            <a:pPr indent="-317500" lvl="1" marL="914400" rtl="0" algn="l">
              <a:spcBef>
                <a:spcPts val="0"/>
              </a:spcBef>
              <a:spcAft>
                <a:spcPts val="0"/>
              </a:spcAft>
              <a:buSzPts val="1400"/>
              <a:buChar char="○"/>
            </a:pPr>
            <a:r>
              <a:rPr lang="fr"/>
              <a:t>border-radius</a:t>
            </a:r>
            <a:endParaRPr/>
          </a:p>
          <a:p>
            <a:pPr indent="-317500" lvl="1" marL="914400" rtl="0" algn="l">
              <a:spcBef>
                <a:spcPts val="0"/>
              </a:spcBef>
              <a:spcAft>
                <a:spcPts val="0"/>
              </a:spcAft>
              <a:buSzPts val="1400"/>
              <a:buChar char="○"/>
            </a:pPr>
            <a:r>
              <a:rPr lang="fr"/>
              <a:t>attention au %: en fonction de la largeur et de la hauteur de la boite</a:t>
            </a:r>
            <a:endParaRPr/>
          </a:p>
          <a:p>
            <a:pPr indent="0" lvl="0" marL="0" rtl="0" algn="l">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Display: inline</a:t>
            </a:r>
            <a:endParaRPr/>
          </a:p>
        </p:txBody>
      </p:sp>
      <p:sp>
        <p:nvSpPr>
          <p:cNvPr id="397" name="Google Shape;397;p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ne prend que la largeur nécessaire</a:t>
            </a:r>
            <a:endParaRPr/>
          </a:p>
          <a:p>
            <a:pPr indent="-342900" lvl="0" marL="457200" rtl="0" algn="l">
              <a:spcBef>
                <a:spcPts val="0"/>
              </a:spcBef>
              <a:spcAft>
                <a:spcPts val="0"/>
              </a:spcAft>
              <a:buSzPts val="1800"/>
              <a:buChar char="●"/>
            </a:pPr>
            <a:r>
              <a:rPr lang="fr"/>
              <a:t>ne passe pas à la ligne</a:t>
            </a:r>
            <a:endParaRPr/>
          </a:p>
          <a:p>
            <a:pPr indent="-342900" lvl="0" marL="457200" rtl="0" algn="l">
              <a:spcBef>
                <a:spcPts val="0"/>
              </a:spcBef>
              <a:spcAft>
                <a:spcPts val="0"/>
              </a:spcAft>
              <a:buSzPts val="1800"/>
              <a:buChar char="●"/>
            </a:pPr>
            <a:r>
              <a:rPr lang="fr"/>
              <a:t>peut contenir d’autres éléments en ligne</a:t>
            </a:r>
            <a:endParaRPr/>
          </a:p>
          <a:p>
            <a:pPr indent="-342900" lvl="0" marL="457200" rtl="0" algn="l">
              <a:spcBef>
                <a:spcPts val="0"/>
              </a:spcBef>
              <a:spcAft>
                <a:spcPts val="0"/>
              </a:spcAft>
              <a:buSzPts val="1800"/>
              <a:buChar char="●"/>
            </a:pPr>
            <a:r>
              <a:rPr lang="fr"/>
              <a:t>ne peut pas contenir des élements en block</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Display: block</a:t>
            </a:r>
            <a:endParaRPr/>
          </a:p>
        </p:txBody>
      </p:sp>
      <p:sp>
        <p:nvSpPr>
          <p:cNvPr id="403" name="Google Shape;403;p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Prend toute la place dans le parent</a:t>
            </a:r>
            <a:endParaRPr/>
          </a:p>
          <a:p>
            <a:pPr indent="-342900" lvl="0" marL="457200" rtl="0" algn="l">
              <a:spcBef>
                <a:spcPts val="0"/>
              </a:spcBef>
              <a:spcAft>
                <a:spcPts val="0"/>
              </a:spcAft>
              <a:buSzPts val="1800"/>
              <a:buChar char="●"/>
            </a:pPr>
            <a:r>
              <a:rPr lang="fr"/>
              <a:t>Passe à la ligne</a:t>
            </a:r>
            <a:endParaRPr/>
          </a:p>
          <a:p>
            <a:pPr indent="-342900" lvl="0" marL="457200" rtl="0" algn="l">
              <a:spcBef>
                <a:spcPts val="0"/>
              </a:spcBef>
              <a:spcAft>
                <a:spcPts val="0"/>
              </a:spcAft>
              <a:buSzPts val="1800"/>
              <a:buChar char="●"/>
            </a:pPr>
            <a:r>
              <a:rPr lang="fr"/>
              <a:t>peut contenir des éléments block et inline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Et un peu de flexibilité?</a:t>
            </a:r>
            <a:endParaRPr/>
          </a:p>
        </p:txBody>
      </p:sp>
      <p:sp>
        <p:nvSpPr>
          <p:cNvPr id="409" name="Google Shape;409;p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display:flex</a:t>
            </a:r>
            <a:endParaRPr/>
          </a:p>
          <a:p>
            <a:pPr indent="-342900" lvl="0" marL="457200" rtl="0" algn="l">
              <a:spcBef>
                <a:spcPts val="1200"/>
              </a:spcBef>
              <a:spcAft>
                <a:spcPts val="0"/>
              </a:spcAft>
              <a:buSzPts val="1800"/>
              <a:buChar char="●"/>
            </a:pPr>
            <a:r>
              <a:rPr lang="fr"/>
              <a:t>boîte flexible</a:t>
            </a:r>
            <a:endParaRPr/>
          </a:p>
          <a:p>
            <a:pPr indent="-342900" lvl="0" marL="457200" rtl="0" algn="l">
              <a:spcBef>
                <a:spcPts val="0"/>
              </a:spcBef>
              <a:spcAft>
                <a:spcPts val="0"/>
              </a:spcAft>
              <a:buSzPts val="1800"/>
              <a:buChar char="●"/>
            </a:pPr>
            <a:r>
              <a:rPr lang="fr"/>
              <a:t>s’adapte à place</a:t>
            </a:r>
            <a:endParaRPr/>
          </a:p>
          <a:p>
            <a:pPr indent="-342900" lvl="0" marL="457200" rtl="0" algn="l">
              <a:spcBef>
                <a:spcPts val="0"/>
              </a:spcBef>
              <a:spcAft>
                <a:spcPts val="0"/>
              </a:spcAft>
              <a:buSzPts val="1800"/>
              <a:buChar char="●"/>
            </a:pPr>
            <a:r>
              <a:rPr lang="fr"/>
              <a:t>utile pour le “responsive</a:t>
            </a:r>
            <a:endParaRPr/>
          </a:p>
          <a:p>
            <a:pPr indent="0" lvl="0" marL="0" rtl="0" algn="l">
              <a:spcBef>
                <a:spcPts val="1200"/>
              </a:spcBef>
              <a:spcAft>
                <a:spcPts val="0"/>
              </a:spcAft>
              <a:buNone/>
            </a:pPr>
            <a:r>
              <a:rPr lang="fr"/>
              <a:t>display:grid</a:t>
            </a:r>
            <a:endParaRPr/>
          </a:p>
          <a:p>
            <a:pPr indent="0" lvl="0" marL="0" rtl="0" algn="l">
              <a:spcBef>
                <a:spcPts val="1200"/>
              </a:spcBef>
              <a:spcAft>
                <a:spcPts val="1200"/>
              </a:spcAft>
              <a:buNone/>
            </a:pPr>
            <a:r>
              <a:rPr lang="fr"/>
              <a:t>display:list-item</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Tp n°3 - un monde de boîtes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418" name="Shape 418"/>
        <p:cNvGrpSpPr/>
        <p:nvPr/>
      </p:nvGrpSpPr>
      <p:grpSpPr>
        <a:xfrm>
          <a:off x="0" y="0"/>
          <a:ext cx="0" cy="0"/>
          <a:chOff x="0" y="0"/>
          <a:chExt cx="0" cy="0"/>
        </a:xfrm>
      </p:grpSpPr>
      <p:sp>
        <p:nvSpPr>
          <p:cNvPr id="419" name="Google Shape;419;p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Créer un site web statique ( 30 minutes )</a:t>
            </a:r>
            <a:endParaRPr/>
          </a:p>
        </p:txBody>
      </p:sp>
      <p:sp>
        <p:nvSpPr>
          <p:cNvPr id="420" name="Google Shape;420;p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Reprenez le site web du TP2</a:t>
            </a:r>
            <a:endParaRPr/>
          </a:p>
          <a:p>
            <a:pPr indent="-342900" lvl="0" marL="457200" rtl="0" algn="l">
              <a:spcBef>
                <a:spcPts val="1200"/>
              </a:spcBef>
              <a:spcAft>
                <a:spcPts val="0"/>
              </a:spcAft>
              <a:buSzPts val="1800"/>
              <a:buChar char="●"/>
            </a:pPr>
            <a:r>
              <a:rPr lang="fr"/>
              <a:t>Positionnement des images </a:t>
            </a:r>
            <a:endParaRPr/>
          </a:p>
          <a:p>
            <a:pPr indent="-342900" lvl="0" marL="457200" rtl="0" algn="l">
              <a:spcBef>
                <a:spcPts val="0"/>
              </a:spcBef>
              <a:spcAft>
                <a:spcPts val="0"/>
              </a:spcAft>
              <a:buSzPts val="1800"/>
              <a:buChar char="●"/>
            </a:pPr>
            <a:r>
              <a:rPr lang="fr"/>
              <a:t>Des </a:t>
            </a:r>
            <a:r>
              <a:rPr lang="fr"/>
              <a:t>boîtes</a:t>
            </a:r>
            <a:r>
              <a:rPr lang="fr"/>
              <a:t> mises en forme</a:t>
            </a:r>
            <a:endParaRPr/>
          </a:p>
          <a:p>
            <a:pPr indent="-342900" lvl="0" marL="457200" rtl="0" algn="l">
              <a:spcBef>
                <a:spcPts val="0"/>
              </a:spcBef>
              <a:spcAft>
                <a:spcPts val="0"/>
              </a:spcAft>
              <a:buSzPts val="1800"/>
              <a:buChar char="●"/>
            </a:pPr>
            <a:r>
              <a:rPr lang="fr"/>
              <a:t>Explorer les propriétés de mise en forme des boîte: expérimentez !</a:t>
            </a:r>
            <a:endParaRPr/>
          </a:p>
          <a:p>
            <a:pPr indent="0" lvl="0" marL="0" rtl="0" algn="l">
              <a:spcBef>
                <a:spcPts val="1200"/>
              </a:spcBef>
              <a:spcAft>
                <a:spcPts val="0"/>
              </a:spcAft>
              <a:buNone/>
            </a:pPr>
            <a:r>
              <a:rPr lang="fr"/>
              <a:t>Pour valider le site: </a:t>
            </a:r>
            <a:r>
              <a:rPr lang="fr" u="sng">
                <a:solidFill>
                  <a:schemeClr val="hlink"/>
                </a:solidFill>
                <a:hlinkClick r:id="rId3"/>
              </a:rPr>
              <a:t>https://validator.w3.org/</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Anatomie d’une balise</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228600" marR="228600" rtl="0" algn="l">
              <a:lnSpc>
                <a:spcPct val="140000"/>
              </a:lnSpc>
              <a:spcBef>
                <a:spcPts val="0"/>
              </a:spcBef>
              <a:spcAft>
                <a:spcPts val="0"/>
              </a:spcAft>
              <a:buNone/>
            </a:pPr>
            <a:r>
              <a:rPr lang="fr" sz="1200">
                <a:solidFill>
                  <a:srgbClr val="626262"/>
                </a:solidFill>
                <a:highlight>
                  <a:srgbClr val="EBF8E1"/>
                </a:highlight>
                <a:latin typeface="Courier New"/>
                <a:ea typeface="Courier New"/>
                <a:cs typeface="Courier New"/>
                <a:sym typeface="Courier New"/>
              </a:rPr>
              <a:t>&lt;</a:t>
            </a:r>
            <a:r>
              <a:rPr lang="fr" sz="1200">
                <a:solidFill>
                  <a:srgbClr val="95353A"/>
                </a:solidFill>
                <a:highlight>
                  <a:srgbClr val="EBF8E1"/>
                </a:highlight>
                <a:latin typeface="Courier New"/>
                <a:ea typeface="Courier New"/>
                <a:cs typeface="Courier New"/>
                <a:sym typeface="Courier New"/>
              </a:rPr>
              <a:t>p</a:t>
            </a:r>
            <a:r>
              <a:rPr lang="fr" sz="1200">
                <a:solidFill>
                  <a:srgbClr val="626262"/>
                </a:solidFill>
                <a:highlight>
                  <a:srgbClr val="EBF8E1"/>
                </a:highlight>
                <a:latin typeface="Courier New"/>
                <a:ea typeface="Courier New"/>
                <a:cs typeface="Courier New"/>
                <a:sym typeface="Courier New"/>
              </a:rPr>
              <a:t>&gt;</a:t>
            </a:r>
            <a:r>
              <a:rPr lang="fr" sz="1200">
                <a:solidFill>
                  <a:srgbClr val="212121"/>
                </a:solidFill>
                <a:highlight>
                  <a:srgbClr val="EBF8E1"/>
                </a:highlight>
                <a:latin typeface="Courier New"/>
                <a:ea typeface="Courier New"/>
                <a:cs typeface="Courier New"/>
                <a:sym typeface="Courier New"/>
              </a:rPr>
              <a:t>Mon chat est </a:t>
            </a:r>
            <a:r>
              <a:rPr lang="fr" sz="1200">
                <a:solidFill>
                  <a:srgbClr val="626262"/>
                </a:solidFill>
                <a:highlight>
                  <a:srgbClr val="EBF8E1"/>
                </a:highlight>
                <a:latin typeface="Courier New"/>
                <a:ea typeface="Courier New"/>
                <a:cs typeface="Courier New"/>
                <a:sym typeface="Courier New"/>
              </a:rPr>
              <a:t>&lt;</a:t>
            </a:r>
            <a:r>
              <a:rPr lang="fr" sz="1200">
                <a:solidFill>
                  <a:srgbClr val="95353A"/>
                </a:solidFill>
                <a:highlight>
                  <a:srgbClr val="EBF8E1"/>
                </a:highlight>
                <a:latin typeface="Courier New"/>
                <a:ea typeface="Courier New"/>
                <a:cs typeface="Courier New"/>
                <a:sym typeface="Courier New"/>
              </a:rPr>
              <a:t>strong</a:t>
            </a:r>
            <a:r>
              <a:rPr lang="fr" sz="1200">
                <a:solidFill>
                  <a:srgbClr val="626262"/>
                </a:solidFill>
                <a:highlight>
                  <a:srgbClr val="EBF8E1"/>
                </a:highlight>
                <a:latin typeface="Courier New"/>
                <a:ea typeface="Courier New"/>
                <a:cs typeface="Courier New"/>
                <a:sym typeface="Courier New"/>
              </a:rPr>
              <a:t>&gt;</a:t>
            </a:r>
            <a:r>
              <a:rPr lang="fr" sz="1200">
                <a:solidFill>
                  <a:srgbClr val="212121"/>
                </a:solidFill>
                <a:highlight>
                  <a:srgbClr val="EBF8E1"/>
                </a:highlight>
                <a:latin typeface="Courier New"/>
                <a:ea typeface="Courier New"/>
                <a:cs typeface="Courier New"/>
                <a:sym typeface="Courier New"/>
              </a:rPr>
              <a:t>très</a:t>
            </a:r>
            <a:r>
              <a:rPr lang="fr" sz="1200">
                <a:solidFill>
                  <a:srgbClr val="626262"/>
                </a:solidFill>
                <a:highlight>
                  <a:srgbClr val="EBF8E1"/>
                </a:highlight>
                <a:latin typeface="Courier New"/>
                <a:ea typeface="Courier New"/>
                <a:cs typeface="Courier New"/>
                <a:sym typeface="Courier New"/>
              </a:rPr>
              <a:t>&lt;/</a:t>
            </a:r>
            <a:r>
              <a:rPr lang="fr" sz="1200">
                <a:solidFill>
                  <a:srgbClr val="95353A"/>
                </a:solidFill>
                <a:highlight>
                  <a:srgbClr val="EBF8E1"/>
                </a:highlight>
                <a:latin typeface="Courier New"/>
                <a:ea typeface="Courier New"/>
                <a:cs typeface="Courier New"/>
                <a:sym typeface="Courier New"/>
              </a:rPr>
              <a:t>strong</a:t>
            </a:r>
            <a:r>
              <a:rPr lang="fr" sz="1200">
                <a:solidFill>
                  <a:srgbClr val="626262"/>
                </a:solidFill>
                <a:highlight>
                  <a:srgbClr val="EBF8E1"/>
                </a:highlight>
                <a:latin typeface="Courier New"/>
                <a:ea typeface="Courier New"/>
                <a:cs typeface="Courier New"/>
                <a:sym typeface="Courier New"/>
              </a:rPr>
              <a:t>&gt;</a:t>
            </a:r>
            <a:r>
              <a:rPr lang="fr" sz="1200">
                <a:solidFill>
                  <a:srgbClr val="212121"/>
                </a:solidFill>
                <a:highlight>
                  <a:srgbClr val="EBF8E1"/>
                </a:highlight>
                <a:latin typeface="Courier New"/>
                <a:ea typeface="Courier New"/>
                <a:cs typeface="Courier New"/>
                <a:sym typeface="Courier New"/>
              </a:rPr>
              <a:t> grincheux.</a:t>
            </a:r>
            <a:r>
              <a:rPr lang="fr" sz="1200">
                <a:solidFill>
                  <a:srgbClr val="626262"/>
                </a:solidFill>
                <a:highlight>
                  <a:srgbClr val="EBF8E1"/>
                </a:highlight>
                <a:latin typeface="Courier New"/>
                <a:ea typeface="Courier New"/>
                <a:cs typeface="Courier New"/>
                <a:sym typeface="Courier New"/>
              </a:rPr>
              <a:t>&lt;/</a:t>
            </a:r>
            <a:r>
              <a:rPr lang="fr" sz="1200">
                <a:solidFill>
                  <a:srgbClr val="95353A"/>
                </a:solidFill>
                <a:highlight>
                  <a:srgbClr val="EBF8E1"/>
                </a:highlight>
                <a:latin typeface="Courier New"/>
                <a:ea typeface="Courier New"/>
                <a:cs typeface="Courier New"/>
                <a:sym typeface="Courier New"/>
              </a:rPr>
              <a:t>p</a:t>
            </a:r>
            <a:r>
              <a:rPr lang="fr" sz="1200">
                <a:solidFill>
                  <a:srgbClr val="626262"/>
                </a:solidFill>
                <a:highlight>
                  <a:srgbClr val="EBF8E1"/>
                </a:highlight>
                <a:latin typeface="Courier New"/>
                <a:ea typeface="Courier New"/>
                <a:cs typeface="Courier New"/>
                <a:sym typeface="Courier New"/>
              </a:rPr>
              <a:t>&gt;</a:t>
            </a:r>
            <a:endParaRPr sz="1200">
              <a:solidFill>
                <a:srgbClr val="626262"/>
              </a:solidFill>
              <a:highlight>
                <a:srgbClr val="EBF8E1"/>
              </a:highlight>
              <a:latin typeface="Courier New"/>
              <a:ea typeface="Courier New"/>
              <a:cs typeface="Courier New"/>
              <a:sym typeface="Courier New"/>
            </a:endParaRPr>
          </a:p>
          <a:p>
            <a:pPr indent="0" lvl="0" marL="0" rtl="0" algn="l">
              <a:spcBef>
                <a:spcPts val="1800"/>
              </a:spcBef>
              <a:spcAft>
                <a:spcPts val="0"/>
              </a:spcAft>
              <a:buNone/>
            </a:pPr>
            <a:r>
              <a:rPr lang="fr"/>
              <a:t>⇒ Imbrication possible</a:t>
            </a:r>
            <a:endParaRPr sz="1200">
              <a:solidFill>
                <a:srgbClr val="212121"/>
              </a:solidFill>
              <a:highlight>
                <a:srgbClr val="FFFFFF"/>
              </a:highlight>
              <a:latin typeface="Arial"/>
              <a:ea typeface="Arial"/>
              <a:cs typeface="Arial"/>
              <a:sym typeface="Arial"/>
            </a:endParaRPr>
          </a:p>
          <a:p>
            <a:pPr indent="0" lvl="0" marL="228600" marR="228600" rtl="0" algn="l">
              <a:lnSpc>
                <a:spcPct val="140000"/>
              </a:lnSpc>
              <a:spcBef>
                <a:spcPts val="1200"/>
              </a:spcBef>
              <a:spcAft>
                <a:spcPts val="0"/>
              </a:spcAft>
              <a:buNone/>
            </a:pP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img </a:t>
            </a:r>
            <a:r>
              <a:rPr lang="fr" sz="1200">
                <a:solidFill>
                  <a:srgbClr val="276738"/>
                </a:solidFill>
                <a:highlight>
                  <a:srgbClr val="EEEEEE"/>
                </a:highlight>
                <a:latin typeface="Courier New"/>
                <a:ea typeface="Courier New"/>
                <a:cs typeface="Courier New"/>
                <a:sym typeface="Courier New"/>
              </a:rPr>
              <a:t>src</a:t>
            </a:r>
            <a:r>
              <a:rPr lang="fr" sz="1200">
                <a:solidFill>
                  <a:srgbClr val="626262"/>
                </a:solidFill>
                <a:highlight>
                  <a:srgbClr val="EEEEEE"/>
                </a:highlight>
                <a:latin typeface="Courier New"/>
                <a:ea typeface="Courier New"/>
                <a:cs typeface="Courier New"/>
                <a:sym typeface="Courier New"/>
              </a:rPr>
              <a:t>="</a:t>
            </a:r>
            <a:r>
              <a:rPr lang="fr" sz="1200">
                <a:solidFill>
                  <a:srgbClr val="00458B"/>
                </a:solidFill>
                <a:highlight>
                  <a:srgbClr val="EEEEEE"/>
                </a:highlight>
                <a:latin typeface="Courier New"/>
                <a:ea typeface="Courier New"/>
                <a:cs typeface="Courier New"/>
                <a:sym typeface="Courier New"/>
              </a:rPr>
              <a:t>images/firefox-icon.png</a:t>
            </a:r>
            <a:r>
              <a:rPr lang="fr" sz="1200">
                <a:solidFill>
                  <a:srgbClr val="626262"/>
                </a:solidFill>
                <a:highlight>
                  <a:srgbClr val="EEEEEE"/>
                </a:highlight>
                <a:latin typeface="Courier New"/>
                <a:ea typeface="Courier New"/>
                <a:cs typeface="Courier New"/>
                <a:sym typeface="Courier New"/>
              </a:rPr>
              <a:t>"</a:t>
            </a:r>
            <a:r>
              <a:rPr lang="fr" sz="1200">
                <a:solidFill>
                  <a:srgbClr val="95353A"/>
                </a:solidFill>
                <a:highlight>
                  <a:srgbClr val="EEEEEE"/>
                </a:highlight>
                <a:latin typeface="Courier New"/>
                <a:ea typeface="Courier New"/>
                <a:cs typeface="Courier New"/>
                <a:sym typeface="Courier New"/>
              </a:rPr>
              <a:t> </a:t>
            </a:r>
            <a:r>
              <a:rPr lang="fr" sz="1200">
                <a:solidFill>
                  <a:srgbClr val="276738"/>
                </a:solidFill>
                <a:highlight>
                  <a:srgbClr val="EEEEEE"/>
                </a:highlight>
                <a:latin typeface="Courier New"/>
                <a:ea typeface="Courier New"/>
                <a:cs typeface="Courier New"/>
                <a:sym typeface="Courier New"/>
              </a:rPr>
              <a:t>alt</a:t>
            </a:r>
            <a:r>
              <a:rPr lang="fr" sz="1200">
                <a:solidFill>
                  <a:srgbClr val="626262"/>
                </a:solidFill>
                <a:highlight>
                  <a:srgbClr val="EEEEEE"/>
                </a:highlight>
                <a:latin typeface="Courier New"/>
                <a:ea typeface="Courier New"/>
                <a:cs typeface="Courier New"/>
                <a:sym typeface="Courier New"/>
              </a:rPr>
              <a:t>="</a:t>
            </a:r>
            <a:r>
              <a:rPr lang="fr" sz="1200">
                <a:solidFill>
                  <a:srgbClr val="00458B"/>
                </a:solidFill>
                <a:highlight>
                  <a:srgbClr val="EEEEEE"/>
                </a:highlight>
                <a:latin typeface="Courier New"/>
                <a:ea typeface="Courier New"/>
                <a:cs typeface="Courier New"/>
                <a:sym typeface="Courier New"/>
              </a:rPr>
              <a:t>Mon image test</a:t>
            </a:r>
            <a:r>
              <a:rPr lang="fr" sz="1200">
                <a:solidFill>
                  <a:srgbClr val="626262"/>
                </a:solidFill>
                <a:highlight>
                  <a:srgbClr val="EEEEEE"/>
                </a:highlight>
                <a:latin typeface="Courier New"/>
                <a:ea typeface="Courier New"/>
                <a:cs typeface="Courier New"/>
                <a:sym typeface="Courier New"/>
              </a:rPr>
              <a:t>"</a:t>
            </a:r>
            <a:r>
              <a:rPr lang="fr" sz="1200">
                <a:solidFill>
                  <a:srgbClr val="95353A"/>
                </a:solidFill>
                <a:highlight>
                  <a:srgbClr val="EEEEEE"/>
                </a:highlight>
                <a:latin typeface="Courier New"/>
                <a:ea typeface="Courier New"/>
                <a:cs typeface="Courier New"/>
                <a:sym typeface="Courier New"/>
              </a:rPr>
              <a:t> </a:t>
            </a:r>
            <a:r>
              <a:rPr lang="fr" sz="1200">
                <a:solidFill>
                  <a:srgbClr val="626262"/>
                </a:solidFill>
                <a:highlight>
                  <a:srgbClr val="EEEEEE"/>
                </a:highlight>
                <a:latin typeface="Courier New"/>
                <a:ea typeface="Courier New"/>
                <a:cs typeface="Courier New"/>
                <a:sym typeface="Courier New"/>
              </a:rPr>
              <a:t>/&gt;</a:t>
            </a:r>
            <a:endParaRPr sz="1200">
              <a:solidFill>
                <a:srgbClr val="626262"/>
              </a:solidFill>
              <a:highlight>
                <a:srgbClr val="EEEEEE"/>
              </a:highlight>
              <a:latin typeface="Courier New"/>
              <a:ea typeface="Courier New"/>
              <a:cs typeface="Courier New"/>
              <a:sym typeface="Courier New"/>
            </a:endParaRPr>
          </a:p>
          <a:p>
            <a:pPr indent="0" lvl="0" marL="0" rtl="0" algn="l">
              <a:spcBef>
                <a:spcPts val="1800"/>
              </a:spcBef>
              <a:spcAft>
                <a:spcPts val="0"/>
              </a:spcAft>
              <a:buNone/>
            </a:pPr>
            <a:r>
              <a:rPr lang="fr"/>
              <a:t>⇒ Balise vide, sans contenu</a:t>
            </a:r>
            <a:endParaRPr sz="1200">
              <a:solidFill>
                <a:srgbClr val="626262"/>
              </a:solidFill>
              <a:highlight>
                <a:srgbClr val="EEEEEE"/>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Anatomie d’une page HTML</a:t>
            </a:r>
            <a:endParaRPr/>
          </a:p>
        </p:txBody>
      </p:sp>
      <p:sp>
        <p:nvSpPr>
          <p:cNvPr id="124" name="Google Shape;124;p19"/>
          <p:cNvSpPr txBox="1"/>
          <p:nvPr>
            <p:ph idx="1" type="body"/>
          </p:nvPr>
        </p:nvSpPr>
        <p:spPr>
          <a:xfrm>
            <a:off x="311700" y="1229875"/>
            <a:ext cx="42603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fr" sz="1200">
                <a:solidFill>
                  <a:srgbClr val="212121"/>
                </a:solidFill>
                <a:highlight>
                  <a:srgbClr val="EEEEEE"/>
                </a:highlight>
                <a:latin typeface="Courier New"/>
                <a:ea typeface="Courier New"/>
                <a:cs typeface="Courier New"/>
                <a:sym typeface="Courier New"/>
              </a:rPr>
              <a:t>&lt;!DOCTYPE html&gt;</a:t>
            </a:r>
            <a:r>
              <a:rPr lang="fr" sz="1600">
                <a:solidFill>
                  <a:srgbClr val="212121"/>
                </a:solidFill>
                <a:highlight>
                  <a:srgbClr val="EEEEEE"/>
                </a:highlight>
              </a:rPr>
              <a:t> ⇒ compatible avec l’ancien</a:t>
            </a:r>
            <a:endParaRPr sz="1600">
              <a:solidFill>
                <a:srgbClr val="212121"/>
              </a:solidFill>
              <a:highlight>
                <a:srgbClr val="EEEEEE"/>
              </a:highlight>
            </a:endParaRPr>
          </a:p>
          <a:p>
            <a:pPr indent="0" lvl="0" marL="0" rtl="0" algn="l">
              <a:spcBef>
                <a:spcPts val="1200"/>
              </a:spcBef>
              <a:spcAft>
                <a:spcPts val="0"/>
              </a:spcAft>
              <a:buNone/>
            </a:pPr>
            <a:r>
              <a:rPr lang="fr" sz="1600">
                <a:solidFill>
                  <a:srgbClr val="212121"/>
                </a:solidFill>
                <a:highlight>
                  <a:srgbClr val="EEEEEE"/>
                </a:highlight>
              </a:rPr>
              <a:t>&lt;html&gt;&lt;/html&gt; ⇒ racine</a:t>
            </a:r>
            <a:endParaRPr sz="1600">
              <a:solidFill>
                <a:srgbClr val="212121"/>
              </a:solidFill>
              <a:highlight>
                <a:srgbClr val="EEEEEE"/>
              </a:highlight>
            </a:endParaRPr>
          </a:p>
          <a:p>
            <a:pPr indent="0" lvl="0" marL="0" rtl="0" algn="l">
              <a:spcBef>
                <a:spcPts val="1200"/>
              </a:spcBef>
              <a:spcAft>
                <a:spcPts val="0"/>
              </a:spcAft>
              <a:buNone/>
            </a:pPr>
            <a:r>
              <a:rPr lang="fr" sz="1600">
                <a:solidFill>
                  <a:srgbClr val="212121"/>
                </a:solidFill>
                <a:highlight>
                  <a:srgbClr val="EEEEEE"/>
                </a:highlight>
              </a:rPr>
              <a:t>&lt;head&gt;&lt;/head&gt; ⇒ entête de la page</a:t>
            </a:r>
            <a:endParaRPr sz="1600">
              <a:solidFill>
                <a:srgbClr val="212121"/>
              </a:solidFill>
              <a:highlight>
                <a:srgbClr val="EEEEEE"/>
              </a:highlight>
            </a:endParaRPr>
          </a:p>
          <a:p>
            <a:pPr indent="0" lvl="0" marL="0" rtl="0" algn="l">
              <a:spcBef>
                <a:spcPts val="1200"/>
              </a:spcBef>
              <a:spcAft>
                <a:spcPts val="0"/>
              </a:spcAft>
              <a:buNone/>
            </a:pPr>
            <a:r>
              <a:rPr lang="fr" sz="1600">
                <a:solidFill>
                  <a:srgbClr val="212121"/>
                </a:solidFill>
                <a:highlight>
                  <a:srgbClr val="EEEEEE"/>
                </a:highlight>
              </a:rPr>
              <a:t>&lt;meta charset=”utf-8”&gt; ⇒ jeu de caractère</a:t>
            </a:r>
            <a:endParaRPr sz="1600">
              <a:solidFill>
                <a:srgbClr val="212121"/>
              </a:solidFill>
              <a:highlight>
                <a:srgbClr val="EEEEEE"/>
              </a:highlight>
            </a:endParaRPr>
          </a:p>
          <a:p>
            <a:pPr indent="0" lvl="0" marL="0" rtl="0" algn="l">
              <a:spcBef>
                <a:spcPts val="1200"/>
              </a:spcBef>
              <a:spcAft>
                <a:spcPts val="0"/>
              </a:spcAft>
              <a:buNone/>
            </a:pPr>
            <a:r>
              <a:rPr lang="fr" sz="1600">
                <a:solidFill>
                  <a:srgbClr val="212121"/>
                </a:solidFill>
                <a:highlight>
                  <a:srgbClr val="EEEEEE"/>
                </a:highlight>
              </a:rPr>
              <a:t>&lt;title&gt;&lt;/title&gt; ⇒ titre de la page (s’affiche dans la barre de titre du navigateur)</a:t>
            </a:r>
            <a:endParaRPr sz="1600">
              <a:solidFill>
                <a:srgbClr val="212121"/>
              </a:solidFill>
              <a:highlight>
                <a:srgbClr val="EEEEEE"/>
              </a:highlight>
            </a:endParaRPr>
          </a:p>
          <a:p>
            <a:pPr indent="0" lvl="0" marL="0" rtl="0" algn="l">
              <a:spcBef>
                <a:spcPts val="1200"/>
              </a:spcBef>
              <a:spcAft>
                <a:spcPts val="0"/>
              </a:spcAft>
              <a:buNone/>
            </a:pPr>
            <a:r>
              <a:rPr lang="fr" sz="1600">
                <a:solidFill>
                  <a:srgbClr val="212121"/>
                </a:solidFill>
                <a:highlight>
                  <a:srgbClr val="EEEEEE"/>
                </a:highlight>
              </a:rPr>
              <a:t>&lt;body&gt;&lt;/body&gt; ⇒ corps de  la  page</a:t>
            </a:r>
            <a:endParaRPr sz="1600">
              <a:solidFill>
                <a:srgbClr val="212121"/>
              </a:solidFill>
              <a:highlight>
                <a:srgbClr val="EEEEEE"/>
              </a:highlight>
            </a:endParaRPr>
          </a:p>
          <a:p>
            <a:pPr indent="0" lvl="0" marL="0" rtl="0" algn="l">
              <a:spcBef>
                <a:spcPts val="1200"/>
              </a:spcBef>
              <a:spcAft>
                <a:spcPts val="0"/>
              </a:spcAft>
              <a:buNone/>
            </a:pPr>
            <a:r>
              <a:rPr lang="fr" sz="1600">
                <a:solidFill>
                  <a:srgbClr val="212121"/>
                </a:solidFill>
                <a:highlight>
                  <a:srgbClr val="EEEEEE"/>
                </a:highlight>
              </a:rPr>
              <a:t>&lt;img/&gt; ⇒ image</a:t>
            </a:r>
            <a:endParaRPr sz="1600">
              <a:solidFill>
                <a:srgbClr val="212121"/>
              </a:solidFill>
              <a:highlight>
                <a:srgbClr val="EEEEEE"/>
              </a:highlight>
            </a:endParaRPr>
          </a:p>
          <a:p>
            <a:pPr indent="0" lvl="0" marL="0" rtl="0" algn="l">
              <a:spcBef>
                <a:spcPts val="1200"/>
              </a:spcBef>
              <a:spcAft>
                <a:spcPts val="0"/>
              </a:spcAft>
              <a:buNone/>
            </a:pPr>
            <a:r>
              <a:rPr lang="fr" sz="1600">
                <a:solidFill>
                  <a:srgbClr val="212121"/>
                </a:solidFill>
                <a:highlight>
                  <a:srgbClr val="EEEEEE"/>
                </a:highlight>
              </a:rPr>
              <a:t>alt ⇒ pour les mal-voyants (et le référencement)</a:t>
            </a:r>
            <a:endParaRPr sz="1600">
              <a:solidFill>
                <a:srgbClr val="212121"/>
              </a:solidFill>
              <a:highlight>
                <a:srgbClr val="EEEEEE"/>
              </a:highlight>
            </a:endParaRPr>
          </a:p>
          <a:p>
            <a:pPr indent="0" lvl="0" marL="0" rtl="0" algn="l">
              <a:spcBef>
                <a:spcPts val="1200"/>
              </a:spcBef>
              <a:spcAft>
                <a:spcPts val="1200"/>
              </a:spcAft>
              <a:buNone/>
            </a:pPr>
            <a:r>
              <a:t/>
            </a:r>
            <a:endParaRPr sz="1600">
              <a:solidFill>
                <a:srgbClr val="212121"/>
              </a:solidFill>
              <a:highlight>
                <a:srgbClr val="EEEEEE"/>
              </a:highlight>
            </a:endParaRPr>
          </a:p>
        </p:txBody>
      </p:sp>
      <p:sp>
        <p:nvSpPr>
          <p:cNvPr id="125" name="Google Shape;125;p19"/>
          <p:cNvSpPr txBox="1"/>
          <p:nvPr/>
        </p:nvSpPr>
        <p:spPr>
          <a:xfrm>
            <a:off x="4660050" y="1222075"/>
            <a:ext cx="4351200" cy="273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626262"/>
                </a:solidFill>
                <a:highlight>
                  <a:srgbClr val="EEEEEE"/>
                </a:highlight>
                <a:latin typeface="Courier New"/>
                <a:ea typeface="Courier New"/>
                <a:cs typeface="Courier New"/>
                <a:sym typeface="Courier New"/>
              </a:rPr>
              <a:t>&lt;!DOCTYPE html&gt;</a:t>
            </a:r>
            <a:endParaRPr sz="1200">
              <a:solidFill>
                <a:srgbClr val="21212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html</a:t>
            </a:r>
            <a:r>
              <a:rPr lang="fr" sz="1200">
                <a:solidFill>
                  <a:srgbClr val="626262"/>
                </a:solidFill>
                <a:highlight>
                  <a:srgbClr val="EEEEEE"/>
                </a:highlight>
                <a:latin typeface="Courier New"/>
                <a:ea typeface="Courier New"/>
                <a:cs typeface="Courier New"/>
                <a:sym typeface="Courier New"/>
              </a:rPr>
              <a:t>&gt;</a:t>
            </a:r>
            <a:endParaRPr sz="1200">
              <a:solidFill>
                <a:srgbClr val="21212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fr" sz="1200">
                <a:solidFill>
                  <a:srgbClr val="212121"/>
                </a:solidFill>
                <a:highlight>
                  <a:srgbClr val="EEEEEE"/>
                </a:highlight>
                <a:latin typeface="Courier New"/>
                <a:ea typeface="Courier New"/>
                <a:cs typeface="Courier New"/>
                <a:sym typeface="Courier New"/>
              </a:rPr>
              <a:t>  </a:t>
            </a: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head</a:t>
            </a:r>
            <a:r>
              <a:rPr lang="fr" sz="1200">
                <a:solidFill>
                  <a:srgbClr val="626262"/>
                </a:solidFill>
                <a:highlight>
                  <a:srgbClr val="EEEEEE"/>
                </a:highlight>
                <a:latin typeface="Courier New"/>
                <a:ea typeface="Courier New"/>
                <a:cs typeface="Courier New"/>
                <a:sym typeface="Courier New"/>
              </a:rPr>
              <a:t>&gt;</a:t>
            </a:r>
            <a:endParaRPr sz="1200">
              <a:solidFill>
                <a:srgbClr val="21212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fr" sz="1200">
                <a:solidFill>
                  <a:srgbClr val="212121"/>
                </a:solidFill>
                <a:highlight>
                  <a:srgbClr val="EEEEEE"/>
                </a:highlight>
                <a:latin typeface="Courier New"/>
                <a:ea typeface="Courier New"/>
                <a:cs typeface="Courier New"/>
                <a:sym typeface="Courier New"/>
              </a:rPr>
              <a:t>    </a:t>
            </a: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meta </a:t>
            </a:r>
            <a:r>
              <a:rPr lang="fr" sz="1200">
                <a:solidFill>
                  <a:srgbClr val="276738"/>
                </a:solidFill>
                <a:highlight>
                  <a:srgbClr val="EEEEEE"/>
                </a:highlight>
                <a:latin typeface="Courier New"/>
                <a:ea typeface="Courier New"/>
                <a:cs typeface="Courier New"/>
                <a:sym typeface="Courier New"/>
              </a:rPr>
              <a:t>charset</a:t>
            </a:r>
            <a:r>
              <a:rPr lang="fr" sz="1200">
                <a:solidFill>
                  <a:srgbClr val="626262"/>
                </a:solidFill>
                <a:highlight>
                  <a:srgbClr val="EEEEEE"/>
                </a:highlight>
                <a:latin typeface="Courier New"/>
                <a:ea typeface="Courier New"/>
                <a:cs typeface="Courier New"/>
                <a:sym typeface="Courier New"/>
              </a:rPr>
              <a:t>="</a:t>
            </a:r>
            <a:r>
              <a:rPr lang="fr" sz="1200">
                <a:solidFill>
                  <a:srgbClr val="00458B"/>
                </a:solidFill>
                <a:highlight>
                  <a:srgbClr val="EEEEEE"/>
                </a:highlight>
                <a:latin typeface="Courier New"/>
                <a:ea typeface="Courier New"/>
                <a:cs typeface="Courier New"/>
                <a:sym typeface="Courier New"/>
              </a:rPr>
              <a:t>utf-8</a:t>
            </a:r>
            <a:r>
              <a:rPr lang="fr" sz="1200">
                <a:solidFill>
                  <a:srgbClr val="626262"/>
                </a:solidFill>
                <a:highlight>
                  <a:srgbClr val="EEEEEE"/>
                </a:highlight>
                <a:latin typeface="Courier New"/>
                <a:ea typeface="Courier New"/>
                <a:cs typeface="Courier New"/>
                <a:sym typeface="Courier New"/>
              </a:rPr>
              <a:t>"&gt;</a:t>
            </a:r>
            <a:endParaRPr sz="1200">
              <a:solidFill>
                <a:srgbClr val="21212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fr" sz="1200">
                <a:solidFill>
                  <a:srgbClr val="212121"/>
                </a:solidFill>
                <a:highlight>
                  <a:srgbClr val="EEEEEE"/>
                </a:highlight>
                <a:latin typeface="Courier New"/>
                <a:ea typeface="Courier New"/>
                <a:cs typeface="Courier New"/>
                <a:sym typeface="Courier New"/>
              </a:rPr>
              <a:t>    </a:t>
            </a: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title</a:t>
            </a:r>
            <a:r>
              <a:rPr lang="fr" sz="1200">
                <a:solidFill>
                  <a:srgbClr val="626262"/>
                </a:solidFill>
                <a:highlight>
                  <a:srgbClr val="EEEEEE"/>
                </a:highlight>
                <a:latin typeface="Courier New"/>
                <a:ea typeface="Courier New"/>
                <a:cs typeface="Courier New"/>
                <a:sym typeface="Courier New"/>
              </a:rPr>
              <a:t>&gt;</a:t>
            </a:r>
            <a:r>
              <a:rPr lang="fr" sz="1200">
                <a:solidFill>
                  <a:srgbClr val="212121"/>
                </a:solidFill>
                <a:highlight>
                  <a:srgbClr val="EEEEEE"/>
                </a:highlight>
                <a:latin typeface="Courier New"/>
                <a:ea typeface="Courier New"/>
                <a:cs typeface="Courier New"/>
                <a:sym typeface="Courier New"/>
              </a:rPr>
              <a:t>Ma page de test</a:t>
            </a: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title</a:t>
            </a:r>
            <a:r>
              <a:rPr lang="fr" sz="1200">
                <a:solidFill>
                  <a:srgbClr val="626262"/>
                </a:solidFill>
                <a:highlight>
                  <a:srgbClr val="EEEEEE"/>
                </a:highlight>
                <a:latin typeface="Courier New"/>
                <a:ea typeface="Courier New"/>
                <a:cs typeface="Courier New"/>
                <a:sym typeface="Courier New"/>
              </a:rPr>
              <a:t>&gt;</a:t>
            </a:r>
            <a:endParaRPr sz="1200">
              <a:solidFill>
                <a:srgbClr val="21212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fr" sz="1200">
                <a:solidFill>
                  <a:srgbClr val="212121"/>
                </a:solidFill>
                <a:highlight>
                  <a:srgbClr val="EEEEEE"/>
                </a:highlight>
                <a:latin typeface="Courier New"/>
                <a:ea typeface="Courier New"/>
                <a:cs typeface="Courier New"/>
                <a:sym typeface="Courier New"/>
              </a:rPr>
              <a:t>  </a:t>
            </a: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head</a:t>
            </a:r>
            <a:r>
              <a:rPr lang="fr" sz="1200">
                <a:solidFill>
                  <a:srgbClr val="626262"/>
                </a:solidFill>
                <a:highlight>
                  <a:srgbClr val="EEEEEE"/>
                </a:highlight>
                <a:latin typeface="Courier New"/>
                <a:ea typeface="Courier New"/>
                <a:cs typeface="Courier New"/>
                <a:sym typeface="Courier New"/>
              </a:rPr>
              <a:t>&gt;</a:t>
            </a:r>
            <a:endParaRPr sz="1200">
              <a:solidFill>
                <a:srgbClr val="21212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fr" sz="1200">
                <a:solidFill>
                  <a:srgbClr val="212121"/>
                </a:solidFill>
                <a:highlight>
                  <a:srgbClr val="EEEEEE"/>
                </a:highlight>
                <a:latin typeface="Courier New"/>
                <a:ea typeface="Courier New"/>
                <a:cs typeface="Courier New"/>
                <a:sym typeface="Courier New"/>
              </a:rPr>
              <a:t>  </a:t>
            </a: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body</a:t>
            </a:r>
            <a:r>
              <a:rPr lang="fr" sz="1200">
                <a:solidFill>
                  <a:srgbClr val="626262"/>
                </a:solidFill>
                <a:highlight>
                  <a:srgbClr val="EEEEEE"/>
                </a:highlight>
                <a:latin typeface="Courier New"/>
                <a:ea typeface="Courier New"/>
                <a:cs typeface="Courier New"/>
                <a:sym typeface="Courier New"/>
              </a:rPr>
              <a:t>&gt;</a:t>
            </a:r>
            <a:endParaRPr sz="1200">
              <a:solidFill>
                <a:srgbClr val="21212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fr" sz="1200">
                <a:solidFill>
                  <a:srgbClr val="212121"/>
                </a:solidFill>
                <a:highlight>
                  <a:srgbClr val="EEEEEE"/>
                </a:highlight>
                <a:latin typeface="Courier New"/>
                <a:ea typeface="Courier New"/>
                <a:cs typeface="Courier New"/>
                <a:sym typeface="Courier New"/>
              </a:rPr>
              <a:t>    </a:t>
            </a: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img </a:t>
            </a:r>
            <a:r>
              <a:rPr lang="fr" sz="1200">
                <a:solidFill>
                  <a:srgbClr val="276738"/>
                </a:solidFill>
                <a:highlight>
                  <a:srgbClr val="EEEEEE"/>
                </a:highlight>
                <a:latin typeface="Courier New"/>
                <a:ea typeface="Courier New"/>
                <a:cs typeface="Courier New"/>
                <a:sym typeface="Courier New"/>
              </a:rPr>
              <a:t>src</a:t>
            </a:r>
            <a:r>
              <a:rPr lang="fr" sz="1200">
                <a:solidFill>
                  <a:srgbClr val="626262"/>
                </a:solidFill>
                <a:highlight>
                  <a:srgbClr val="EEEEEE"/>
                </a:highlight>
                <a:latin typeface="Courier New"/>
                <a:ea typeface="Courier New"/>
                <a:cs typeface="Courier New"/>
                <a:sym typeface="Courier New"/>
              </a:rPr>
              <a:t>="</a:t>
            </a:r>
            <a:r>
              <a:rPr lang="fr" sz="1200">
                <a:solidFill>
                  <a:srgbClr val="00458B"/>
                </a:solidFill>
                <a:highlight>
                  <a:srgbClr val="EEEEEE"/>
                </a:highlight>
                <a:latin typeface="Courier New"/>
                <a:ea typeface="Courier New"/>
                <a:cs typeface="Courier New"/>
                <a:sym typeface="Courier New"/>
              </a:rPr>
              <a:t>images/firefox-icon.png</a:t>
            </a:r>
            <a:r>
              <a:rPr lang="fr" sz="1200">
                <a:solidFill>
                  <a:srgbClr val="626262"/>
                </a:solidFill>
                <a:highlight>
                  <a:srgbClr val="EEEEEE"/>
                </a:highlight>
                <a:latin typeface="Courier New"/>
                <a:ea typeface="Courier New"/>
                <a:cs typeface="Courier New"/>
                <a:sym typeface="Courier New"/>
              </a:rPr>
              <a:t>"</a:t>
            </a:r>
            <a:r>
              <a:rPr lang="fr" sz="1200">
                <a:solidFill>
                  <a:srgbClr val="95353A"/>
                </a:solidFill>
                <a:highlight>
                  <a:srgbClr val="EEEEEE"/>
                </a:highlight>
                <a:latin typeface="Courier New"/>
                <a:ea typeface="Courier New"/>
                <a:cs typeface="Courier New"/>
                <a:sym typeface="Courier New"/>
              </a:rPr>
              <a:t> </a:t>
            </a:r>
            <a:r>
              <a:rPr lang="fr" sz="1200">
                <a:solidFill>
                  <a:srgbClr val="276738"/>
                </a:solidFill>
                <a:highlight>
                  <a:srgbClr val="EEEEEE"/>
                </a:highlight>
                <a:latin typeface="Courier New"/>
                <a:ea typeface="Courier New"/>
                <a:cs typeface="Courier New"/>
                <a:sym typeface="Courier New"/>
              </a:rPr>
              <a:t>alt</a:t>
            </a:r>
            <a:r>
              <a:rPr lang="fr" sz="1200">
                <a:solidFill>
                  <a:srgbClr val="626262"/>
                </a:solidFill>
                <a:highlight>
                  <a:srgbClr val="EEEEEE"/>
                </a:highlight>
                <a:latin typeface="Courier New"/>
                <a:ea typeface="Courier New"/>
                <a:cs typeface="Courier New"/>
                <a:sym typeface="Courier New"/>
              </a:rPr>
              <a:t>="</a:t>
            </a:r>
            <a:r>
              <a:rPr lang="fr" sz="1200">
                <a:solidFill>
                  <a:srgbClr val="00458B"/>
                </a:solidFill>
                <a:highlight>
                  <a:srgbClr val="EEEEEE"/>
                </a:highlight>
                <a:latin typeface="Courier New"/>
                <a:ea typeface="Courier New"/>
                <a:cs typeface="Courier New"/>
                <a:sym typeface="Courier New"/>
              </a:rPr>
              <a:t>Mon image de test</a:t>
            </a:r>
            <a:r>
              <a:rPr lang="fr" sz="1200">
                <a:solidFill>
                  <a:srgbClr val="626262"/>
                </a:solidFill>
                <a:highlight>
                  <a:srgbClr val="EEEEEE"/>
                </a:highlight>
                <a:latin typeface="Courier New"/>
                <a:ea typeface="Courier New"/>
                <a:cs typeface="Courier New"/>
                <a:sym typeface="Courier New"/>
              </a:rPr>
              <a:t>"&gt;</a:t>
            </a:r>
            <a:endParaRPr sz="1200">
              <a:solidFill>
                <a:srgbClr val="21212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fr" sz="1200">
                <a:solidFill>
                  <a:srgbClr val="212121"/>
                </a:solidFill>
                <a:highlight>
                  <a:srgbClr val="EEEEEE"/>
                </a:highlight>
                <a:latin typeface="Courier New"/>
                <a:ea typeface="Courier New"/>
                <a:cs typeface="Courier New"/>
                <a:sym typeface="Courier New"/>
              </a:rPr>
              <a:t>  </a:t>
            </a: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body</a:t>
            </a:r>
            <a:r>
              <a:rPr lang="fr" sz="1200">
                <a:solidFill>
                  <a:srgbClr val="626262"/>
                </a:solidFill>
                <a:highlight>
                  <a:srgbClr val="EEEEEE"/>
                </a:highlight>
                <a:latin typeface="Courier New"/>
                <a:ea typeface="Courier New"/>
                <a:cs typeface="Courier New"/>
                <a:sym typeface="Courier New"/>
              </a:rPr>
              <a:t>&gt;</a:t>
            </a:r>
            <a:endParaRPr sz="1200">
              <a:solidFill>
                <a:srgbClr val="212121"/>
              </a:solidFill>
              <a:highlight>
                <a:srgbClr val="EEEEEE"/>
              </a:highlight>
              <a:latin typeface="Courier New"/>
              <a:ea typeface="Courier New"/>
              <a:cs typeface="Courier New"/>
              <a:sym typeface="Courier New"/>
            </a:endParaRPr>
          </a:p>
          <a:p>
            <a:pPr indent="0" lvl="0" marL="228600" marR="228600" rtl="0" algn="l">
              <a:lnSpc>
                <a:spcPct val="140000"/>
              </a:lnSpc>
              <a:spcBef>
                <a:spcPts val="0"/>
              </a:spcBef>
              <a:spcAft>
                <a:spcPts val="0"/>
              </a:spcAft>
              <a:buNone/>
            </a:pPr>
            <a:r>
              <a:rPr lang="fr" sz="1200">
                <a:solidFill>
                  <a:srgbClr val="626262"/>
                </a:solidFill>
                <a:highlight>
                  <a:srgbClr val="EEEEEE"/>
                </a:highlight>
                <a:latin typeface="Courier New"/>
                <a:ea typeface="Courier New"/>
                <a:cs typeface="Courier New"/>
                <a:sym typeface="Courier New"/>
              </a:rPr>
              <a:t>&lt;/</a:t>
            </a:r>
            <a:r>
              <a:rPr lang="fr" sz="1200">
                <a:solidFill>
                  <a:srgbClr val="95353A"/>
                </a:solidFill>
                <a:highlight>
                  <a:srgbClr val="EEEEEE"/>
                </a:highlight>
                <a:latin typeface="Courier New"/>
                <a:ea typeface="Courier New"/>
                <a:cs typeface="Courier New"/>
                <a:sym typeface="Courier New"/>
              </a:rPr>
              <a:t>html</a:t>
            </a:r>
            <a:r>
              <a:rPr lang="fr" sz="1200">
                <a:solidFill>
                  <a:srgbClr val="626262"/>
                </a:solidFill>
                <a:highlight>
                  <a:srgbClr val="EEEEEE"/>
                </a:highlight>
                <a:latin typeface="Courier New"/>
                <a:ea typeface="Courier New"/>
                <a:cs typeface="Courier New"/>
                <a:sym typeface="Courier New"/>
              </a:rPr>
              <a:t>&gt;</a:t>
            </a:r>
            <a:endParaRPr sz="1200">
              <a:solidFill>
                <a:srgbClr val="626262"/>
              </a:solidFill>
              <a:highlight>
                <a:srgbClr val="EEEEEE"/>
              </a:highlight>
              <a:latin typeface="Courier New"/>
              <a:ea typeface="Courier New"/>
              <a:cs typeface="Courier New"/>
              <a:sym typeface="Courier New"/>
            </a:endParaRPr>
          </a:p>
          <a:p>
            <a:pPr indent="0" lvl="0" marL="0" rtl="0" algn="l">
              <a:spcBef>
                <a:spcPts val="180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Plus sur le texte et sa mise en forme</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&lt;H1&gt;&lt;/H1&gt;... =&gt; titre (du 1 au N), important pour le référencement</a:t>
            </a:r>
            <a:endParaRPr/>
          </a:p>
          <a:p>
            <a:pPr indent="0" lvl="0" marL="0" rtl="0" algn="l">
              <a:spcBef>
                <a:spcPts val="1200"/>
              </a:spcBef>
              <a:spcAft>
                <a:spcPts val="0"/>
              </a:spcAft>
              <a:buNone/>
            </a:pPr>
            <a:r>
              <a:rPr lang="fr"/>
              <a:t>&lt;p&gt;&lt;/p&gt; =&gt; paragraphe (permet d’appliquer un style spécifique)</a:t>
            </a:r>
            <a:endParaRPr/>
          </a:p>
          <a:p>
            <a:pPr indent="0" lvl="0" marL="0" rtl="0" algn="l">
              <a:spcBef>
                <a:spcPts val="1200"/>
              </a:spcBef>
              <a:spcAft>
                <a:spcPts val="0"/>
              </a:spcAft>
              <a:buNone/>
            </a:pPr>
            <a:r>
              <a:rPr lang="fr"/>
              <a:t>&lt;ul&gt;&lt;li&gt;....&lt;/li&gt;&lt;/ul&gt; ⇒ liste non ordonnée</a:t>
            </a:r>
            <a:endParaRPr/>
          </a:p>
          <a:p>
            <a:pPr indent="0" lvl="0" marL="0" rtl="0" algn="l">
              <a:spcBef>
                <a:spcPts val="1200"/>
              </a:spcBef>
              <a:spcAft>
                <a:spcPts val="0"/>
              </a:spcAft>
              <a:buNone/>
            </a:pPr>
            <a:r>
              <a:rPr lang="fr"/>
              <a:t>&lt;ol&gt;&lt;li&gt;....&lt;/li&gt;&lt;/ol&gt; ⇒ liste ordonnée</a:t>
            </a:r>
            <a:endParaRPr/>
          </a:p>
          <a:p>
            <a:pPr indent="0" lvl="0" marL="0" rtl="0" algn="l">
              <a:spcBef>
                <a:spcPts val="1200"/>
              </a:spcBef>
              <a:spcAft>
                <a:spcPts val="0"/>
              </a:spcAft>
              <a:buNone/>
            </a:pPr>
            <a:r>
              <a:rPr lang="fr"/>
              <a:t>&lt;a href=”https://www.adresse.fr” &gt; titre lien &lt;/a&gt; ⇒ lien</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Structure le document</a:t>
            </a:r>
            <a:endParaRPr/>
          </a:p>
        </p:txBody>
      </p:sp>
      <p:sp>
        <p:nvSpPr>
          <p:cNvPr id="137" name="Google Shape;137;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header : &lt;header&gt;.</a:t>
            </a:r>
            <a:endParaRPr/>
          </a:p>
          <a:p>
            <a:pPr indent="-342900" lvl="0" marL="457200" rtl="0" algn="l">
              <a:spcBef>
                <a:spcPts val="0"/>
              </a:spcBef>
              <a:spcAft>
                <a:spcPts val="0"/>
              </a:spcAft>
              <a:buSzPts val="1800"/>
              <a:buChar char="●"/>
            </a:pPr>
            <a:r>
              <a:rPr lang="fr"/>
              <a:t>barre de navigation : &lt;nav&gt;.</a:t>
            </a:r>
            <a:endParaRPr/>
          </a:p>
          <a:p>
            <a:pPr indent="-342900" lvl="0" marL="457200" rtl="0" algn="l">
              <a:spcBef>
                <a:spcPts val="0"/>
              </a:spcBef>
              <a:spcAft>
                <a:spcPts val="0"/>
              </a:spcAft>
              <a:buSzPts val="1800"/>
              <a:buChar char="●"/>
            </a:pPr>
            <a:r>
              <a:rPr lang="fr"/>
              <a:t>contenu principal : &lt;main&gt;, avec diverses sous‑sections de contenu représentées à l'aide de des éléments &lt;article&gt;, &lt;section&gt; et &lt;div&gt;.</a:t>
            </a:r>
            <a:endParaRPr/>
          </a:p>
          <a:p>
            <a:pPr indent="-342900" lvl="0" marL="457200" rtl="0" algn="l">
              <a:spcBef>
                <a:spcPts val="0"/>
              </a:spcBef>
              <a:spcAft>
                <a:spcPts val="0"/>
              </a:spcAft>
              <a:buSzPts val="1800"/>
              <a:buChar char="●"/>
            </a:pPr>
            <a:r>
              <a:rPr lang="fr"/>
              <a:t>barre latérale : &lt;aside&gt; ; souvent mise à l'intérieur de l'élément &lt;main&gt;.</a:t>
            </a:r>
            <a:endParaRPr/>
          </a:p>
          <a:p>
            <a:pPr indent="-342900" lvl="0" marL="457200" rtl="0" algn="l">
              <a:spcBef>
                <a:spcPts val="0"/>
              </a:spcBef>
              <a:spcAft>
                <a:spcPts val="0"/>
              </a:spcAft>
              <a:buSzPts val="1800"/>
              <a:buChar char="●"/>
            </a:pPr>
            <a:r>
              <a:rPr lang="fr"/>
              <a:t>pied de page : &lt;footer&gt;.</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