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7F405-4CFE-1270-EA52-E831D6DDF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DEF24-10DA-E090-F5CF-291C11BC9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CFCC-1271-94D9-D1D7-2C755678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B2603-239C-1C0D-CE3C-B1235404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B3D07-B85E-7E48-960D-AB8A97A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1278-E549-163C-1118-249501AB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08A46-909D-1DA7-5634-4CAF3ADD9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C242B-4483-3FEC-DCF9-C3131A63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BC53-3F8A-7E3E-0A7C-C819F62B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0858-83BD-198E-6257-FC7B395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27334F-E418-60D3-3603-5297F770F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F71C4-8993-DCAA-2EF5-DE5A19BF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3CA0C-D8EA-E493-1483-182916F2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9E8B6-971B-9E32-EF9B-721A8EB2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C3ED2-0F86-BDCA-038F-56A1232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BB5D-9BCB-6A70-4490-6EB1DB10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C316D-4DC2-8BD5-FF53-52AEEF58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E97D-96B8-6228-A835-9DC0455F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6BFA4-318E-EF4B-22C7-E51F0832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EA3B3-6E02-7055-CB89-25F6B4E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5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F4441-3333-7021-E311-7B5248B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39B83-0FB2-CC59-B015-9330B4F4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67D3C-3918-9AD5-B68C-D06ACD70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8725-85DF-9895-3CA5-8F04784B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CC4E5-E31E-CA7B-6B9D-1FAC436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7BD91-57C1-B2A4-BD34-E567E7CD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20ABF-6A74-4822-94BD-DF7F187F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F8460-23E3-D52A-532C-002A1CCC0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5036A-B011-FF53-F8AE-1F84FCF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9017-0E86-B92F-A419-497A1000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0F0B0-450D-9202-1C10-0A3A26A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36224-00F0-7A7A-E8C3-1A65388A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74D54-51C6-634F-467F-26E0F370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0713D-7C0F-77B2-08FF-2378DDAE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451A8-CD55-97B0-AA15-ADF1CCA08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75408-3520-D420-C2F3-5FA1B8E1C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76D6E-EE8F-9100-B73B-904FA8E1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7841D5-A145-FA89-4392-8ABE5593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79DC1-BB3E-C1C1-881C-C9566641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AAA46-4CA3-FFA8-6ED2-F281513C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1F7D3-12E0-1DFB-7158-2372258A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F97FD-1068-A66F-2E4C-396EE572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C698B-1855-C661-9228-CDF31411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4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1C630-9181-40A2-550E-E8CFEE92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4D1C0-D7F2-794F-72AF-C98702AB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85511-BEA9-B803-92B5-189ABEB6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8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9FC32-68DA-1E43-7A8D-7E9E4E10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FB0FE-525A-4B4A-0107-2D2992F2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CE029-B7EA-5204-B991-55F403CF7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542D7-A743-8A16-C97D-270F4F26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3E6A4-F678-D201-6E2C-D87D8791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834A3-616B-D70D-E84B-E5617206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AF84B-263D-BB34-1B27-9E4AAC8E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1AACA-774D-E024-4188-A7B53571B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05220-9FAA-F3F6-58D0-C9857C43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77B65-6119-4B3B-D6C6-FA40969D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F4203-8956-74D5-F414-7FD8848C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2D20E-6CE3-460A-04D1-592EB518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53ADC4-8D97-E708-5603-30117870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CBF5C-5571-CF5C-0FAD-CEC26AE5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47ECC-6A5D-014E-AFA7-127027812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DF3-A38B-46E8-A384-85C8C7A7FDA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E49D8-60DF-6E7C-1E3C-7D34CC29B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A823A-A1C0-111E-414F-F0AFB9726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F30A-5E85-4ED2-BBDE-A11B4EC6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5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126CD-997D-3BAE-EF15-0130599F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64D64-5A46-DBA4-685C-AF315BB3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i="0" dirty="0">
                <a:solidFill>
                  <a:srgbClr val="212529"/>
                </a:solidFill>
                <a:effectLst/>
                <a:ea typeface="+mj-ea"/>
              </a:rPr>
              <a:t>웹 페이지가 브라우저 화면상에서 실제로 표시되는 영역</a:t>
            </a:r>
            <a:endParaRPr lang="en-US" altLang="ko-KR" sz="2000" i="0" dirty="0">
              <a:solidFill>
                <a:srgbClr val="212529"/>
              </a:solidFill>
              <a:effectLst/>
              <a:ea typeface="+mj-ea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212529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웹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, 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앱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 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등 화면의 크기가 다른데 거기에 따라서 실제로 표시되는 영역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(</a:t>
            </a:r>
            <a:r>
              <a:rPr lang="ko-KR" altLang="en-US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휴대폰</a:t>
            </a:r>
            <a:r>
              <a:rPr lang="en-US" altLang="ko-KR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, "</a:t>
            </a:r>
            <a:r>
              <a:rPr lang="ko-KR" altLang="en-US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패블릿</a:t>
            </a:r>
            <a:r>
              <a:rPr lang="en-US" altLang="ko-KR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", </a:t>
            </a:r>
            <a:r>
              <a:rPr lang="ko-KR" altLang="en-US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태블릿</a:t>
            </a:r>
            <a:r>
              <a:rPr lang="en-US" altLang="ko-KR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데스크톱</a:t>
            </a:r>
            <a:r>
              <a:rPr lang="en-US" altLang="ko-KR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게임 콘솔</a:t>
            </a:r>
            <a:r>
              <a:rPr lang="en-US" altLang="ko-KR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, TV, </a:t>
            </a:r>
            <a:r>
              <a:rPr lang="ko-KR" altLang="en-US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심지어 </a:t>
            </a:r>
            <a:r>
              <a:rPr lang="ko-KR" altLang="en-US" sz="1400" b="0" i="0" dirty="0" err="1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웨어러블에</a:t>
            </a:r>
            <a:r>
              <a:rPr lang="ko-KR" altLang="en-US" sz="1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 이르기까지 다양한 화면 크기가 존재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212529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sz="2000" dirty="0" err="1">
                <a:solidFill>
                  <a:srgbClr val="212529"/>
                </a:solidFill>
                <a:ea typeface="+mj-ea"/>
              </a:rPr>
              <a:t>뷰포트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 영역</a:t>
            </a:r>
            <a:endParaRPr lang="en-US" altLang="ko-KR" sz="2000" dirty="0">
              <a:solidFill>
                <a:srgbClr val="212529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데스크톱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: 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사용자가 설정한 해상도 </a:t>
            </a:r>
            <a:endParaRPr lang="en-US" altLang="ko-KR" sz="2000" dirty="0">
              <a:solidFill>
                <a:srgbClr val="212529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스마트기기</a:t>
            </a:r>
            <a:r>
              <a:rPr lang="en-US" altLang="ko-KR" sz="2000" dirty="0">
                <a:solidFill>
                  <a:srgbClr val="212529"/>
                </a:solidFill>
                <a:ea typeface="+mj-ea"/>
              </a:rPr>
              <a:t>: </a:t>
            </a:r>
            <a:r>
              <a:rPr lang="ko-KR" altLang="en-US" sz="2000" dirty="0">
                <a:solidFill>
                  <a:srgbClr val="212529"/>
                </a:solidFill>
                <a:ea typeface="+mj-ea"/>
              </a:rPr>
              <a:t>기본으로 설정되어 있는 값 </a:t>
            </a:r>
            <a:endParaRPr lang="en-US" altLang="ko-KR" sz="2000" dirty="0">
              <a:solidFill>
                <a:srgbClr val="212529"/>
              </a:solidFill>
              <a:ea typeface="+mj-ea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212529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sz="2000" i="0" dirty="0">
                <a:solidFill>
                  <a:srgbClr val="000000"/>
                </a:solidFill>
                <a:effectLst/>
                <a:ea typeface="+mj-ea"/>
              </a:rPr>
              <a:t>모바일 기기에 적합한 사이트를 제작했다고 해도 이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ea typeface="+mj-ea"/>
              </a:rPr>
              <a:t>뷰포트를</a:t>
            </a:r>
            <a:r>
              <a:rPr lang="ko-KR" altLang="en-US" sz="2000" i="0" dirty="0">
                <a:solidFill>
                  <a:srgbClr val="000000"/>
                </a:solidFill>
                <a:effectLst/>
                <a:ea typeface="+mj-ea"/>
              </a:rPr>
              <a:t> 지정해주지 않으면 웹사이트의 글자들이 매우 작게 표시되는 경우가 생깁니다</a:t>
            </a:r>
            <a:endParaRPr lang="en-US" altLang="ko-KR" sz="2000" i="0" dirty="0">
              <a:solidFill>
                <a:srgbClr val="000000"/>
              </a:solidFill>
              <a:effectLst/>
              <a:ea typeface="+mj-ea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sz="2000" i="0" dirty="0" err="1">
                <a:solidFill>
                  <a:srgbClr val="000000"/>
                </a:solidFill>
                <a:effectLst/>
                <a:ea typeface="+mj-ea"/>
              </a:rPr>
              <a:t>뷰포인트</a:t>
            </a:r>
            <a:r>
              <a:rPr lang="ko-KR" altLang="en-US" sz="2000" i="0" dirty="0">
                <a:solidFill>
                  <a:srgbClr val="000000"/>
                </a:solidFill>
                <a:effectLst/>
                <a:ea typeface="+mj-ea"/>
              </a:rPr>
              <a:t> 설정을 해야 반응형 웹사이트 제대로 동작 가능</a:t>
            </a:r>
            <a:endParaRPr lang="en-US" altLang="ko-KR" sz="2000" i="0" dirty="0">
              <a:solidFill>
                <a:srgbClr val="000000"/>
              </a:solidFill>
              <a:effectLst/>
              <a:ea typeface="+mj-ea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ea typeface="+mj-ea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0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126CD-997D-3BAE-EF15-0130599F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64D64-5A46-DBA4-685C-AF315BB3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i="0" dirty="0">
                <a:solidFill>
                  <a:srgbClr val="000000"/>
                </a:solidFill>
                <a:effectLst/>
                <a:ea typeface="+mj-ea"/>
              </a:rPr>
              <a:t>&lt;meta name="viewport" content="</a:t>
            </a:r>
            <a:r>
              <a:rPr lang="ko-KR" altLang="en-US" sz="2800" i="0" dirty="0">
                <a:solidFill>
                  <a:srgbClr val="000000"/>
                </a:solidFill>
                <a:effectLst/>
                <a:ea typeface="+mj-ea"/>
              </a:rPr>
              <a:t>속성</a:t>
            </a:r>
            <a:r>
              <a:rPr lang="en-US" altLang="ko-KR" sz="2800" i="0" dirty="0">
                <a:solidFill>
                  <a:srgbClr val="000000"/>
                </a:solidFill>
                <a:effectLst/>
                <a:ea typeface="+mj-ea"/>
              </a:rPr>
              <a:t>=</a:t>
            </a:r>
            <a:r>
              <a:rPr lang="ko-KR" altLang="en-US" sz="2800" i="0" dirty="0">
                <a:solidFill>
                  <a:srgbClr val="000000"/>
                </a:solidFill>
                <a:effectLst/>
                <a:ea typeface="+mj-ea"/>
              </a:rPr>
              <a:t>값</a:t>
            </a:r>
            <a:r>
              <a:rPr lang="en-US" altLang="ko-KR" sz="2800" i="0" dirty="0">
                <a:solidFill>
                  <a:srgbClr val="000000"/>
                </a:solidFill>
                <a:effectLst/>
                <a:ea typeface="+mj-ea"/>
              </a:rPr>
              <a:t>, </a:t>
            </a:r>
            <a:r>
              <a:rPr lang="ko-KR" altLang="en-US" sz="2800" i="0" dirty="0">
                <a:solidFill>
                  <a:srgbClr val="000000"/>
                </a:solidFill>
                <a:effectLst/>
                <a:ea typeface="+mj-ea"/>
              </a:rPr>
              <a:t>속성</a:t>
            </a:r>
            <a:r>
              <a:rPr lang="en-US" altLang="ko-KR" sz="2800" i="0" dirty="0">
                <a:solidFill>
                  <a:srgbClr val="000000"/>
                </a:solidFill>
                <a:effectLst/>
                <a:ea typeface="+mj-ea"/>
              </a:rPr>
              <a:t>=</a:t>
            </a:r>
            <a:r>
              <a:rPr lang="ko-KR" altLang="en-US" sz="2800" i="0" dirty="0">
                <a:solidFill>
                  <a:srgbClr val="000000"/>
                </a:solidFill>
                <a:effectLst/>
                <a:ea typeface="+mj-ea"/>
              </a:rPr>
              <a:t>값</a:t>
            </a:r>
            <a:r>
              <a:rPr lang="en-US" altLang="ko-KR" sz="2800" i="0" dirty="0">
                <a:solidFill>
                  <a:srgbClr val="000000"/>
                </a:solidFill>
                <a:effectLst/>
                <a:ea typeface="+mj-ea"/>
              </a:rPr>
              <a:t>...." &gt;</a:t>
            </a:r>
          </a:p>
          <a:p>
            <a:pPr marL="0" indent="0">
              <a:buNone/>
            </a:pPr>
            <a:endParaRPr lang="en-US" altLang="ko-KR" sz="2800" i="0" dirty="0">
              <a:solidFill>
                <a:srgbClr val="000000"/>
              </a:solidFill>
              <a:effectLst/>
              <a:ea typeface="+mj-ea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sz="2800" i="0" dirty="0">
                <a:solidFill>
                  <a:srgbClr val="000000"/>
                </a:solidFill>
                <a:effectLst/>
                <a:ea typeface="+mj-ea"/>
              </a:rPr>
              <a:t>웹 페이지 </a:t>
            </a:r>
            <a:r>
              <a:rPr lang="ko-KR" altLang="en-US" sz="2800" i="0" dirty="0" err="1">
                <a:solidFill>
                  <a:srgbClr val="000000"/>
                </a:solidFill>
                <a:effectLst/>
                <a:ea typeface="+mj-ea"/>
              </a:rPr>
              <a:t>뷰포트의</a:t>
            </a:r>
            <a:r>
              <a:rPr lang="ko-KR" altLang="en-US" sz="2800" i="0" dirty="0">
                <a:solidFill>
                  <a:srgbClr val="000000"/>
                </a:solidFill>
                <a:effectLst/>
                <a:ea typeface="+mj-ea"/>
              </a:rPr>
              <a:t> 너비를 장치 화면 너비에 맞추고 초기 화면 배율을 </a:t>
            </a:r>
            <a:r>
              <a:rPr lang="en-US" altLang="ko-KR" sz="2800" i="0" dirty="0">
                <a:solidFill>
                  <a:srgbClr val="000000"/>
                </a:solidFill>
                <a:effectLst/>
                <a:ea typeface="+mj-ea"/>
              </a:rPr>
              <a:t>1</a:t>
            </a:r>
            <a:r>
              <a:rPr lang="ko-KR" altLang="en-US" sz="2800" i="0" dirty="0">
                <a:solidFill>
                  <a:srgbClr val="000000"/>
                </a:solidFill>
                <a:effectLst/>
                <a:ea typeface="+mj-ea"/>
              </a:rPr>
              <a:t>로 지정한 예</a:t>
            </a:r>
            <a:endParaRPr lang="en-US" altLang="ko-KR" sz="2800" i="0" dirty="0">
              <a:solidFill>
                <a:srgbClr val="000000"/>
              </a:solidFill>
              <a:effectLst/>
              <a:ea typeface="+mj-ea"/>
            </a:endParaRPr>
          </a:p>
          <a:p>
            <a:pPr marL="0" indent="0">
              <a:buNone/>
            </a:pPr>
            <a:r>
              <a:rPr lang="en-US" altLang="ko-KR" sz="2800" i="0" dirty="0">
                <a:solidFill>
                  <a:srgbClr val="000000"/>
                </a:solidFill>
                <a:effectLst/>
                <a:ea typeface="+mj-ea"/>
              </a:rPr>
              <a:t>&lt;meta name="viewport" content="width=device-width, initial-scale=1"&gt;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915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7563B1-11E4-4F9B-D928-760CDC58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68" y="1435553"/>
            <a:ext cx="6347732" cy="43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7479A7-E32D-6D7B-ACAC-8E26E7AFFA7B}"/>
              </a:ext>
            </a:extLst>
          </p:cNvPr>
          <p:cNvSpPr txBox="1"/>
          <p:nvPr/>
        </p:nvSpPr>
        <p:spPr>
          <a:xfrm>
            <a:off x="580571" y="68217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</a:t>
            </a:r>
            <a:r>
              <a:rPr lang="en-US" altLang="ko-KR" dirty="0"/>
              <a:t>content 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12464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47D683-8397-E5DA-7236-1A06EA74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0"/>
            <a:ext cx="1157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735742-B3AF-56A6-D6D2-14A4D76CE803}"/>
              </a:ext>
            </a:extLst>
          </p:cNvPr>
          <p:cNvSpPr txBox="1"/>
          <p:nvPr/>
        </p:nvSpPr>
        <p:spPr>
          <a:xfrm>
            <a:off x="2598057" y="-1045029"/>
            <a:ext cx="34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https://bbangson.tistory.com/87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35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9FE8C-2AB4-A2F1-3F84-A796677034CA}"/>
              </a:ext>
            </a:extLst>
          </p:cNvPr>
          <p:cNvSpPr txBox="1"/>
          <p:nvPr/>
        </p:nvSpPr>
        <p:spPr>
          <a:xfrm>
            <a:off x="1001485" y="1821543"/>
            <a:ext cx="103051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HTML </a:t>
            </a:r>
            <a:r>
              <a:rPr lang="ko-KR" altLang="en-US" dirty="0"/>
              <a:t>의 속성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HTML </a:t>
            </a:r>
            <a:r>
              <a:rPr lang="ko-KR" altLang="en-US" dirty="0"/>
              <a:t>요소의 추가적인 정보를 전달하고 이름</a:t>
            </a:r>
            <a:r>
              <a:rPr lang="en-US" altLang="ko-KR" dirty="0"/>
              <a:t>=“</a:t>
            </a:r>
            <a:r>
              <a:rPr lang="ko-KR" altLang="en-US" dirty="0"/>
              <a:t>값”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&lt;div </a:t>
            </a:r>
            <a:r>
              <a:rPr lang="en-US" altLang="ko-KR" dirty="0">
                <a:solidFill>
                  <a:srgbClr val="FF0000"/>
                </a:solidFill>
              </a:rPr>
              <a:t>class=“my-class”</a:t>
            </a:r>
            <a:r>
              <a:rPr lang="en-US" altLang="ko-KR" dirty="0"/>
              <a:t>&gt;&lt;/div&gt; </a:t>
            </a:r>
          </a:p>
          <a:p>
            <a:r>
              <a:rPr lang="en-US" altLang="ko-KR" dirty="0"/>
              <a:t>Element attribute value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Property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의 속성</a:t>
            </a:r>
            <a:endParaRPr lang="en-US" altLang="ko-KR" dirty="0"/>
          </a:p>
          <a:p>
            <a:r>
              <a:rPr lang="en-US" altLang="ko-KR" dirty="0"/>
              <a:t>attribute</a:t>
            </a:r>
            <a:r>
              <a:rPr lang="ko-KR" altLang="en-US" dirty="0"/>
              <a:t>에 대한 </a:t>
            </a:r>
            <a:r>
              <a:rPr lang="en-US" altLang="ko-KR" dirty="0"/>
              <a:t>HTML DOM </a:t>
            </a:r>
            <a:r>
              <a:rPr lang="ko-KR" altLang="en-US" dirty="0"/>
              <a:t>트리안에서의 표현</a:t>
            </a:r>
            <a:endParaRPr lang="en-US" altLang="ko-KR" dirty="0"/>
          </a:p>
          <a:p>
            <a:r>
              <a:rPr lang="en-US" altLang="ko-KR" dirty="0"/>
              <a:t>attribute</a:t>
            </a:r>
            <a:r>
              <a:rPr lang="ko-KR" altLang="en-US" dirty="0"/>
              <a:t>는 값이 ‘</a:t>
            </a:r>
            <a:r>
              <a:rPr lang="en-US" altLang="ko-KR" dirty="0"/>
              <a:t>my-</a:t>
            </a:r>
            <a:r>
              <a:rPr lang="en-US" altLang="ko-KR" dirty="0" err="1"/>
              <a:t>class’</a:t>
            </a:r>
            <a:r>
              <a:rPr lang="ko-KR" altLang="en-US" dirty="0"/>
              <a:t>이며 이름이 ‘</a:t>
            </a:r>
            <a:r>
              <a:rPr lang="en-US" altLang="ko-KR" dirty="0" err="1"/>
              <a:t>className</a:t>
            </a:r>
            <a:r>
              <a:rPr lang="en-US" altLang="ko-KR" dirty="0"/>
              <a:t>’</a:t>
            </a:r>
            <a:r>
              <a:rPr lang="ko-KR" altLang="en-US" dirty="0"/>
              <a:t>인 </a:t>
            </a:r>
            <a:r>
              <a:rPr lang="en-US" altLang="ko-KR" dirty="0"/>
              <a:t>property</a:t>
            </a:r>
            <a:r>
              <a:rPr lang="ko-KR" altLang="en-US" dirty="0"/>
              <a:t>를 가진다</a:t>
            </a:r>
            <a:endParaRPr lang="en-US" altLang="ko-KR" dirty="0"/>
          </a:p>
          <a:p>
            <a:r>
              <a:rPr lang="en-US" altLang="ko-KR" dirty="0"/>
              <a:t>Our DIV node</a:t>
            </a:r>
          </a:p>
          <a:p>
            <a:r>
              <a:rPr lang="en-US" altLang="ko-KR" dirty="0"/>
              <a:t>|- </a:t>
            </a:r>
            <a:r>
              <a:rPr lang="en-US" altLang="ko-KR" dirty="0" err="1"/>
              <a:t>nodename</a:t>
            </a:r>
            <a:r>
              <a:rPr lang="en-US" altLang="ko-KR" dirty="0"/>
              <a:t> = "DIV"</a:t>
            </a:r>
          </a:p>
          <a:p>
            <a:r>
              <a:rPr lang="en-US" altLang="ko-KR" dirty="0"/>
              <a:t>|- </a:t>
            </a:r>
            <a:r>
              <a:rPr lang="en-US" altLang="ko-KR" dirty="0" err="1">
                <a:solidFill>
                  <a:srgbClr val="FF0000"/>
                </a:solidFill>
              </a:rPr>
              <a:t>className</a:t>
            </a:r>
            <a:r>
              <a:rPr lang="en-US" altLang="ko-KR" dirty="0">
                <a:solidFill>
                  <a:srgbClr val="FF0000"/>
                </a:solidFill>
              </a:rPr>
              <a:t> = "my-class“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/>
              <a:t>property value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|- style</a:t>
            </a:r>
          </a:p>
          <a:p>
            <a:r>
              <a:rPr lang="en-US" altLang="ko-KR" dirty="0"/>
              <a:t>    |- . . .</a:t>
            </a:r>
          </a:p>
          <a:p>
            <a:r>
              <a:rPr lang="en-US" altLang="ko-KR" dirty="0"/>
              <a:t>|- . . 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5DF5A-797C-D106-071E-CD6416339AC7}"/>
              </a:ext>
            </a:extLst>
          </p:cNvPr>
          <p:cNvSpPr txBox="1"/>
          <p:nvPr/>
        </p:nvSpPr>
        <p:spPr>
          <a:xfrm>
            <a:off x="1001486" y="1175657"/>
            <a:ext cx="593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어트리뷰트</a:t>
            </a:r>
            <a:r>
              <a:rPr lang="en-US" altLang="ko-KR" dirty="0"/>
              <a:t>(attribute) vs </a:t>
            </a:r>
            <a:r>
              <a:rPr lang="ko-KR" altLang="en-US" dirty="0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5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35742-B3AF-56A6-D6D2-14A4D76CE803}"/>
              </a:ext>
            </a:extLst>
          </p:cNvPr>
          <p:cNvSpPr txBox="1"/>
          <p:nvPr/>
        </p:nvSpPr>
        <p:spPr>
          <a:xfrm>
            <a:off x="1001486" y="1175657"/>
            <a:ext cx="593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어트리뷰트</a:t>
            </a:r>
            <a:r>
              <a:rPr lang="en-US" altLang="ko-KR" dirty="0"/>
              <a:t>(attribute) vs </a:t>
            </a:r>
            <a:r>
              <a:rPr lang="ko-KR" altLang="en-US" dirty="0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9FE8C-2AB4-A2F1-3F84-A796677034CA}"/>
              </a:ext>
            </a:extLst>
          </p:cNvPr>
          <p:cNvSpPr txBox="1"/>
          <p:nvPr/>
        </p:nvSpPr>
        <p:spPr>
          <a:xfrm>
            <a:off x="1001485" y="1821543"/>
            <a:ext cx="10305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 : </a:t>
            </a:r>
          </a:p>
          <a:p>
            <a:r>
              <a:rPr lang="ko-KR" altLang="en-US" dirty="0" err="1"/>
              <a:t>어트리뷰트의</a:t>
            </a:r>
            <a:r>
              <a:rPr lang="ko-KR" altLang="en-US" dirty="0"/>
              <a:t> 값은 변하지 않고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Property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AppleSDGothicNeo"/>
              </a:rPr>
              <a:t>property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SDGothicNeo"/>
              </a:rPr>
              <a:t>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자바스크립트로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DOM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을 조작했을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)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SDGothicNeo"/>
              </a:rPr>
              <a:t>값이 변할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7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263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AppleSDGothicNeo</vt:lpstr>
      <vt:lpstr>맑은 고딕</vt:lpstr>
      <vt:lpstr>Arial</vt:lpstr>
      <vt:lpstr>Segoe UI</vt:lpstr>
      <vt:lpstr>Office 테마</vt:lpstr>
      <vt:lpstr>PowerPoint 프레젠테이션</vt:lpstr>
      <vt:lpstr>뷰포트</vt:lpstr>
      <vt:lpstr>뷰포트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개발팀</cp:lastModifiedBy>
  <cp:revision>4</cp:revision>
  <dcterms:created xsi:type="dcterms:W3CDTF">2022-05-06T05:43:53Z</dcterms:created>
  <dcterms:modified xsi:type="dcterms:W3CDTF">2022-05-09T01:24:08Z</dcterms:modified>
</cp:coreProperties>
</file>