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26" r:id="rId2"/>
    <p:sldId id="322" r:id="rId3"/>
    <p:sldId id="323" r:id="rId4"/>
    <p:sldId id="321" r:id="rId5"/>
    <p:sldId id="324" r:id="rId6"/>
    <p:sldId id="330" r:id="rId7"/>
    <p:sldId id="332" r:id="rId8"/>
    <p:sldId id="340" r:id="rId9"/>
    <p:sldId id="335" r:id="rId10"/>
    <p:sldId id="341" r:id="rId11"/>
    <p:sldId id="336" r:id="rId12"/>
    <p:sldId id="331" r:id="rId13"/>
    <p:sldId id="338" r:id="rId14"/>
    <p:sldId id="333" r:id="rId15"/>
    <p:sldId id="339" r:id="rId16"/>
    <p:sldId id="328" r:id="rId17"/>
    <p:sldId id="337" r:id="rId18"/>
    <p:sldId id="325" r:id="rId19"/>
    <p:sldId id="327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1" r:id="rId29"/>
    <p:sldId id="358" r:id="rId30"/>
    <p:sldId id="352" r:id="rId31"/>
    <p:sldId id="359" r:id="rId32"/>
    <p:sldId id="353" r:id="rId33"/>
    <p:sldId id="355" r:id="rId34"/>
    <p:sldId id="361" r:id="rId35"/>
    <p:sldId id="356" r:id="rId36"/>
    <p:sldId id="36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29312-B8C7-4358-A123-B7AE5801F00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1919-1301-4656-96BB-0DBCBE76E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3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F661-95F7-81E9-478F-DB4C921F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EE98A-58E9-0623-5A71-9DC9EB300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1B99-1241-84B2-F5DB-644E705D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705AE-79EA-F0FA-8F3A-F32DA03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041CA-854E-46D0-8ADB-69EE2555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1872B-6854-BCDE-4FF4-606AAD95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91EBD-D7A1-864E-4203-E015F98B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4D0ED-2739-6F11-D90F-8D4DF4C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5E5A9-48BA-A446-0FD5-071F9C24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BCC69-CB05-EAE5-6270-909053C2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9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6ACBF-F27A-ADBB-EC2E-C396E211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9FB3E-1DA9-58F0-6C1C-137478AE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B422B-F46C-704F-A48E-FFFE497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83753-A550-E5C8-E9C5-5AE66A58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9499-9672-CF99-0398-64B79AD6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1030A-CA35-8979-67C4-56F69D3B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43E40-3CC8-02DD-515C-036ACA82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E905-9541-2379-4CA4-36A50B1F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DC286-83D1-7B1C-06D5-E7EC9A60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DB394-BA27-A9A8-2A0C-9366546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7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054F-AD72-18E8-135A-DD086EBC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EA15A-B467-57C4-2CE9-A9CA3605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937C7-ABA2-36BD-A50C-DED28F5D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91CBB-94DE-8029-D915-AE2D40D3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9DC94-A1B1-6B3E-A442-662F937E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0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A35FC-5B71-1C6D-5607-02C26801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105F0-D658-7F53-2783-FED32F52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3DC9F-987C-1645-1168-5B873F3C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AC2A-D232-7377-FD19-6325BA17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14254-F8B4-6F0D-4493-05A570F1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94324-D34C-FDEE-CC13-98C01C89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64EB4-9C9D-EDA6-C154-B4B1ED8F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676BB-5AA2-BEA1-416B-317988CD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EAF9F-3A9B-0E68-27EA-188BC0D6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ED9AFF-9E70-2EC4-4313-E754A824D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58E50F-2B4B-F824-AF2D-A8BB631B8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74AE05-08C2-E66B-42F1-39406A83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277A85-1352-2538-5F89-CADCAA56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ECE9F-40D3-5BBB-D09F-D9F48C5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2CB1-C2C2-DFA3-C100-9D9DCEB3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1BD95-8DBB-728C-4E16-D0699B3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E48CA-F7C5-D2E1-C05A-910AA86C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E4E80-C102-ECF5-4300-885B0AF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8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BA13D9-5475-9A26-A2AF-65B02FB7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4FA99B-FAAD-A6F7-D6E2-C5DF13F6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D6B95-7BB3-8AC4-CFD0-C7E5F607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BB51C-5B7E-960B-B278-F926342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83CEE-6D8B-D98C-872F-BA5AA550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89183E-978F-FB01-6ABC-7B6186747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FB2BB-F126-C1E7-A37B-ED3BD346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F5635-A001-DB02-6C9B-72CF4AA0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7F35B-E000-9C00-12C7-D102FAB9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7432-953F-2D16-CD99-0CE5A2A2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66CDC-D0DD-08AA-D450-4BE5773B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3B79F-E643-838C-9597-4429B540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3DED-9007-E452-635E-0C94FE41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E393C-0396-0259-C523-72070B6F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F49CE-BA1F-28C2-AABC-5A9BFD75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90B57-FB75-D367-00AD-CC4473BD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CA6E3-4552-8B65-A4BC-1BE17B19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344E0-27AC-041B-9BBC-A2B656C90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7A82-9FC7-49BA-A38F-7FE6CE469E7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80D36-7A56-E611-0D52-2A5CD2A1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BE25D-0A00-0965-8543-3DDF5607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A91A-0CB2-414E-B987-AF8ED37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5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992C6CF-A518-8AF0-E3B2-685AF01C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10" y="1295479"/>
            <a:ext cx="7021715" cy="4267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87BBFA-222A-7C75-469A-4ADD71B2077D}"/>
              </a:ext>
            </a:extLst>
          </p:cNvPr>
          <p:cNvSpPr txBox="1"/>
          <p:nvPr/>
        </p:nvSpPr>
        <p:spPr>
          <a:xfrm>
            <a:off x="2638113" y="5551222"/>
            <a:ext cx="726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 코드는 정적인 텍스트</a:t>
            </a:r>
            <a:endParaRPr lang="en-US" altLang="ko-KR" dirty="0"/>
          </a:p>
          <a:p>
            <a:r>
              <a:rPr lang="ko-KR" altLang="en-US" dirty="0"/>
              <a:t>웹 화면이 사용자와 동적인 상호작용을 하기 위해서는 </a:t>
            </a:r>
            <a:r>
              <a:rPr lang="en-US" altLang="ko-KR" dirty="0"/>
              <a:t>DOM</a:t>
            </a:r>
            <a:r>
              <a:rPr lang="ko-KR" altLang="en-US" dirty="0"/>
              <a:t>이 필요 </a:t>
            </a:r>
          </a:p>
        </p:txBody>
      </p:sp>
    </p:spTree>
    <p:extLst>
      <p:ext uri="{BB962C8B-B14F-4D97-AF65-F5344CB8AC3E}">
        <p14:creationId xmlns:p14="http://schemas.microsoft.com/office/powerpoint/2010/main" val="109030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8E0FB3-907A-3F3F-7D41-AA62A73CD546}"/>
              </a:ext>
            </a:extLst>
          </p:cNvPr>
          <p:cNvSpPr txBox="1"/>
          <p:nvPr/>
        </p:nvSpPr>
        <p:spPr>
          <a:xfrm>
            <a:off x="1320223" y="6858000"/>
            <a:ext cx="9833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parentNode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부모 노드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childNodes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자식 노드 리스트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(non-live,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children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자식 요소 중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Element type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 반환 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.(live)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firstChild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첫 번째 자식 노드를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firstElementChild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첫 번째 자식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엘리먼트를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.(Element type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4)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lastChild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마지막 자식 노드를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lastElementChild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마지막 자식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엘리먼트를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.(Element type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5)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nextSibling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다음 형제 노드를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nextElementSibling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다음 형제 요소 중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Element type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 반환 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6)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previousSibling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이전 형제 노드를 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텍스트 요소 포함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 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previousElementSibling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이전 형제 요소 중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Element type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요소만 반환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FA3E-C1F7-0A0D-C4A8-3F3F3E43CCA1}"/>
              </a:ext>
            </a:extLst>
          </p:cNvPr>
          <p:cNvSpPr txBox="1"/>
          <p:nvPr/>
        </p:nvSpPr>
        <p:spPr>
          <a:xfrm>
            <a:off x="1335409" y="1251319"/>
            <a:ext cx="2764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노드간의</a:t>
            </a:r>
            <a:r>
              <a:rPr lang="ko-KR" altLang="en-US" sz="2400" b="1" dirty="0"/>
              <a:t> 관계 </a:t>
            </a:r>
          </a:p>
        </p:txBody>
      </p:sp>
      <p:pic>
        <p:nvPicPr>
          <p:cNvPr id="2050" name="Picture 2" descr="Node Relationship">
            <a:extLst>
              <a:ext uri="{FF2B5EF4-FFF2-40B4-BE49-F238E27FC236}">
                <a16:creationId xmlns:a16="http://schemas.microsoft.com/office/drawing/2014/main" id="{84FBD28A-034C-D770-A0A9-CB5FC338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8" y="1717736"/>
            <a:ext cx="4381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5926F-00B1-44C4-4F5A-EC421B43B9B8}"/>
              </a:ext>
            </a:extLst>
          </p:cNvPr>
          <p:cNvSpPr txBox="1"/>
          <p:nvPr/>
        </p:nvSpPr>
        <p:spPr>
          <a:xfrm>
            <a:off x="5291396" y="2057741"/>
            <a:ext cx="62445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루트 노드를 제외한 모든 노드는 단 하나의 부모 노드</a:t>
            </a:r>
            <a:r>
              <a:rPr lang="en-US" altLang="ko-KR" sz="1400" b="0" i="0" dirty="0">
                <a:effectLst/>
                <a:latin typeface="notokr"/>
              </a:rPr>
              <a:t>(parent node)</a:t>
            </a:r>
            <a:r>
              <a:rPr lang="ko-KR" altLang="en-US" sz="1400" b="0" i="0" dirty="0">
                <a:effectLst/>
                <a:latin typeface="notokr"/>
              </a:rPr>
              <a:t>만을 가</a:t>
            </a:r>
            <a:r>
              <a:rPr lang="ko-KR" altLang="en-US" sz="1400" dirty="0">
                <a:latin typeface="notokr"/>
              </a:rPr>
              <a:t>짐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모든 요소 노드는 자식 노드</a:t>
            </a:r>
            <a:r>
              <a:rPr lang="en-US" altLang="ko-KR" sz="1400" b="0" i="0" dirty="0">
                <a:effectLst/>
                <a:latin typeface="notokr"/>
              </a:rPr>
              <a:t>(child node)</a:t>
            </a:r>
            <a:r>
              <a:rPr lang="ko-KR" altLang="en-US" sz="1400" b="0" i="0" dirty="0">
                <a:effectLst/>
                <a:latin typeface="notokr"/>
              </a:rPr>
              <a:t>를 가질 수 있음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형제 노드</a:t>
            </a:r>
            <a:r>
              <a:rPr lang="en-US" altLang="ko-KR" sz="1400" b="0" i="0" dirty="0">
                <a:effectLst/>
                <a:latin typeface="notokr"/>
              </a:rPr>
              <a:t>(sibling node)</a:t>
            </a:r>
            <a:r>
              <a:rPr lang="en-US" altLang="ko-KR" sz="1400" dirty="0">
                <a:latin typeface="notokr"/>
              </a:rPr>
              <a:t>:</a:t>
            </a:r>
            <a:r>
              <a:rPr lang="ko-KR" altLang="en-US" sz="1400" b="0" i="0" dirty="0">
                <a:effectLst/>
                <a:latin typeface="notokr"/>
              </a:rPr>
              <a:t> 같은 부모 노드를 가지는 모든 노드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조상 노드</a:t>
            </a:r>
            <a:r>
              <a:rPr lang="en-US" altLang="ko-KR" sz="1400" b="0" i="0" dirty="0">
                <a:effectLst/>
                <a:latin typeface="notokr"/>
              </a:rPr>
              <a:t>(ancestor node)</a:t>
            </a:r>
            <a:r>
              <a:rPr lang="en-US" altLang="ko-KR" sz="1400" dirty="0">
                <a:latin typeface="notokr"/>
              </a:rPr>
              <a:t>:</a:t>
            </a:r>
            <a:r>
              <a:rPr lang="ko-KR" altLang="en-US" sz="1400" b="0" i="0" dirty="0">
                <a:effectLst/>
                <a:latin typeface="notokr"/>
              </a:rPr>
              <a:t> 부모 노드를 포함해 계층적으로 현재 노드보다 상위에 존재하는 모든 노</a:t>
            </a:r>
            <a:r>
              <a:rPr lang="ko-KR" altLang="en-US" sz="1400" dirty="0">
                <a:latin typeface="notokr"/>
              </a:rPr>
              <a:t>드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400" b="0" i="0" dirty="0"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notokr"/>
              </a:rPr>
              <a:t>자손 노드</a:t>
            </a:r>
            <a:r>
              <a:rPr lang="en-US" altLang="ko-KR" sz="1400" b="0" i="0" dirty="0">
                <a:effectLst/>
                <a:latin typeface="notokr"/>
              </a:rPr>
              <a:t>(descendant node):</a:t>
            </a:r>
            <a:r>
              <a:rPr lang="ko-KR" altLang="en-US" sz="1400" b="0" i="0" dirty="0">
                <a:effectLst/>
                <a:latin typeface="notokr"/>
              </a:rPr>
              <a:t> 자식 노드를 포함해 계층적으로 현재 노드보다 하위에 존재하는 모든 노드</a:t>
            </a:r>
            <a:endParaRPr lang="en-US" altLang="ko-KR" sz="1400" b="0" i="0" dirty="0">
              <a:effectLst/>
              <a:latin typeface="noto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69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객체의 구성요소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HTML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태그 요소 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HTML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태그는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엘리먼트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(element)'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라고도 불림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1.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엘리먼트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이름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p,form,div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..) </a:t>
            </a:r>
          </a:p>
          <a:p>
            <a:pPr algn="l"/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2.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속성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id,class,style,src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 ..)</a:t>
            </a:r>
          </a:p>
          <a:p>
            <a:pPr algn="l"/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3. CSS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스타일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(style='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color:blue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;')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4.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이벤트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리스너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(onclick='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this.style.color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='teal’”) </a:t>
            </a:r>
          </a:p>
          <a:p>
            <a:pPr algn="l"/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5.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콘텐츠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(= '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innerHTML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이라고도 불림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.) (&lt; span&gt;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이것은 문장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&lt; /span&gt;)</a:t>
            </a: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객체의 구성요소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프로퍼티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HTML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태그의 속성들을 반영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메소드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HTML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태그 제어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컬렉션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정보를 집합적으로 표현하는 일종의 배열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이벤트 </a:t>
            </a:r>
            <a:r>
              <a:rPr lang="ko-KR" alt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리스너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JS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코드를 사용해서 직접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DOM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객체에 등록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CSS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스타일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style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프로퍼티를 사용해 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css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스타일시트에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접근할수있다</a:t>
            </a: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614BF-27FA-EF25-3F8D-0CD4B497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62" y="1756495"/>
            <a:ext cx="7086600" cy="4191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1456AF-A6BF-0F5A-7422-431061E5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05" y="2890915"/>
            <a:ext cx="904875" cy="4000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979CF4C-B5D2-9CCA-1B90-DD009A94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402" y="2593898"/>
            <a:ext cx="28765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125942" y="1105419"/>
            <a:ext cx="9881100" cy="1157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DOM </a:t>
            </a:r>
            <a:r>
              <a:rPr lang="ko-KR" altLang="en-US" sz="2400" b="1" dirty="0"/>
              <a:t>조작하기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document </a:t>
            </a:r>
            <a:r>
              <a:rPr lang="ko-KR" altLang="en-US" dirty="0"/>
              <a:t>객체의 여러 속성과 메서드를 활용하고 다룰 수 있는 것을 의미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관련 메서드를 활용해 새로운 노드를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가능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(‘</a:t>
            </a:r>
            <a:r>
              <a:rPr lang="ko-KR" altLang="en-US" dirty="0"/>
              <a:t>태그이름</a:t>
            </a:r>
            <a:r>
              <a:rPr lang="en-US" altLang="ko-KR" dirty="0"/>
              <a:t>’)</a:t>
            </a:r>
          </a:p>
          <a:p>
            <a:endParaRPr lang="en-US" altLang="ko-KR" dirty="0"/>
          </a:p>
          <a:p>
            <a:r>
              <a:rPr lang="en-US" altLang="ko-KR" dirty="0"/>
              <a:t>Append </a:t>
            </a:r>
            <a:r>
              <a:rPr lang="ko-KR" altLang="en-US" dirty="0"/>
              <a:t>메서드를 활용해 생성한 </a:t>
            </a:r>
            <a:r>
              <a:rPr lang="en-US" altLang="ko-KR" dirty="0" err="1"/>
              <a:t>dom</a:t>
            </a:r>
            <a:r>
              <a:rPr lang="ko-KR" altLang="en-US" dirty="0"/>
              <a:t>을 </a:t>
            </a:r>
            <a:r>
              <a:rPr lang="en-US" altLang="ko-KR" dirty="0"/>
              <a:t>html</a:t>
            </a:r>
            <a:r>
              <a:rPr lang="ko-KR" altLang="en-US" dirty="0"/>
              <a:t>에 </a:t>
            </a:r>
            <a:r>
              <a:rPr lang="ko-KR" altLang="en-US" dirty="0" err="1"/>
              <a:t>구현시킬</a:t>
            </a:r>
            <a:r>
              <a:rPr lang="ko-KR" altLang="en-US" dirty="0"/>
              <a:t> 수 있음</a:t>
            </a:r>
            <a:endParaRPr lang="en-US" altLang="ko-KR" dirty="0"/>
          </a:p>
          <a:p>
            <a:r>
              <a:rPr lang="en-US" altLang="ko-KR" dirty="0"/>
              <a:t>	- append, </a:t>
            </a:r>
            <a:r>
              <a:rPr lang="en-US" altLang="ko-KR" dirty="0" err="1"/>
              <a:t>appendChild</a:t>
            </a:r>
            <a:r>
              <a:rPr lang="en-US" altLang="ko-KR" dirty="0"/>
              <a:t> : </a:t>
            </a:r>
          </a:p>
          <a:p>
            <a:r>
              <a:rPr lang="en-US" altLang="ko-KR" dirty="0" err="1"/>
              <a:t>document.body.append</a:t>
            </a:r>
            <a:r>
              <a:rPr lang="en-US" altLang="ko-KR" dirty="0"/>
              <a:t>(‘</a:t>
            </a:r>
            <a:r>
              <a:rPr lang="ko-KR" altLang="en-US" dirty="0"/>
              <a:t>추가할 태그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insertBefore</a:t>
            </a:r>
            <a:r>
              <a:rPr lang="en-US" altLang="ko-KR" dirty="0"/>
              <a:t>()  </a:t>
            </a:r>
            <a:r>
              <a:rPr lang="ko-KR" altLang="en-US" dirty="0"/>
              <a:t>기준이 되는 자식 노드 앞에 새로운 자식 노드를 추가 </a:t>
            </a:r>
            <a:endParaRPr lang="en-US" altLang="ko-KR" dirty="0"/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부모노드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400" b="0" i="0" dirty="0" err="1">
                <a:solidFill>
                  <a:srgbClr val="693A17"/>
                </a:solidFill>
                <a:effectLst/>
                <a:latin typeface="Nanum Gothic Coding"/>
              </a:rPr>
              <a:t>insertBefore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anum Gothic Coding"/>
              </a:rPr>
              <a:t>새로운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자식노드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anum Gothic Coding"/>
              </a:rPr>
              <a:t>기준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자식노드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</a:p>
          <a:p>
            <a:r>
              <a:rPr lang="en-US" altLang="ko-KR" sz="1400" dirty="0" err="1">
                <a:solidFill>
                  <a:srgbClr val="575757"/>
                </a:solidFill>
                <a:latin typeface="Nanum Gothic Coding"/>
              </a:rPr>
              <a:t>insertData</a:t>
            </a:r>
            <a:r>
              <a:rPr lang="en-US" altLang="ko-KR" sz="1400" dirty="0">
                <a:solidFill>
                  <a:srgbClr val="575757"/>
                </a:solidFill>
                <a:latin typeface="Nanum Gothic Coding"/>
              </a:rPr>
              <a:t>()</a:t>
            </a:r>
            <a:r>
              <a:rPr lang="ko-KR" altLang="en-US" sz="1400" dirty="0">
                <a:solidFill>
                  <a:srgbClr val="575757"/>
                </a:solidFill>
                <a:latin typeface="Nanum Gothic Coding"/>
              </a:rPr>
              <a:t>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텍스트 노드의 텍스트 데이터에 새로운 텍스트를 추가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텍스트노드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Nanum Gothic Coding"/>
              </a:rPr>
              <a:t>insertData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anum Gothic Coding"/>
              </a:rPr>
              <a:t>오프셋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anum Gothic Coding"/>
              </a:rPr>
              <a:t>새로운데이터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</a:p>
          <a:p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오프셋 값은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0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부터 시작하며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기존 텍스트 데이터의 몇 번째 위치부터 추가할지를 전달</a:t>
            </a:r>
            <a:endParaRPr lang="en-US" altLang="ko-KR" sz="1400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>
              <a:solidFill>
                <a:srgbClr val="575757"/>
              </a:solidFill>
              <a:latin typeface="Nanum Gothic Coding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C9F037-D4B9-3C33-83E9-7B68C033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96" y="4459365"/>
            <a:ext cx="3638270" cy="16089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3DCE97-7BDB-7C36-BBFE-1C1B8CB9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98" y="4939977"/>
            <a:ext cx="3600450" cy="647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C4E7C9-AFAC-6C0D-54D7-763A2F294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648" y="4439992"/>
            <a:ext cx="2684740" cy="15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8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294839" y="1351947"/>
            <a:ext cx="988110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HTML</a:t>
            </a:r>
            <a:r>
              <a:rPr lang="ko-KR" altLang="en-US" sz="2400" b="1" dirty="0"/>
              <a:t> 요소 핸들링 </a:t>
            </a:r>
            <a:endParaRPr lang="en-US" altLang="ko-KR" dirty="0"/>
          </a:p>
          <a:p>
            <a:r>
              <a:rPr lang="en-US" altLang="ko-KR" dirty="0"/>
              <a:t>HTML DOM </a:t>
            </a:r>
            <a:r>
              <a:rPr lang="ko-KR" altLang="en-US" dirty="0"/>
              <a:t>요소에 접근하는 방법</a:t>
            </a:r>
            <a:r>
              <a:rPr lang="en-US" altLang="ko-KR" dirty="0"/>
              <a:t>. </a:t>
            </a:r>
            <a:r>
              <a:rPr lang="ko-KR" altLang="en-US" dirty="0"/>
              <a:t>태그이름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이름 등을 이용해 특정 노드 객체를 선택하는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READ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1600" dirty="0"/>
              <a:t>HTML</a:t>
            </a:r>
            <a:r>
              <a:rPr lang="ko-KR" altLang="en-US" sz="1600" dirty="0"/>
              <a:t> 요소 선택 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en-US" altLang="ko-KR" sz="1600" dirty="0" err="1"/>
              <a:t>getElementBy</a:t>
            </a:r>
            <a:r>
              <a:rPr lang="en-US" altLang="ko-KR" sz="1600" dirty="0"/>
              <a:t> : </a:t>
            </a:r>
            <a:r>
              <a:rPr lang="ko-KR" altLang="en-US" sz="1600" dirty="0"/>
              <a:t>태그의 속성으로 노드를 선택 </a:t>
            </a:r>
            <a:endParaRPr lang="en-US" altLang="ko-KR" sz="1600" dirty="0"/>
          </a:p>
          <a:p>
            <a:r>
              <a:rPr lang="en-US" altLang="ko-KR" sz="1600" dirty="0" err="1"/>
              <a:t>document.getElementByTagName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tag_name</a:t>
            </a:r>
            <a:r>
              <a:rPr lang="en-US" altLang="ko-KR" sz="1600" dirty="0"/>
              <a:t>”)</a:t>
            </a:r>
          </a:p>
          <a:p>
            <a:r>
              <a:rPr lang="en-US" altLang="ko-KR" sz="1600" dirty="0" err="1"/>
              <a:t>document.getElementById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id_name</a:t>
            </a:r>
            <a:r>
              <a:rPr lang="en-US" altLang="ko-KR" sz="1600" dirty="0"/>
              <a:t>”)</a:t>
            </a:r>
          </a:p>
          <a:p>
            <a:r>
              <a:rPr lang="en-US" altLang="ko-KR" sz="1600" dirty="0" err="1"/>
              <a:t>document.getElementByClassName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class_name</a:t>
            </a:r>
            <a:r>
              <a:rPr lang="en-US" altLang="ko-KR" sz="1600" dirty="0"/>
              <a:t>”)</a:t>
            </a:r>
          </a:p>
          <a:p>
            <a:r>
              <a:rPr lang="en-US" altLang="ko-KR" sz="1600" dirty="0" err="1"/>
              <a:t>document.getElementByName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name_attribute</a:t>
            </a:r>
            <a:r>
              <a:rPr lang="en-US" altLang="ko-KR" sz="1600" dirty="0"/>
              <a:t>”)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querySelector</a:t>
            </a:r>
            <a:r>
              <a:rPr lang="en-US" altLang="ko-KR" sz="1600" dirty="0"/>
              <a:t>(</a:t>
            </a:r>
            <a:r>
              <a:rPr lang="ko-KR" altLang="en-US" sz="1600" dirty="0"/>
              <a:t>하나의 노드만 가져올 때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querySelectorAll</a:t>
            </a:r>
            <a:r>
              <a:rPr lang="en-US" altLang="ko-KR" sz="1600" dirty="0"/>
              <a:t>(</a:t>
            </a:r>
            <a:r>
              <a:rPr lang="ko-KR" altLang="en-US" sz="1600" dirty="0"/>
              <a:t>여러 개의 노드를 동시에 가져올 때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단일 메서드로 원하는 요소를 찾음</a:t>
            </a:r>
            <a:endParaRPr lang="en-US" altLang="ko-KR" sz="1600" dirty="0"/>
          </a:p>
          <a:p>
            <a:r>
              <a:rPr lang="en-US" altLang="ko-KR" sz="1600" dirty="0" err="1"/>
              <a:t>Document.querySelector</a:t>
            </a:r>
            <a:r>
              <a:rPr lang="en-US" altLang="ko-KR" sz="1600" dirty="0"/>
              <a:t>(“#main”, #title, #footer)  </a:t>
            </a:r>
            <a:r>
              <a:rPr lang="ko-KR" altLang="en-US" sz="1600" dirty="0"/>
              <a:t>여러 </a:t>
            </a:r>
            <a:r>
              <a:rPr lang="ko-KR" altLang="en-US" sz="1600" dirty="0" err="1"/>
              <a:t>셀렉터</a:t>
            </a:r>
            <a:r>
              <a:rPr lang="ko-KR" altLang="en-US" sz="1600" dirty="0"/>
              <a:t> 나열하며 해당 조건에 맞는 첫번째 노드만 가져옴</a:t>
            </a:r>
            <a:endParaRPr lang="en-US" altLang="ko-KR" sz="1600" dirty="0"/>
          </a:p>
          <a:p>
            <a:r>
              <a:rPr lang="en-US" altLang="ko-KR" sz="1600" dirty="0" err="1"/>
              <a:t>Document.querySelectorAll</a:t>
            </a:r>
            <a:r>
              <a:rPr lang="en-US" altLang="ko-KR" sz="1600" dirty="0"/>
              <a:t>(“#b1, #b2, #b3“) </a:t>
            </a:r>
            <a:r>
              <a:rPr lang="ko-KR" altLang="en-US" sz="1600" dirty="0"/>
              <a:t>해당 조건의 모든 노드를 가져옴 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간의 관계를 이용해서 접근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parentNode</a:t>
            </a:r>
            <a:r>
              <a:rPr lang="en-US" altLang="ko-KR" dirty="0"/>
              <a:t> : </a:t>
            </a:r>
            <a:r>
              <a:rPr lang="ko-KR" altLang="en-US" dirty="0"/>
              <a:t>부모 노드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childNodes</a:t>
            </a:r>
            <a:r>
              <a:rPr lang="en-US" altLang="ko-KR" dirty="0"/>
              <a:t> : </a:t>
            </a:r>
            <a:r>
              <a:rPr lang="ko-KR" altLang="en-US" dirty="0"/>
              <a:t>자식 노드 리스트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firstChild</a:t>
            </a:r>
            <a:r>
              <a:rPr lang="en-US" altLang="ko-KR" dirty="0"/>
              <a:t> : </a:t>
            </a:r>
            <a:r>
              <a:rPr lang="ko-KR" altLang="en-US" dirty="0"/>
              <a:t>첫 번째 자식 노드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lastChild</a:t>
            </a:r>
            <a:r>
              <a:rPr lang="en-US" altLang="ko-KR" dirty="0"/>
              <a:t> : </a:t>
            </a:r>
            <a:r>
              <a:rPr lang="ko-KR" altLang="en-US" dirty="0"/>
              <a:t>마지막 자식 노드</a:t>
            </a:r>
          </a:p>
          <a:p>
            <a:r>
              <a:rPr lang="en-US" altLang="ko-KR" dirty="0"/>
              <a:t>5. </a:t>
            </a:r>
            <a:r>
              <a:rPr lang="en-US" altLang="ko-KR" dirty="0" err="1"/>
              <a:t>nextSibling</a:t>
            </a:r>
            <a:r>
              <a:rPr lang="en-US" altLang="ko-KR" dirty="0"/>
              <a:t> : </a:t>
            </a:r>
            <a:r>
              <a:rPr lang="ko-KR" altLang="en-US" dirty="0"/>
              <a:t>다음 형제 노드</a:t>
            </a:r>
          </a:p>
          <a:p>
            <a:r>
              <a:rPr lang="en-US" altLang="ko-KR" dirty="0"/>
              <a:t>6. </a:t>
            </a:r>
            <a:r>
              <a:rPr lang="en-US" altLang="ko-KR" dirty="0" err="1"/>
              <a:t>previousSibling</a:t>
            </a:r>
            <a:r>
              <a:rPr lang="en-US" altLang="ko-KR" dirty="0"/>
              <a:t> : </a:t>
            </a:r>
            <a:r>
              <a:rPr lang="ko-KR" altLang="en-US" dirty="0"/>
              <a:t>이전 형제 노드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86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169765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ㅎ</a:t>
              </a:r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40" y="1525476"/>
            <a:ext cx="9881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DELETE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remove : </a:t>
            </a:r>
            <a:r>
              <a:rPr lang="ko-KR" altLang="en-US" dirty="0"/>
              <a:t>노드 삭제하는 메소드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removeChild</a:t>
            </a:r>
            <a:r>
              <a:rPr lang="en-US" altLang="ko-KR" dirty="0"/>
              <a:t> : </a:t>
            </a:r>
            <a:r>
              <a:rPr lang="ko-KR" altLang="en-US" dirty="0"/>
              <a:t>자식 </a:t>
            </a:r>
            <a:r>
              <a:rPr lang="ko-KR" altLang="en-US" dirty="0" err="1"/>
              <a:t>엘리먼트를</a:t>
            </a:r>
            <a:r>
              <a:rPr lang="ko-KR" altLang="en-US" dirty="0"/>
              <a:t> 지정해서 삭제하는 메소드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A2A9E-A48B-A89E-0FB1-29065CBF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96" y="2988726"/>
            <a:ext cx="4381500" cy="3286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DF0736-5A48-7BE2-0741-6BB37A42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87" y="2988726"/>
            <a:ext cx="2216509" cy="760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F60EA3-FD06-88CE-46BE-91E10F965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74290"/>
            <a:ext cx="3324861" cy="5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9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169765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ㅎ</a:t>
              </a:r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classList.add</a:t>
            </a:r>
            <a:r>
              <a:rPr lang="en-US" altLang="ko-KR" dirty="0"/>
              <a:t>  : DOM</a:t>
            </a:r>
            <a:r>
              <a:rPr lang="ko-KR" altLang="en-US" dirty="0"/>
              <a:t>에 클래스 이름을 추가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/>
              <a:t>class </a:t>
            </a:r>
            <a:r>
              <a:rPr lang="ko-KR" altLang="en-US" dirty="0"/>
              <a:t>이름이 존재하는 상태에서 새로운 이름을 추가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setAttribute</a:t>
            </a:r>
            <a:r>
              <a:rPr lang="en-US" altLang="ko-KR" dirty="0"/>
              <a:t> : DOM</a:t>
            </a:r>
            <a:r>
              <a:rPr lang="ko-KR" altLang="en-US" dirty="0"/>
              <a:t> 노드에 속성과 그 값을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169FA-E1C2-B41C-53A4-94F65615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20" y="4617378"/>
            <a:ext cx="5943600" cy="1504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2527D2-B83B-9C0E-4B1C-BD36BC24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12" y="3471529"/>
            <a:ext cx="1905000" cy="819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DFC1F-74C8-E9AB-2643-0A5C832EA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43" y="3604809"/>
            <a:ext cx="4324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A12F381-C16F-5702-F084-0A570FED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52" y="1496919"/>
            <a:ext cx="9049153" cy="40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5979CB-D59E-88B4-8A19-AF2C3018A07B}"/>
              </a:ext>
            </a:extLst>
          </p:cNvPr>
          <p:cNvSpPr txBox="1"/>
          <p:nvPr/>
        </p:nvSpPr>
        <p:spPr>
          <a:xfrm>
            <a:off x="1654628" y="1418195"/>
            <a:ext cx="6444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객체의 종류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정적 문서 객체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원본 </a:t>
            </a:r>
            <a:r>
              <a:rPr lang="en-US" altLang="ko-KR" dirty="0"/>
              <a:t>html </a:t>
            </a:r>
            <a:r>
              <a:rPr lang="ko-KR" altLang="en-US" dirty="0"/>
              <a:t>문서에 있는 객체들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동적 문서 객체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	DOM</a:t>
            </a:r>
            <a:r>
              <a:rPr lang="ko-KR" altLang="en-US" dirty="0"/>
              <a:t>으로 생성한 객체들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88A60-78F9-15C5-B2F3-5CAC6857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8" y="3718217"/>
            <a:ext cx="5642819" cy="23122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EB03DA-B243-0DAB-3903-681F3AC1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15" y="3781434"/>
            <a:ext cx="4801803" cy="22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4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C4F031-2C34-8AE4-D4BB-8906E7C3B45D}"/>
              </a:ext>
            </a:extLst>
          </p:cNvPr>
          <p:cNvSpPr txBox="1"/>
          <p:nvPr/>
        </p:nvSpPr>
        <p:spPr>
          <a:xfrm>
            <a:off x="990008" y="1373621"/>
            <a:ext cx="1084541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브라우저 객체 모델</a:t>
            </a:r>
            <a:r>
              <a:rPr lang="en-US" altLang="ko-KR" sz="2400" b="1" dirty="0"/>
              <a:t>(BOM)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Browser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브라우저의 정보에 접근</a:t>
            </a:r>
            <a:r>
              <a:rPr lang="en-US" altLang="ko-KR" dirty="0"/>
              <a:t> </a:t>
            </a:r>
            <a:r>
              <a:rPr lang="ko-KR" altLang="en-US" dirty="0"/>
              <a:t>및 여러 기능들 제어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과는 달리 </a:t>
            </a:r>
            <a:r>
              <a:rPr lang="en-US" altLang="ko-KR" dirty="0"/>
              <a:t>W3C</a:t>
            </a:r>
            <a:r>
              <a:rPr lang="ko-KR" altLang="en-US" dirty="0"/>
              <a:t>의 표준 객체 모델이</a:t>
            </a:r>
            <a:r>
              <a:rPr lang="en-US" altLang="ko-KR" dirty="0"/>
              <a:t> </a:t>
            </a:r>
            <a:r>
              <a:rPr lang="ko-KR" altLang="en-US" dirty="0"/>
              <a:t>아님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브라우저의 기능적인 요소들을 직접 제어하고 관리할 방법을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자바스크립트에서는 </a:t>
            </a:r>
            <a:r>
              <a:rPr lang="en-US" altLang="ko-KR" dirty="0"/>
              <a:t>BOM </a:t>
            </a:r>
            <a:r>
              <a:rPr lang="ko-KR" altLang="en-US" dirty="0"/>
              <a:t>모델의 객체들을 전역 객체</a:t>
            </a:r>
            <a:r>
              <a:rPr lang="en-US" altLang="ko-KR" dirty="0"/>
              <a:t>(global object)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브라우저가 </a:t>
            </a:r>
            <a:r>
              <a:rPr lang="en-US" altLang="ko-KR" dirty="0"/>
              <a:t>html</a:t>
            </a:r>
            <a:r>
              <a:rPr lang="ko-KR" altLang="en-US" dirty="0"/>
              <a:t>을 읽어 사용자에게 보여주는데 이러한 브라우저와 관련된 객체들의 집합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*W3C : World Wide Web Consortium (W3C) W3C</a:t>
            </a:r>
            <a:r>
              <a:rPr lang="ko-KR" altLang="en-US" sz="1600" dirty="0"/>
              <a:t>는 월드 와이드 웹을 위한 표준을 개발하고 장려하는 조직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6889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E56630-E918-4424-030E-4648BAD81E61}"/>
              </a:ext>
            </a:extLst>
          </p:cNvPr>
          <p:cNvSpPr txBox="1"/>
          <p:nvPr/>
        </p:nvSpPr>
        <p:spPr>
          <a:xfrm>
            <a:off x="1314446" y="1024834"/>
            <a:ext cx="105820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Window </a:t>
            </a:r>
            <a:r>
              <a:rPr lang="ko-KR" altLang="en-US" sz="2400" b="1" dirty="0"/>
              <a:t>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BOM(</a:t>
            </a:r>
            <a:r>
              <a:rPr lang="ko-KR" altLang="en-US" dirty="0" err="1"/>
              <a:t>브라우저객체모델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기반해 만들어진 최상위 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브라우저의 창</a:t>
            </a:r>
            <a:r>
              <a:rPr lang="en-US" altLang="ko-KR" dirty="0"/>
              <a:t>(window)</a:t>
            </a:r>
            <a:r>
              <a:rPr lang="ko-KR" altLang="en-US" dirty="0"/>
              <a:t>을 나타내는 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웹 브라우저에서 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의 요소들도 모두 </a:t>
            </a:r>
            <a:r>
              <a:rPr lang="en-US" altLang="ko-KR" dirty="0"/>
              <a:t>window </a:t>
            </a:r>
            <a:r>
              <a:rPr lang="ko-KR" altLang="en-US" dirty="0"/>
              <a:t>객체의 프로퍼티가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브라우저 창</a:t>
            </a:r>
            <a:r>
              <a:rPr lang="en-US" altLang="ko-KR" dirty="0"/>
              <a:t>/</a:t>
            </a:r>
            <a:r>
              <a:rPr lang="ko-KR" altLang="en-US" dirty="0"/>
              <a:t>탭마다 각기 최상위로 하나의 </a:t>
            </a:r>
            <a:r>
              <a:rPr lang="en-US" altLang="ko-KR" dirty="0"/>
              <a:t>window</a:t>
            </a:r>
            <a:r>
              <a:rPr lang="ko-KR" altLang="en-US" dirty="0"/>
              <a:t>객체가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웹브라우저</a:t>
            </a:r>
            <a:r>
              <a:rPr lang="ko-KR" altLang="en-US" dirty="0"/>
              <a:t> 화면</a:t>
            </a:r>
            <a:r>
              <a:rPr lang="en-US" altLang="ko-KR" dirty="0"/>
              <a:t>(</a:t>
            </a:r>
            <a:r>
              <a:rPr lang="ko-KR" altLang="en-US" dirty="0"/>
              <a:t>창</a:t>
            </a:r>
            <a:r>
              <a:rPr lang="en-US" altLang="ko-KR" dirty="0"/>
              <a:t>,</a:t>
            </a:r>
            <a:r>
              <a:rPr lang="ko-KR" altLang="en-US" dirty="0"/>
              <a:t>탭</a:t>
            </a:r>
            <a:r>
              <a:rPr lang="en-US" altLang="ko-KR" dirty="0"/>
              <a:t>,</a:t>
            </a:r>
            <a:r>
              <a:rPr lang="ko-KR" altLang="en-US" dirty="0"/>
              <a:t>프레임</a:t>
            </a:r>
            <a:r>
              <a:rPr lang="en-US" altLang="ko-KR" dirty="0"/>
              <a:t>)</a:t>
            </a:r>
            <a:r>
              <a:rPr lang="ko-KR" altLang="en-US" dirty="0"/>
              <a:t>을 참조할 수 있는 객체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Window</a:t>
            </a:r>
            <a:r>
              <a:rPr lang="ko-KR" altLang="en-US" dirty="0"/>
              <a:t>객체는  전역객체</a:t>
            </a:r>
            <a:r>
              <a:rPr lang="en-US" altLang="ko-KR" dirty="0"/>
              <a:t>(global object)</a:t>
            </a:r>
            <a:r>
              <a:rPr lang="ko-KR" altLang="en-US" dirty="0"/>
              <a:t>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클라이언트가 다룰 수 있는 최상위 객체</a:t>
            </a:r>
            <a:r>
              <a:rPr lang="en-US" altLang="ko-KR" dirty="0"/>
              <a:t>, </a:t>
            </a:r>
            <a:r>
              <a:rPr lang="ko-KR" altLang="en-US" dirty="0"/>
              <a:t>루트 객체</a:t>
            </a:r>
            <a:r>
              <a:rPr lang="en-US" altLang="ko-KR" dirty="0"/>
              <a:t>/ </a:t>
            </a:r>
            <a:r>
              <a:rPr lang="ko-KR" altLang="en-US" dirty="0"/>
              <a:t>전역객체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프로퍼티</a:t>
            </a:r>
            <a:r>
              <a:rPr lang="en-US" altLang="ko-KR" dirty="0"/>
              <a:t>, </a:t>
            </a:r>
            <a:r>
              <a:rPr lang="ko-KR" altLang="en-US" dirty="0"/>
              <a:t>메서드 쓸 때 객체 이름 앞에 명시할 필요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</a:t>
            </a:r>
            <a:r>
              <a:rPr lang="en-US" altLang="ko-KR" dirty="0"/>
              <a:t>window</a:t>
            </a:r>
            <a:r>
              <a:rPr lang="ko-KR" altLang="en-US" dirty="0"/>
              <a:t>객체인 창</a:t>
            </a:r>
            <a:r>
              <a:rPr lang="en-US" altLang="ko-KR" dirty="0"/>
              <a:t>/</a:t>
            </a:r>
            <a:r>
              <a:rPr lang="ko-KR" altLang="en-US" dirty="0"/>
              <a:t>탭 간에 서로 통신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217AB876-03CB-589F-3E73-92EC3B33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17467"/>
              </p:ext>
            </p:extLst>
          </p:nvPr>
        </p:nvGraphicFramePr>
        <p:xfrm>
          <a:off x="2545128" y="5641532"/>
          <a:ext cx="7404440" cy="96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214">
                  <a:extLst>
                    <a:ext uri="{9D8B030D-6E8A-4147-A177-3AD203B41FA5}">
                      <a16:colId xmlns:a16="http://schemas.microsoft.com/office/drawing/2014/main" val="872823363"/>
                    </a:ext>
                  </a:extLst>
                </a:gridCol>
                <a:gridCol w="3368226">
                  <a:extLst>
                    <a:ext uri="{9D8B030D-6E8A-4147-A177-3AD203B41FA5}">
                      <a16:colId xmlns:a16="http://schemas.microsoft.com/office/drawing/2014/main" val="361731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브라우저 창 크기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브라우저 새 창 열기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20132"/>
                  </a:ext>
                </a:extLst>
              </a:tr>
              <a:tr h="661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window.innerHeight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window.innerWidth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window.open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58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0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5979CB-D59E-88B4-8A19-AF2C3018A07B}"/>
              </a:ext>
            </a:extLst>
          </p:cNvPr>
          <p:cNvSpPr txBox="1"/>
          <p:nvPr/>
        </p:nvSpPr>
        <p:spPr>
          <a:xfrm>
            <a:off x="1654629" y="1533070"/>
            <a:ext cx="644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CRP?? 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47DD0-AB17-8758-366E-74CFEF606F3F}"/>
              </a:ext>
            </a:extLst>
          </p:cNvPr>
          <p:cNvSpPr txBox="1"/>
          <p:nvPr/>
        </p:nvSpPr>
        <p:spPr>
          <a:xfrm>
            <a:off x="1663221" y="2230015"/>
            <a:ext cx="880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Critical Rendering Path : </a:t>
            </a:r>
            <a:r>
              <a:rPr lang="ko-KR" altLang="en-US" dirty="0"/>
              <a:t>웹 브라우저가 원본 </a:t>
            </a:r>
            <a:r>
              <a:rPr lang="en-US" altLang="ko-KR" dirty="0"/>
              <a:t>HTML </a:t>
            </a:r>
            <a:r>
              <a:rPr lang="ko-KR" altLang="en-US" dirty="0"/>
              <a:t>문서 읽음</a:t>
            </a:r>
            <a:r>
              <a:rPr lang="en-US" altLang="ko-KR" dirty="0"/>
              <a:t>-&gt; </a:t>
            </a:r>
            <a:r>
              <a:rPr lang="ko-KR" altLang="en-US" dirty="0"/>
              <a:t>스타일 입히고 대화형 페이지로 만들어 </a:t>
            </a:r>
            <a:r>
              <a:rPr lang="ko-KR" altLang="en-US" dirty="0" err="1"/>
              <a:t>뷰포트에</a:t>
            </a:r>
            <a:r>
              <a:rPr lang="ko-KR" altLang="en-US" dirty="0"/>
              <a:t> 표시하는 과정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0184D-40A4-165F-A086-1F1CAD1A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26" y="2958560"/>
            <a:ext cx="8564932" cy="26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1C606-D134-4B28-CF63-2887722AE4C3}"/>
              </a:ext>
            </a:extLst>
          </p:cNvPr>
          <p:cNvSpPr txBox="1"/>
          <p:nvPr/>
        </p:nvSpPr>
        <p:spPr>
          <a:xfrm>
            <a:off x="4142089" y="6006842"/>
            <a:ext cx="7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 err="1"/>
              <a:t>뷰포트</a:t>
            </a:r>
            <a:r>
              <a:rPr lang="en-US" altLang="ko-KR" dirty="0"/>
              <a:t>?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웹 브라우저에서 </a:t>
            </a:r>
            <a:r>
              <a:rPr lang="ko-KR" altLang="en-US" i="0" dirty="0" err="1">
                <a:solidFill>
                  <a:srgbClr val="202124"/>
                </a:solidFill>
                <a:effectLst/>
                <a:latin typeface="Apple SD Gothic Neo"/>
              </a:rPr>
              <a:t>뷰포트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는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전체 문서의 보이는 부분을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74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D76E5-B2DA-30C9-AF78-2C395FBEA5E6}"/>
              </a:ext>
            </a:extLst>
          </p:cNvPr>
          <p:cNvSpPr txBox="1"/>
          <p:nvPr/>
        </p:nvSpPr>
        <p:spPr>
          <a:xfrm>
            <a:off x="1180995" y="1645920"/>
            <a:ext cx="9972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Location</a:t>
            </a:r>
            <a:r>
              <a:rPr lang="ko-KR" altLang="en-US" sz="2400" b="1" dirty="0"/>
              <a:t> 객체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현재 브라우저에 표시된 </a:t>
            </a:r>
            <a:r>
              <a:rPr lang="en-US" altLang="ko-KR" sz="1800" dirty="0"/>
              <a:t>HTML </a:t>
            </a:r>
            <a:r>
              <a:rPr lang="ko-KR" altLang="en-US" sz="1800" dirty="0"/>
              <a:t>문서의 주소를 얻거나</a:t>
            </a:r>
            <a:r>
              <a:rPr lang="en-US" altLang="ko-KR" sz="1800" dirty="0"/>
              <a:t>, </a:t>
            </a:r>
            <a:r>
              <a:rPr lang="ko-KR" altLang="en-US" sz="1800" dirty="0"/>
              <a:t>브라우저에 새 문서를 불러올 때 사용</a:t>
            </a:r>
            <a:endParaRPr lang="en-US" altLang="ko-KR" sz="18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현재 문서의 </a:t>
            </a:r>
            <a:r>
              <a:rPr lang="en-US" altLang="ko-KR" sz="1800" dirty="0"/>
              <a:t>URL </a:t>
            </a:r>
            <a:r>
              <a:rPr lang="ko-KR" altLang="en-US" sz="1800" dirty="0"/>
              <a:t>주소를 다양하게 해석하여 처리 가능</a:t>
            </a:r>
            <a:endParaRPr lang="en-US" altLang="ko-KR" sz="1800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ex&gt;)</a:t>
            </a:r>
          </a:p>
          <a:p>
            <a:pPr latinLnBrk="1"/>
            <a:r>
              <a:rPr lang="ko-KR" altLang="en-US" sz="1800" dirty="0"/>
              <a:t>현재 문서의 </a:t>
            </a:r>
            <a:r>
              <a:rPr lang="en-US" altLang="ko-KR" sz="1800" dirty="0"/>
              <a:t>URL </a:t>
            </a:r>
            <a:r>
              <a:rPr lang="ko-KR" altLang="en-US" sz="1800" dirty="0"/>
              <a:t>주소</a:t>
            </a:r>
            <a:endParaRPr lang="en-US" altLang="ko-KR" sz="1800" dirty="0"/>
          </a:p>
          <a:p>
            <a:pPr latinLnBrk="1"/>
            <a:r>
              <a:rPr lang="ko-KR" altLang="en-US" sz="1800" dirty="0"/>
              <a:t>현재 문서의 호스트 이름</a:t>
            </a:r>
            <a:endParaRPr lang="en-US" altLang="ko-KR" sz="1800" dirty="0"/>
          </a:p>
          <a:p>
            <a:pPr latinLnBrk="1"/>
            <a:r>
              <a:rPr lang="ko-KR" altLang="en-US" sz="1800" dirty="0"/>
              <a:t>현재 문서의 파일 경로명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22CE59-918A-9908-5D6F-4F3EC969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13" y="3628243"/>
            <a:ext cx="7143750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E7FA16-2D5D-9F3E-366C-EB1430E0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639" y="5259960"/>
            <a:ext cx="7734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3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D76E5-B2DA-30C9-AF78-2C395FBEA5E6}"/>
              </a:ext>
            </a:extLst>
          </p:cNvPr>
          <p:cNvSpPr txBox="1"/>
          <p:nvPr/>
        </p:nvSpPr>
        <p:spPr>
          <a:xfrm>
            <a:off x="1180995" y="1645920"/>
            <a:ext cx="99729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Histoy</a:t>
            </a:r>
            <a:r>
              <a:rPr lang="ko-KR" altLang="en-US" sz="2400" b="1" dirty="0"/>
              <a:t> 객체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브라우저의 히스토리 정보를 문서와 문서 상태 목록으로 저장하는 객체</a:t>
            </a:r>
            <a:endParaRPr lang="en-US" altLang="ko-KR" sz="18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자바스크립트는 사용자의 개인 정보를 보호하기 위해 이 객체에 접근하는 방법을 일부 제한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ex&gt;)</a:t>
            </a:r>
          </a:p>
          <a:p>
            <a:pPr latinLnBrk="1"/>
            <a:r>
              <a:rPr lang="ko-KR" altLang="en-US" sz="1600" dirty="0"/>
              <a:t>히스토리 목록의 개수 </a:t>
            </a:r>
            <a:r>
              <a:rPr lang="en-US" altLang="ko-KR" sz="1600" dirty="0"/>
              <a:t>: </a:t>
            </a:r>
            <a:r>
              <a:rPr lang="ko-KR" altLang="en-US" sz="1600" dirty="0"/>
              <a:t>브라우저 히스토리 목록의 개수를 반환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history.length</a:t>
            </a:r>
            <a:r>
              <a:rPr lang="en-US" altLang="ko-KR" sz="1600" dirty="0"/>
              <a:t> </a:t>
            </a:r>
          </a:p>
          <a:p>
            <a:pPr latinLnBrk="1"/>
            <a:r>
              <a:rPr lang="ko-KR" altLang="en-US" sz="1600" dirty="0"/>
              <a:t>히스토리 목록 접근하기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back()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브라우저 뒤로 가기  </a:t>
            </a:r>
            <a:r>
              <a:rPr lang="en-US" altLang="ko-KR" sz="1600" b="0" i="0" dirty="0" err="1">
                <a:solidFill>
                  <a:srgbClr val="691C97"/>
                </a:solidFill>
                <a:effectLst/>
                <a:latin typeface="Nanum Gothic Coding"/>
              </a:rPr>
              <a:t>window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B4371F"/>
                </a:solidFill>
                <a:effectLst/>
                <a:latin typeface="Nanum Gothic Coding"/>
              </a:rPr>
              <a:t>history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693A17"/>
                </a:solidFill>
                <a:effectLst/>
                <a:latin typeface="Nanum Gothic Coding"/>
              </a:rPr>
              <a:t>back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();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forward() : </a:t>
            </a:r>
            <a:r>
              <a:rPr lang="ko-KR" altLang="en-US" sz="1600" dirty="0"/>
              <a:t>브라우저 앞으로 가기  </a:t>
            </a:r>
            <a:r>
              <a:rPr lang="en-US" altLang="ko-KR" sz="1600" b="0" i="0" dirty="0" err="1">
                <a:solidFill>
                  <a:srgbClr val="691C97"/>
                </a:solidFill>
                <a:effectLst/>
                <a:latin typeface="Nanum Gothic Coding"/>
              </a:rPr>
              <a:t>window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B4371F"/>
                </a:solidFill>
                <a:effectLst/>
                <a:latin typeface="Nanum Gothic Coding"/>
              </a:rPr>
              <a:t>history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693A17"/>
                </a:solidFill>
                <a:effectLst/>
                <a:latin typeface="Nanum Gothic Coding"/>
              </a:rPr>
              <a:t>forward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();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go() :</a:t>
            </a:r>
            <a:r>
              <a:rPr lang="ko-KR" altLang="en-US" sz="1600" dirty="0"/>
              <a:t>인수로 전달받는 정수만큼 히스토리 목록 사이를 이동 </a:t>
            </a:r>
            <a:r>
              <a:rPr lang="en-US" altLang="ko-KR" sz="1600" b="0" i="0" dirty="0" err="1">
                <a:solidFill>
                  <a:srgbClr val="691C97"/>
                </a:solidFill>
                <a:effectLst/>
                <a:latin typeface="Nanum Gothic Coding"/>
              </a:rPr>
              <a:t>window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B4371F"/>
                </a:solidFill>
                <a:effectLst/>
                <a:latin typeface="Nanum Gothic Coding"/>
              </a:rPr>
              <a:t>history</a:t>
            </a:r>
            <a:r>
              <a:rPr lang="en-US" altLang="ko-KR" sz="1600" b="0" i="0" dirty="0" err="1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sz="1600" b="0" i="0" dirty="0" err="1">
                <a:solidFill>
                  <a:srgbClr val="693A17"/>
                </a:solidFill>
                <a:effectLst/>
                <a:latin typeface="Nanum Gothic Coding"/>
              </a:rPr>
              <a:t>go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en-US" altLang="ko-KR" sz="1600" b="0" i="0" dirty="0">
                <a:solidFill>
                  <a:srgbClr val="794938"/>
                </a:solidFill>
                <a:effectLst/>
                <a:latin typeface="Nanum Gothic Coding"/>
              </a:rPr>
              <a:t>-</a:t>
            </a:r>
            <a:r>
              <a:rPr lang="en-US" altLang="ko-KR" sz="1600" b="1" i="0" dirty="0">
                <a:solidFill>
                  <a:srgbClr val="811F24"/>
                </a:solidFill>
                <a:effectLst/>
                <a:latin typeface="Nanum Gothic Coding"/>
              </a:rPr>
              <a:t>1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anum Gothic Coding"/>
              </a:rPr>
              <a:t>);</a:t>
            </a:r>
            <a:endParaRPr lang="en-US" altLang="ko-KR" sz="1600" dirty="0"/>
          </a:p>
          <a:p>
            <a:pPr latinLnBrk="1"/>
            <a:endParaRPr lang="ko-KR" altLang="en-US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D76E5-B2DA-30C9-AF78-2C395FBEA5E6}"/>
              </a:ext>
            </a:extLst>
          </p:cNvPr>
          <p:cNvSpPr txBox="1"/>
          <p:nvPr/>
        </p:nvSpPr>
        <p:spPr>
          <a:xfrm>
            <a:off x="1180995" y="1645920"/>
            <a:ext cx="997296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Screen</a:t>
            </a:r>
            <a:r>
              <a:rPr lang="ko-KR" altLang="en-US" sz="2400" b="1" dirty="0"/>
              <a:t> 객체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사용자의 디스플레이 화면에 대한 다양한 정보를 저장하는 객체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ex&gt;)</a:t>
            </a:r>
          </a:p>
          <a:p>
            <a:pPr latinLnBrk="1"/>
            <a:r>
              <a:rPr lang="ko-KR" altLang="en-US" sz="1800" dirty="0"/>
              <a:t>사용자의 </a:t>
            </a:r>
            <a:r>
              <a:rPr lang="ko-KR" altLang="en-US" sz="1600" dirty="0"/>
              <a:t>화면 크기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사용자의 디스플레이 화면의 크기를 픽셀 단위로 반환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0" i="0" dirty="0" err="1">
                <a:effectLst/>
                <a:latin typeface="notokr"/>
              </a:rPr>
              <a:t>screen.width</a:t>
            </a:r>
            <a:r>
              <a:rPr lang="ko-KR" altLang="en-US" sz="1600" b="0" i="0" dirty="0">
                <a:effectLst/>
                <a:latin typeface="notokr"/>
              </a:rPr>
              <a:t>와 </a:t>
            </a:r>
            <a:r>
              <a:rPr lang="en-US" altLang="ko-KR" sz="1600" b="0" i="0" dirty="0" err="1">
                <a:effectLst/>
                <a:latin typeface="notokr"/>
              </a:rPr>
              <a:t>screen.height</a:t>
            </a:r>
            <a:r>
              <a:rPr lang="ko-KR" altLang="en-US" sz="1600" b="0" i="0" dirty="0">
                <a:effectLst/>
                <a:latin typeface="notokr"/>
              </a:rPr>
              <a:t>는 현재 사용자의 모니터 화면의 크기를 반환</a:t>
            </a:r>
            <a:endParaRPr lang="en-US" altLang="ko-KR" sz="1600" b="0" i="0" dirty="0">
              <a:effectLst/>
              <a:latin typeface="notokr"/>
            </a:endParaRPr>
          </a:p>
          <a:p>
            <a:pPr latinLnBrk="1"/>
            <a:r>
              <a:rPr lang="en-US" altLang="ko-KR" sz="1600" b="0" i="0" dirty="0">
                <a:effectLst/>
                <a:latin typeface="notokr"/>
              </a:rPr>
              <a:t>	</a:t>
            </a:r>
            <a:r>
              <a:rPr lang="en-US" altLang="ko-KR" sz="1600" b="0" i="0" dirty="0" err="1">
                <a:effectLst/>
                <a:latin typeface="notokr"/>
              </a:rPr>
              <a:t>window.outerWidth</a:t>
            </a:r>
            <a:r>
              <a:rPr lang="ko-KR" altLang="en-US" sz="1600" b="0" i="0" dirty="0">
                <a:effectLst/>
                <a:latin typeface="notokr"/>
              </a:rPr>
              <a:t>와 </a:t>
            </a:r>
            <a:r>
              <a:rPr lang="en-US" altLang="ko-KR" sz="1600" b="0" i="0" dirty="0" err="1">
                <a:effectLst/>
                <a:latin typeface="notokr"/>
              </a:rPr>
              <a:t>window.outerHeight</a:t>
            </a:r>
            <a:r>
              <a:rPr lang="ko-KR" altLang="en-US" sz="1600" b="0" i="0" dirty="0">
                <a:effectLst/>
                <a:latin typeface="notokr"/>
              </a:rPr>
              <a:t>는 현재 브라우저 창의 크기를 반환</a:t>
            </a:r>
            <a:endParaRPr lang="en-US" altLang="ko-KR" sz="1600" b="0" i="0" dirty="0">
              <a:effectLst/>
              <a:latin typeface="notokr"/>
            </a:endParaRPr>
          </a:p>
          <a:p>
            <a:pPr latinLnBrk="1"/>
            <a:r>
              <a:rPr lang="ko-KR" altLang="en-US" sz="1600" dirty="0">
                <a:latin typeface="notokr"/>
              </a:rPr>
              <a:t>실제 사용할 수 있는 화면 크기</a:t>
            </a:r>
            <a:r>
              <a:rPr lang="en-US" altLang="ko-KR" sz="1600" dirty="0">
                <a:latin typeface="notokr"/>
              </a:rPr>
              <a:t>:</a:t>
            </a:r>
          </a:p>
          <a:p>
            <a:pPr latinLnBrk="1"/>
            <a:r>
              <a:rPr lang="en-US" altLang="ko-KR" sz="1600" dirty="0">
                <a:latin typeface="notokr"/>
              </a:rPr>
              <a:t>	</a:t>
            </a:r>
            <a:r>
              <a:rPr lang="en-US" altLang="ko-KR" sz="1600" dirty="0" err="1">
                <a:latin typeface="notokr"/>
              </a:rPr>
              <a:t>availWidth</a:t>
            </a:r>
            <a:r>
              <a:rPr lang="ko-KR" altLang="en-US" sz="1600" dirty="0">
                <a:latin typeface="notokr"/>
              </a:rPr>
              <a:t>와 </a:t>
            </a:r>
            <a:r>
              <a:rPr lang="en-US" altLang="ko-KR" sz="1600" dirty="0" err="1">
                <a:latin typeface="notokr"/>
              </a:rPr>
              <a:t>availHeight</a:t>
            </a:r>
            <a:r>
              <a:rPr lang="en-US" altLang="ko-KR" sz="1600" dirty="0">
                <a:latin typeface="notokr"/>
              </a:rPr>
              <a:t> </a:t>
            </a:r>
            <a:r>
              <a:rPr lang="ko-KR" altLang="en-US" sz="1600" dirty="0">
                <a:latin typeface="notokr"/>
              </a:rPr>
              <a:t>프로퍼티는 실제 사용할 수 있는 화면의 크기를 픽셀 단위로 반환</a:t>
            </a:r>
            <a:endParaRPr lang="en-US" altLang="ko-KR" sz="1600" dirty="0">
              <a:latin typeface="notokr"/>
            </a:endParaRPr>
          </a:p>
          <a:p>
            <a:pPr latinLnBrk="1"/>
            <a:r>
              <a:rPr lang="en-US" altLang="ko-KR" sz="1600" dirty="0">
                <a:latin typeface="notokr"/>
              </a:rPr>
              <a:t>	</a:t>
            </a:r>
            <a:r>
              <a:rPr lang="ko-KR" altLang="en-US" sz="1600" b="0" i="0" dirty="0">
                <a:effectLst/>
                <a:latin typeface="notokr"/>
              </a:rPr>
              <a:t>운영체제의 작업 표시줄과 같은 공간을 모두 제외한 크기를 반환</a:t>
            </a:r>
            <a:endParaRPr lang="en-US" altLang="ko-KR" sz="1600" b="0" i="0" dirty="0">
              <a:effectLst/>
              <a:latin typeface="notokr"/>
            </a:endParaRPr>
          </a:p>
          <a:p>
            <a:pPr latinLnBrk="1"/>
            <a:endParaRPr lang="en-US" altLang="ko-KR" sz="1600" dirty="0">
              <a:latin typeface="notokr"/>
            </a:endParaRPr>
          </a:p>
          <a:p>
            <a:pPr latinLnBrk="1"/>
            <a:r>
              <a:rPr lang="ko-KR" altLang="en-US" sz="1600" dirty="0">
                <a:latin typeface="notokr"/>
              </a:rPr>
              <a:t>한 색상당 사용할 수 있는 </a:t>
            </a:r>
            <a:r>
              <a:rPr lang="ko-KR" altLang="en-US" sz="1600" dirty="0" err="1">
                <a:latin typeface="notokr"/>
              </a:rPr>
              <a:t>비트수</a:t>
            </a:r>
            <a:r>
              <a:rPr lang="en-US" altLang="ko-KR" sz="1600" dirty="0">
                <a:latin typeface="notokr"/>
              </a:rPr>
              <a:t>: </a:t>
            </a:r>
            <a:r>
              <a:rPr lang="ko-KR" altLang="en-US" sz="1600" b="0" i="0" dirty="0">
                <a:effectLst/>
                <a:latin typeface="notokr"/>
              </a:rPr>
              <a:t>용자 화면에서 한 색상당 사용할 수 있는 비트 수를 반환</a:t>
            </a:r>
            <a:endParaRPr lang="en-US" altLang="ko-KR" sz="1600" b="0" i="0" dirty="0">
              <a:effectLst/>
              <a:latin typeface="notokr"/>
            </a:endParaRPr>
          </a:p>
          <a:p>
            <a:pPr latinLnBrk="1"/>
            <a:endParaRPr lang="en-US" altLang="ko-KR" sz="1600" dirty="0">
              <a:latin typeface="notokr"/>
            </a:endParaRPr>
          </a:p>
          <a:p>
            <a:pPr latinLnBrk="1"/>
            <a:r>
              <a:rPr lang="ko-KR" altLang="en-US" sz="1600" dirty="0">
                <a:latin typeface="notokr"/>
              </a:rPr>
              <a:t>화면 픽셀당 표시할 수 있는 </a:t>
            </a:r>
            <a:r>
              <a:rPr lang="ko-KR" altLang="en-US" sz="1600" dirty="0" err="1">
                <a:latin typeface="notokr"/>
              </a:rPr>
              <a:t>비트수</a:t>
            </a:r>
            <a:endParaRPr lang="en-US" altLang="ko-KR" sz="1600" dirty="0">
              <a:latin typeface="notokr"/>
            </a:endParaRPr>
          </a:p>
          <a:p>
            <a:pPr latinLnBrk="1"/>
            <a:endParaRPr lang="en-US" altLang="ko-KR" sz="1800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45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C8634C1-9778-AB53-A9B4-2BA0C9A8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4547113"/>
            <a:ext cx="9410700" cy="2105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85951A-8C2B-0876-D968-A0549B56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258374"/>
            <a:ext cx="9344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D76E5-B2DA-30C9-AF78-2C395FBEA5E6}"/>
              </a:ext>
            </a:extLst>
          </p:cNvPr>
          <p:cNvSpPr txBox="1"/>
          <p:nvPr/>
        </p:nvSpPr>
        <p:spPr>
          <a:xfrm>
            <a:off x="1180996" y="1259525"/>
            <a:ext cx="99729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Navigator </a:t>
            </a:r>
            <a:r>
              <a:rPr lang="ko-KR" altLang="en-US" sz="2400" b="1" dirty="0"/>
              <a:t>객체 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800" dirty="0"/>
              <a:t>브라우저 공급자 및 버전 정보 등을 포함한 브라우저에 대한 다양한 정보를 저장하는 객체</a:t>
            </a:r>
            <a:endParaRPr lang="en-US" altLang="ko-KR" sz="18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 err="1"/>
              <a:t>넷스케이프</a:t>
            </a:r>
            <a:r>
              <a:rPr lang="en-US" altLang="ko-KR" dirty="0"/>
              <a:t>(Netscape)</a:t>
            </a:r>
            <a:r>
              <a:rPr lang="ko-KR" altLang="en-US" dirty="0"/>
              <a:t>의 초기 웹 브라우저였던 </a:t>
            </a:r>
            <a:r>
              <a:rPr lang="ko-KR" altLang="en-US" dirty="0" err="1"/>
              <a:t>네비게이터</a:t>
            </a:r>
            <a:r>
              <a:rPr lang="en-US" altLang="ko-KR" dirty="0"/>
              <a:t>(Navigator)</a:t>
            </a:r>
            <a:r>
              <a:rPr lang="ko-KR" altLang="en-US" dirty="0"/>
              <a:t>에서 유래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sz="1600" dirty="0"/>
              <a:t>ex&gt;</a:t>
            </a:r>
          </a:p>
          <a:p>
            <a:pPr latinLnBrk="1"/>
            <a:r>
              <a:rPr lang="ko-KR" altLang="en-US" sz="1400" dirty="0"/>
              <a:t>현재 </a:t>
            </a:r>
            <a:r>
              <a:rPr lang="ko-KR" altLang="en-US" sz="1400" dirty="0" err="1"/>
              <a:t>브러우저의</a:t>
            </a:r>
            <a:r>
              <a:rPr lang="ko-KR" altLang="en-US" sz="1400" dirty="0"/>
              <a:t> 이름</a:t>
            </a:r>
            <a:endParaRPr lang="en-US" altLang="ko-KR" sz="1400" dirty="0"/>
          </a:p>
          <a:p>
            <a:pPr latinLnBrk="1"/>
            <a:endParaRPr lang="en-US" altLang="ko-KR" sz="1400" dirty="0"/>
          </a:p>
          <a:p>
            <a:pPr latinLnBrk="1"/>
            <a:r>
              <a:rPr lang="ko-KR" altLang="en-US" sz="1400" dirty="0"/>
              <a:t>현재 브라우저 버전</a:t>
            </a:r>
            <a:endParaRPr lang="en-US" altLang="ko-KR" sz="1400" dirty="0"/>
          </a:p>
          <a:p>
            <a:pPr latinLnBrk="1"/>
            <a:r>
              <a:rPr lang="ko-KR" altLang="en-US" sz="1400" dirty="0"/>
              <a:t>현재 브라우저가 실행되고 있는 운영체제</a:t>
            </a:r>
            <a:endParaRPr lang="en-US" altLang="ko-KR" sz="1400" dirty="0"/>
          </a:p>
          <a:p>
            <a:pPr latinLnBrk="1"/>
            <a:r>
              <a:rPr lang="ko-KR" altLang="en-US" sz="1400" dirty="0"/>
              <a:t>현재 브라우저의 기본 언어 설정</a:t>
            </a:r>
            <a:endParaRPr lang="en-US" altLang="ko-KR" sz="1400" dirty="0"/>
          </a:p>
          <a:p>
            <a:pPr latinLnBrk="1"/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자바 애플릿 실행 여부</a:t>
            </a:r>
            <a:endParaRPr lang="en-US" altLang="ko-KR" sz="1400" dirty="0">
              <a:solidFill>
                <a:srgbClr val="575757"/>
              </a:solidFill>
              <a:latin typeface="notokr"/>
            </a:endParaRPr>
          </a:p>
          <a:p>
            <a:pPr latinLnBrk="1"/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쿠키</a:t>
            </a:r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(cookie) 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사용 여부</a:t>
            </a:r>
            <a:endParaRPr lang="en-US" altLang="ko-KR" sz="1400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54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AFA2202-7B14-B543-3458-A09277D8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92" y="4697351"/>
            <a:ext cx="9180240" cy="1609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25C4C3-8B51-6A3D-521E-4D499A89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36" y="1335471"/>
            <a:ext cx="6009532" cy="28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5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528774" y="1493968"/>
            <a:ext cx="9336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이벤트</a:t>
            </a:r>
            <a:r>
              <a:rPr lang="en-US" altLang="ko-KR" sz="2400" b="1" dirty="0"/>
              <a:t>(event)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브라우저가 알려주는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요소에 대한 사건의 발생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자바스크립트는 이렇게 발생한 이벤트에 반응하여 특정 동작을 수행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클라이언트 측 자바스크립트를 비동기식 이벤트 중심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(event-driven)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프로그래밍 모델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타입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type)</a:t>
            </a: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키보드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마우스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HTML DOM, Window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 등을 처리하는 이벤트가 폭넓게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42F6A-1E89-F078-ECC3-B396E48E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51" y="5093926"/>
            <a:ext cx="4867275" cy="428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FC887E-0328-F180-A7F1-9C0916CA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51" y="5613636"/>
            <a:ext cx="3133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605892" y="1655873"/>
            <a:ext cx="9366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listener) =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핸들러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handler)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이벤트가 발생했을 때 그 처리를 담당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지정된 타입의 이벤트가 특정 요소에서 발생하면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브라우저는 그 요소에 등록된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Ex 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버튼을 누름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마우스 올림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/>
          </a:p>
          <a:p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84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등록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요소에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등록되어야만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호출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b="1" dirty="0">
                <a:solidFill>
                  <a:srgbClr val="575757"/>
                </a:solidFill>
                <a:latin typeface="notokr"/>
              </a:rPr>
              <a:t>등록방법</a:t>
            </a:r>
            <a:endParaRPr lang="en-US" altLang="ko-KR" b="1" dirty="0">
              <a:solidFill>
                <a:srgbClr val="575757"/>
              </a:solidFill>
              <a:latin typeface="notokr"/>
            </a:endParaRPr>
          </a:p>
          <a:p>
            <a:pPr marL="342900" indent="-342900" algn="l" latinLnBrk="1">
              <a:buAutoNum type="arabicPeriod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이벤트의 대상이 되는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객체나 요소에 프로퍼티로 등록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하는 방법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lvl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1-1.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자바스크립트 코드에서 프로퍼티로 등록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</a:p>
          <a:p>
            <a:pPr lvl="2"/>
            <a:r>
              <a:rPr lang="en-US" altLang="ko-KR" dirty="0">
                <a:solidFill>
                  <a:srgbClr val="575757"/>
                </a:solidFill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단점은 이벤트 타입별로 오직 하나의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리스너만을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등록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lvl="1"/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993B02-6F3D-F90F-FD9A-86F0FD87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35" y="3684608"/>
            <a:ext cx="5986042" cy="18238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EF67F1-B6BA-D3E3-74DE-003C4755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61" y="4921526"/>
            <a:ext cx="5229746" cy="1259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62C988-E05A-A9BB-6973-C0859663AFDB}"/>
              </a:ext>
            </a:extLst>
          </p:cNvPr>
          <p:cNvSpPr txBox="1"/>
          <p:nvPr/>
        </p:nvSpPr>
        <p:spPr>
          <a:xfrm>
            <a:off x="787335" y="6965649"/>
            <a:ext cx="452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프로퍼티</a:t>
            </a:r>
            <a:r>
              <a:rPr lang="en-US" altLang="ko-KR" dirty="0"/>
              <a:t>: object</a:t>
            </a:r>
            <a:r>
              <a:rPr lang="ko-KR" altLang="en-US" dirty="0"/>
              <a:t>를 위해 데이터를 저장 </a:t>
            </a:r>
          </a:p>
        </p:txBody>
      </p:sp>
    </p:spTree>
    <p:extLst>
      <p:ext uri="{BB962C8B-B14F-4D97-AF65-F5344CB8AC3E}">
        <p14:creationId xmlns:p14="http://schemas.microsoft.com/office/powerpoint/2010/main" val="416096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등록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요소에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등록되어야만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호출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dirty="0">
                <a:solidFill>
                  <a:srgbClr val="575757"/>
                </a:solidFill>
                <a:latin typeface="notokr"/>
              </a:rPr>
              <a:t>등록방법</a:t>
            </a: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lvl="1"/>
            <a:r>
              <a:rPr lang="en-US" altLang="ko-KR" dirty="0">
                <a:solidFill>
                  <a:srgbClr val="575757"/>
                </a:solidFill>
                <a:latin typeface="notokr"/>
              </a:rPr>
              <a:t>1-2. </a:t>
            </a:r>
            <a:r>
              <a:rPr lang="en-US" altLang="ko-KR" b="0" i="0" u="sng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태그에 속성으로 등록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</a:p>
          <a:p>
            <a:pPr lvl="1"/>
            <a:r>
              <a:rPr lang="en-US" altLang="ko-KR" dirty="0">
                <a:solidFill>
                  <a:srgbClr val="575757"/>
                </a:solidFill>
                <a:latin typeface="notokr"/>
              </a:rPr>
              <a:t>	-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코드에 자바스크립트 코드가 추가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가독성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유지보수에 좋지 않음</a:t>
            </a: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800100" lvl="1" indent="-342900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800100" lvl="1" indent="-342900">
              <a:buAutoNum type="arabicPeriod"/>
            </a:pP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432B89-FCA6-9941-D643-8A967872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51" y="3281412"/>
            <a:ext cx="8305800" cy="1114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506A94-BC7C-8584-A89F-190813FEB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76" y="4432423"/>
            <a:ext cx="4425688" cy="19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477638-559A-A11B-CA21-61E45BD0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78" y="1301045"/>
            <a:ext cx="7711446" cy="42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566D14-D193-A545-9869-F25970A355C4}"/>
              </a:ext>
            </a:extLst>
          </p:cNvPr>
          <p:cNvSpPr txBox="1"/>
          <p:nvPr/>
        </p:nvSpPr>
        <p:spPr>
          <a:xfrm>
            <a:off x="5949319" y="1456469"/>
            <a:ext cx="5204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Render Tree? </a:t>
            </a:r>
            <a:r>
              <a:rPr lang="ko-KR" altLang="en-US" sz="1600" dirty="0"/>
              <a:t>웹 페이지에 표시될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, </a:t>
            </a:r>
            <a:r>
              <a:rPr lang="ko-KR" altLang="en-US" sz="1600" dirty="0"/>
              <a:t>관련된 스타일 요소로 구성됨</a:t>
            </a:r>
            <a:endParaRPr lang="en-US" altLang="ko-KR" sz="1600" dirty="0"/>
          </a:p>
          <a:p>
            <a:r>
              <a:rPr lang="ko-KR" altLang="en-US" sz="1600" dirty="0"/>
              <a:t>브라우저는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트리와 </a:t>
            </a:r>
            <a:r>
              <a:rPr lang="en-US" altLang="ko-KR" sz="1600" dirty="0"/>
              <a:t>CSSOM</a:t>
            </a:r>
            <a:r>
              <a:rPr lang="ko-KR" altLang="en-US" sz="1600" dirty="0"/>
              <a:t> 트리를 융합해서 화면을 만들어 냄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CB787-755C-413B-6DFC-9B4D5120A8A8}"/>
              </a:ext>
            </a:extLst>
          </p:cNvPr>
          <p:cNvSpPr txBox="1"/>
          <p:nvPr/>
        </p:nvSpPr>
        <p:spPr>
          <a:xfrm>
            <a:off x="2235124" y="5315580"/>
            <a:ext cx="85082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DOM: Document Object Model(HTML  </a:t>
            </a:r>
            <a:r>
              <a:rPr lang="ko-KR" altLang="en-US" sz="1400" dirty="0"/>
              <a:t>요소들의 구조화된 표현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CSSOM: Cascading Style Sheets Object Model(</a:t>
            </a:r>
            <a:r>
              <a:rPr lang="ko-KR" altLang="en-US" sz="1400" dirty="0"/>
              <a:t>요소와 연관된 스타일 정보의 구조화된 표현 </a:t>
            </a:r>
            <a:r>
              <a:rPr lang="en-US" altLang="ko-KR" sz="1400" dirty="0"/>
              <a:t>) CSS </a:t>
            </a:r>
            <a:r>
              <a:rPr lang="ko-KR" altLang="en-US" sz="1400" dirty="0"/>
              <a:t>를 읽어서 </a:t>
            </a:r>
            <a:r>
              <a:rPr lang="en-US" altLang="ko-KR" sz="1400" dirty="0"/>
              <a:t>CSSOM</a:t>
            </a:r>
            <a:r>
              <a:rPr lang="ko-KR" altLang="en-US" sz="1400" dirty="0"/>
              <a:t>을 빌드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구조화함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DOM + CSSOM </a:t>
            </a:r>
            <a:r>
              <a:rPr lang="ko-KR" altLang="en-US" sz="1400" dirty="0"/>
              <a:t>구조를 결합해 </a:t>
            </a:r>
            <a:r>
              <a:rPr lang="en-US" altLang="ko-KR" sz="1400" dirty="0"/>
              <a:t>Render Tree </a:t>
            </a:r>
            <a:r>
              <a:rPr lang="ko-KR" altLang="en-US" sz="1400" dirty="0"/>
              <a:t>구조를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웹 페이지 보여줌 </a:t>
            </a:r>
          </a:p>
        </p:txBody>
      </p:sp>
    </p:spTree>
    <p:extLst>
      <p:ext uri="{BB962C8B-B14F-4D97-AF65-F5344CB8AC3E}">
        <p14:creationId xmlns:p14="http://schemas.microsoft.com/office/powerpoint/2010/main" val="2432583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등록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요소에 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등록되어야만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호출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요소의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메소드에 이벤트 </a:t>
            </a:r>
            <a:r>
              <a:rPr lang="ko-KR" altLang="en-US" b="0" i="0" u="sng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 전달하는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방법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	2-1.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</a:t>
            </a:r>
            <a:endParaRPr lang="en-US" altLang="ko-KR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lvl="1"/>
            <a:r>
              <a:rPr lang="en-US" altLang="ko-KR" dirty="0">
                <a:solidFill>
                  <a:srgbClr val="575757"/>
                </a:solidFill>
                <a:latin typeface="Nanum Gothic Coding"/>
              </a:rPr>
              <a:t>	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대상객체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anum Gothic Coding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이벤트명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실행할이벤트리스너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이벤트전파방식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이벤트 명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 등록할 이벤트 타입을 문자열로 전달합니다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실행할 이벤트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리스너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지정된 이벤트가 발생했을 때 실행할 이벤트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 전달합니다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이벤트 전파 방식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: false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면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버블링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(bubbling)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방식으로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, true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면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latin typeface="notokr"/>
              </a:rPr>
              <a:t>캡처링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(capturing)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방식으로 이벤트를 전파합니다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lvl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프로퍼티로 등록할 때는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"on"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붙은 이벤트 타입을 사용하지만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메소드에서는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"on"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붙지 않은 이벤트 타입을 사용해야 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 익스플로러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8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 그 이전 버전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오페라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6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과 그 이전 버전에서는 지원하지 않으므로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대신에 이와 유사한 동작을 하는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attachEvent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메소드와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detachEvent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사용해야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6D9049-8F1C-49D4-D713-77EC9988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96" y="4139178"/>
            <a:ext cx="7810500" cy="2562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FEB039-76E7-B778-74BE-93755D7B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186" y="4242954"/>
            <a:ext cx="2800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4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36061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여러 개의 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등록</a:t>
            </a: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 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메소드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: 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하나의 객체에 여러 개의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등록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lvl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628FA7-CE4F-E501-FF56-51455C75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51" y="2513915"/>
            <a:ext cx="8334375" cy="3733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30E478-6CBE-E002-C130-BEDA860B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1" y="5303468"/>
            <a:ext cx="1276350" cy="1019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522051-D3E4-B127-2606-B2A84A34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127" y="5320382"/>
            <a:ext cx="1362075" cy="1028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AEC802-17EF-529A-D576-6D4A5A006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381" y="5261573"/>
            <a:ext cx="13716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6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156568" y="906575"/>
            <a:ext cx="106610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리스너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 호출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등록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해당 객체나 요소에 지정된 타입의 이벤트가 발생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브라우저는 자동으로 등록된 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호출</a:t>
            </a:r>
            <a:endParaRPr lang="en-US" altLang="ko-KR" sz="1600" dirty="0">
              <a:solidFill>
                <a:srgbClr val="575757"/>
              </a:solidFill>
              <a:latin typeface="notokr"/>
            </a:endParaRPr>
          </a:p>
          <a:p>
            <a:pPr algn="l" latinLnBrk="1"/>
            <a:endParaRPr lang="en-US" altLang="ko-KR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이때 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리스너는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인수로 이벤트 객체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(event object)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를 전달받으며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식별자를 통해 전달받은 이벤트 객체를 참조</a:t>
            </a:r>
            <a:endParaRPr lang="en-US" altLang="ko-KR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객체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특정 타입의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이벤트와 관련이 있는 객체</a:t>
            </a:r>
            <a:r>
              <a:rPr lang="en-US" altLang="ko-KR" sz="1600" b="1" dirty="0">
                <a:solidFill>
                  <a:srgbClr val="333333"/>
                </a:solidFill>
                <a:latin typeface="notokr"/>
              </a:rPr>
              <a:t> ,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이벤트에 대한 상세 정보를 저장</a:t>
            </a:r>
            <a:endParaRPr lang="en-US" altLang="ko-KR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600" dirty="0">
                <a:solidFill>
                  <a:srgbClr val="575757"/>
                </a:solidFill>
                <a:latin typeface="notokr"/>
              </a:rPr>
              <a:t>이벤트 타입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와 이벤트의 대상을 나타내는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target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프로퍼티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 대상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를 가짐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 객체는 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호출될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때 인수로 전달됨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B02418-DD95-4038-611D-42066B41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96" y="4500241"/>
            <a:ext cx="7820025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1FC00E-E114-88F6-D0BE-A0A58F15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11" y="4831156"/>
            <a:ext cx="7305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15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933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호출 순서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하나의 이벤트 타입에 여러 개의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등록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1. 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이벤트의 대상이 되는 객체나 요소에 프로퍼티로 등록한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b="0" i="0" u="sng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 가장 먼저 호출</a:t>
            </a:r>
            <a:endParaRPr lang="en-US" altLang="ko-KR" b="0" i="0" u="sng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후 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addEventListener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사용하여 등록한 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b="0" i="0" u="sng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u="sng" dirty="0">
                <a:solidFill>
                  <a:srgbClr val="575757"/>
                </a:solidFill>
                <a:effectLst/>
                <a:latin typeface="notokr"/>
              </a:rPr>
              <a:t> 등록한 순서대로 호출</a:t>
            </a:r>
            <a:endParaRPr lang="en-US" altLang="ko-KR" u="sng" dirty="0">
              <a:solidFill>
                <a:srgbClr val="575757"/>
              </a:solidFill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277064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101749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sz="2400" b="1" i="0" dirty="0">
                <a:solidFill>
                  <a:srgbClr val="333333"/>
                </a:solidFill>
                <a:effectLst/>
                <a:latin typeface="notokr"/>
              </a:rPr>
              <a:t>이벤트 전파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notokr"/>
              </a:rPr>
              <a:t>(event propagation)</a:t>
            </a:r>
            <a:endParaRPr lang="en-US" altLang="ko-KR" sz="2400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342900" indent="-342900" algn="l" latinLnBrk="1">
              <a:buAutoNum type="arabicPeriod"/>
            </a:pPr>
            <a:r>
              <a:rPr lang="ko-KR" altLang="en-US" b="1" i="0" dirty="0" err="1">
                <a:solidFill>
                  <a:srgbClr val="575757"/>
                </a:solidFill>
                <a:effectLst/>
                <a:latin typeface="notokr"/>
              </a:rPr>
              <a:t>버블링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(bubbling) 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전파 방식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이벤트가 발생한 요소부터 시작해서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DOM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트리를 따라 위쪽으로 올라가며 전파되는 방식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342900" indent="-342900" algn="l" latinLnBrk="1"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Window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-&gt; Document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객체에 등록된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자식 요소에 등록된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5E660F-A881-D8BC-19BA-9BB854DF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89" y="3854731"/>
            <a:ext cx="3966581" cy="25089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DD3BD3-589E-F7D5-9BDC-BFFCDA9A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81" y="3812664"/>
            <a:ext cx="2441852" cy="25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40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1872" y="110095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73851" y="1196005"/>
            <a:ext cx="101749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전파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propagation)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algn="l" latinLnBrk="1"/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b="1" i="0" dirty="0" err="1">
                <a:solidFill>
                  <a:srgbClr val="575757"/>
                </a:solidFill>
                <a:effectLst/>
                <a:latin typeface="notokr"/>
              </a:rPr>
              <a:t>캡쳐링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(capturing) 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전파 방식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: </a:t>
            </a:r>
          </a:p>
          <a:p>
            <a:pPr algn="l" latinLnBrk="1"/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해당 요소의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실행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-&gt;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그 부모 요소에 등록된 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리스너가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실행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-&gt;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그 부모 요소에 등록된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실행</a:t>
            </a:r>
            <a:endParaRPr lang="en-US" altLang="ko-KR" sz="1600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Document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객체뿐만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 아니라 가장 마지막에는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Window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객체까지 계속 이어집니다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이벤트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latin typeface="notokr"/>
              </a:rPr>
              <a:t> 각각의 요소마다 따로 등록할 필요 없이 공통된 조상 요소에 한 번만 등록하면 처리 가능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8EB93D-E1C1-F265-C6C7-CF7F4707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55" y="3316923"/>
            <a:ext cx="5339433" cy="33083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5752-D6AD-AAD2-4033-08846175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74" y="3614279"/>
            <a:ext cx="2057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20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4592" y="1947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4F97F-C073-7F6D-9F7B-CCE539AE50CB}"/>
              </a:ext>
            </a:extLst>
          </p:cNvPr>
          <p:cNvSpPr txBox="1"/>
          <p:nvPr/>
        </p:nvSpPr>
        <p:spPr>
          <a:xfrm>
            <a:off x="1474839" y="1696065"/>
            <a:ext cx="988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336570" y="1288516"/>
            <a:ext cx="10174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이벤트 전파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(event propagation)</a:t>
            </a:r>
          </a:p>
          <a:p>
            <a:pPr algn="l"/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이벤트가 발생했을 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브라우저가 이벤트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리스너를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실행시킬 대상 요소를 결정하는 과정을 의미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이벤트의 대상이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Window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객체와 같은 단일 객체라면 이벤트의 전파는 일어나지 않음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하지만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Document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요소에서 이벤트가 일어나면 대상 요소를 결정하기 위해 이벤트의 전파가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일어남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pPr marL="342900" indent="-342900" algn="l" latinLnBrk="1">
              <a:buAutoNum type="arabicPeriod"/>
            </a:pP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2508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18BE82-EB35-BB6C-DE05-746777B45BCE}"/>
              </a:ext>
            </a:extLst>
          </p:cNvPr>
          <p:cNvSpPr txBox="1"/>
          <p:nvPr/>
        </p:nvSpPr>
        <p:spPr>
          <a:xfrm>
            <a:off x="1894113" y="1611086"/>
            <a:ext cx="886559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CRP</a:t>
            </a:r>
            <a:r>
              <a:rPr lang="ko-KR" altLang="en-US" dirty="0"/>
              <a:t> 과정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첫번째 단계</a:t>
            </a:r>
            <a:r>
              <a:rPr lang="en-US" altLang="ko-KR" dirty="0"/>
              <a:t>: </a:t>
            </a:r>
            <a:r>
              <a:rPr lang="ko-KR" altLang="en-US" dirty="0"/>
              <a:t>브라우저가  </a:t>
            </a:r>
            <a:r>
              <a:rPr lang="en-US" altLang="ko-KR" dirty="0"/>
              <a:t>HTML </a:t>
            </a:r>
            <a:r>
              <a:rPr lang="ko-KR" altLang="en-US" dirty="0"/>
              <a:t>문서를  로드하고 데이터를 </a:t>
            </a:r>
            <a:r>
              <a:rPr lang="ko-KR" altLang="en-US" dirty="0" err="1"/>
              <a:t>파싱해</a:t>
            </a:r>
            <a:r>
              <a:rPr lang="ko-KR" altLang="en-US" dirty="0"/>
              <a:t> 어떤 내용을 페이지에 렌더링</a:t>
            </a:r>
            <a:r>
              <a:rPr lang="en-US" altLang="ko-KR" dirty="0"/>
              <a:t>( html</a:t>
            </a:r>
            <a:r>
              <a:rPr lang="ko-KR" altLang="en-US" dirty="0"/>
              <a:t> 코드를 화면을 통해 보여주는 과정</a:t>
            </a:r>
            <a:r>
              <a:rPr lang="en-US" altLang="ko-KR" dirty="0"/>
              <a:t>)</a:t>
            </a:r>
            <a:r>
              <a:rPr lang="ko-KR" altLang="en-US" dirty="0"/>
              <a:t>할지 결정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DOM Tree</a:t>
            </a:r>
            <a:r>
              <a:rPr lang="ko-KR" altLang="en-US" dirty="0"/>
              <a:t> 구축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CSSOM </a:t>
            </a:r>
            <a:r>
              <a:rPr lang="ko-KR" altLang="en-US" dirty="0"/>
              <a:t>트리 구축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JavaScript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브라우저는 해당 렌더링 수행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Render Tree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Layout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Paint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1)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브라우저는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HTML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문서를 로드하고 데이터를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파싱한다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 HTML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파싱한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결과로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DOM 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 생성한다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파싱하는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중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CSS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파일 링크를 만나면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CSS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파일을 요청해서 받아온다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4) CSS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파일을 읽어서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CSSOM(CSS Object Model)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 만든다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5) DOM 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와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CSSOM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 모두 만들어지면 이 둘을 사용하여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Render 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 만든다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6) Render 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 있는 각각의 노드들이 화면의 어디에 어떻게 위치할 지를 계산하는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Layout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과정을 거쳐서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화면에 실제 픽셀을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Paint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2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C4F031-2C34-8AE4-D4BB-8906E7C3B45D}"/>
              </a:ext>
            </a:extLst>
          </p:cNvPr>
          <p:cNvSpPr txBox="1"/>
          <p:nvPr/>
        </p:nvSpPr>
        <p:spPr>
          <a:xfrm>
            <a:off x="990008" y="1138488"/>
            <a:ext cx="1075889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DOM??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document object model. </a:t>
            </a:r>
            <a:r>
              <a:rPr lang="ko-KR" altLang="en-US" sz="1600" dirty="0"/>
              <a:t>문서 객체 모델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(document</a:t>
            </a:r>
            <a:r>
              <a:rPr lang="ko-KR" altLang="en-US" sz="1600" dirty="0"/>
              <a:t>는 </a:t>
            </a:r>
            <a:r>
              <a:rPr lang="en-US" altLang="ko-KR" sz="1600" dirty="0"/>
              <a:t>html </a:t>
            </a:r>
            <a:r>
              <a:rPr lang="ko-KR" altLang="en-US" sz="1600" dirty="0"/>
              <a:t>을 의미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브라우저는 렌더링 엔진을 사용해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읽고</a:t>
            </a:r>
            <a:r>
              <a:rPr lang="en-US" altLang="ko-KR" sz="1600" dirty="0"/>
              <a:t>(</a:t>
            </a:r>
            <a:r>
              <a:rPr lang="ko-KR" altLang="en-US" sz="1600" dirty="0"/>
              <a:t>로드하고</a:t>
            </a:r>
            <a:r>
              <a:rPr lang="en-US" altLang="ko-KR" sz="1600" dirty="0"/>
              <a:t>) </a:t>
            </a:r>
            <a:r>
              <a:rPr lang="ko-KR" altLang="en-US" sz="1600" dirty="0"/>
              <a:t>해석</a:t>
            </a:r>
            <a:r>
              <a:rPr lang="en-US" altLang="ko-KR" sz="1600" dirty="0"/>
              <a:t>(</a:t>
            </a:r>
            <a:r>
              <a:rPr lang="ko-KR" altLang="en-US" sz="1600" dirty="0"/>
              <a:t>파싱</a:t>
            </a:r>
            <a:r>
              <a:rPr lang="en-US" altLang="ko-KR" sz="1600" dirty="0"/>
              <a:t>) -&gt; HTML</a:t>
            </a:r>
            <a:r>
              <a:rPr lang="ko-KR" altLang="en-US" sz="1600" dirty="0"/>
              <a:t>문서를 객체화</a:t>
            </a:r>
            <a:r>
              <a:rPr lang="en-US" altLang="ko-KR" sz="1600" dirty="0"/>
              <a:t>(DOM) </a:t>
            </a:r>
            <a:r>
              <a:rPr lang="ko-KR" altLang="en-US" sz="1600" dirty="0"/>
              <a:t>하고 </a:t>
            </a:r>
            <a:r>
              <a:rPr lang="en-US" altLang="ko-KR" sz="1600" dirty="0"/>
              <a:t>DOM </a:t>
            </a:r>
            <a:r>
              <a:rPr lang="ko-KR" altLang="en-US" sz="1600" dirty="0"/>
              <a:t>트리로 만든 다음 웹화면에 렌더링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Html </a:t>
            </a:r>
            <a:r>
              <a:rPr lang="ko-KR" altLang="en-US" sz="1600" dirty="0"/>
              <a:t>코드를 해석해서 요소들을 트리 형태로 구조화해 표현하는 형식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Node, property, method</a:t>
            </a:r>
            <a:r>
              <a:rPr lang="ko-KR" altLang="en-US" sz="1600" dirty="0"/>
              <a:t>를 갖는 객체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코드로 설계된 웹페이지가 브라우저 안에서 화면에 나타나고 이벤트에 반응하고 값을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등 기능들을 수행할 객체들로 실체화된 형태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HTML </a:t>
            </a:r>
            <a:r>
              <a:rPr lang="ko-KR" altLang="en-US" sz="1600" dirty="0"/>
              <a:t>문서의 요소를 제어하기 위해서 지원됨 </a:t>
            </a:r>
            <a:r>
              <a:rPr lang="en-US" altLang="ko-KR" sz="1600" dirty="0"/>
              <a:t>(</a:t>
            </a:r>
            <a:r>
              <a:rPr lang="ko-KR" altLang="en-US" sz="1600" dirty="0"/>
              <a:t>문서의 내용</a:t>
            </a:r>
            <a:r>
              <a:rPr lang="en-US" altLang="ko-KR" sz="1600" dirty="0"/>
              <a:t>, </a:t>
            </a:r>
            <a:r>
              <a:rPr lang="ko-KR" altLang="en-US" sz="1600" dirty="0"/>
              <a:t>구조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스타일에 접근</a:t>
            </a:r>
            <a:r>
              <a:rPr lang="en-US" altLang="ko-KR" sz="1600" dirty="0"/>
              <a:t>,</a:t>
            </a:r>
            <a:r>
              <a:rPr lang="ko-KR" altLang="en-US" sz="1600" dirty="0"/>
              <a:t> 변경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 객체 </a:t>
            </a:r>
            <a:r>
              <a:rPr lang="en-US" altLang="ko-KR" sz="1600" dirty="0"/>
              <a:t>X, </a:t>
            </a:r>
            <a:r>
              <a:rPr lang="ko-KR" altLang="en-US" sz="1600" dirty="0"/>
              <a:t>특정언어에 종속되지 않음</a:t>
            </a:r>
            <a:r>
              <a:rPr lang="en-US" altLang="ko-KR" sz="1600" dirty="0"/>
              <a:t>. (</a:t>
            </a:r>
            <a:r>
              <a:rPr lang="ko-KR" altLang="en-US" sz="1600" dirty="0"/>
              <a:t>파이썬 </a:t>
            </a:r>
            <a:r>
              <a:rPr lang="en-US" altLang="ko-KR" sz="1600" dirty="0"/>
              <a:t>beautiful soup</a:t>
            </a:r>
            <a:r>
              <a:rPr lang="ko-KR" altLang="en-US" sz="1600" dirty="0"/>
              <a:t>으로도 조작 가능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라이브러리만 갖고 있으면 </a:t>
            </a:r>
            <a:r>
              <a:rPr lang="en-US" altLang="ko-KR" sz="1600" dirty="0"/>
              <a:t>DOM </a:t>
            </a:r>
            <a:r>
              <a:rPr lang="ko-KR" altLang="en-US" sz="1600" dirty="0"/>
              <a:t>조작가능 </a:t>
            </a:r>
            <a:r>
              <a:rPr lang="en-US" altLang="ko-KR" sz="1600" dirty="0"/>
              <a:t>-&gt;</a:t>
            </a:r>
            <a:r>
              <a:rPr lang="ko-KR" altLang="en-US" sz="1600" dirty="0"/>
              <a:t>이유</a:t>
            </a:r>
            <a:r>
              <a:rPr lang="en-US" altLang="ko-KR" sz="1600" dirty="0"/>
              <a:t>? </a:t>
            </a:r>
            <a:r>
              <a:rPr lang="ko-KR" altLang="en-US" sz="1600" dirty="0"/>
              <a:t>돔이 </a:t>
            </a:r>
            <a:r>
              <a:rPr lang="en-US" altLang="ko-KR" sz="1600" dirty="0" err="1"/>
              <a:t>api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갖고 있음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어떤 </a:t>
            </a:r>
            <a:r>
              <a:rPr lang="ko-KR" altLang="en-US" sz="1600" dirty="0" err="1"/>
              <a:t>브라우저든</a:t>
            </a:r>
            <a:r>
              <a:rPr lang="ko-KR" altLang="en-US" sz="1600" dirty="0"/>
              <a:t> </a:t>
            </a:r>
            <a:r>
              <a:rPr lang="en-US" altLang="ko-KR" sz="1600" dirty="0"/>
              <a:t>DOM</a:t>
            </a:r>
            <a:r>
              <a:rPr lang="ko-KR" altLang="en-US" sz="1600" dirty="0"/>
              <a:t> 조작 가능 </a:t>
            </a:r>
            <a:r>
              <a:rPr lang="en-US" altLang="ko-KR" sz="1600" dirty="0"/>
              <a:t>– </a:t>
            </a:r>
            <a:r>
              <a:rPr lang="ko-KR" altLang="en-US" sz="1600" dirty="0"/>
              <a:t>돔은 트리구조로 이루어짐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DOM</a:t>
            </a:r>
            <a:r>
              <a:rPr lang="ko-KR" altLang="en-US" sz="1600" dirty="0"/>
              <a:t>은 자바스크립트를 사용해서 웹 화면의 콘텐츠를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삭제하거나 이벤트를 처리할 수 있도록 프로그래밍 인터페이스를 제공 </a:t>
            </a:r>
          </a:p>
        </p:txBody>
      </p:sp>
    </p:spTree>
    <p:extLst>
      <p:ext uri="{BB962C8B-B14F-4D97-AF65-F5344CB8AC3E}">
        <p14:creationId xmlns:p14="http://schemas.microsoft.com/office/powerpoint/2010/main" val="378833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0339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E1403A-1010-B72F-2B93-7F3A57DBDE5F}"/>
              </a:ext>
            </a:extLst>
          </p:cNvPr>
          <p:cNvSpPr txBox="1"/>
          <p:nvPr/>
        </p:nvSpPr>
        <p:spPr>
          <a:xfrm>
            <a:off x="2020528" y="1548581"/>
            <a:ext cx="79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돔 트리 구조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89CF7-EF6A-049D-DEAB-9F0F9234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28" y="2114246"/>
            <a:ext cx="8396928" cy="38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js_3-1">
            <a:extLst>
              <a:ext uri="{FF2B5EF4-FFF2-40B4-BE49-F238E27FC236}">
                <a16:creationId xmlns:a16="http://schemas.microsoft.com/office/drawing/2014/main" id="{F5847239-662A-B94B-3EFE-2358EBAB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23" y="1451790"/>
            <a:ext cx="9246775" cy="43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E0FB3-907A-3F3F-7D41-AA62A73CD546}"/>
              </a:ext>
            </a:extLst>
          </p:cNvPr>
          <p:cNvSpPr txBox="1"/>
          <p:nvPr/>
        </p:nvSpPr>
        <p:spPr>
          <a:xfrm>
            <a:off x="1320223" y="6858000"/>
            <a:ext cx="983374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1600" dirty="0"/>
              <a:t>DOM TREE:  HTML </a:t>
            </a:r>
            <a:r>
              <a:rPr lang="ko-KR" altLang="en-US" sz="1600" dirty="0"/>
              <a:t>문서에서 부모와 자식 요소 추출해 트리 형태</a:t>
            </a:r>
            <a:r>
              <a:rPr lang="en-US" altLang="ko-KR" sz="1600" dirty="0"/>
              <a:t>(</a:t>
            </a:r>
            <a:r>
              <a:rPr lang="ko-KR" altLang="en-US" sz="1600" dirty="0"/>
              <a:t>나뭇가지</a:t>
            </a:r>
            <a:r>
              <a:rPr lang="en-US" altLang="ko-KR" sz="1600" dirty="0"/>
              <a:t>)</a:t>
            </a:r>
            <a:r>
              <a:rPr lang="ko-KR" altLang="en-US" sz="1600" dirty="0"/>
              <a:t>로 만듦</a:t>
            </a:r>
            <a:r>
              <a:rPr lang="en-US" altLang="ko-KR" sz="1600" dirty="0"/>
              <a:t>. </a:t>
            </a:r>
          </a:p>
          <a:p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트리로 구조화되어 있기 때문에 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DOM tree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라 부른다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en-US" altLang="ko-KR" sz="1600" dirty="0"/>
          </a:p>
          <a:p>
            <a:r>
              <a:rPr lang="ko-KR" altLang="en-US" sz="1600" dirty="0"/>
              <a:t>브라우저는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 기반으로 웹화면에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</a:t>
            </a:r>
            <a:r>
              <a:rPr lang="ko-KR" altLang="en-US" sz="1600" dirty="0" err="1"/>
              <a:t>랜더링하고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자바스크립트는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트리를 사용해 </a:t>
            </a:r>
            <a:r>
              <a:rPr lang="en-US" altLang="ko-KR" sz="1600" dirty="0"/>
              <a:t>DOM</a:t>
            </a:r>
            <a:r>
              <a:rPr lang="ko-KR" altLang="en-US" sz="1600" dirty="0"/>
              <a:t>제어함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돔트리는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종류의 노드로 구성됨 </a:t>
            </a:r>
            <a:endParaRPr lang="en-US" altLang="ko-KR" sz="1600" dirty="0"/>
          </a:p>
          <a:p>
            <a:r>
              <a:rPr lang="en-US" altLang="ko-KR" sz="1600" dirty="0"/>
              <a:t>1.Document Node: document </a:t>
            </a:r>
            <a:r>
              <a:rPr lang="ko-KR" altLang="en-US" sz="1600" dirty="0"/>
              <a:t>객체</a:t>
            </a:r>
            <a:r>
              <a:rPr lang="en-US" altLang="ko-KR" sz="1600" dirty="0"/>
              <a:t>, DOM </a:t>
            </a:r>
            <a:r>
              <a:rPr lang="ko-KR" altLang="en-US" sz="1600" dirty="0"/>
              <a:t>트리에 접근하기 위해 최상위 노드로 만든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트리에 접근하기 위한 시작점</a:t>
            </a:r>
            <a:r>
              <a:rPr lang="en-US" altLang="ko-KR" sz="1600" dirty="0"/>
              <a:t>. </a:t>
            </a:r>
            <a:r>
              <a:rPr lang="ko-KR" altLang="en-US" sz="1600" dirty="0"/>
              <a:t>전체 문서 그 자체를 가리키는 루트 노드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2.Element Node: HTML</a:t>
            </a:r>
            <a:r>
              <a:rPr lang="ko-KR" altLang="en-US" sz="1600" dirty="0"/>
              <a:t> 태그를 의미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Elemnet</a:t>
            </a:r>
            <a:r>
              <a:rPr lang="en-US" altLang="ko-KR" sz="1600" dirty="0"/>
              <a:t> Node </a:t>
            </a:r>
            <a:r>
              <a:rPr lang="ko-KR" altLang="en-US" sz="1600" dirty="0"/>
              <a:t>는 </a:t>
            </a:r>
            <a:r>
              <a:rPr lang="en-US" altLang="ko-KR" sz="1600" dirty="0"/>
              <a:t>Attribute Node </a:t>
            </a:r>
            <a:r>
              <a:rPr lang="ko-KR" altLang="en-US" sz="1600" dirty="0"/>
              <a:t>와 </a:t>
            </a:r>
            <a:r>
              <a:rPr lang="en-US" altLang="ko-KR" sz="1600" dirty="0"/>
              <a:t>Text Node</a:t>
            </a:r>
            <a:r>
              <a:rPr lang="ko-KR" altLang="en-US" sz="1600" dirty="0"/>
              <a:t>로 나뉨</a:t>
            </a:r>
            <a:r>
              <a:rPr lang="en-US" altLang="ko-KR" sz="1600" dirty="0"/>
              <a:t>.div, h1,</a:t>
            </a:r>
            <a:r>
              <a:rPr lang="ko-KR" altLang="en-US" sz="1600" dirty="0"/>
              <a:t> 같은 태그를 가리킴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3.Attribute Node : </a:t>
            </a:r>
            <a:r>
              <a:rPr lang="ko-KR" altLang="en-US" sz="1600" dirty="0"/>
              <a:t>태그의 속성을 </a:t>
            </a:r>
            <a:r>
              <a:rPr lang="ko-KR" altLang="en-US" sz="1600" dirty="0" err="1"/>
              <a:t>객체화한</a:t>
            </a:r>
            <a:r>
              <a:rPr lang="ko-KR" altLang="en-US" sz="1600" dirty="0"/>
              <a:t> 노드</a:t>
            </a:r>
            <a:r>
              <a:rPr lang="en-US" altLang="ko-KR" sz="1600" dirty="0"/>
              <a:t>, </a:t>
            </a:r>
            <a:r>
              <a:rPr lang="ko-KR" altLang="en-US" sz="1600" dirty="0"/>
              <a:t>태그 속성에 접근하기 위해서는 </a:t>
            </a:r>
            <a:r>
              <a:rPr lang="en-US" altLang="ko-KR" sz="1600" dirty="0"/>
              <a:t>Attribute Node</a:t>
            </a:r>
            <a:r>
              <a:rPr lang="ko-KR" altLang="en-US" sz="1600" dirty="0"/>
              <a:t>사용해야함</a:t>
            </a:r>
            <a:r>
              <a:rPr lang="en-US" altLang="ko-KR" sz="1600" dirty="0"/>
              <a:t>.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 등을 표현하는 객체 </a:t>
            </a:r>
            <a:r>
              <a:rPr lang="en-US" altLang="ko-KR" sz="1600" dirty="0"/>
              <a:t>. Class, id, </a:t>
            </a:r>
            <a:r>
              <a:rPr lang="en-US" altLang="ko-KR" sz="1600" dirty="0" err="1"/>
              <a:t>gref</a:t>
            </a:r>
            <a:r>
              <a:rPr lang="en-US" altLang="ko-KR" sz="1600" dirty="0"/>
              <a:t>, style </a:t>
            </a:r>
            <a:r>
              <a:rPr lang="ko-KR" altLang="en-US" sz="1600" dirty="0"/>
              <a:t>같은 속성에 대한 노드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4.Text Node: </a:t>
            </a:r>
            <a:r>
              <a:rPr lang="ko-KR" altLang="en-US" sz="1600" dirty="0"/>
              <a:t>태그의 텍스트를 </a:t>
            </a:r>
            <a:r>
              <a:rPr lang="ko-KR" altLang="en-US" sz="1600" dirty="0" err="1"/>
              <a:t>객체화한</a:t>
            </a:r>
            <a:r>
              <a:rPr lang="ko-KR" altLang="en-US" sz="1600" dirty="0"/>
              <a:t> 노드</a:t>
            </a:r>
            <a:r>
              <a:rPr lang="en-US" altLang="ko-KR" sz="1600" dirty="0"/>
              <a:t>. </a:t>
            </a:r>
            <a:r>
              <a:rPr lang="ko-KR" altLang="en-US" sz="1600" dirty="0"/>
              <a:t>자식 노드를 가질 수 없으면 </a:t>
            </a:r>
            <a:r>
              <a:rPr lang="en-US" altLang="ko-KR" sz="1600" dirty="0"/>
              <a:t>DOM </a:t>
            </a:r>
            <a:r>
              <a:rPr lang="ko-KR" altLang="en-US" sz="1600" dirty="0"/>
              <a:t>트리구조의 </a:t>
            </a:r>
            <a:r>
              <a:rPr lang="ko-KR" altLang="en-US" sz="1600" dirty="0" err="1"/>
              <a:t>최종단</a:t>
            </a:r>
            <a:r>
              <a:rPr lang="ko-KR" altLang="en-US" sz="1600" dirty="0"/>
              <a:t> 노드가 됨 </a:t>
            </a:r>
            <a:r>
              <a:rPr lang="en-US" altLang="ko-KR" sz="1600" dirty="0"/>
              <a:t>&lt;div&gt;hello</a:t>
            </a:r>
            <a:r>
              <a:rPr lang="ko-KR" altLang="en-US" sz="1600" dirty="0"/>
              <a:t> </a:t>
            </a:r>
            <a:r>
              <a:rPr lang="en-US" altLang="ko-KR" sz="1600" dirty="0"/>
              <a:t>world &lt;/div&gt;</a:t>
            </a:r>
            <a:r>
              <a:rPr lang="ko-KR" altLang="en-US" sz="1600" dirty="0"/>
              <a:t>에서 태그 안에 감싸진 텍스트를 가리킴 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7733C-D8F0-A25E-DEED-54D3356E590C}"/>
              </a:ext>
            </a:extLst>
          </p:cNvPr>
          <p:cNvSpPr txBox="1"/>
          <p:nvPr/>
        </p:nvSpPr>
        <p:spPr>
          <a:xfrm>
            <a:off x="1320223" y="1451790"/>
            <a:ext cx="239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DOM 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Node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57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16822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8E0FB3-907A-3F3F-7D41-AA62A73CD546}"/>
              </a:ext>
            </a:extLst>
          </p:cNvPr>
          <p:cNvSpPr txBox="1"/>
          <p:nvPr/>
        </p:nvSpPr>
        <p:spPr>
          <a:xfrm>
            <a:off x="1320223" y="6858000"/>
            <a:ext cx="98337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DOM TREE:  HTML </a:t>
            </a:r>
            <a:r>
              <a:rPr lang="ko-KR" altLang="en-US" sz="1600" dirty="0"/>
              <a:t>문서에서 부모와 자식 요소 추출해 트리 형태</a:t>
            </a:r>
            <a:r>
              <a:rPr lang="en-US" altLang="ko-KR" sz="1600" dirty="0"/>
              <a:t>(</a:t>
            </a:r>
            <a:r>
              <a:rPr lang="ko-KR" altLang="en-US" sz="1600" dirty="0"/>
              <a:t>나뭇가지</a:t>
            </a:r>
            <a:r>
              <a:rPr lang="en-US" altLang="ko-KR" sz="1600" dirty="0"/>
              <a:t>)</a:t>
            </a:r>
            <a:r>
              <a:rPr lang="ko-KR" altLang="en-US" sz="1600" dirty="0"/>
              <a:t>로 만듦</a:t>
            </a:r>
            <a:r>
              <a:rPr lang="en-US" altLang="ko-KR" sz="1600" dirty="0"/>
              <a:t>. </a:t>
            </a:r>
          </a:p>
          <a:p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트리로 구조화되어 있기 때문에 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DOM tree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AppleSDGothicNeo"/>
              </a:rPr>
              <a:t>라 부른다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en-US" altLang="ko-KR" sz="1600" dirty="0"/>
          </a:p>
          <a:p>
            <a:r>
              <a:rPr lang="ko-KR" altLang="en-US" sz="1600" dirty="0"/>
              <a:t>브라우저는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 기반으로 웹화면에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</a:t>
            </a:r>
            <a:r>
              <a:rPr lang="ko-KR" altLang="en-US" sz="1600" dirty="0" err="1"/>
              <a:t>랜더링하고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자바스크립트는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트리를 사용해 </a:t>
            </a:r>
            <a:r>
              <a:rPr lang="en-US" altLang="ko-KR" sz="1600" dirty="0"/>
              <a:t>DOM</a:t>
            </a:r>
            <a:r>
              <a:rPr lang="ko-KR" altLang="en-US" sz="1600" dirty="0"/>
              <a:t>제어함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돔트리는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종류의 노드로 구성됨 </a:t>
            </a:r>
            <a:endParaRPr lang="en-US" altLang="ko-KR" sz="1600" dirty="0"/>
          </a:p>
          <a:p>
            <a:r>
              <a:rPr lang="en-US" altLang="ko-KR" sz="1600" dirty="0"/>
              <a:t>1.Document Node: document </a:t>
            </a:r>
            <a:r>
              <a:rPr lang="ko-KR" altLang="en-US" sz="1600" dirty="0"/>
              <a:t>객체</a:t>
            </a:r>
            <a:r>
              <a:rPr lang="en-US" altLang="ko-KR" sz="1600" dirty="0"/>
              <a:t>, DOM </a:t>
            </a:r>
            <a:r>
              <a:rPr lang="ko-KR" altLang="en-US" sz="1600" dirty="0"/>
              <a:t>트리에 접근하기 위해 최상위 노드로 만든 </a:t>
            </a:r>
            <a:r>
              <a:rPr lang="en-US" altLang="ko-KR" sz="1600" dirty="0"/>
              <a:t>DOM</a:t>
            </a:r>
            <a:r>
              <a:rPr lang="ko-KR" altLang="en-US" sz="1600" dirty="0"/>
              <a:t>트리에 접근하기 위한 시작점</a:t>
            </a:r>
            <a:r>
              <a:rPr lang="en-US" altLang="ko-KR" sz="1600" dirty="0"/>
              <a:t>. </a:t>
            </a:r>
            <a:r>
              <a:rPr lang="ko-KR" altLang="en-US" sz="1600" dirty="0"/>
              <a:t>전체 문서 그 자체를 가리키는 루트 노드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2.Element Node: HTML</a:t>
            </a:r>
            <a:r>
              <a:rPr lang="ko-KR" altLang="en-US" sz="1600" dirty="0"/>
              <a:t> 태그를 의미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Elemnet</a:t>
            </a:r>
            <a:r>
              <a:rPr lang="en-US" altLang="ko-KR" sz="1600" dirty="0"/>
              <a:t> Node </a:t>
            </a:r>
            <a:r>
              <a:rPr lang="ko-KR" altLang="en-US" sz="1600" dirty="0"/>
              <a:t>는 </a:t>
            </a:r>
            <a:r>
              <a:rPr lang="en-US" altLang="ko-KR" sz="1600" dirty="0"/>
              <a:t>Attribute Node </a:t>
            </a:r>
            <a:r>
              <a:rPr lang="ko-KR" altLang="en-US" sz="1600" dirty="0"/>
              <a:t>와 </a:t>
            </a:r>
            <a:r>
              <a:rPr lang="en-US" altLang="ko-KR" sz="1600" dirty="0"/>
              <a:t>Text Node</a:t>
            </a:r>
            <a:r>
              <a:rPr lang="ko-KR" altLang="en-US" sz="1600" dirty="0"/>
              <a:t>로 나뉨</a:t>
            </a:r>
            <a:r>
              <a:rPr lang="en-US" altLang="ko-KR" sz="1600" dirty="0"/>
              <a:t>.div, h1,</a:t>
            </a:r>
            <a:r>
              <a:rPr lang="ko-KR" altLang="en-US" sz="1600" dirty="0"/>
              <a:t> 같은 태그를 가리킴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3.Attribute Node : </a:t>
            </a:r>
            <a:r>
              <a:rPr lang="ko-KR" altLang="en-US" sz="1600" dirty="0"/>
              <a:t>태그의 속성을 </a:t>
            </a:r>
            <a:r>
              <a:rPr lang="ko-KR" altLang="en-US" sz="1600" dirty="0" err="1"/>
              <a:t>객체화한</a:t>
            </a:r>
            <a:r>
              <a:rPr lang="ko-KR" altLang="en-US" sz="1600" dirty="0"/>
              <a:t> 노드</a:t>
            </a:r>
            <a:r>
              <a:rPr lang="en-US" altLang="ko-KR" sz="1600" dirty="0"/>
              <a:t>, </a:t>
            </a:r>
            <a:r>
              <a:rPr lang="ko-KR" altLang="en-US" sz="1600" dirty="0"/>
              <a:t>태그 속성에 접근하기 위해서는 </a:t>
            </a:r>
            <a:r>
              <a:rPr lang="en-US" altLang="ko-KR" sz="1600" dirty="0"/>
              <a:t>Attribute Node</a:t>
            </a:r>
            <a:r>
              <a:rPr lang="ko-KR" altLang="en-US" sz="1600" dirty="0"/>
              <a:t>사용해야함</a:t>
            </a:r>
            <a:r>
              <a:rPr lang="en-US" altLang="ko-KR" sz="1600" dirty="0"/>
              <a:t>.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 등을 표현하는 객체 </a:t>
            </a:r>
            <a:r>
              <a:rPr lang="en-US" altLang="ko-KR" sz="1600" dirty="0"/>
              <a:t>. Class, id, </a:t>
            </a:r>
            <a:r>
              <a:rPr lang="en-US" altLang="ko-KR" sz="1600" dirty="0" err="1"/>
              <a:t>gref</a:t>
            </a:r>
            <a:r>
              <a:rPr lang="en-US" altLang="ko-KR" sz="1600" dirty="0"/>
              <a:t>, style </a:t>
            </a:r>
            <a:r>
              <a:rPr lang="ko-KR" altLang="en-US" sz="1600" dirty="0"/>
              <a:t>같은 속성에 대한 노드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4.Text Node: </a:t>
            </a:r>
            <a:r>
              <a:rPr lang="ko-KR" altLang="en-US" sz="1600" dirty="0"/>
              <a:t>태그의 텍스트를 </a:t>
            </a:r>
            <a:r>
              <a:rPr lang="ko-KR" altLang="en-US" sz="1600" dirty="0" err="1"/>
              <a:t>객체화한</a:t>
            </a:r>
            <a:r>
              <a:rPr lang="ko-KR" altLang="en-US" sz="1600" dirty="0"/>
              <a:t> 노드</a:t>
            </a:r>
            <a:r>
              <a:rPr lang="en-US" altLang="ko-KR" sz="1600" dirty="0"/>
              <a:t>. </a:t>
            </a:r>
            <a:r>
              <a:rPr lang="ko-KR" altLang="en-US" sz="1600" dirty="0"/>
              <a:t>자식 노드를 가질 수 없으면 </a:t>
            </a:r>
            <a:r>
              <a:rPr lang="en-US" altLang="ko-KR" sz="1600" dirty="0"/>
              <a:t>DOM </a:t>
            </a:r>
            <a:r>
              <a:rPr lang="ko-KR" altLang="en-US" sz="1600" dirty="0"/>
              <a:t>트리구조의 </a:t>
            </a:r>
            <a:r>
              <a:rPr lang="ko-KR" altLang="en-US" sz="1600" dirty="0" err="1"/>
              <a:t>최종단</a:t>
            </a:r>
            <a:r>
              <a:rPr lang="ko-KR" altLang="en-US" sz="1600" dirty="0"/>
              <a:t> 노드가 됨 </a:t>
            </a:r>
            <a:r>
              <a:rPr lang="en-US" altLang="ko-KR" sz="1600" dirty="0"/>
              <a:t>&lt;div&gt;hello</a:t>
            </a:r>
            <a:r>
              <a:rPr lang="ko-KR" altLang="en-US" sz="1600" dirty="0"/>
              <a:t> </a:t>
            </a:r>
            <a:r>
              <a:rPr lang="en-US" altLang="ko-KR" sz="1600" dirty="0"/>
              <a:t>world &lt;/div&gt;</a:t>
            </a:r>
            <a:r>
              <a:rPr lang="ko-KR" altLang="en-US" sz="1600" dirty="0"/>
              <a:t>에서 태그 안에 감싸진 텍스트를 가리킴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27770DD-C420-E5DE-EF09-932FB3670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43986"/>
              </p:ext>
            </p:extLst>
          </p:nvPr>
        </p:nvGraphicFramePr>
        <p:xfrm>
          <a:off x="1349717" y="1316596"/>
          <a:ext cx="9522060" cy="435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01">
                  <a:extLst>
                    <a:ext uri="{9D8B030D-6E8A-4147-A177-3AD203B41FA5}">
                      <a16:colId xmlns:a16="http://schemas.microsoft.com/office/drawing/2014/main" val="1639202651"/>
                    </a:ext>
                  </a:extLst>
                </a:gridCol>
                <a:gridCol w="2142564">
                  <a:extLst>
                    <a:ext uri="{9D8B030D-6E8A-4147-A177-3AD203B41FA5}">
                      <a16:colId xmlns:a16="http://schemas.microsoft.com/office/drawing/2014/main" val="2542693027"/>
                    </a:ext>
                  </a:extLst>
                </a:gridCol>
                <a:gridCol w="2105471">
                  <a:extLst>
                    <a:ext uri="{9D8B030D-6E8A-4147-A177-3AD203B41FA5}">
                      <a16:colId xmlns:a16="http://schemas.microsoft.com/office/drawing/2014/main" val="3577552151"/>
                    </a:ext>
                  </a:extLst>
                </a:gridCol>
                <a:gridCol w="2090012">
                  <a:extLst>
                    <a:ext uri="{9D8B030D-6E8A-4147-A177-3AD203B41FA5}">
                      <a16:colId xmlns:a16="http://schemas.microsoft.com/office/drawing/2014/main" val="3105401965"/>
                    </a:ext>
                  </a:extLst>
                </a:gridCol>
                <a:gridCol w="1718812">
                  <a:extLst>
                    <a:ext uri="{9D8B030D-6E8A-4147-A177-3AD203B41FA5}">
                      <a16:colId xmlns:a16="http://schemas.microsoft.com/office/drawing/2014/main" val="3076248612"/>
                    </a:ext>
                  </a:extLst>
                </a:gridCol>
              </a:tblGrid>
              <a:tr h="7622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문서노드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(Document Node)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요소노드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(Element Node)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어트리뷰트노드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(Attribute Node)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텍스트노드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(Text Node)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81503"/>
                  </a:ext>
                </a:extLst>
              </a:tr>
              <a:tr h="762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프로퍼티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52"/>
                  </a:ext>
                </a:extLst>
              </a:tr>
              <a:tr h="26542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전체를 나타내는 노드임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요소는 요소 노드이며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속성 노드를 가질 수 있는 유일한 노드임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요소의 속성은 속성 노드이며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 노드에 관한 정보를 가지고 있음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해당 요소 노드의 자식 노드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(child node)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에는 포함되지 않음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문서의 모든 텍스트는 텍스트 노드임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05. HTML5 </a:t>
            </a:r>
            <a:r>
              <a:rPr lang="ko-KR" altLang="en-US" sz="3200" b="1" kern="0" dirty="0">
                <a:solidFill>
                  <a:srgbClr val="00B0F0"/>
                </a:solidFill>
                <a:latin typeface="+mj-ea"/>
                <a:ea typeface="+mj-ea"/>
              </a:rPr>
              <a:t>돔</a:t>
            </a:r>
            <a:r>
              <a:rPr lang="en-US" altLang="ko-KR" sz="3200" b="1" kern="0" dirty="0">
                <a:solidFill>
                  <a:srgbClr val="00B0F0"/>
                </a:solidFill>
                <a:latin typeface="+mj-ea"/>
                <a:ea typeface="+mj-ea"/>
              </a:rPr>
              <a:t>(DOM)</a:t>
            </a:r>
            <a:endParaRPr lang="ko-KR" altLang="en-US" sz="3200" kern="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7539" y="275077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4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D10FD97-BCF8-49AE-98E1-2AE76383E782}"/>
              </a:ext>
            </a:extLst>
          </p:cNvPr>
          <p:cNvSpPr txBox="1"/>
          <p:nvPr/>
        </p:nvSpPr>
        <p:spPr>
          <a:xfrm>
            <a:off x="1531171" y="1620331"/>
            <a:ext cx="89664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노드와 돔의 차이</a:t>
            </a:r>
            <a:r>
              <a:rPr lang="en-US" altLang="ko-KR" sz="2400" b="1" dirty="0"/>
              <a:t>??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DOM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은 이 트리구조인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HTML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태그 구조를 데이터 구조로 표현한 것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 </a:t>
            </a:r>
          </a:p>
          <a:p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노드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: DOM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에서는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HTML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의 태그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개에 해당하는 것을 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노드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트리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Node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Tree):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부모 자식 관계로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노드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들을 트리 구조로 표현한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201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2939</Words>
  <Application>Microsoft Office PowerPoint</Application>
  <PresentationFormat>와이드스크린</PresentationFormat>
  <Paragraphs>515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Apple SD Gothic Neo</vt:lpstr>
      <vt:lpstr>AppleSDGothicNeo</vt:lpstr>
      <vt:lpstr>-apple-system</vt:lpstr>
      <vt:lpstr>Nanum Gothic Coding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개발팀</dc:creator>
  <cp:lastModifiedBy>개발팀</cp:lastModifiedBy>
  <cp:revision>23</cp:revision>
  <dcterms:created xsi:type="dcterms:W3CDTF">2022-05-03T01:58:08Z</dcterms:created>
  <dcterms:modified xsi:type="dcterms:W3CDTF">2022-05-05T15:01:18Z</dcterms:modified>
</cp:coreProperties>
</file>