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  <p:sldMasterId id="2147483711" r:id="rId5"/>
  </p:sldMasterIdLst>
  <p:notesMasterIdLst>
    <p:notesMasterId r:id="rId35"/>
  </p:notesMasterIdLst>
  <p:handoutMasterIdLst>
    <p:handoutMasterId r:id="rId36"/>
  </p:handoutMasterIdLst>
  <p:sldIdLst>
    <p:sldId id="257" r:id="rId6"/>
    <p:sldId id="262" r:id="rId7"/>
    <p:sldId id="453" r:id="rId8"/>
    <p:sldId id="462" r:id="rId9"/>
    <p:sldId id="478" r:id="rId10"/>
    <p:sldId id="479" r:id="rId11"/>
    <p:sldId id="480" r:id="rId12"/>
    <p:sldId id="460" r:id="rId13"/>
    <p:sldId id="370" r:id="rId14"/>
    <p:sldId id="451" r:id="rId15"/>
    <p:sldId id="452" r:id="rId16"/>
    <p:sldId id="463" r:id="rId17"/>
    <p:sldId id="465" r:id="rId18"/>
    <p:sldId id="466" r:id="rId19"/>
    <p:sldId id="467" r:id="rId20"/>
    <p:sldId id="468" r:id="rId21"/>
    <p:sldId id="457" r:id="rId22"/>
    <p:sldId id="459" r:id="rId23"/>
    <p:sldId id="474" r:id="rId24"/>
    <p:sldId id="475" r:id="rId25"/>
    <p:sldId id="470" r:id="rId26"/>
    <p:sldId id="454" r:id="rId27"/>
    <p:sldId id="471" r:id="rId28"/>
    <p:sldId id="477" r:id="rId29"/>
    <p:sldId id="476" r:id="rId30"/>
    <p:sldId id="473" r:id="rId31"/>
    <p:sldId id="472" r:id="rId32"/>
    <p:sldId id="455" r:id="rId33"/>
    <p:sldId id="456" r:id="rId34"/>
  </p:sldIdLst>
  <p:sldSz cx="9906000" cy="6858000" type="A4"/>
  <p:notesSz cx="6811963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oHyunsoo" initials="Y" lastIdx="3" clrIdx="0">
    <p:extLst>
      <p:ext uri="{19B8F6BF-5375-455C-9EA6-DF929625EA0E}">
        <p15:presenceInfo xmlns:p15="http://schemas.microsoft.com/office/powerpoint/2012/main" userId="S::dbgustn199@knou.ac.kr::4c2a1209-78d4-43a2-898f-6c89d9640c8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DC"/>
    <a:srgbClr val="169DDB"/>
    <a:srgbClr val="009EDC"/>
    <a:srgbClr val="004470"/>
    <a:srgbClr val="D2E4F5"/>
    <a:srgbClr val="FA0000"/>
    <a:srgbClr val="595959"/>
    <a:srgbClr val="EDC9C9"/>
    <a:srgbClr val="7F7F7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52" autoAdjust="0"/>
    <p:restoredTop sz="95383" autoAdjust="0"/>
  </p:normalViewPr>
  <p:slideViewPr>
    <p:cSldViewPr snapToGrid="0">
      <p:cViewPr varScale="1">
        <p:scale>
          <a:sx n="128" d="100"/>
          <a:sy n="128" d="100"/>
        </p:scale>
        <p:origin x="1840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55" d="100"/>
          <a:sy n="155" d="100"/>
        </p:scale>
        <p:origin x="57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2593" cy="497841"/>
          </a:xfrm>
          <a:prstGeom prst="rect">
            <a:avLst/>
          </a:prstGeom>
        </p:spPr>
        <p:txBody>
          <a:bodyPr vert="horz" lIns="91614" tIns="45807" rIns="91614" bIns="458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7779" y="1"/>
            <a:ext cx="2952593" cy="497841"/>
          </a:xfrm>
          <a:prstGeom prst="rect">
            <a:avLst/>
          </a:prstGeom>
        </p:spPr>
        <p:txBody>
          <a:bodyPr vert="horz" lIns="91614" tIns="45807" rIns="91614" bIns="45807" rtlCol="0"/>
          <a:lstStyle>
            <a:lvl1pPr algn="r">
              <a:defRPr sz="1200"/>
            </a:lvl1pPr>
          </a:lstStyle>
          <a:p>
            <a:fld id="{17045110-C012-4FE2-9292-C5E249E5051B}" type="datetimeFigureOut">
              <a:rPr lang="ko-KR" altLang="en-US" smtClean="0"/>
              <a:t>2022. 5. 9.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7847"/>
            <a:ext cx="2952593" cy="497841"/>
          </a:xfrm>
          <a:prstGeom prst="rect">
            <a:avLst/>
          </a:prstGeom>
        </p:spPr>
        <p:txBody>
          <a:bodyPr vert="horz" lIns="91614" tIns="45807" rIns="91614" bIns="458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7779" y="9447847"/>
            <a:ext cx="2952593" cy="497841"/>
          </a:xfrm>
          <a:prstGeom prst="rect">
            <a:avLst/>
          </a:prstGeom>
        </p:spPr>
        <p:txBody>
          <a:bodyPr vert="horz" lIns="91614" tIns="45807" rIns="91614" bIns="45807" rtlCol="0" anchor="b"/>
          <a:lstStyle>
            <a:lvl1pPr algn="r">
              <a:defRPr sz="1200"/>
            </a:lvl1pPr>
          </a:lstStyle>
          <a:p>
            <a:fld id="{FEB6B919-FC2B-4DA8-8A21-3E2522A6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4231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2593" cy="497841"/>
          </a:xfrm>
          <a:prstGeom prst="rect">
            <a:avLst/>
          </a:prstGeom>
        </p:spPr>
        <p:txBody>
          <a:bodyPr vert="horz" lIns="91614" tIns="45807" rIns="91614" bIns="458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7779" y="1"/>
            <a:ext cx="2952593" cy="497841"/>
          </a:xfrm>
          <a:prstGeom prst="rect">
            <a:avLst/>
          </a:prstGeom>
        </p:spPr>
        <p:txBody>
          <a:bodyPr vert="horz" lIns="91614" tIns="45807" rIns="91614" bIns="45807" rtlCol="0"/>
          <a:lstStyle>
            <a:lvl1pPr algn="r">
              <a:defRPr sz="1200"/>
            </a:lvl1pPr>
          </a:lstStyle>
          <a:p>
            <a:fld id="{5CD4404A-B84A-4D8F-A33D-D6954EBE43BE}" type="datetimeFigureOut">
              <a:rPr lang="ko-KR" altLang="en-US" smtClean="0"/>
              <a:t>2022. 5. 9.</a:t>
            </a:fld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880" y="4785955"/>
            <a:ext cx="5450206" cy="3915926"/>
          </a:xfrm>
          <a:prstGeom prst="rect">
            <a:avLst/>
          </a:prstGeom>
        </p:spPr>
        <p:txBody>
          <a:bodyPr vert="horz" lIns="91614" tIns="45807" rIns="91614" bIns="4580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7847"/>
            <a:ext cx="2952593" cy="497841"/>
          </a:xfrm>
          <a:prstGeom prst="rect">
            <a:avLst/>
          </a:prstGeom>
        </p:spPr>
        <p:txBody>
          <a:bodyPr vert="horz" lIns="91614" tIns="45807" rIns="91614" bIns="458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7779" y="9447847"/>
            <a:ext cx="2952593" cy="497841"/>
          </a:xfrm>
          <a:prstGeom prst="rect">
            <a:avLst/>
          </a:prstGeom>
        </p:spPr>
        <p:txBody>
          <a:bodyPr vert="horz" lIns="91614" tIns="45807" rIns="91614" bIns="45807" rtlCol="0" anchor="b"/>
          <a:lstStyle>
            <a:lvl1pPr algn="r">
              <a:defRPr sz="1200"/>
            </a:lvl1pPr>
          </a:lstStyle>
          <a:p>
            <a:fld id="{39BA9CDC-0B9C-4802-A74C-E79DEF811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56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9813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A9CDC-0B9C-4802-A74C-E79DEF8113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4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6637" cy="3355975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A9CDC-0B9C-4802-A74C-E79DEF81130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927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6637" cy="3355975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A9CDC-0B9C-4802-A74C-E79DEF81130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646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6637" cy="3355975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A9CDC-0B9C-4802-A74C-E79DEF81130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64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6637" cy="3355975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A9CDC-0B9C-4802-A74C-E79DEF81130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983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6637" cy="3355975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A9CDC-0B9C-4802-A74C-E79DEF81130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88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6637" cy="3355975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A9CDC-0B9C-4802-A74C-E79DEF81130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493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6637" cy="3355975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A9CDC-0B9C-4802-A74C-E79DEF81130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583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6637" cy="3355975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A9CDC-0B9C-4802-A74C-E79DEF81130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525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6637" cy="3355975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A9CDC-0B9C-4802-A74C-E79DEF81130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489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6637" cy="3355975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A9CDC-0B9C-4802-A74C-E79DEF81130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035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9813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A9CDC-0B9C-4802-A74C-E79DEF8113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2146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6637" cy="3355975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A9CDC-0B9C-4802-A74C-E79DEF81130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477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6637" cy="3355975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A9CDC-0B9C-4802-A74C-E79DEF81130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2100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6637" cy="3355975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A9CDC-0B9C-4802-A74C-E79DEF81130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68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6637" cy="3355975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A9CDC-0B9C-4802-A74C-E79DEF81130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82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6637" cy="3355975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A9CDC-0B9C-4802-A74C-E79DEF81130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132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6637" cy="3355975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A9CDC-0B9C-4802-A74C-E79DEF8113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127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6637" cy="3355975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A9CDC-0B9C-4802-A74C-E79DEF8113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510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6637" cy="3355975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A9CDC-0B9C-4802-A74C-E79DEF8113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352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6637" cy="3355975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A9CDC-0B9C-4802-A74C-E79DEF8113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795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6637" cy="3355975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A9CDC-0B9C-4802-A74C-E79DEF8113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491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6637" cy="3355975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A9CDC-0B9C-4802-A74C-E79DEF81130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429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6637" cy="3355975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A9CDC-0B9C-4802-A74C-E79DEF8113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301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30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모바일_쌍_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9285713" y="386248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77200240"/>
              </p:ext>
            </p:extLst>
          </p:nvPr>
        </p:nvGraphicFramePr>
        <p:xfrm>
          <a:off x="56148" y="248673"/>
          <a:ext cx="9785684" cy="521370"/>
        </p:xfrm>
        <a:graphic>
          <a:graphicData uri="http://schemas.openxmlformats.org/drawingml/2006/table">
            <a:tbl>
              <a:tblPr/>
              <a:tblGrid>
                <a:gridCol w="153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7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9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6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5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엔젤 세일즈 아카데미</a:t>
                      </a:r>
                      <a:endParaRPr lang="en-US" altLang="ko-KR" sz="10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6B42BD-469B-B748-9ACB-09981DE97BAC}"/>
              </a:ext>
            </a:extLst>
          </p:cNvPr>
          <p:cNvSpPr/>
          <p:nvPr userDrawn="1"/>
        </p:nvSpPr>
        <p:spPr>
          <a:xfrm>
            <a:off x="0" y="-5644"/>
            <a:ext cx="9906000" cy="214290"/>
          </a:xfrm>
          <a:prstGeom prst="rect">
            <a:avLst/>
          </a:prstGeom>
          <a:solidFill>
            <a:srgbClr val="009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/>
              <a:t>                                                                                                                ㈜</a:t>
            </a:r>
            <a:r>
              <a:rPr lang="ko-KR" altLang="en-US" sz="1000" b="1" err="1"/>
              <a:t>맑은소프트</a:t>
            </a:r>
            <a:r>
              <a:rPr lang="ko-KR" altLang="en-US" sz="1000" b="1"/>
              <a:t>  </a:t>
            </a:r>
          </a:p>
        </p:txBody>
      </p:sp>
      <p:pic>
        <p:nvPicPr>
          <p:cNvPr id="44" name="Picture 4">
            <a:extLst>
              <a:ext uri="{FF2B5EF4-FFF2-40B4-BE49-F238E27FC236}">
                <a16:creationId xmlns:a16="http://schemas.microsoft.com/office/drawing/2014/main" id="{D5576AA0-DB8C-4B1F-9244-55697B1A0B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08" y="961618"/>
            <a:ext cx="2579795" cy="562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1B967B35-87D7-4686-922D-74C724DDC5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317" y="1346268"/>
            <a:ext cx="186047" cy="186047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3BFD48E1-B8DA-4F86-B616-AB8EE475919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27" y="1291064"/>
            <a:ext cx="395819" cy="13194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1CCFA1A-E7A6-410A-854F-48DD2A1C477F}"/>
              </a:ext>
            </a:extLst>
          </p:cNvPr>
          <p:cNvSpPr txBox="1"/>
          <p:nvPr userDrawn="1"/>
        </p:nvSpPr>
        <p:spPr>
          <a:xfrm>
            <a:off x="122669" y="1379220"/>
            <a:ext cx="1152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800" dirty="0">
                <a:ln>
                  <a:noFill/>
                </a:ln>
                <a:solidFill>
                  <a:srgbClr val="004470"/>
                </a:solidFill>
              </a:rPr>
              <a:t>엔젤</a:t>
            </a:r>
            <a:r>
              <a:rPr kumimoji="1" lang="ko-KR" altLang="en-US" sz="800">
                <a:ln>
                  <a:noFill/>
                </a:ln>
                <a:solidFill>
                  <a:srgbClr val="004470"/>
                </a:solidFill>
              </a:rPr>
              <a:t> 세일즈 아카데미</a:t>
            </a:r>
            <a:endParaRPr kumimoji="1" lang="x-none" altLang="en-US" sz="800" dirty="0">
              <a:ln>
                <a:noFill/>
              </a:ln>
              <a:solidFill>
                <a:srgbClr val="004470"/>
              </a:solidFill>
            </a:endParaRPr>
          </a:p>
        </p:txBody>
      </p:sp>
      <p:pic>
        <p:nvPicPr>
          <p:cNvPr id="74" name="Picture 4">
            <a:extLst>
              <a:ext uri="{FF2B5EF4-FFF2-40B4-BE49-F238E27FC236}">
                <a16:creationId xmlns:a16="http://schemas.microsoft.com/office/drawing/2014/main" id="{FE7B4201-1619-4947-B7A3-AB8D54EC5F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96368" y="961618"/>
            <a:ext cx="2579795" cy="562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C1BC4ED-59A1-4ADB-A4E6-C31533D697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777" y="1346268"/>
            <a:ext cx="186047" cy="186047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4248A9A-F126-469D-89F2-3B5036A1E0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787" y="1291064"/>
            <a:ext cx="395819" cy="13194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F8553DDE-F6F0-4548-BF03-E2CE0469F1F0}"/>
              </a:ext>
            </a:extLst>
          </p:cNvPr>
          <p:cNvSpPr txBox="1"/>
          <p:nvPr userDrawn="1"/>
        </p:nvSpPr>
        <p:spPr>
          <a:xfrm>
            <a:off x="4034129" y="1379220"/>
            <a:ext cx="1152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800" dirty="0">
                <a:ln>
                  <a:noFill/>
                </a:ln>
                <a:solidFill>
                  <a:srgbClr val="004470"/>
                </a:solidFill>
              </a:rPr>
              <a:t>엔젤</a:t>
            </a:r>
            <a:r>
              <a:rPr kumimoji="1" lang="ko-KR" altLang="en-US" sz="800">
                <a:ln>
                  <a:noFill/>
                </a:ln>
                <a:solidFill>
                  <a:srgbClr val="004470"/>
                </a:solidFill>
              </a:rPr>
              <a:t> 세일즈 아카데미</a:t>
            </a:r>
            <a:endParaRPr kumimoji="1" lang="x-none" altLang="en-US" sz="800" dirty="0">
              <a:ln>
                <a:noFill/>
              </a:ln>
              <a:solidFill>
                <a:srgbClr val="004470"/>
              </a:solidFill>
            </a:endParaRPr>
          </a:p>
        </p:txBody>
      </p:sp>
      <p:cxnSp>
        <p:nvCxnSpPr>
          <p:cNvPr id="35" name="직선 연결선[R] 26">
            <a:extLst>
              <a:ext uri="{FF2B5EF4-FFF2-40B4-BE49-F238E27FC236}">
                <a16:creationId xmlns:a16="http://schemas.microsoft.com/office/drawing/2014/main" id="{D51C96FF-4616-DA4F-A429-7C9EDBD5DD1B}"/>
              </a:ext>
            </a:extLst>
          </p:cNvPr>
          <p:cNvCxnSpPr>
            <a:cxnSpLocks/>
          </p:cNvCxnSpPr>
          <p:nvPr userDrawn="1"/>
        </p:nvCxnSpPr>
        <p:spPr>
          <a:xfrm>
            <a:off x="140863" y="5971961"/>
            <a:ext cx="2476005" cy="0"/>
          </a:xfrm>
          <a:prstGeom prst="line">
            <a:avLst/>
          </a:prstGeom>
          <a:ln w="6350">
            <a:solidFill>
              <a:srgbClr val="0044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C4A2A14-2022-0A4C-BAB0-D2A9A95F1E66}"/>
              </a:ext>
            </a:extLst>
          </p:cNvPr>
          <p:cNvSpPr txBox="1"/>
          <p:nvPr userDrawn="1"/>
        </p:nvSpPr>
        <p:spPr>
          <a:xfrm>
            <a:off x="1133109" y="6191934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" dirty="0" err="1">
                <a:solidFill>
                  <a:srgbClr val="004470"/>
                </a:solidFill>
              </a:rPr>
              <a:t>교재관</a:t>
            </a:r>
            <a:endParaRPr kumimoji="1" lang="x-none" altLang="en-US" sz="600" dirty="0">
              <a:solidFill>
                <a:srgbClr val="00447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99BC4C-61CA-E44B-AD3C-0DBE24E4274A}"/>
              </a:ext>
            </a:extLst>
          </p:cNvPr>
          <p:cNvSpPr txBox="1"/>
          <p:nvPr userDrawn="1"/>
        </p:nvSpPr>
        <p:spPr>
          <a:xfrm>
            <a:off x="2058321" y="6191934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" dirty="0" err="1">
                <a:solidFill>
                  <a:srgbClr val="004470"/>
                </a:solidFill>
              </a:rPr>
              <a:t>마이페이지</a:t>
            </a:r>
            <a:endParaRPr kumimoji="1" lang="x-none" altLang="en-US" sz="600" dirty="0">
              <a:solidFill>
                <a:srgbClr val="00447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2B6D88-DFB9-0C42-889A-D5C8CA66E336}"/>
              </a:ext>
            </a:extLst>
          </p:cNvPr>
          <p:cNvSpPr txBox="1"/>
          <p:nvPr userDrawn="1"/>
        </p:nvSpPr>
        <p:spPr>
          <a:xfrm>
            <a:off x="1612918" y="6191934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" dirty="0">
                <a:solidFill>
                  <a:srgbClr val="004470"/>
                </a:solidFill>
              </a:rPr>
              <a:t>게시판</a:t>
            </a:r>
            <a:endParaRPr kumimoji="1" lang="x-none" altLang="en-US" sz="600" dirty="0">
              <a:solidFill>
                <a:srgbClr val="00447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699A74-A0C6-064F-93A4-3A8AE9DA5F86}"/>
              </a:ext>
            </a:extLst>
          </p:cNvPr>
          <p:cNvSpPr txBox="1"/>
          <p:nvPr userDrawn="1"/>
        </p:nvSpPr>
        <p:spPr>
          <a:xfrm>
            <a:off x="667866" y="6191934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600" dirty="0">
                <a:solidFill>
                  <a:srgbClr val="004470"/>
                </a:solidFill>
              </a:rPr>
              <a:t>학습관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ABA98E-0C5A-1041-91CF-9AC1ADB4A710}"/>
              </a:ext>
            </a:extLst>
          </p:cNvPr>
          <p:cNvSpPr txBox="1"/>
          <p:nvPr userDrawn="1"/>
        </p:nvSpPr>
        <p:spPr>
          <a:xfrm>
            <a:off x="174402" y="6191934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600" dirty="0">
                <a:solidFill>
                  <a:srgbClr val="004470"/>
                </a:solidFill>
              </a:rPr>
              <a:t>영상관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D8CB7F8-1168-7A4E-8FB3-4169B385C61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000" y="6027562"/>
            <a:ext cx="180000" cy="180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9AAAD-E0B1-B043-9564-1681E0FADE4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126" y="6027562"/>
            <a:ext cx="180000" cy="180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7E822D6-794F-9643-8A7B-F00B046D42B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1" y="6027562"/>
            <a:ext cx="180000" cy="180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0C1EB98-1EA6-CD42-B1B3-5C7FBF45CF7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2" y="6027562"/>
            <a:ext cx="180000" cy="180000"/>
          </a:xfrm>
          <a:prstGeom prst="rect">
            <a:avLst/>
          </a:prstGeom>
        </p:spPr>
      </p:pic>
      <p:cxnSp>
        <p:nvCxnSpPr>
          <p:cNvPr id="60" name="직선 연결선[R] 26">
            <a:extLst>
              <a:ext uri="{FF2B5EF4-FFF2-40B4-BE49-F238E27FC236}">
                <a16:creationId xmlns:a16="http://schemas.microsoft.com/office/drawing/2014/main" id="{06578A32-38CB-B944-8E67-25E5113FB8D2}"/>
              </a:ext>
            </a:extLst>
          </p:cNvPr>
          <p:cNvCxnSpPr>
            <a:cxnSpLocks/>
          </p:cNvCxnSpPr>
          <p:nvPr userDrawn="1"/>
        </p:nvCxnSpPr>
        <p:spPr>
          <a:xfrm>
            <a:off x="4052323" y="5971961"/>
            <a:ext cx="2476005" cy="0"/>
          </a:xfrm>
          <a:prstGeom prst="line">
            <a:avLst/>
          </a:prstGeom>
          <a:ln w="6350">
            <a:solidFill>
              <a:srgbClr val="0044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F89FCA4-19DE-994B-BB96-3FC027FA11F1}"/>
              </a:ext>
            </a:extLst>
          </p:cNvPr>
          <p:cNvSpPr txBox="1"/>
          <p:nvPr userDrawn="1"/>
        </p:nvSpPr>
        <p:spPr>
          <a:xfrm>
            <a:off x="5969781" y="6191934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" dirty="0" err="1">
                <a:solidFill>
                  <a:srgbClr val="004470"/>
                </a:solidFill>
              </a:rPr>
              <a:t>마이페이지</a:t>
            </a:r>
            <a:endParaRPr kumimoji="1" lang="x-none" altLang="en-US" sz="600" dirty="0">
              <a:solidFill>
                <a:srgbClr val="00447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DF76A4-F91D-594B-8832-F8A3C91767A2}"/>
              </a:ext>
            </a:extLst>
          </p:cNvPr>
          <p:cNvSpPr txBox="1"/>
          <p:nvPr userDrawn="1"/>
        </p:nvSpPr>
        <p:spPr>
          <a:xfrm>
            <a:off x="5524378" y="6191934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" dirty="0">
                <a:solidFill>
                  <a:srgbClr val="004470"/>
                </a:solidFill>
              </a:rPr>
              <a:t>게시판</a:t>
            </a:r>
            <a:endParaRPr kumimoji="1" lang="x-none" altLang="en-US" sz="600" dirty="0">
              <a:solidFill>
                <a:srgbClr val="00447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8C9DFA-C36A-174F-B88F-B6D1DF5BAC56}"/>
              </a:ext>
            </a:extLst>
          </p:cNvPr>
          <p:cNvSpPr txBox="1"/>
          <p:nvPr userDrawn="1"/>
        </p:nvSpPr>
        <p:spPr>
          <a:xfrm>
            <a:off x="4579326" y="6191934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600" dirty="0">
                <a:solidFill>
                  <a:srgbClr val="004470"/>
                </a:solidFill>
              </a:rPr>
              <a:t>학습관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8DD9A78-FFC2-BD45-982E-E7E05BB8F1A1}"/>
              </a:ext>
            </a:extLst>
          </p:cNvPr>
          <p:cNvSpPr txBox="1"/>
          <p:nvPr userDrawn="1"/>
        </p:nvSpPr>
        <p:spPr>
          <a:xfrm>
            <a:off x="4085862" y="6191934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600" dirty="0">
                <a:solidFill>
                  <a:srgbClr val="004470"/>
                </a:solidFill>
              </a:rPr>
              <a:t>영상관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37BB0216-E5E4-C44F-94C6-FD1E1A0F721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460" y="6027562"/>
            <a:ext cx="180000" cy="180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AB2E68B1-6116-4C43-891B-048395001DF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586" y="6027562"/>
            <a:ext cx="180000" cy="1800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B8E7FFB7-11FD-2149-B90C-6FC29446B7AA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771" y="6027562"/>
            <a:ext cx="180000" cy="1800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7502DAD8-53C8-A94E-9E03-C952811C66D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512" y="6027562"/>
            <a:ext cx="180000" cy="1800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1C088EEB-2EFB-204D-994E-D4D88DD9E393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160" y="6027562"/>
            <a:ext cx="180000" cy="1800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0ABADBA-256A-5243-8FB9-43979192F3EA}"/>
              </a:ext>
            </a:extLst>
          </p:cNvPr>
          <p:cNvSpPr txBox="1"/>
          <p:nvPr userDrawn="1"/>
        </p:nvSpPr>
        <p:spPr>
          <a:xfrm>
            <a:off x="5072933" y="6191049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" dirty="0" err="1">
                <a:solidFill>
                  <a:srgbClr val="004470"/>
                </a:solidFill>
              </a:rPr>
              <a:t>교재관</a:t>
            </a:r>
            <a:endParaRPr kumimoji="1" lang="x-none" altLang="en-US" sz="600" dirty="0">
              <a:solidFill>
                <a:srgbClr val="004470"/>
              </a:solidFill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C8353220-4E80-0644-B1A6-81FA3097F9C2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984" y="6026677"/>
            <a:ext cx="180000" cy="180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6DD31DE-792F-7148-98E1-6699BEE8299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893" y="1339178"/>
            <a:ext cx="187200" cy="1872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B390BC0F-8A09-A24E-A05B-35277CFBD62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433" y="1343868"/>
            <a:ext cx="187200" cy="1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7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모바일_쌍_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9285713" y="386248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43301287"/>
              </p:ext>
            </p:extLst>
          </p:nvPr>
        </p:nvGraphicFramePr>
        <p:xfrm>
          <a:off x="56148" y="248673"/>
          <a:ext cx="9785684" cy="521370"/>
        </p:xfrm>
        <a:graphic>
          <a:graphicData uri="http://schemas.openxmlformats.org/drawingml/2006/table">
            <a:tbl>
              <a:tblPr/>
              <a:tblGrid>
                <a:gridCol w="153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7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9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6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5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엔젤 세일즈 아카데미</a:t>
                      </a:r>
                      <a:endParaRPr lang="en-US" altLang="ko-KR" sz="10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6B42BD-469B-B748-9ACB-09981DE97BAC}"/>
              </a:ext>
            </a:extLst>
          </p:cNvPr>
          <p:cNvSpPr/>
          <p:nvPr userDrawn="1"/>
        </p:nvSpPr>
        <p:spPr>
          <a:xfrm>
            <a:off x="0" y="-5644"/>
            <a:ext cx="9906000" cy="214290"/>
          </a:xfrm>
          <a:prstGeom prst="rect">
            <a:avLst/>
          </a:prstGeom>
          <a:solidFill>
            <a:srgbClr val="009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/>
              <a:t>                                                                                                                ㈜</a:t>
            </a:r>
            <a:r>
              <a:rPr lang="ko-KR" altLang="en-US" sz="1000" b="1" err="1"/>
              <a:t>맑은소프트</a:t>
            </a:r>
            <a:r>
              <a:rPr lang="ko-KR" altLang="en-US" sz="1000" b="1"/>
              <a:t>  </a:t>
            </a:r>
          </a:p>
        </p:txBody>
      </p:sp>
      <p:pic>
        <p:nvPicPr>
          <p:cNvPr id="44" name="Picture 4">
            <a:extLst>
              <a:ext uri="{FF2B5EF4-FFF2-40B4-BE49-F238E27FC236}">
                <a16:creationId xmlns:a16="http://schemas.microsoft.com/office/drawing/2014/main" id="{D5576AA0-DB8C-4B1F-9244-55697B1A0B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08" y="961618"/>
            <a:ext cx="2579795" cy="562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">
            <a:extLst>
              <a:ext uri="{FF2B5EF4-FFF2-40B4-BE49-F238E27FC236}">
                <a16:creationId xmlns:a16="http://schemas.microsoft.com/office/drawing/2014/main" id="{FE7B4201-1619-4947-B7A3-AB8D54EC5F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96368" y="961618"/>
            <a:ext cx="2579795" cy="562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816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모바일_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9285713" y="386248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0" y="-5644"/>
            <a:ext cx="9906000" cy="214290"/>
          </a:xfrm>
          <a:prstGeom prst="rect">
            <a:avLst/>
          </a:prstGeom>
          <a:solidFill>
            <a:srgbClr val="009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/>
              <a:t>                                                                                                                ㈜</a:t>
            </a:r>
            <a:r>
              <a:rPr lang="ko-KR" altLang="en-US" sz="1000" b="1" err="1"/>
              <a:t>맑은소프트</a:t>
            </a:r>
            <a:r>
              <a:rPr lang="ko-KR" altLang="en-US" sz="1000" b="1"/>
              <a:t>  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5937135"/>
              </p:ext>
            </p:extLst>
          </p:nvPr>
        </p:nvGraphicFramePr>
        <p:xfrm>
          <a:off x="56148" y="248673"/>
          <a:ext cx="9785684" cy="521370"/>
        </p:xfrm>
        <a:graphic>
          <a:graphicData uri="http://schemas.openxmlformats.org/drawingml/2006/table">
            <a:tbl>
              <a:tblPr/>
              <a:tblGrid>
                <a:gridCol w="153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7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9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6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5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엔젤 세일즈 아카데미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" name="Picture 4">
            <a:extLst>
              <a:ext uri="{FF2B5EF4-FFF2-40B4-BE49-F238E27FC236}">
                <a16:creationId xmlns:a16="http://schemas.microsoft.com/office/drawing/2014/main" id="{2AE2D61C-8FFB-49DC-9B4C-748EDB538B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08" y="961618"/>
            <a:ext cx="2579795" cy="562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A43BD52-DBC7-4451-B09A-020A0B6EDF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317" y="1346268"/>
            <a:ext cx="186047" cy="18604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E1765DD-75AF-426B-A85A-238A130F335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27" y="1291064"/>
            <a:ext cx="395819" cy="13194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58A57EE-84AF-43DC-B3E0-5E8106BF3A6F}"/>
              </a:ext>
            </a:extLst>
          </p:cNvPr>
          <p:cNvSpPr txBox="1"/>
          <p:nvPr userDrawn="1"/>
        </p:nvSpPr>
        <p:spPr>
          <a:xfrm>
            <a:off x="122669" y="1379220"/>
            <a:ext cx="1152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800" dirty="0">
                <a:ln>
                  <a:noFill/>
                </a:ln>
                <a:solidFill>
                  <a:srgbClr val="004470"/>
                </a:solidFill>
              </a:rPr>
              <a:t>엔젤</a:t>
            </a:r>
            <a:r>
              <a:rPr kumimoji="1" lang="ko-KR" altLang="en-US" sz="800">
                <a:ln>
                  <a:noFill/>
                </a:ln>
                <a:solidFill>
                  <a:srgbClr val="004470"/>
                </a:solidFill>
              </a:rPr>
              <a:t> 세일즈 아카데미</a:t>
            </a:r>
            <a:endParaRPr kumimoji="1" lang="x-none" altLang="en-US" sz="800" dirty="0">
              <a:ln>
                <a:noFill/>
              </a:ln>
              <a:solidFill>
                <a:srgbClr val="004470"/>
              </a:solidFill>
            </a:endParaRPr>
          </a:p>
        </p:txBody>
      </p:sp>
      <p:cxnSp>
        <p:nvCxnSpPr>
          <p:cNvPr id="20" name="직선 연결선[R] 26">
            <a:extLst>
              <a:ext uri="{FF2B5EF4-FFF2-40B4-BE49-F238E27FC236}">
                <a16:creationId xmlns:a16="http://schemas.microsoft.com/office/drawing/2014/main" id="{756CBCA4-6A8D-3A44-9461-6F969C616B59}"/>
              </a:ext>
            </a:extLst>
          </p:cNvPr>
          <p:cNvCxnSpPr>
            <a:cxnSpLocks/>
          </p:cNvCxnSpPr>
          <p:nvPr userDrawn="1"/>
        </p:nvCxnSpPr>
        <p:spPr>
          <a:xfrm>
            <a:off x="140863" y="5971961"/>
            <a:ext cx="2476005" cy="0"/>
          </a:xfrm>
          <a:prstGeom prst="line">
            <a:avLst/>
          </a:prstGeom>
          <a:ln w="6350">
            <a:solidFill>
              <a:srgbClr val="0044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9258608-9D11-DE42-A9FB-0D3FD3636414}"/>
              </a:ext>
            </a:extLst>
          </p:cNvPr>
          <p:cNvSpPr txBox="1"/>
          <p:nvPr userDrawn="1"/>
        </p:nvSpPr>
        <p:spPr>
          <a:xfrm>
            <a:off x="1133109" y="6191934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" dirty="0" err="1">
                <a:solidFill>
                  <a:srgbClr val="004470"/>
                </a:solidFill>
              </a:rPr>
              <a:t>교재관</a:t>
            </a:r>
            <a:endParaRPr kumimoji="1" lang="x-none" altLang="en-US" sz="600" dirty="0">
              <a:solidFill>
                <a:srgbClr val="00447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6C8106-C8AE-644C-932F-37B89D0A2405}"/>
              </a:ext>
            </a:extLst>
          </p:cNvPr>
          <p:cNvSpPr txBox="1"/>
          <p:nvPr userDrawn="1"/>
        </p:nvSpPr>
        <p:spPr>
          <a:xfrm>
            <a:off x="2058321" y="6191934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" dirty="0" err="1">
                <a:solidFill>
                  <a:srgbClr val="004470"/>
                </a:solidFill>
              </a:rPr>
              <a:t>마이페이지</a:t>
            </a:r>
            <a:endParaRPr kumimoji="1" lang="x-none" altLang="en-US" sz="600" dirty="0">
              <a:solidFill>
                <a:srgbClr val="00447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663F97-AD28-6942-9C60-3A86EF0CA542}"/>
              </a:ext>
            </a:extLst>
          </p:cNvPr>
          <p:cNvSpPr txBox="1"/>
          <p:nvPr userDrawn="1"/>
        </p:nvSpPr>
        <p:spPr>
          <a:xfrm>
            <a:off x="1612918" y="6191934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" dirty="0">
                <a:solidFill>
                  <a:srgbClr val="004470"/>
                </a:solidFill>
              </a:rPr>
              <a:t>게시판</a:t>
            </a:r>
            <a:endParaRPr kumimoji="1" lang="x-none" altLang="en-US" sz="600" dirty="0">
              <a:solidFill>
                <a:srgbClr val="00447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66E567-32F3-7C4A-9068-301926BC43F7}"/>
              </a:ext>
            </a:extLst>
          </p:cNvPr>
          <p:cNvSpPr txBox="1"/>
          <p:nvPr userDrawn="1"/>
        </p:nvSpPr>
        <p:spPr>
          <a:xfrm>
            <a:off x="667866" y="6191934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600" dirty="0">
                <a:solidFill>
                  <a:srgbClr val="004470"/>
                </a:solidFill>
              </a:rPr>
              <a:t>학습관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6BEB76-86D2-7A46-B5A9-10C01AD119E1}"/>
              </a:ext>
            </a:extLst>
          </p:cNvPr>
          <p:cNvSpPr txBox="1"/>
          <p:nvPr userDrawn="1"/>
        </p:nvSpPr>
        <p:spPr>
          <a:xfrm>
            <a:off x="174402" y="6191934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600" dirty="0">
                <a:solidFill>
                  <a:srgbClr val="004470"/>
                </a:solidFill>
              </a:rPr>
              <a:t>영상관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39A00AD8-3092-6C4F-BB46-74B6E869A06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000" y="6027562"/>
            <a:ext cx="180000" cy="180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345A4CC3-2DA5-B943-8054-FDAC7A7F8A6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126" y="6027562"/>
            <a:ext cx="180000" cy="180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53B8109A-A640-2D4D-A372-28FAE2D5B4BD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1" y="6027562"/>
            <a:ext cx="180000" cy="180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87F5C031-88E4-AD46-8DE6-5F7333EAF2C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2" y="6027562"/>
            <a:ext cx="180000" cy="1800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E650BD58-29FE-7C45-9805-1474EF60FE9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160" y="6027562"/>
            <a:ext cx="180000" cy="180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1F8B325-D765-584B-97BF-E60E1795F253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433" y="1335917"/>
            <a:ext cx="187200" cy="1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21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모바일_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9285713" y="386248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0" y="-5644"/>
            <a:ext cx="9906000" cy="214290"/>
          </a:xfrm>
          <a:prstGeom prst="rect">
            <a:avLst/>
          </a:prstGeom>
          <a:solidFill>
            <a:srgbClr val="009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/>
              <a:t>                                                                                                                ㈜</a:t>
            </a:r>
            <a:r>
              <a:rPr lang="ko-KR" altLang="en-US" sz="1000" b="1" err="1"/>
              <a:t>맑은소프트</a:t>
            </a:r>
            <a:r>
              <a:rPr lang="ko-KR" altLang="en-US" sz="1000" b="1"/>
              <a:t>  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72736904"/>
              </p:ext>
            </p:extLst>
          </p:nvPr>
        </p:nvGraphicFramePr>
        <p:xfrm>
          <a:off x="56148" y="248673"/>
          <a:ext cx="9785684" cy="521370"/>
        </p:xfrm>
        <a:graphic>
          <a:graphicData uri="http://schemas.openxmlformats.org/drawingml/2006/table">
            <a:tbl>
              <a:tblPr/>
              <a:tblGrid>
                <a:gridCol w="153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7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9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6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5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엔젤 세일즈 아카데미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" name="Picture 4">
            <a:extLst>
              <a:ext uri="{FF2B5EF4-FFF2-40B4-BE49-F238E27FC236}">
                <a16:creationId xmlns:a16="http://schemas.microsoft.com/office/drawing/2014/main" id="{2AE2D61C-8FFB-49DC-9B4C-748EDB538B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08" y="961618"/>
            <a:ext cx="2579795" cy="562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032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61AC5-AC46-B04A-BF1D-14F32512F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FF8201-FB30-0847-87D8-0E08BAFDD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BB790-A579-BD46-B6B7-E9A268CB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B59F-2645-464A-885E-876F173F7A84}" type="datetimeFigureOut">
              <a:rPr kumimoji="1" lang="x-none" altLang="en-US" smtClean="0"/>
              <a:t>2022. 5. 9.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D3D8A9-E548-B84B-86CD-881853282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CBA472-D289-EB4C-AE75-44F034F8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9BC5-6805-A344-9014-87BF07C84AA8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865517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04F62-3342-EA46-A7C8-94C34E89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86458-9CC5-1A45-87A6-DD433AF89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5991CC-5422-294D-AC78-1FB4C2B8A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B59F-2645-464A-885E-876F173F7A84}" type="datetimeFigureOut">
              <a:rPr kumimoji="1" lang="x-none" altLang="en-US" smtClean="0"/>
              <a:t>2022. 5. 9.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81723-74FE-2D40-90E9-B3117824D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D6A577-1A39-3F49-A880-41D57DB2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9BC5-6805-A344-9014-87BF07C84AA8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5546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64519-52CD-624C-967C-9B0C6E421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8D006-2EAD-D24B-96BC-9220D379A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E20AE9-30C7-3046-8D5B-7DB9753A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B59F-2645-464A-885E-876F173F7A84}" type="datetimeFigureOut">
              <a:rPr kumimoji="1" lang="x-none" altLang="en-US" smtClean="0"/>
              <a:t>2022. 5. 9.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CA3FC-803C-BB4C-A809-5FC2935E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80DB0F-4151-B84A-A89F-A18E2B17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9BC5-6805-A344-9014-87BF07C84AA8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30699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03FF5-83FD-5847-877D-B77F068A6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6C81F7-A34C-C742-B2E3-D70640CA1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D76900-1123-D744-8389-AEEEFCB4E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7A4254-5894-4545-B106-56C9D19C1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B59F-2645-464A-885E-876F173F7A84}" type="datetimeFigureOut">
              <a:rPr kumimoji="1" lang="x-none" altLang="en-US" smtClean="0"/>
              <a:t>2022. 5. 9.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6F059-C68D-0C4B-BE47-15F707C1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B703E9-8794-E044-A5EF-1575C11B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9BC5-6805-A344-9014-87BF07C84AA8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7312872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A87D0-4EEC-6E4D-BA3B-80C4FD505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C5C933-7F66-8C4A-9DBE-8A07AA153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39A4B0-BD17-AE4C-A1FC-2143FF5EB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F64828-B62D-0141-B4AA-4B700BB60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4FFB8B-FDBA-7140-B18F-098B410EC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E96518-4B13-6742-B4CD-E4979CF14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B59F-2645-464A-885E-876F173F7A84}" type="datetimeFigureOut">
              <a:rPr kumimoji="1" lang="x-none" altLang="en-US" smtClean="0"/>
              <a:t>2022. 5. 9.</a:t>
            </a:fld>
            <a:endParaRPr kumimoji="1" lang="x-none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1576F5-A26E-194C-9A1E-97F41B98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5928D8-BA66-7B48-832E-4889505C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9BC5-6805-A344-9014-87BF07C84AA8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9916167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33D19-9459-6D43-B54B-728223D72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553A74-A2FE-9545-99A3-167D1F7A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B59F-2645-464A-885E-876F173F7A84}" type="datetimeFigureOut">
              <a:rPr kumimoji="1" lang="x-none" altLang="en-US" smtClean="0"/>
              <a:t>2022. 5. 9.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358780-D77F-E547-82EA-82AC474B2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804388-A618-3B48-A46E-5D9F29DA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9BC5-6805-A344-9014-87BF07C84AA8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61624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32361" y="195431"/>
            <a:ext cx="2276381" cy="36478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92763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2BAC66-E785-524C-A335-72AF815C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B59F-2645-464A-885E-876F173F7A84}" type="datetimeFigureOut">
              <a:rPr kumimoji="1" lang="x-none" altLang="en-US" smtClean="0"/>
              <a:t>2022. 5. 9.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3DC78C-A535-D140-A878-ECC9FCF1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D2F074-0C1A-EB46-BFA2-35502857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9BC5-6805-A344-9014-87BF07C84AA8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0264200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6B54D-2E9B-434E-8870-E82729331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6D6A4B-D6F9-1D49-A3B8-175E76B3A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3CEFED-A09E-6E47-B76E-2E8E20F57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5FD01D-E524-CC4B-A713-31213E42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B59F-2645-464A-885E-876F173F7A84}" type="datetimeFigureOut">
              <a:rPr kumimoji="1" lang="x-none" altLang="en-US" smtClean="0"/>
              <a:t>2022. 5. 9.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F53EDA-6F8B-B946-8D0C-8C7E6A92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CE61A4-22B9-154B-9FC9-55B8B60E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9BC5-6805-A344-9014-87BF07C84AA8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745294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74E7C-8F18-B142-967F-EDBAD7B4D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45F573-6CCA-6549-B48F-0BF8AF652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35235E-B410-5448-BFB0-752D25FCA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517D69-85C3-8C47-AD07-C827300E9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B59F-2645-464A-885E-876F173F7A84}" type="datetimeFigureOut">
              <a:rPr kumimoji="1" lang="x-none" altLang="en-US" smtClean="0"/>
              <a:t>2022. 5. 9.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BEE1D2-B22F-B041-AFAE-062A173F0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85D79E-2A5C-DE41-9D59-5A73DE09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9BC5-6805-A344-9014-87BF07C84AA8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1121503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58960-FE98-824F-810F-4E3CDBE8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EA3375-82A0-BD4C-A79A-2B479E64F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EE6CBA-68F2-2B4A-88D3-4098F702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B59F-2645-464A-885E-876F173F7A84}" type="datetimeFigureOut">
              <a:rPr kumimoji="1" lang="x-none" altLang="en-US" smtClean="0"/>
              <a:t>2022. 5. 9.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D790C-E564-AC41-9D44-7B88BC0A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B6F0EF-EE85-014E-8C46-876B50022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9BC5-6805-A344-9014-87BF07C84AA8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768631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0E92E4-B315-384C-899B-1A6B2A178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C93C04-28D4-2747-80BE-14C17735D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652A8-9A61-9741-8C1E-6205CBD94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B59F-2645-464A-885E-876F173F7A84}" type="datetimeFigureOut">
              <a:rPr kumimoji="1" lang="x-none" altLang="en-US" smtClean="0"/>
              <a:t>2022. 5. 9.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D45837-7275-C147-BCDE-E3F95F459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AC7583-7ECC-BD48-9ABD-C011E19B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9BC5-6805-A344-9014-87BF07C84AA8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43934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7107" y="2764446"/>
            <a:ext cx="6373416" cy="1026013"/>
          </a:xfrm>
          <a:prstGeom prst="rect">
            <a:avLst/>
          </a:prstGeom>
          <a:ln w="38100">
            <a:solidFill>
              <a:srgbClr val="009EDC"/>
            </a:solidFill>
          </a:ln>
        </p:spPr>
        <p:txBody>
          <a:bodyPr anchor="ctr"/>
          <a:lstStyle>
            <a:lvl1pPr algn="ctr"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7992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세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9285713" y="386248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1777572"/>
              </p:ext>
            </p:extLst>
          </p:nvPr>
        </p:nvGraphicFramePr>
        <p:xfrm>
          <a:off x="56148" y="248673"/>
          <a:ext cx="9785684" cy="521370"/>
        </p:xfrm>
        <a:graphic>
          <a:graphicData uri="http://schemas.openxmlformats.org/drawingml/2006/table">
            <a:tbl>
              <a:tblPr/>
              <a:tblGrid>
                <a:gridCol w="153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7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9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6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5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엔젤 세일즈 아카데미</a:t>
                      </a:r>
                      <a:endParaRPr lang="en-US" altLang="ko-KR" sz="10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E70D97A-26D3-F74D-A3B5-BD0B65A06811}"/>
              </a:ext>
            </a:extLst>
          </p:cNvPr>
          <p:cNvSpPr/>
          <p:nvPr userDrawn="1"/>
        </p:nvSpPr>
        <p:spPr>
          <a:xfrm>
            <a:off x="0" y="-5644"/>
            <a:ext cx="9906000" cy="214290"/>
          </a:xfrm>
          <a:prstGeom prst="rect">
            <a:avLst/>
          </a:prstGeom>
          <a:solidFill>
            <a:srgbClr val="009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/>
              <a:t>                                                                                                                ㈜</a:t>
            </a:r>
            <a:r>
              <a:rPr lang="ko-KR" altLang="en-US" sz="1000" b="1" err="1"/>
              <a:t>맑은소프트</a:t>
            </a:r>
            <a:r>
              <a:rPr lang="ko-KR" altLang="en-US" sz="1000" b="1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8938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모바일_한_학습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9285713" y="386248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76374280"/>
              </p:ext>
            </p:extLst>
          </p:nvPr>
        </p:nvGraphicFramePr>
        <p:xfrm>
          <a:off x="56148" y="248673"/>
          <a:ext cx="9785684" cy="521370"/>
        </p:xfrm>
        <a:graphic>
          <a:graphicData uri="http://schemas.openxmlformats.org/drawingml/2006/table">
            <a:tbl>
              <a:tblPr/>
              <a:tblGrid>
                <a:gridCol w="153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7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9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6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5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엔젤 세일즈 아카데미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F46A10-EF6F-E04A-B69B-AA151969BF5F}"/>
              </a:ext>
            </a:extLst>
          </p:cNvPr>
          <p:cNvSpPr/>
          <p:nvPr userDrawn="1"/>
        </p:nvSpPr>
        <p:spPr>
          <a:xfrm>
            <a:off x="0" y="-5644"/>
            <a:ext cx="9906000" cy="214290"/>
          </a:xfrm>
          <a:prstGeom prst="rect">
            <a:avLst/>
          </a:prstGeom>
          <a:solidFill>
            <a:srgbClr val="009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/>
              <a:t>                                                                                                                ㈜</a:t>
            </a:r>
            <a:r>
              <a:rPr lang="ko-KR" altLang="en-US" sz="1000" b="1" err="1"/>
              <a:t>맑은소프트</a:t>
            </a:r>
            <a:r>
              <a:rPr lang="ko-KR" altLang="en-US" sz="1000" b="1"/>
              <a:t>  </a:t>
            </a:r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0C1841CF-30CB-1D4F-89A5-D7A7D903B0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5043" y="983766"/>
            <a:ext cx="2579795" cy="562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8EED5C5-B699-C04F-805E-6945CC18E5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452" y="1368416"/>
            <a:ext cx="186047" cy="18604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CF768D7C-0B5E-9C49-9513-9714FB18C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62" y="1313212"/>
            <a:ext cx="395819" cy="13194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C19EC0D-BCD8-F44D-AF3E-E35263F7F675}"/>
              </a:ext>
            </a:extLst>
          </p:cNvPr>
          <p:cNvSpPr txBox="1"/>
          <p:nvPr userDrawn="1"/>
        </p:nvSpPr>
        <p:spPr>
          <a:xfrm>
            <a:off x="2172804" y="1401368"/>
            <a:ext cx="1152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800" dirty="0">
                <a:ln>
                  <a:noFill/>
                </a:ln>
                <a:solidFill>
                  <a:srgbClr val="004470"/>
                </a:solidFill>
              </a:rPr>
              <a:t>엔젤</a:t>
            </a:r>
            <a:r>
              <a:rPr kumimoji="1" lang="ko-KR" altLang="en-US" sz="800">
                <a:ln>
                  <a:noFill/>
                </a:ln>
                <a:solidFill>
                  <a:srgbClr val="004470"/>
                </a:solidFill>
              </a:rPr>
              <a:t> 세일즈 아카데미</a:t>
            </a:r>
            <a:endParaRPr kumimoji="1" lang="x-none" altLang="en-US" sz="800" dirty="0">
              <a:ln>
                <a:noFill/>
              </a:ln>
              <a:solidFill>
                <a:srgbClr val="004470"/>
              </a:solidFill>
            </a:endParaRPr>
          </a:p>
        </p:txBody>
      </p:sp>
      <p:cxnSp>
        <p:nvCxnSpPr>
          <p:cNvPr id="58" name="직선 연결선[R] 26">
            <a:extLst>
              <a:ext uri="{FF2B5EF4-FFF2-40B4-BE49-F238E27FC236}">
                <a16:creationId xmlns:a16="http://schemas.microsoft.com/office/drawing/2014/main" id="{444CF8C5-624B-C540-8916-1F07E1FF9399}"/>
              </a:ext>
            </a:extLst>
          </p:cNvPr>
          <p:cNvCxnSpPr>
            <a:cxnSpLocks/>
          </p:cNvCxnSpPr>
          <p:nvPr userDrawn="1"/>
        </p:nvCxnSpPr>
        <p:spPr>
          <a:xfrm>
            <a:off x="2178448" y="5994540"/>
            <a:ext cx="2476005" cy="0"/>
          </a:xfrm>
          <a:prstGeom prst="line">
            <a:avLst/>
          </a:prstGeom>
          <a:ln w="6350">
            <a:solidFill>
              <a:srgbClr val="0044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96D5524-9305-4445-AC04-297436EEEA77}"/>
              </a:ext>
            </a:extLst>
          </p:cNvPr>
          <p:cNvSpPr txBox="1"/>
          <p:nvPr userDrawn="1"/>
        </p:nvSpPr>
        <p:spPr>
          <a:xfrm>
            <a:off x="3170694" y="6214513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" dirty="0" err="1">
                <a:solidFill>
                  <a:srgbClr val="004470"/>
                </a:solidFill>
              </a:rPr>
              <a:t>교재관</a:t>
            </a:r>
            <a:endParaRPr kumimoji="1" lang="x-none" altLang="en-US" sz="600" dirty="0">
              <a:solidFill>
                <a:srgbClr val="00447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F939BF2-58B2-8B4D-A669-ED9AB6960E3A}"/>
              </a:ext>
            </a:extLst>
          </p:cNvPr>
          <p:cNvSpPr txBox="1"/>
          <p:nvPr userDrawn="1"/>
        </p:nvSpPr>
        <p:spPr>
          <a:xfrm>
            <a:off x="4095906" y="6214513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" dirty="0" err="1">
                <a:solidFill>
                  <a:srgbClr val="004470"/>
                </a:solidFill>
              </a:rPr>
              <a:t>마이페이지</a:t>
            </a:r>
            <a:endParaRPr kumimoji="1" lang="x-none" altLang="en-US" sz="600" dirty="0">
              <a:solidFill>
                <a:srgbClr val="00447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00B2629-1590-9240-AF9C-3AA3CFF55F9B}"/>
              </a:ext>
            </a:extLst>
          </p:cNvPr>
          <p:cNvSpPr txBox="1"/>
          <p:nvPr userDrawn="1"/>
        </p:nvSpPr>
        <p:spPr>
          <a:xfrm>
            <a:off x="3650503" y="6214513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" dirty="0">
                <a:solidFill>
                  <a:srgbClr val="004470"/>
                </a:solidFill>
              </a:rPr>
              <a:t>게시판</a:t>
            </a:r>
            <a:endParaRPr kumimoji="1" lang="x-none" altLang="en-US" sz="600" dirty="0">
              <a:solidFill>
                <a:srgbClr val="00447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6A66213-DB00-D041-8991-ED83EA5FECE8}"/>
              </a:ext>
            </a:extLst>
          </p:cNvPr>
          <p:cNvSpPr txBox="1"/>
          <p:nvPr userDrawn="1"/>
        </p:nvSpPr>
        <p:spPr>
          <a:xfrm>
            <a:off x="2705451" y="6214513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600" dirty="0">
                <a:solidFill>
                  <a:srgbClr val="004470"/>
                </a:solidFill>
              </a:rPr>
              <a:t>학습관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B7D62E-B481-D948-AC23-026B5B3AFC2A}"/>
              </a:ext>
            </a:extLst>
          </p:cNvPr>
          <p:cNvSpPr txBox="1"/>
          <p:nvPr userDrawn="1"/>
        </p:nvSpPr>
        <p:spPr>
          <a:xfrm>
            <a:off x="2211987" y="6214513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600" dirty="0">
                <a:solidFill>
                  <a:srgbClr val="004470"/>
                </a:solidFill>
              </a:rPr>
              <a:t>영상관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C4A0FF10-D9B0-584C-B1BE-05011E679FF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585" y="6050141"/>
            <a:ext cx="180000" cy="180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32BF82D1-334E-7F41-BE51-A61AC760466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711" y="6050141"/>
            <a:ext cx="180000" cy="180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99F7E750-10D1-F749-B5D9-E01287B9876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896" y="6050141"/>
            <a:ext cx="180000" cy="1800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4D6BF28B-18BF-054A-8294-4DC311FC0A4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37" y="6050141"/>
            <a:ext cx="180000" cy="1800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8B39CF5F-C017-C84C-BE8D-B4D9F2D9594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745" y="6050141"/>
            <a:ext cx="180000" cy="18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FBB4C9D-6418-4F49-95D2-63EC0A4C074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967" y="1356242"/>
            <a:ext cx="187200" cy="1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4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모바일_한_학습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9285713" y="386248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16058797"/>
              </p:ext>
            </p:extLst>
          </p:nvPr>
        </p:nvGraphicFramePr>
        <p:xfrm>
          <a:off x="56148" y="248673"/>
          <a:ext cx="9785684" cy="521370"/>
        </p:xfrm>
        <a:graphic>
          <a:graphicData uri="http://schemas.openxmlformats.org/drawingml/2006/table">
            <a:tbl>
              <a:tblPr/>
              <a:tblGrid>
                <a:gridCol w="153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7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9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6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5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맑은이러닝</a:t>
                      </a:r>
                      <a:endParaRPr lang="en-US" altLang="ko-KR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 알림 도우미</a:t>
                      </a:r>
                      <a:endParaRPr lang="en-US" altLang="ko-KR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F46A10-EF6F-E04A-B69B-AA151969BF5F}"/>
              </a:ext>
            </a:extLst>
          </p:cNvPr>
          <p:cNvSpPr/>
          <p:nvPr userDrawn="1"/>
        </p:nvSpPr>
        <p:spPr>
          <a:xfrm>
            <a:off x="0" y="-5644"/>
            <a:ext cx="9906000" cy="214290"/>
          </a:xfrm>
          <a:prstGeom prst="rect">
            <a:avLst/>
          </a:prstGeom>
          <a:solidFill>
            <a:srgbClr val="009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/>
              <a:t>                                                                                                                ㈜</a:t>
            </a:r>
            <a:r>
              <a:rPr lang="ko-KR" altLang="en-US" sz="1000" b="1" err="1"/>
              <a:t>맑은소프트</a:t>
            </a:r>
            <a:r>
              <a:rPr lang="ko-KR" altLang="en-US" sz="1000" b="1"/>
              <a:t>  </a:t>
            </a:r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0C1841CF-30CB-1D4F-89A5-D7A7D903B0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5043" y="983766"/>
            <a:ext cx="2579795" cy="562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D53B76-FC43-3740-B05E-054BBB2E7F6A}"/>
              </a:ext>
            </a:extLst>
          </p:cNvPr>
          <p:cNvSpPr txBox="1"/>
          <p:nvPr userDrawn="1"/>
        </p:nvSpPr>
        <p:spPr>
          <a:xfrm>
            <a:off x="2192094" y="1385380"/>
            <a:ext cx="861541" cy="23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800" dirty="0">
                <a:ln>
                  <a:noFill/>
                </a:ln>
                <a:solidFill>
                  <a:srgbClr val="004470"/>
                </a:solidFill>
              </a:rPr>
              <a:t>맑은 알림 도우미</a:t>
            </a:r>
            <a:endParaRPr kumimoji="1" lang="x-none" altLang="en-US" sz="800" dirty="0">
              <a:ln>
                <a:noFill/>
              </a:ln>
              <a:solidFill>
                <a:srgbClr val="00447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F8B325-D765-584B-97BF-E60E1795F2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392" y="1385380"/>
            <a:ext cx="187200" cy="1872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490" y="1373924"/>
            <a:ext cx="198656" cy="198656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 userDrawn="1"/>
        </p:nvSpPr>
        <p:spPr>
          <a:xfrm>
            <a:off x="3099863" y="1356153"/>
            <a:ext cx="857752" cy="2192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091202" y="1345549"/>
            <a:ext cx="6947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아이디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1" name="이등변 삼각형 10"/>
          <p:cNvSpPr/>
          <p:nvPr userDrawn="1"/>
        </p:nvSpPr>
        <p:spPr>
          <a:xfrm rot="10800000">
            <a:off x="3774049" y="1424979"/>
            <a:ext cx="107950" cy="95820"/>
          </a:xfrm>
          <a:prstGeom prst="triangle">
            <a:avLst/>
          </a:prstGeom>
          <a:solidFill>
            <a:srgbClr val="004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95044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모바일_한_학습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9285713" y="386248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16058797"/>
              </p:ext>
            </p:extLst>
          </p:nvPr>
        </p:nvGraphicFramePr>
        <p:xfrm>
          <a:off x="56148" y="248673"/>
          <a:ext cx="9785684" cy="521370"/>
        </p:xfrm>
        <a:graphic>
          <a:graphicData uri="http://schemas.openxmlformats.org/drawingml/2006/table">
            <a:tbl>
              <a:tblPr/>
              <a:tblGrid>
                <a:gridCol w="153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7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9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6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5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맑은이러닝</a:t>
                      </a:r>
                      <a:endParaRPr lang="en-US" altLang="ko-KR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 알림 도우미</a:t>
                      </a:r>
                      <a:endParaRPr lang="en-US" altLang="ko-KR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F46A10-EF6F-E04A-B69B-AA151969BF5F}"/>
              </a:ext>
            </a:extLst>
          </p:cNvPr>
          <p:cNvSpPr/>
          <p:nvPr userDrawn="1"/>
        </p:nvSpPr>
        <p:spPr>
          <a:xfrm>
            <a:off x="0" y="-5644"/>
            <a:ext cx="9906000" cy="214290"/>
          </a:xfrm>
          <a:prstGeom prst="rect">
            <a:avLst/>
          </a:prstGeom>
          <a:solidFill>
            <a:srgbClr val="009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/>
              <a:t>                                                                                                                ㈜</a:t>
            </a:r>
            <a:r>
              <a:rPr lang="ko-KR" altLang="en-US" sz="1000" b="1" err="1"/>
              <a:t>맑은소프트</a:t>
            </a:r>
            <a:r>
              <a:rPr lang="ko-KR" altLang="en-US" sz="1000" b="1"/>
              <a:t>  </a:t>
            </a:r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0C1841CF-30CB-1D4F-89A5-D7A7D903B0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5043" y="983766"/>
            <a:ext cx="2579795" cy="562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D53B76-FC43-3740-B05E-054BBB2E7F6A}"/>
              </a:ext>
            </a:extLst>
          </p:cNvPr>
          <p:cNvSpPr txBox="1"/>
          <p:nvPr userDrawn="1"/>
        </p:nvSpPr>
        <p:spPr>
          <a:xfrm>
            <a:off x="2192094" y="1385380"/>
            <a:ext cx="861541" cy="23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800" dirty="0">
                <a:ln>
                  <a:noFill/>
                </a:ln>
                <a:solidFill>
                  <a:srgbClr val="004470"/>
                </a:solidFill>
              </a:rPr>
              <a:t>맑은 알림 도우미</a:t>
            </a:r>
            <a:endParaRPr kumimoji="1" lang="x-none" altLang="en-US" sz="800" dirty="0">
              <a:ln>
                <a:noFill/>
              </a:ln>
              <a:solidFill>
                <a:srgbClr val="0044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45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모바일_쌍_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9285713" y="386248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67517414"/>
              </p:ext>
            </p:extLst>
          </p:nvPr>
        </p:nvGraphicFramePr>
        <p:xfrm>
          <a:off x="56148" y="248673"/>
          <a:ext cx="9785684" cy="521370"/>
        </p:xfrm>
        <a:graphic>
          <a:graphicData uri="http://schemas.openxmlformats.org/drawingml/2006/table">
            <a:tbl>
              <a:tblPr/>
              <a:tblGrid>
                <a:gridCol w="153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7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9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6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5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맑은 이러닝 </a:t>
                      </a:r>
                      <a:endParaRPr lang="en-US" altLang="ko-KR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 알림 도우미</a:t>
                      </a:r>
                      <a:endParaRPr lang="en-US" altLang="ko-KR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6B42BD-469B-B748-9ACB-09981DE97BAC}"/>
              </a:ext>
            </a:extLst>
          </p:cNvPr>
          <p:cNvSpPr/>
          <p:nvPr userDrawn="1"/>
        </p:nvSpPr>
        <p:spPr>
          <a:xfrm>
            <a:off x="0" y="-5644"/>
            <a:ext cx="9906000" cy="214290"/>
          </a:xfrm>
          <a:prstGeom prst="rect">
            <a:avLst/>
          </a:prstGeom>
          <a:solidFill>
            <a:srgbClr val="009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/>
              <a:t>                                                                                                                ㈜</a:t>
            </a:r>
            <a:r>
              <a:rPr lang="ko-KR" altLang="en-US" sz="1000" b="1" err="1"/>
              <a:t>맑은소프트</a:t>
            </a:r>
            <a:r>
              <a:rPr lang="ko-KR" altLang="en-US" sz="1000" b="1"/>
              <a:t>  </a:t>
            </a:r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id="{F88A2B4F-0077-442D-B0FB-FDFA0851F9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956" y="961618"/>
            <a:ext cx="2579795" cy="562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1513261-9C1C-4485-9E04-FC67710D5F5D}"/>
              </a:ext>
            </a:extLst>
          </p:cNvPr>
          <p:cNvSpPr txBox="1"/>
          <p:nvPr userDrawn="1"/>
        </p:nvSpPr>
        <p:spPr>
          <a:xfrm>
            <a:off x="323794" y="1368448"/>
            <a:ext cx="861541" cy="23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800" dirty="0">
                <a:ln>
                  <a:noFill/>
                </a:ln>
                <a:solidFill>
                  <a:srgbClr val="004470"/>
                </a:solidFill>
              </a:rPr>
              <a:t>맑은 알림 도우미</a:t>
            </a:r>
            <a:endParaRPr kumimoji="1" lang="x-none" altLang="en-US" sz="800" dirty="0">
              <a:ln>
                <a:noFill/>
              </a:ln>
              <a:solidFill>
                <a:srgbClr val="004470"/>
              </a:solidFill>
            </a:endParaRPr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id="{FCB8163D-3C84-CB4C-925B-3D61BED047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6827" y="983766"/>
            <a:ext cx="2579795" cy="562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C53C2673-FB33-E647-9DC0-CA05090BED8C}"/>
              </a:ext>
            </a:extLst>
          </p:cNvPr>
          <p:cNvSpPr txBox="1"/>
          <p:nvPr userDrawn="1"/>
        </p:nvSpPr>
        <p:spPr>
          <a:xfrm>
            <a:off x="4147665" y="1390596"/>
            <a:ext cx="861541" cy="23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800" dirty="0">
                <a:ln>
                  <a:noFill/>
                </a:ln>
                <a:solidFill>
                  <a:srgbClr val="004470"/>
                </a:solidFill>
              </a:rPr>
              <a:t>맑은 알림 도우미</a:t>
            </a:r>
            <a:endParaRPr kumimoji="1" lang="x-none" altLang="en-US" sz="800" dirty="0">
              <a:ln>
                <a:noFill/>
              </a:ln>
              <a:solidFill>
                <a:srgbClr val="00447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1F8B325-D765-584B-97BF-E60E1795F2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324" y="1353169"/>
            <a:ext cx="187200" cy="1872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1F8B325-D765-584B-97BF-E60E1795F2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79" y="1353169"/>
            <a:ext cx="187200" cy="1872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936" y="1356672"/>
            <a:ext cx="198656" cy="19865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934" y="1356672"/>
            <a:ext cx="198656" cy="198656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 userDrawn="1"/>
        </p:nvSpPr>
        <p:spPr>
          <a:xfrm>
            <a:off x="1240583" y="1356153"/>
            <a:ext cx="857752" cy="2192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5076104" y="1365082"/>
            <a:ext cx="857752" cy="2192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  <p:sp>
        <p:nvSpPr>
          <p:cNvPr id="19" name="이등변 삼각형 18"/>
          <p:cNvSpPr/>
          <p:nvPr userDrawn="1"/>
        </p:nvSpPr>
        <p:spPr>
          <a:xfrm rot="10800000">
            <a:off x="5772271" y="1424979"/>
            <a:ext cx="107950" cy="95820"/>
          </a:xfrm>
          <a:prstGeom prst="triangle">
            <a:avLst/>
          </a:prstGeom>
          <a:solidFill>
            <a:srgbClr val="004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5082643" y="1353208"/>
            <a:ext cx="783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아이디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231922" y="1345549"/>
            <a:ext cx="6947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아이디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32" name="이등변 삼각형 31"/>
          <p:cNvSpPr/>
          <p:nvPr userDrawn="1"/>
        </p:nvSpPr>
        <p:spPr>
          <a:xfrm rot="10800000">
            <a:off x="1914769" y="1424979"/>
            <a:ext cx="107950" cy="95820"/>
          </a:xfrm>
          <a:prstGeom prst="triangle">
            <a:avLst/>
          </a:prstGeom>
          <a:solidFill>
            <a:srgbClr val="004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59623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모바일_쌍_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9285713" y="386248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 userDrawn="1"/>
        </p:nvGraphicFramePr>
        <p:xfrm>
          <a:off x="56148" y="248673"/>
          <a:ext cx="9785684" cy="521370"/>
        </p:xfrm>
        <a:graphic>
          <a:graphicData uri="http://schemas.openxmlformats.org/drawingml/2006/table">
            <a:tbl>
              <a:tblPr/>
              <a:tblGrid>
                <a:gridCol w="153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7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9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6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5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맑은 이러닝 </a:t>
                      </a:r>
                      <a:endParaRPr lang="en-US" altLang="ko-KR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 알림 도우미</a:t>
                      </a:r>
                      <a:endParaRPr lang="en-US" altLang="ko-KR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6B42BD-469B-B748-9ACB-09981DE97BAC}"/>
              </a:ext>
            </a:extLst>
          </p:cNvPr>
          <p:cNvSpPr/>
          <p:nvPr userDrawn="1"/>
        </p:nvSpPr>
        <p:spPr>
          <a:xfrm>
            <a:off x="0" y="-5644"/>
            <a:ext cx="9906000" cy="214290"/>
          </a:xfrm>
          <a:prstGeom prst="rect">
            <a:avLst/>
          </a:prstGeom>
          <a:solidFill>
            <a:srgbClr val="009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/>
              <a:t>                                                                                                                ㈜</a:t>
            </a:r>
            <a:r>
              <a:rPr lang="ko-KR" altLang="en-US" sz="1000" b="1" err="1"/>
              <a:t>맑은소프트</a:t>
            </a:r>
            <a:r>
              <a:rPr lang="ko-KR" altLang="en-US" sz="1000" b="1"/>
              <a:t>  </a:t>
            </a:r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id="{F88A2B4F-0077-442D-B0FB-FDFA0851F9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956" y="961618"/>
            <a:ext cx="2579795" cy="562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1513261-9C1C-4485-9E04-FC67710D5F5D}"/>
              </a:ext>
            </a:extLst>
          </p:cNvPr>
          <p:cNvSpPr txBox="1"/>
          <p:nvPr userDrawn="1"/>
        </p:nvSpPr>
        <p:spPr>
          <a:xfrm>
            <a:off x="323794" y="1368448"/>
            <a:ext cx="861541" cy="23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800" dirty="0">
                <a:ln>
                  <a:noFill/>
                </a:ln>
                <a:solidFill>
                  <a:srgbClr val="004470"/>
                </a:solidFill>
              </a:rPr>
              <a:t>맑은 알림 도우미</a:t>
            </a:r>
            <a:endParaRPr kumimoji="1" lang="x-none" altLang="en-US" sz="800" dirty="0">
              <a:ln>
                <a:noFill/>
              </a:ln>
              <a:solidFill>
                <a:srgbClr val="004470"/>
              </a:solidFill>
            </a:endParaRPr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id="{FCB8163D-3C84-CB4C-925B-3D61BED047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6827" y="983766"/>
            <a:ext cx="2579795" cy="562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C53C2673-FB33-E647-9DC0-CA05090BED8C}"/>
              </a:ext>
            </a:extLst>
          </p:cNvPr>
          <p:cNvSpPr txBox="1"/>
          <p:nvPr userDrawn="1"/>
        </p:nvSpPr>
        <p:spPr>
          <a:xfrm>
            <a:off x="4147665" y="1390596"/>
            <a:ext cx="861541" cy="23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800" dirty="0">
                <a:ln>
                  <a:noFill/>
                </a:ln>
                <a:solidFill>
                  <a:srgbClr val="004470"/>
                </a:solidFill>
              </a:rPr>
              <a:t>맑은 알림 도우미</a:t>
            </a:r>
            <a:endParaRPr kumimoji="1" lang="x-none" altLang="en-US" sz="800" dirty="0">
              <a:ln>
                <a:noFill/>
              </a:ln>
              <a:solidFill>
                <a:srgbClr val="0044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96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076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2" r:id="rId2"/>
    <p:sldLayoutId id="2147483698" r:id="rId3"/>
    <p:sldLayoutId id="2147483681" r:id="rId4"/>
    <p:sldLayoutId id="2147483706" r:id="rId5"/>
    <p:sldLayoutId id="2147483710" r:id="rId6"/>
    <p:sldLayoutId id="2147483723" r:id="rId7"/>
    <p:sldLayoutId id="2147483703" r:id="rId8"/>
    <p:sldLayoutId id="2147483724" r:id="rId9"/>
    <p:sldLayoutId id="2147483707" r:id="rId10"/>
    <p:sldLayoutId id="2147483709" r:id="rId11"/>
    <p:sldLayoutId id="2147483700" r:id="rId12"/>
    <p:sldLayoutId id="2147483708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B890AB-EF63-424F-B7D6-B222EC44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FE6E6A-4849-F84B-8645-06E742AC7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BCC2F1-75F4-604E-B870-797542D73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FB59F-2645-464A-885E-876F173F7A84}" type="datetimeFigureOut">
              <a:rPr kumimoji="1" lang="x-none" altLang="en-US" smtClean="0"/>
              <a:t>2022. 5. 9.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3A6DC5-21C0-D148-B989-F19DC7482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B3C723-D7D0-7D47-A631-8E0BB0E3A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B9BC5-6805-A344-9014-87BF07C84AA8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37422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6011" y="2537360"/>
            <a:ext cx="69878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 err="1">
                <a:solidFill>
                  <a:srgbClr val="169DDB"/>
                </a:solidFill>
                <a:latin typeface="+mn-ea"/>
              </a:rPr>
              <a:t>맑은이러닝</a:t>
            </a:r>
            <a:r>
              <a:rPr lang="ko-KR" altLang="en-US" sz="4400" b="1" dirty="0">
                <a:solidFill>
                  <a:srgbClr val="169DDB"/>
                </a:solidFill>
                <a:latin typeface="+mn-ea"/>
              </a:rPr>
              <a:t> 관리자 알림 앱</a:t>
            </a:r>
          </a:p>
          <a:p>
            <a:pPr algn="ctr"/>
            <a:r>
              <a:rPr lang="ko-KR" altLang="en-US" sz="4400" b="1" dirty="0" err="1">
                <a:latin typeface="+mn-ea"/>
              </a:rPr>
              <a:t>화면설계서</a:t>
            </a:r>
            <a:endParaRPr lang="en-US" altLang="ko-KR" sz="4400" b="1" dirty="0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505964"/>
              </p:ext>
            </p:extLst>
          </p:nvPr>
        </p:nvGraphicFramePr>
        <p:xfrm>
          <a:off x="2477656" y="5927834"/>
          <a:ext cx="5284500" cy="575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최종 작성일</a:t>
                      </a:r>
                    </a:p>
                  </a:txBody>
                  <a:tcPr marL="107315" marR="10731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107315" marR="10731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07315" marR="10731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2022.03.15</a:t>
                      </a:r>
                    </a:p>
                  </a:txBody>
                  <a:tcPr marL="107315" marR="10731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1.7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7315" marR="10731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공태식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7315" marR="107315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749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>
                <a:latin typeface="+mn-ea"/>
              </a:rPr>
              <a:t>맑은소프트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>
                <a:latin typeface="+mn-ea"/>
              </a:rPr>
              <a:t>과정</a:t>
            </a:r>
            <a:r>
              <a:rPr lang="en-US" altLang="ko-KR" sz="800" dirty="0">
                <a:latin typeface="+mn-ea"/>
              </a:rPr>
              <a:t>Q&amp;A </a:t>
            </a:r>
            <a:r>
              <a:rPr lang="ko-KR" altLang="en-US" sz="800" dirty="0">
                <a:latin typeface="+mn-ea"/>
              </a:rPr>
              <a:t>게시물 상세페이지 </a:t>
            </a:r>
            <a:r>
              <a:rPr lang="en-US" altLang="ko-KR" sz="800" dirty="0">
                <a:latin typeface="+mn-ea"/>
              </a:rPr>
              <a:t>( </a:t>
            </a:r>
            <a:r>
              <a:rPr lang="ko-KR" altLang="en-US" sz="800" dirty="0" err="1">
                <a:latin typeface="+mn-ea"/>
              </a:rPr>
              <a:t>답변대기</a:t>
            </a:r>
            <a:r>
              <a:rPr lang="ko-KR" altLang="en-US" sz="800" dirty="0">
                <a:latin typeface="+mn-ea"/>
              </a:rPr>
              <a:t> 상태 </a:t>
            </a:r>
            <a:r>
              <a:rPr lang="en-US" altLang="ko-KR" sz="800" dirty="0">
                <a:latin typeface="+mn-ea"/>
              </a:rPr>
              <a:t>)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734741"/>
              </p:ext>
            </p:extLst>
          </p:nvPr>
        </p:nvGraphicFramePr>
        <p:xfrm>
          <a:off x="7449006" y="777736"/>
          <a:ext cx="2393885" cy="1836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4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이전화면으로 이동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게시물 내용 출력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첨부파일 텍스트 클릭 시 다운로드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672225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답변 등록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147013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답변 등록 시 메일</a:t>
                      </a:r>
                      <a:r>
                        <a:rPr lang="en-US" altLang="ko-KR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SMS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발송할지 선택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893179"/>
                  </a:ext>
                </a:extLst>
              </a:tr>
            </a:tbl>
          </a:graphicData>
        </a:graphic>
      </p:graphicFrame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C78C39B2-4652-7743-9513-7A8C5BDD0E3C}"/>
              </a:ext>
            </a:extLst>
          </p:cNvPr>
          <p:cNvSpPr/>
          <p:nvPr/>
        </p:nvSpPr>
        <p:spPr>
          <a:xfrm>
            <a:off x="482145" y="2121653"/>
            <a:ext cx="2107435" cy="24394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ko-KR" altLang="en-US" sz="1050" b="1" dirty="0"/>
              <a:t>제목</a:t>
            </a:r>
            <a:endParaRPr kumimoji="1" lang="x-none" altLang="en-US" sz="1050" b="1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493E11F1-5A5C-0541-AB33-89F053442B83}"/>
              </a:ext>
            </a:extLst>
          </p:cNvPr>
          <p:cNvSpPr/>
          <p:nvPr/>
        </p:nvSpPr>
        <p:spPr>
          <a:xfrm>
            <a:off x="482145" y="3105043"/>
            <a:ext cx="2113770" cy="1939499"/>
          </a:xfrm>
          <a:prstGeom prst="roundRect">
            <a:avLst>
              <a:gd name="adj" fmla="val 2731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ko-KR" altLang="en-US" sz="1050" b="1" dirty="0"/>
              <a:t>내용</a:t>
            </a:r>
            <a:endParaRPr kumimoji="1" lang="x-none" altLang="en-US" sz="1050" b="1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3E0F6A1-CCC2-3343-AF64-E8A4D9C1CD0F}"/>
              </a:ext>
            </a:extLst>
          </p:cNvPr>
          <p:cNvSpPr/>
          <p:nvPr/>
        </p:nvSpPr>
        <p:spPr>
          <a:xfrm>
            <a:off x="482144" y="2734372"/>
            <a:ext cx="966168" cy="24394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ko-KR" altLang="en-US" sz="1050" b="1" dirty="0"/>
              <a:t>작성자</a:t>
            </a:r>
            <a:endParaRPr kumimoji="1" lang="x-none" altLang="en-US" sz="1050" b="1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7926E458-4445-224B-88BB-F2A0A296CB42}"/>
              </a:ext>
            </a:extLst>
          </p:cNvPr>
          <p:cNvSpPr/>
          <p:nvPr/>
        </p:nvSpPr>
        <p:spPr>
          <a:xfrm>
            <a:off x="1534229" y="2734372"/>
            <a:ext cx="1055351" cy="24394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ko-KR" altLang="en-US" sz="1050" b="1" dirty="0"/>
              <a:t>작성일</a:t>
            </a:r>
            <a:endParaRPr kumimoji="1" lang="x-none" altLang="en-US" sz="1050" b="1" dirty="0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6FDDCED9-AC6D-194A-89BC-CB102985D8D5}"/>
              </a:ext>
            </a:extLst>
          </p:cNvPr>
          <p:cNvSpPr/>
          <p:nvPr/>
        </p:nvSpPr>
        <p:spPr>
          <a:xfrm>
            <a:off x="480511" y="5125926"/>
            <a:ext cx="2107435" cy="75937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ko-KR" altLang="en-US" sz="1050" b="1" dirty="0"/>
              <a:t>첨부파일</a:t>
            </a:r>
            <a:endParaRPr kumimoji="1" lang="x-none" altLang="en-US" sz="105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4B3BFF-708C-4A4C-882F-2FE125AFB2A3}"/>
              </a:ext>
            </a:extLst>
          </p:cNvPr>
          <p:cNvSpPr txBox="1"/>
          <p:nvPr/>
        </p:nvSpPr>
        <p:spPr>
          <a:xfrm>
            <a:off x="504662" y="5370600"/>
            <a:ext cx="1367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sz="1000" dirty="0"/>
              <a:t>테스트파일</a:t>
            </a:r>
            <a:r>
              <a:rPr kumimoji="1" lang="en-US" altLang="x-none" sz="1000" dirty="0"/>
              <a:t>1.jpg</a:t>
            </a:r>
            <a:endParaRPr kumimoji="1" lang="x-none" alt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883CAE-70AC-A44C-B84A-E1C816AB8B26}"/>
              </a:ext>
            </a:extLst>
          </p:cNvPr>
          <p:cNvSpPr txBox="1"/>
          <p:nvPr/>
        </p:nvSpPr>
        <p:spPr>
          <a:xfrm>
            <a:off x="504662" y="5582789"/>
            <a:ext cx="1367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sz="1000" dirty="0"/>
              <a:t>테스트파일</a:t>
            </a:r>
            <a:r>
              <a:rPr kumimoji="1" lang="en-US" altLang="x-none" sz="1000" dirty="0"/>
              <a:t>2.jpg</a:t>
            </a:r>
            <a:endParaRPr kumimoji="1" lang="x-none" alt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CCE4E0-9F45-534D-BDE2-893D387087C6}"/>
              </a:ext>
            </a:extLst>
          </p:cNvPr>
          <p:cNvSpPr txBox="1"/>
          <p:nvPr/>
        </p:nvSpPr>
        <p:spPr>
          <a:xfrm>
            <a:off x="504662" y="1750196"/>
            <a:ext cx="139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>
                <a:solidFill>
                  <a:srgbClr val="004470"/>
                </a:solidFill>
              </a:rPr>
              <a:t>과정 </a:t>
            </a:r>
            <a:r>
              <a:rPr kumimoji="1" lang="en-US" altLang="ko-KR" sz="1000" b="1" dirty="0">
                <a:solidFill>
                  <a:srgbClr val="004470"/>
                </a:solidFill>
              </a:rPr>
              <a:t>Q&amp;A </a:t>
            </a:r>
            <a:r>
              <a:rPr kumimoji="1" lang="ko-KR" altLang="en-US" sz="1000" b="1" dirty="0">
                <a:solidFill>
                  <a:srgbClr val="004470"/>
                </a:solidFill>
              </a:rPr>
              <a:t>게시판</a:t>
            </a:r>
            <a:endParaRPr kumimoji="1" lang="x-none" altLang="en-US" sz="1000" b="1" dirty="0">
              <a:solidFill>
                <a:srgbClr val="004470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CEE95E0-A542-E847-BB8E-2C48CEC5D1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2742" y="1755507"/>
            <a:ext cx="235499" cy="235499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0E96C91F-B62C-4B42-A31B-6C7F0ABEC2AF}"/>
              </a:ext>
            </a:extLst>
          </p:cNvPr>
          <p:cNvSpPr/>
          <p:nvPr/>
        </p:nvSpPr>
        <p:spPr>
          <a:xfrm>
            <a:off x="204460" y="1744398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32223E4-29A0-2E41-B093-F5FF94CFC056}"/>
              </a:ext>
            </a:extLst>
          </p:cNvPr>
          <p:cNvCxnSpPr>
            <a:cxnSpLocks/>
          </p:cNvCxnSpPr>
          <p:nvPr/>
        </p:nvCxnSpPr>
        <p:spPr>
          <a:xfrm flipV="1">
            <a:off x="2835254" y="1755507"/>
            <a:ext cx="1224439" cy="4442775"/>
          </a:xfrm>
          <a:prstGeom prst="straightConnector1">
            <a:avLst/>
          </a:prstGeom>
          <a:ln w="47625">
            <a:solidFill>
              <a:srgbClr val="009EDC">
                <a:alpha val="7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F913D15-B2B5-D141-AEC0-FA8562B905D9}"/>
              </a:ext>
            </a:extLst>
          </p:cNvPr>
          <p:cNvSpPr/>
          <p:nvPr/>
        </p:nvSpPr>
        <p:spPr>
          <a:xfrm>
            <a:off x="3185689" y="3632977"/>
            <a:ext cx="525137" cy="303277"/>
          </a:xfrm>
          <a:prstGeom prst="ellipse">
            <a:avLst/>
          </a:prstGeom>
          <a:solidFill>
            <a:srgbClr val="009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 b="1" dirty="0"/>
              <a:t>스크롤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DD42F95-1002-B44A-B868-85F9DB7E6291}"/>
              </a:ext>
            </a:extLst>
          </p:cNvPr>
          <p:cNvGrpSpPr/>
          <p:nvPr/>
        </p:nvGrpSpPr>
        <p:grpSpPr>
          <a:xfrm>
            <a:off x="3448257" y="4044432"/>
            <a:ext cx="412741" cy="524130"/>
            <a:chOff x="4701063" y="3786553"/>
            <a:chExt cx="412741" cy="524130"/>
          </a:xfrm>
        </p:grpSpPr>
        <p:sp>
          <p:nvSpPr>
            <p:cNvPr id="41" name="Arrow Left">
              <a:extLst>
                <a:ext uri="{FF2B5EF4-FFF2-40B4-BE49-F238E27FC236}">
                  <a16:creationId xmlns:a16="http://schemas.microsoft.com/office/drawing/2014/main" id="{0083CFB6-50C6-2A40-A12E-B20916D268E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698692" y="3804885"/>
              <a:ext cx="108000" cy="71335"/>
            </a:xfrm>
            <a:custGeom>
              <a:avLst/>
              <a:gdLst>
                <a:gd name="T0" fmla="*/ 157 w 338"/>
                <a:gd name="T1" fmla="*/ 223 h 223"/>
                <a:gd name="T2" fmla="*/ 157 w 338"/>
                <a:gd name="T3" fmla="*/ 149 h 223"/>
                <a:gd name="T4" fmla="*/ 338 w 338"/>
                <a:gd name="T5" fmla="*/ 149 h 223"/>
                <a:gd name="T6" fmla="*/ 338 w 338"/>
                <a:gd name="T7" fmla="*/ 73 h 223"/>
                <a:gd name="T8" fmla="*/ 157 w 338"/>
                <a:gd name="T9" fmla="*/ 73 h 223"/>
                <a:gd name="T10" fmla="*/ 157 w 338"/>
                <a:gd name="T11" fmla="*/ 0 h 223"/>
                <a:gd name="T12" fmla="*/ 0 w 338"/>
                <a:gd name="T13" fmla="*/ 111 h 223"/>
                <a:gd name="T14" fmla="*/ 157 w 338"/>
                <a:gd name="T15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23">
                  <a:moveTo>
                    <a:pt x="157" y="223"/>
                  </a:moveTo>
                  <a:lnTo>
                    <a:pt x="157" y="149"/>
                  </a:lnTo>
                  <a:lnTo>
                    <a:pt x="338" y="149"/>
                  </a:lnTo>
                  <a:lnTo>
                    <a:pt x="338" y="73"/>
                  </a:lnTo>
                  <a:lnTo>
                    <a:pt x="157" y="73"/>
                  </a:lnTo>
                  <a:lnTo>
                    <a:pt x="157" y="0"/>
                  </a:lnTo>
                  <a:lnTo>
                    <a:pt x="0" y="111"/>
                  </a:lnTo>
                  <a:lnTo>
                    <a:pt x="157" y="223"/>
                  </a:lnTo>
                  <a:close/>
                </a:path>
              </a:pathLst>
            </a:custGeom>
            <a:solidFill>
              <a:srgbClr val="5B9BD5">
                <a:alpha val="75000"/>
              </a:srgbClr>
            </a:solidFill>
            <a:ln w="3175">
              <a:solidFill>
                <a:srgbClr val="5B9BD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Touch Point">
              <a:extLst>
                <a:ext uri="{FF2B5EF4-FFF2-40B4-BE49-F238E27FC236}">
                  <a16:creationId xmlns:a16="http://schemas.microsoft.com/office/drawing/2014/main" id="{563A8CDC-4821-484C-858C-059FDC1767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01063" y="3923132"/>
              <a:ext cx="103261" cy="102762"/>
            </a:xfrm>
            <a:prstGeom prst="ellipse">
              <a:avLst/>
            </a:prstGeom>
            <a:solidFill>
              <a:srgbClr val="5B9BD5">
                <a:alpha val="75000"/>
              </a:srgbClr>
            </a:solidFill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Hand">
              <a:extLst>
                <a:ext uri="{FF2B5EF4-FFF2-40B4-BE49-F238E27FC236}">
                  <a16:creationId xmlns:a16="http://schemas.microsoft.com/office/drawing/2014/main" id="{F057D766-5853-7644-9447-02516A47929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805019" y="3903127"/>
              <a:ext cx="308785" cy="407556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8 h 1268"/>
                <a:gd name="T4" fmla="*/ 213 w 962"/>
                <a:gd name="T5" fmla="*/ 832 h 1268"/>
                <a:gd name="T6" fmla="*/ 59 w 962"/>
                <a:gd name="T7" fmla="*/ 593 h 1268"/>
                <a:gd name="T8" fmla="*/ 77 w 962"/>
                <a:gd name="T9" fmla="*/ 488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400 h 1268"/>
                <a:gd name="T20" fmla="*/ 662 w 962"/>
                <a:gd name="T21" fmla="*/ 400 h 1268"/>
                <a:gd name="T22" fmla="*/ 662 w 962"/>
                <a:gd name="T23" fmla="*/ 611 h 1268"/>
                <a:gd name="T24" fmla="*/ 662 w 962"/>
                <a:gd name="T25" fmla="*/ 480 h 1268"/>
                <a:gd name="T26" fmla="*/ 807 w 962"/>
                <a:gd name="T27" fmla="*/ 489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8"/>
                    <a:pt x="449" y="1130"/>
                    <a:pt x="391" y="1088"/>
                  </a:cubicBezTo>
                  <a:cubicBezTo>
                    <a:pt x="328" y="1041"/>
                    <a:pt x="243" y="917"/>
                    <a:pt x="213" y="832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8"/>
                  </a:cubicBezTo>
                  <a:cubicBezTo>
                    <a:pt x="247" y="463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400"/>
                  </a:lnTo>
                  <a:cubicBezTo>
                    <a:pt x="516" y="284"/>
                    <a:pt x="662" y="325"/>
                    <a:pt x="662" y="400"/>
                  </a:cubicBezTo>
                  <a:lnTo>
                    <a:pt x="662" y="611"/>
                  </a:lnTo>
                  <a:lnTo>
                    <a:pt x="662" y="480"/>
                  </a:lnTo>
                  <a:cubicBezTo>
                    <a:pt x="662" y="359"/>
                    <a:pt x="807" y="404"/>
                    <a:pt x="807" y="489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Arrow Left">
              <a:extLst>
                <a:ext uri="{FF2B5EF4-FFF2-40B4-BE49-F238E27FC236}">
                  <a16:creationId xmlns:a16="http://schemas.microsoft.com/office/drawing/2014/main" id="{40550D8D-AFFD-9349-9424-27E682D2165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4698693" y="4075231"/>
              <a:ext cx="108000" cy="71335"/>
            </a:xfrm>
            <a:custGeom>
              <a:avLst/>
              <a:gdLst>
                <a:gd name="T0" fmla="*/ 157 w 338"/>
                <a:gd name="T1" fmla="*/ 223 h 223"/>
                <a:gd name="T2" fmla="*/ 157 w 338"/>
                <a:gd name="T3" fmla="*/ 149 h 223"/>
                <a:gd name="T4" fmla="*/ 338 w 338"/>
                <a:gd name="T5" fmla="*/ 149 h 223"/>
                <a:gd name="T6" fmla="*/ 338 w 338"/>
                <a:gd name="T7" fmla="*/ 73 h 223"/>
                <a:gd name="T8" fmla="*/ 157 w 338"/>
                <a:gd name="T9" fmla="*/ 73 h 223"/>
                <a:gd name="T10" fmla="*/ 157 w 338"/>
                <a:gd name="T11" fmla="*/ 0 h 223"/>
                <a:gd name="T12" fmla="*/ 0 w 338"/>
                <a:gd name="T13" fmla="*/ 111 h 223"/>
                <a:gd name="T14" fmla="*/ 157 w 338"/>
                <a:gd name="T15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23">
                  <a:moveTo>
                    <a:pt x="157" y="223"/>
                  </a:moveTo>
                  <a:lnTo>
                    <a:pt x="157" y="149"/>
                  </a:lnTo>
                  <a:lnTo>
                    <a:pt x="338" y="149"/>
                  </a:lnTo>
                  <a:lnTo>
                    <a:pt x="338" y="73"/>
                  </a:lnTo>
                  <a:lnTo>
                    <a:pt x="157" y="73"/>
                  </a:lnTo>
                  <a:lnTo>
                    <a:pt x="157" y="0"/>
                  </a:lnTo>
                  <a:lnTo>
                    <a:pt x="0" y="111"/>
                  </a:lnTo>
                  <a:lnTo>
                    <a:pt x="157" y="223"/>
                  </a:lnTo>
                  <a:close/>
                </a:path>
              </a:pathLst>
            </a:custGeom>
            <a:solidFill>
              <a:srgbClr val="5B9BD5">
                <a:alpha val="75000"/>
              </a:srgbClr>
            </a:solidFill>
            <a:ln w="3175">
              <a:solidFill>
                <a:srgbClr val="5B9BD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id="{12D790CC-E99C-2646-924A-17BF2F3368B9}"/>
              </a:ext>
            </a:extLst>
          </p:cNvPr>
          <p:cNvSpPr/>
          <p:nvPr/>
        </p:nvSpPr>
        <p:spPr>
          <a:xfrm>
            <a:off x="311520" y="2040269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6A46549-6CBA-464A-B6B0-B404BF702C37}"/>
              </a:ext>
            </a:extLst>
          </p:cNvPr>
          <p:cNvSpPr/>
          <p:nvPr/>
        </p:nvSpPr>
        <p:spPr>
          <a:xfrm>
            <a:off x="352742" y="5307283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96325F89-C438-2146-97CC-D44FB2F31277}"/>
              </a:ext>
            </a:extLst>
          </p:cNvPr>
          <p:cNvCxnSpPr/>
          <p:nvPr/>
        </p:nvCxnSpPr>
        <p:spPr>
          <a:xfrm>
            <a:off x="462350" y="6087817"/>
            <a:ext cx="2133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F8EAD9CA-5747-714B-9118-9CCDCC426C0E}"/>
              </a:ext>
            </a:extLst>
          </p:cNvPr>
          <p:cNvCxnSpPr/>
          <p:nvPr/>
        </p:nvCxnSpPr>
        <p:spPr>
          <a:xfrm>
            <a:off x="4266213" y="1956455"/>
            <a:ext cx="2133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20FD118C-DE44-184B-8452-280A4C48C821}"/>
              </a:ext>
            </a:extLst>
          </p:cNvPr>
          <p:cNvSpPr/>
          <p:nvPr/>
        </p:nvSpPr>
        <p:spPr>
          <a:xfrm>
            <a:off x="4279278" y="2342584"/>
            <a:ext cx="2120500" cy="1204970"/>
          </a:xfrm>
          <a:prstGeom prst="roundRect">
            <a:avLst>
              <a:gd name="adj" fmla="val 8518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ko-KR" altLang="en-US" sz="1050" b="1" dirty="0"/>
              <a:t>답변 내용</a:t>
            </a:r>
            <a:endParaRPr kumimoji="1" lang="x-none" altLang="en-US" sz="105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520ED5-DFA8-C848-A1F5-423EE88C27AA}"/>
              </a:ext>
            </a:extLst>
          </p:cNvPr>
          <p:cNvSpPr txBox="1"/>
          <p:nvPr/>
        </p:nvSpPr>
        <p:spPr>
          <a:xfrm>
            <a:off x="4265153" y="1995036"/>
            <a:ext cx="920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sz="1200" b="1" dirty="0">
                <a:solidFill>
                  <a:schemeClr val="accent5">
                    <a:lumMod val="75000"/>
                  </a:schemeClr>
                </a:solidFill>
              </a:rPr>
              <a:t>답변</a:t>
            </a:r>
            <a:endParaRPr kumimoji="1" lang="x-none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2BBD5509-6BC6-A749-9814-5D85C0C14615}"/>
              </a:ext>
            </a:extLst>
          </p:cNvPr>
          <p:cNvSpPr/>
          <p:nvPr/>
        </p:nvSpPr>
        <p:spPr>
          <a:xfrm>
            <a:off x="5930428" y="4494716"/>
            <a:ext cx="469350" cy="27407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x-none" altLang="en-US" sz="1000" b="1" dirty="0"/>
              <a:t>등록</a:t>
            </a:r>
            <a:endParaRPr kumimoji="1" lang="x-none" altLang="en-US" sz="1050" b="1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B7A030E-8FAF-C648-9D3A-B5369EB19E0D}"/>
              </a:ext>
            </a:extLst>
          </p:cNvPr>
          <p:cNvSpPr/>
          <p:nvPr/>
        </p:nvSpPr>
        <p:spPr>
          <a:xfrm>
            <a:off x="4144604" y="2241230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A1C4453-EDF5-3147-B6F2-E923AA4B3D94}"/>
              </a:ext>
            </a:extLst>
          </p:cNvPr>
          <p:cNvSpPr/>
          <p:nvPr/>
        </p:nvSpPr>
        <p:spPr>
          <a:xfrm>
            <a:off x="4375620" y="4550478"/>
            <a:ext cx="104328" cy="10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x-none" altLang="en-US" sz="105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DB1978-476E-9446-AB98-2033B15A76CA}"/>
              </a:ext>
            </a:extLst>
          </p:cNvPr>
          <p:cNvSpPr txBox="1"/>
          <p:nvPr/>
        </p:nvSpPr>
        <p:spPr>
          <a:xfrm>
            <a:off x="4479948" y="4496762"/>
            <a:ext cx="767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sz="800" dirty="0"/>
              <a:t>메일발송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FF56292-794F-0A4E-BEDA-CD7289DC7789}"/>
              </a:ext>
            </a:extLst>
          </p:cNvPr>
          <p:cNvSpPr/>
          <p:nvPr/>
        </p:nvSpPr>
        <p:spPr>
          <a:xfrm>
            <a:off x="4160148" y="4563333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05970CE-29C4-774D-9E57-B6BBED7F047C}"/>
              </a:ext>
            </a:extLst>
          </p:cNvPr>
          <p:cNvSpPr/>
          <p:nvPr/>
        </p:nvSpPr>
        <p:spPr>
          <a:xfrm>
            <a:off x="5130458" y="4547939"/>
            <a:ext cx="104328" cy="10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x-none" altLang="en-US" sz="105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1C77A4E-4430-C247-B1D5-02328785F9D8}"/>
              </a:ext>
            </a:extLst>
          </p:cNvPr>
          <p:cNvSpPr txBox="1"/>
          <p:nvPr/>
        </p:nvSpPr>
        <p:spPr>
          <a:xfrm>
            <a:off x="5234786" y="4494223"/>
            <a:ext cx="767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800" dirty="0"/>
              <a:t>SMS </a:t>
            </a:r>
            <a:r>
              <a:rPr kumimoji="1" lang="ko-KR" altLang="en-US" sz="800" dirty="0"/>
              <a:t>발송</a:t>
            </a:r>
            <a:endParaRPr kumimoji="1" lang="x-none" altLang="en-US" sz="800" dirty="0"/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E0CD134B-7070-6742-8F3A-D8F347411EF1}"/>
              </a:ext>
            </a:extLst>
          </p:cNvPr>
          <p:cNvSpPr/>
          <p:nvPr/>
        </p:nvSpPr>
        <p:spPr>
          <a:xfrm>
            <a:off x="4271556" y="3620628"/>
            <a:ext cx="2128222" cy="776926"/>
          </a:xfrm>
          <a:prstGeom prst="roundRect">
            <a:avLst>
              <a:gd name="adj" fmla="val 10348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ko-KR" altLang="en-US" sz="1050" b="1" dirty="0"/>
              <a:t>첨부파일</a:t>
            </a:r>
            <a:endParaRPr kumimoji="1" lang="x-none" altLang="en-US" sz="105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CE2D1E-F881-0D4D-B68F-8F19CF183877}"/>
              </a:ext>
            </a:extLst>
          </p:cNvPr>
          <p:cNvSpPr txBox="1"/>
          <p:nvPr/>
        </p:nvSpPr>
        <p:spPr>
          <a:xfrm>
            <a:off x="4295707" y="3865302"/>
            <a:ext cx="1380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 err="1"/>
              <a:t>테스트파일</a:t>
            </a:r>
            <a:r>
              <a:rPr kumimoji="1" lang="en-US" altLang="ko-KR" sz="1000" dirty="0"/>
              <a:t>3.jpg</a:t>
            </a:r>
            <a:endParaRPr kumimoji="1" lang="x-none" altLang="en-US" sz="1000" dirty="0"/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6B486E58-0F67-DF4E-A729-5CBE254030D5}"/>
              </a:ext>
            </a:extLst>
          </p:cNvPr>
          <p:cNvSpPr/>
          <p:nvPr/>
        </p:nvSpPr>
        <p:spPr>
          <a:xfrm>
            <a:off x="5782960" y="3681768"/>
            <a:ext cx="510147" cy="20569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ko-KR" altLang="en-US" sz="800" b="1" dirty="0"/>
              <a:t>업로드</a:t>
            </a:r>
            <a:endParaRPr kumimoji="1" lang="x-none" altLang="en-US" sz="105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B42EC7-283B-1648-8164-D45C8E4D7484}"/>
              </a:ext>
            </a:extLst>
          </p:cNvPr>
          <p:cNvSpPr txBox="1"/>
          <p:nvPr/>
        </p:nvSpPr>
        <p:spPr>
          <a:xfrm>
            <a:off x="5880308" y="3906563"/>
            <a:ext cx="412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sz="800" dirty="0">
                <a:solidFill>
                  <a:schemeClr val="accent1">
                    <a:lumMod val="75000"/>
                  </a:schemeClr>
                </a:solidFill>
              </a:rPr>
              <a:t>삭제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759B809-8C98-2B4E-916B-F468989C0D22}"/>
              </a:ext>
            </a:extLst>
          </p:cNvPr>
          <p:cNvSpPr txBox="1"/>
          <p:nvPr/>
        </p:nvSpPr>
        <p:spPr>
          <a:xfrm>
            <a:off x="4300136" y="4071302"/>
            <a:ext cx="1380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 err="1"/>
              <a:t>테스트파일</a:t>
            </a:r>
            <a:r>
              <a:rPr kumimoji="1" lang="en-US" altLang="ko-KR" sz="1000" dirty="0"/>
              <a:t>4.jpg</a:t>
            </a:r>
            <a:endParaRPr kumimoji="1" lang="x-none" altLang="en-US" sz="1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1A4A419-DF70-7D4A-89C2-FD8F8AE7A403}"/>
              </a:ext>
            </a:extLst>
          </p:cNvPr>
          <p:cNvSpPr txBox="1"/>
          <p:nvPr/>
        </p:nvSpPr>
        <p:spPr>
          <a:xfrm>
            <a:off x="5880307" y="4124670"/>
            <a:ext cx="412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sz="800" dirty="0">
                <a:solidFill>
                  <a:schemeClr val="accent1">
                    <a:lumMod val="75000"/>
                  </a:schemeClr>
                </a:solidFill>
              </a:rPr>
              <a:t>삭제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BC4EA41-4487-AC4B-A11E-A83FCDFF5135}"/>
              </a:ext>
            </a:extLst>
          </p:cNvPr>
          <p:cNvSpPr/>
          <p:nvPr/>
        </p:nvSpPr>
        <p:spPr>
          <a:xfrm>
            <a:off x="7449006" y="2730880"/>
            <a:ext cx="2393884" cy="816674"/>
          </a:xfrm>
          <a:prstGeom prst="rect">
            <a:avLst/>
          </a:prstGeom>
          <a:noFill/>
          <a:ln w="25400">
            <a:solidFill>
              <a:srgbClr val="009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169DDB"/>
                </a:solidFill>
              </a:rPr>
              <a:t>플랫폼 논의 필요</a:t>
            </a:r>
            <a:endParaRPr lang="en-US" altLang="ko-KR" sz="1600" b="1" dirty="0">
              <a:solidFill>
                <a:srgbClr val="169DDB"/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169DDB"/>
                </a:solidFill>
              </a:rPr>
              <a:t>(</a:t>
            </a:r>
            <a:r>
              <a:rPr lang="ko-KR" altLang="en-US" sz="1200" b="1" dirty="0">
                <a:solidFill>
                  <a:srgbClr val="169DDB"/>
                </a:solidFill>
              </a:rPr>
              <a:t>핸드폰</a:t>
            </a:r>
            <a:r>
              <a:rPr lang="en-US" altLang="ko-KR" sz="1200" b="1" dirty="0">
                <a:solidFill>
                  <a:srgbClr val="169DDB"/>
                </a:solidFill>
              </a:rPr>
              <a:t>,</a:t>
            </a:r>
            <a:r>
              <a:rPr lang="ko-KR" altLang="en-US" sz="1200" b="1" dirty="0">
                <a:solidFill>
                  <a:srgbClr val="169DDB"/>
                </a:solidFill>
              </a:rPr>
              <a:t> 태블릿</a:t>
            </a:r>
            <a:r>
              <a:rPr lang="en-US" altLang="ko-KR" sz="1200" b="1" dirty="0">
                <a:solidFill>
                  <a:srgbClr val="169DDB"/>
                </a:solidFill>
              </a:rPr>
              <a:t>…</a:t>
            </a:r>
            <a:r>
              <a:rPr lang="ko-KR" altLang="en-US" sz="1200" b="1" dirty="0">
                <a:solidFill>
                  <a:srgbClr val="169DDB"/>
                </a:solidFill>
              </a:rPr>
              <a:t>등 적용범위</a:t>
            </a:r>
            <a:r>
              <a:rPr lang="en-US" altLang="ko-KR" sz="1200" b="1" dirty="0">
                <a:solidFill>
                  <a:srgbClr val="169DDB"/>
                </a:solidFill>
              </a:rPr>
              <a:t>)</a:t>
            </a:r>
            <a:endParaRPr lang="ko-KR" altLang="en-US" sz="1200" b="1" dirty="0">
              <a:solidFill>
                <a:srgbClr val="169DDB"/>
              </a:solidFill>
            </a:endParaRP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C78C39B2-4652-7743-9513-7A8C5BDD0E3C}"/>
              </a:ext>
            </a:extLst>
          </p:cNvPr>
          <p:cNvSpPr/>
          <p:nvPr/>
        </p:nvSpPr>
        <p:spPr>
          <a:xfrm>
            <a:off x="475414" y="2421755"/>
            <a:ext cx="2107435" cy="24394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ko-KR" altLang="en-US" sz="1050" b="1" dirty="0" err="1"/>
              <a:t>과정명</a:t>
            </a:r>
            <a:endParaRPr kumimoji="1" lang="x-none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183721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>
                <a:latin typeface="+mn-ea"/>
              </a:rPr>
              <a:t>맑은소프트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>
                <a:latin typeface="+mn-ea"/>
              </a:rPr>
              <a:t>과정 </a:t>
            </a:r>
            <a:r>
              <a:rPr lang="en-US" altLang="ko-KR" sz="800" dirty="0">
                <a:latin typeface="+mn-ea"/>
              </a:rPr>
              <a:t>Q&amp;A </a:t>
            </a:r>
            <a:r>
              <a:rPr lang="ko-KR" altLang="en-US" sz="800" dirty="0">
                <a:latin typeface="+mn-ea"/>
              </a:rPr>
              <a:t>게시물 상세페이지 </a:t>
            </a:r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 </a:t>
            </a:r>
            <a:r>
              <a:rPr lang="ko-KR" altLang="en-US" sz="800" dirty="0" err="1">
                <a:latin typeface="+mn-ea"/>
              </a:rPr>
              <a:t>답변완료</a:t>
            </a:r>
            <a:r>
              <a:rPr lang="ko-KR" altLang="en-US" sz="800" dirty="0">
                <a:latin typeface="+mn-ea"/>
              </a:rPr>
              <a:t> 상태</a:t>
            </a:r>
            <a:r>
              <a:rPr lang="en-US" altLang="ko-KR" sz="800" dirty="0">
                <a:latin typeface="+mn-ea"/>
              </a:rPr>
              <a:t>)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514710"/>
              </p:ext>
            </p:extLst>
          </p:nvPr>
        </p:nvGraphicFramePr>
        <p:xfrm>
          <a:off x="7449006" y="777736"/>
          <a:ext cx="2393885" cy="1082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4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답변 등록 완료된 상태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내용부분만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수정이 가능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클릭 시 답변 수정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시 메일</a:t>
                      </a:r>
                      <a:r>
                        <a:rPr lang="en-US" altLang="ko-KR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SMS 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발송할지 선택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939072"/>
                  </a:ext>
                </a:extLst>
              </a:tr>
            </a:tbl>
          </a:graphicData>
        </a:graphic>
      </p:graphicFrame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C78C39B2-4652-7743-9513-7A8C5BDD0E3C}"/>
              </a:ext>
            </a:extLst>
          </p:cNvPr>
          <p:cNvSpPr/>
          <p:nvPr/>
        </p:nvSpPr>
        <p:spPr>
          <a:xfrm>
            <a:off x="482145" y="2121653"/>
            <a:ext cx="2107435" cy="24394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ko-KR" altLang="en-US" sz="1050" b="1" dirty="0"/>
              <a:t>제목</a:t>
            </a:r>
            <a:endParaRPr kumimoji="1" lang="x-none" altLang="en-US" sz="1050" b="1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493E11F1-5A5C-0541-AB33-89F053442B83}"/>
              </a:ext>
            </a:extLst>
          </p:cNvPr>
          <p:cNvSpPr/>
          <p:nvPr/>
        </p:nvSpPr>
        <p:spPr>
          <a:xfrm>
            <a:off x="482145" y="3069771"/>
            <a:ext cx="2113770" cy="1974771"/>
          </a:xfrm>
          <a:prstGeom prst="roundRect">
            <a:avLst>
              <a:gd name="adj" fmla="val 2731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ko-KR" altLang="en-US" sz="1050" b="1" dirty="0"/>
              <a:t>내용</a:t>
            </a:r>
            <a:endParaRPr kumimoji="1" lang="x-none" altLang="en-US" sz="1050" b="1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3E0F6A1-CCC2-3343-AF64-E8A4D9C1CD0F}"/>
              </a:ext>
            </a:extLst>
          </p:cNvPr>
          <p:cNvSpPr/>
          <p:nvPr/>
        </p:nvSpPr>
        <p:spPr>
          <a:xfrm>
            <a:off x="482144" y="2725043"/>
            <a:ext cx="966168" cy="24394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ko-KR" altLang="en-US" sz="1050" b="1" dirty="0"/>
              <a:t>작성자</a:t>
            </a:r>
            <a:endParaRPr kumimoji="1" lang="x-none" altLang="en-US" sz="1050" b="1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7926E458-4445-224B-88BB-F2A0A296CB42}"/>
              </a:ext>
            </a:extLst>
          </p:cNvPr>
          <p:cNvSpPr/>
          <p:nvPr/>
        </p:nvSpPr>
        <p:spPr>
          <a:xfrm>
            <a:off x="1534229" y="2725043"/>
            <a:ext cx="1055351" cy="24394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ko-KR" altLang="en-US" sz="1050" b="1" dirty="0"/>
              <a:t>작성일</a:t>
            </a:r>
            <a:endParaRPr kumimoji="1" lang="x-none" altLang="en-US" sz="1050" b="1" dirty="0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6FDDCED9-AC6D-194A-89BC-CB102985D8D5}"/>
              </a:ext>
            </a:extLst>
          </p:cNvPr>
          <p:cNvSpPr/>
          <p:nvPr/>
        </p:nvSpPr>
        <p:spPr>
          <a:xfrm>
            <a:off x="480511" y="5125926"/>
            <a:ext cx="2107435" cy="75937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ko-KR" altLang="en-US" sz="1050" b="1" dirty="0"/>
              <a:t>첨부파일</a:t>
            </a:r>
            <a:endParaRPr kumimoji="1" lang="x-none" altLang="en-US" sz="105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4B3BFF-708C-4A4C-882F-2FE125AFB2A3}"/>
              </a:ext>
            </a:extLst>
          </p:cNvPr>
          <p:cNvSpPr txBox="1"/>
          <p:nvPr/>
        </p:nvSpPr>
        <p:spPr>
          <a:xfrm>
            <a:off x="504662" y="5370600"/>
            <a:ext cx="1367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sz="1000" dirty="0"/>
              <a:t>테스트파일</a:t>
            </a:r>
            <a:r>
              <a:rPr kumimoji="1" lang="en-US" altLang="x-none" sz="1000" dirty="0"/>
              <a:t>1.jpg</a:t>
            </a:r>
            <a:endParaRPr kumimoji="1" lang="x-none" alt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883CAE-70AC-A44C-B84A-E1C816AB8B26}"/>
              </a:ext>
            </a:extLst>
          </p:cNvPr>
          <p:cNvSpPr txBox="1"/>
          <p:nvPr/>
        </p:nvSpPr>
        <p:spPr>
          <a:xfrm>
            <a:off x="504662" y="5582789"/>
            <a:ext cx="1367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sz="1000" dirty="0"/>
              <a:t>테스트파일</a:t>
            </a:r>
            <a:r>
              <a:rPr kumimoji="1" lang="en-US" altLang="x-none" sz="1000" dirty="0"/>
              <a:t>2.jpg</a:t>
            </a:r>
            <a:endParaRPr kumimoji="1" lang="x-none" alt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CCE4E0-9F45-534D-BDE2-893D387087C6}"/>
              </a:ext>
            </a:extLst>
          </p:cNvPr>
          <p:cNvSpPr txBox="1"/>
          <p:nvPr/>
        </p:nvSpPr>
        <p:spPr>
          <a:xfrm>
            <a:off x="504662" y="1750196"/>
            <a:ext cx="139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>
                <a:solidFill>
                  <a:srgbClr val="004470"/>
                </a:solidFill>
              </a:rPr>
              <a:t>과정 </a:t>
            </a:r>
            <a:r>
              <a:rPr kumimoji="1" lang="en-US" altLang="ko-KR" sz="1000" b="1" dirty="0">
                <a:solidFill>
                  <a:srgbClr val="004470"/>
                </a:solidFill>
              </a:rPr>
              <a:t>Q&amp;A </a:t>
            </a:r>
            <a:r>
              <a:rPr kumimoji="1" lang="ko-KR" altLang="en-US" sz="1000" b="1" dirty="0">
                <a:solidFill>
                  <a:srgbClr val="004470"/>
                </a:solidFill>
              </a:rPr>
              <a:t>게시판</a:t>
            </a:r>
            <a:endParaRPr kumimoji="1" lang="x-none" altLang="en-US" sz="1000" b="1" dirty="0">
              <a:solidFill>
                <a:srgbClr val="004470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CEE95E0-A542-E847-BB8E-2C48CEC5D1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2742" y="1755507"/>
            <a:ext cx="235499" cy="235499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32223E4-29A0-2E41-B093-F5FF94CFC056}"/>
              </a:ext>
            </a:extLst>
          </p:cNvPr>
          <p:cNvCxnSpPr>
            <a:cxnSpLocks/>
          </p:cNvCxnSpPr>
          <p:nvPr/>
        </p:nvCxnSpPr>
        <p:spPr>
          <a:xfrm flipV="1">
            <a:off x="2835254" y="1755507"/>
            <a:ext cx="1224439" cy="4442775"/>
          </a:xfrm>
          <a:prstGeom prst="straightConnector1">
            <a:avLst/>
          </a:prstGeom>
          <a:ln w="47625">
            <a:solidFill>
              <a:srgbClr val="009EDC">
                <a:alpha val="7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F913D15-B2B5-D141-AEC0-FA8562B905D9}"/>
              </a:ext>
            </a:extLst>
          </p:cNvPr>
          <p:cNvSpPr/>
          <p:nvPr/>
        </p:nvSpPr>
        <p:spPr>
          <a:xfrm>
            <a:off x="3185689" y="3632977"/>
            <a:ext cx="525137" cy="303277"/>
          </a:xfrm>
          <a:prstGeom prst="ellipse">
            <a:avLst/>
          </a:prstGeom>
          <a:solidFill>
            <a:srgbClr val="009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 b="1" dirty="0"/>
              <a:t>스크롤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DD42F95-1002-B44A-B868-85F9DB7E6291}"/>
              </a:ext>
            </a:extLst>
          </p:cNvPr>
          <p:cNvGrpSpPr/>
          <p:nvPr/>
        </p:nvGrpSpPr>
        <p:grpSpPr>
          <a:xfrm>
            <a:off x="3448257" y="4044432"/>
            <a:ext cx="412741" cy="524130"/>
            <a:chOff x="4701063" y="3786553"/>
            <a:chExt cx="412741" cy="524130"/>
          </a:xfrm>
        </p:grpSpPr>
        <p:sp>
          <p:nvSpPr>
            <p:cNvPr id="41" name="Arrow Left">
              <a:extLst>
                <a:ext uri="{FF2B5EF4-FFF2-40B4-BE49-F238E27FC236}">
                  <a16:creationId xmlns:a16="http://schemas.microsoft.com/office/drawing/2014/main" id="{0083CFB6-50C6-2A40-A12E-B20916D268E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698692" y="3804885"/>
              <a:ext cx="108000" cy="71335"/>
            </a:xfrm>
            <a:custGeom>
              <a:avLst/>
              <a:gdLst>
                <a:gd name="T0" fmla="*/ 157 w 338"/>
                <a:gd name="T1" fmla="*/ 223 h 223"/>
                <a:gd name="T2" fmla="*/ 157 w 338"/>
                <a:gd name="T3" fmla="*/ 149 h 223"/>
                <a:gd name="T4" fmla="*/ 338 w 338"/>
                <a:gd name="T5" fmla="*/ 149 h 223"/>
                <a:gd name="T6" fmla="*/ 338 w 338"/>
                <a:gd name="T7" fmla="*/ 73 h 223"/>
                <a:gd name="T8" fmla="*/ 157 w 338"/>
                <a:gd name="T9" fmla="*/ 73 h 223"/>
                <a:gd name="T10" fmla="*/ 157 w 338"/>
                <a:gd name="T11" fmla="*/ 0 h 223"/>
                <a:gd name="T12" fmla="*/ 0 w 338"/>
                <a:gd name="T13" fmla="*/ 111 h 223"/>
                <a:gd name="T14" fmla="*/ 157 w 338"/>
                <a:gd name="T15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23">
                  <a:moveTo>
                    <a:pt x="157" y="223"/>
                  </a:moveTo>
                  <a:lnTo>
                    <a:pt x="157" y="149"/>
                  </a:lnTo>
                  <a:lnTo>
                    <a:pt x="338" y="149"/>
                  </a:lnTo>
                  <a:lnTo>
                    <a:pt x="338" y="73"/>
                  </a:lnTo>
                  <a:lnTo>
                    <a:pt x="157" y="73"/>
                  </a:lnTo>
                  <a:lnTo>
                    <a:pt x="157" y="0"/>
                  </a:lnTo>
                  <a:lnTo>
                    <a:pt x="0" y="111"/>
                  </a:lnTo>
                  <a:lnTo>
                    <a:pt x="157" y="223"/>
                  </a:lnTo>
                  <a:close/>
                </a:path>
              </a:pathLst>
            </a:custGeom>
            <a:solidFill>
              <a:srgbClr val="5B9BD5">
                <a:alpha val="75000"/>
              </a:srgbClr>
            </a:solidFill>
            <a:ln w="3175">
              <a:solidFill>
                <a:srgbClr val="5B9BD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Touch Point">
              <a:extLst>
                <a:ext uri="{FF2B5EF4-FFF2-40B4-BE49-F238E27FC236}">
                  <a16:creationId xmlns:a16="http://schemas.microsoft.com/office/drawing/2014/main" id="{563A8CDC-4821-484C-858C-059FDC1767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01063" y="3923132"/>
              <a:ext cx="103261" cy="102762"/>
            </a:xfrm>
            <a:prstGeom prst="ellipse">
              <a:avLst/>
            </a:prstGeom>
            <a:solidFill>
              <a:srgbClr val="5B9BD5">
                <a:alpha val="75000"/>
              </a:srgbClr>
            </a:solidFill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Hand">
              <a:extLst>
                <a:ext uri="{FF2B5EF4-FFF2-40B4-BE49-F238E27FC236}">
                  <a16:creationId xmlns:a16="http://schemas.microsoft.com/office/drawing/2014/main" id="{F057D766-5853-7644-9447-02516A47929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805019" y="3903127"/>
              <a:ext cx="308785" cy="407556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8 h 1268"/>
                <a:gd name="T4" fmla="*/ 213 w 962"/>
                <a:gd name="T5" fmla="*/ 832 h 1268"/>
                <a:gd name="T6" fmla="*/ 59 w 962"/>
                <a:gd name="T7" fmla="*/ 593 h 1268"/>
                <a:gd name="T8" fmla="*/ 77 w 962"/>
                <a:gd name="T9" fmla="*/ 488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400 h 1268"/>
                <a:gd name="T20" fmla="*/ 662 w 962"/>
                <a:gd name="T21" fmla="*/ 400 h 1268"/>
                <a:gd name="T22" fmla="*/ 662 w 962"/>
                <a:gd name="T23" fmla="*/ 611 h 1268"/>
                <a:gd name="T24" fmla="*/ 662 w 962"/>
                <a:gd name="T25" fmla="*/ 480 h 1268"/>
                <a:gd name="T26" fmla="*/ 807 w 962"/>
                <a:gd name="T27" fmla="*/ 489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8"/>
                    <a:pt x="449" y="1130"/>
                    <a:pt x="391" y="1088"/>
                  </a:cubicBezTo>
                  <a:cubicBezTo>
                    <a:pt x="328" y="1041"/>
                    <a:pt x="243" y="917"/>
                    <a:pt x="213" y="832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8"/>
                  </a:cubicBezTo>
                  <a:cubicBezTo>
                    <a:pt x="247" y="463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400"/>
                  </a:lnTo>
                  <a:cubicBezTo>
                    <a:pt x="516" y="284"/>
                    <a:pt x="662" y="325"/>
                    <a:pt x="662" y="400"/>
                  </a:cubicBezTo>
                  <a:lnTo>
                    <a:pt x="662" y="611"/>
                  </a:lnTo>
                  <a:lnTo>
                    <a:pt x="662" y="480"/>
                  </a:lnTo>
                  <a:cubicBezTo>
                    <a:pt x="662" y="359"/>
                    <a:pt x="807" y="404"/>
                    <a:pt x="807" y="489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Arrow Left">
              <a:extLst>
                <a:ext uri="{FF2B5EF4-FFF2-40B4-BE49-F238E27FC236}">
                  <a16:creationId xmlns:a16="http://schemas.microsoft.com/office/drawing/2014/main" id="{40550D8D-AFFD-9349-9424-27E682D2165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4698693" y="4075231"/>
              <a:ext cx="108000" cy="71335"/>
            </a:xfrm>
            <a:custGeom>
              <a:avLst/>
              <a:gdLst>
                <a:gd name="T0" fmla="*/ 157 w 338"/>
                <a:gd name="T1" fmla="*/ 223 h 223"/>
                <a:gd name="T2" fmla="*/ 157 w 338"/>
                <a:gd name="T3" fmla="*/ 149 h 223"/>
                <a:gd name="T4" fmla="*/ 338 w 338"/>
                <a:gd name="T5" fmla="*/ 149 h 223"/>
                <a:gd name="T6" fmla="*/ 338 w 338"/>
                <a:gd name="T7" fmla="*/ 73 h 223"/>
                <a:gd name="T8" fmla="*/ 157 w 338"/>
                <a:gd name="T9" fmla="*/ 73 h 223"/>
                <a:gd name="T10" fmla="*/ 157 w 338"/>
                <a:gd name="T11" fmla="*/ 0 h 223"/>
                <a:gd name="T12" fmla="*/ 0 w 338"/>
                <a:gd name="T13" fmla="*/ 111 h 223"/>
                <a:gd name="T14" fmla="*/ 157 w 338"/>
                <a:gd name="T15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23">
                  <a:moveTo>
                    <a:pt x="157" y="223"/>
                  </a:moveTo>
                  <a:lnTo>
                    <a:pt x="157" y="149"/>
                  </a:lnTo>
                  <a:lnTo>
                    <a:pt x="338" y="149"/>
                  </a:lnTo>
                  <a:lnTo>
                    <a:pt x="338" y="73"/>
                  </a:lnTo>
                  <a:lnTo>
                    <a:pt x="157" y="73"/>
                  </a:lnTo>
                  <a:lnTo>
                    <a:pt x="157" y="0"/>
                  </a:lnTo>
                  <a:lnTo>
                    <a:pt x="0" y="111"/>
                  </a:lnTo>
                  <a:lnTo>
                    <a:pt x="157" y="223"/>
                  </a:lnTo>
                  <a:close/>
                </a:path>
              </a:pathLst>
            </a:custGeom>
            <a:solidFill>
              <a:srgbClr val="5B9BD5">
                <a:alpha val="75000"/>
              </a:srgbClr>
            </a:solidFill>
            <a:ln w="3175">
              <a:solidFill>
                <a:srgbClr val="5B9BD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96325F89-C438-2146-97CC-D44FB2F31277}"/>
              </a:ext>
            </a:extLst>
          </p:cNvPr>
          <p:cNvCxnSpPr/>
          <p:nvPr/>
        </p:nvCxnSpPr>
        <p:spPr>
          <a:xfrm>
            <a:off x="462350" y="6087817"/>
            <a:ext cx="2133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F8EAD9CA-5747-714B-9118-9CCDCC426C0E}"/>
              </a:ext>
            </a:extLst>
          </p:cNvPr>
          <p:cNvCxnSpPr/>
          <p:nvPr/>
        </p:nvCxnSpPr>
        <p:spPr>
          <a:xfrm>
            <a:off x="4266213" y="1956455"/>
            <a:ext cx="2133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20FD118C-DE44-184B-8452-280A4C48C821}"/>
              </a:ext>
            </a:extLst>
          </p:cNvPr>
          <p:cNvSpPr/>
          <p:nvPr/>
        </p:nvSpPr>
        <p:spPr>
          <a:xfrm>
            <a:off x="4331350" y="2298653"/>
            <a:ext cx="977080" cy="24394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ko-KR" altLang="en-US" sz="1050" b="1" dirty="0"/>
              <a:t>담당자</a:t>
            </a:r>
            <a:endParaRPr kumimoji="1" lang="x-none" altLang="en-US" sz="105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520ED5-DFA8-C848-A1F5-423EE88C27AA}"/>
              </a:ext>
            </a:extLst>
          </p:cNvPr>
          <p:cNvSpPr txBox="1"/>
          <p:nvPr/>
        </p:nvSpPr>
        <p:spPr>
          <a:xfrm>
            <a:off x="4265153" y="1995036"/>
            <a:ext cx="920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sz="1200" b="1" dirty="0">
                <a:solidFill>
                  <a:schemeClr val="accent5">
                    <a:lumMod val="75000"/>
                  </a:schemeClr>
                </a:solidFill>
              </a:rPr>
              <a:t>답변</a:t>
            </a:r>
            <a:endParaRPr kumimoji="1" lang="x-none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E96C91F-B62C-4B42-A31B-6C7F0ABEC2AF}"/>
              </a:ext>
            </a:extLst>
          </p:cNvPr>
          <p:cNvSpPr/>
          <p:nvPr/>
        </p:nvSpPr>
        <p:spPr>
          <a:xfrm>
            <a:off x="4174628" y="2149877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2BBD5509-6BC6-A749-9814-5D85C0C14615}"/>
              </a:ext>
            </a:extLst>
          </p:cNvPr>
          <p:cNvSpPr/>
          <p:nvPr/>
        </p:nvSpPr>
        <p:spPr>
          <a:xfrm>
            <a:off x="5978632" y="5172210"/>
            <a:ext cx="465383" cy="24394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x-none" altLang="en-US" sz="1000" b="1" dirty="0"/>
              <a:t>수정</a:t>
            </a:r>
            <a:endParaRPr kumimoji="1" lang="x-none" altLang="en-US" sz="1050" b="1" dirty="0"/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0E813BF-51DE-0149-8E44-C34BD4E45975}"/>
              </a:ext>
            </a:extLst>
          </p:cNvPr>
          <p:cNvSpPr/>
          <p:nvPr/>
        </p:nvSpPr>
        <p:spPr>
          <a:xfrm>
            <a:off x="5387130" y="2301228"/>
            <a:ext cx="1056885" cy="24394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ko-KR" altLang="en-US" sz="1050" b="1" dirty="0"/>
              <a:t>답변일</a:t>
            </a:r>
            <a:endParaRPr kumimoji="1" lang="x-none" altLang="en-US" sz="1050" b="1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0976F106-F038-C141-9B17-0141FD5EB8BC}"/>
              </a:ext>
            </a:extLst>
          </p:cNvPr>
          <p:cNvSpPr/>
          <p:nvPr/>
        </p:nvSpPr>
        <p:spPr>
          <a:xfrm>
            <a:off x="4330246" y="2625589"/>
            <a:ext cx="2113770" cy="1608882"/>
          </a:xfrm>
          <a:prstGeom prst="roundRect">
            <a:avLst>
              <a:gd name="adj" fmla="val 2731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ko-KR" altLang="en-US" sz="1050" b="1" dirty="0"/>
              <a:t>내용</a:t>
            </a:r>
            <a:endParaRPr kumimoji="1" lang="x-none" altLang="en-US" sz="1050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13506F-A93A-9442-B090-E0A7ACF1C846}"/>
              </a:ext>
            </a:extLst>
          </p:cNvPr>
          <p:cNvSpPr/>
          <p:nvPr/>
        </p:nvSpPr>
        <p:spPr>
          <a:xfrm>
            <a:off x="4375620" y="5213259"/>
            <a:ext cx="104328" cy="10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x-none" altLang="en-US" sz="105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994FAA-8E10-054C-AADD-A376FCA115EB}"/>
              </a:ext>
            </a:extLst>
          </p:cNvPr>
          <p:cNvSpPr txBox="1"/>
          <p:nvPr/>
        </p:nvSpPr>
        <p:spPr>
          <a:xfrm>
            <a:off x="4479948" y="5159543"/>
            <a:ext cx="767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sz="800" dirty="0"/>
              <a:t>메일발송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0234395-723F-4045-B731-2192D21CF904}"/>
              </a:ext>
            </a:extLst>
          </p:cNvPr>
          <p:cNvSpPr/>
          <p:nvPr/>
        </p:nvSpPr>
        <p:spPr>
          <a:xfrm>
            <a:off x="4160148" y="5226114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DC799F-08CF-B84B-823B-B24921F351A2}"/>
              </a:ext>
            </a:extLst>
          </p:cNvPr>
          <p:cNvSpPr/>
          <p:nvPr/>
        </p:nvSpPr>
        <p:spPr>
          <a:xfrm>
            <a:off x="5130458" y="5210720"/>
            <a:ext cx="104328" cy="10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x-none" altLang="en-US" sz="105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096456-223F-B64D-B49A-712ED9DDA050}"/>
              </a:ext>
            </a:extLst>
          </p:cNvPr>
          <p:cNvSpPr txBox="1"/>
          <p:nvPr/>
        </p:nvSpPr>
        <p:spPr>
          <a:xfrm>
            <a:off x="5234786" y="5157004"/>
            <a:ext cx="767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800" dirty="0"/>
              <a:t>SMS </a:t>
            </a:r>
            <a:r>
              <a:rPr kumimoji="1" lang="ko-KR" altLang="en-US" sz="800" dirty="0"/>
              <a:t>발송</a:t>
            </a:r>
            <a:endParaRPr kumimoji="1" lang="x-none" altLang="en-US" sz="800" dirty="0"/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F6CB3214-2C5A-C84E-A5BA-1E06F64898C3}"/>
              </a:ext>
            </a:extLst>
          </p:cNvPr>
          <p:cNvSpPr/>
          <p:nvPr/>
        </p:nvSpPr>
        <p:spPr>
          <a:xfrm>
            <a:off x="4315793" y="4308125"/>
            <a:ext cx="2128222" cy="776926"/>
          </a:xfrm>
          <a:prstGeom prst="roundRect">
            <a:avLst>
              <a:gd name="adj" fmla="val 7188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ko-KR" altLang="en-US" sz="1050" b="1" dirty="0"/>
              <a:t>첨부파일</a:t>
            </a:r>
            <a:endParaRPr kumimoji="1" lang="x-none" altLang="en-US" sz="105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002A333-933F-BF4F-9399-28CB7BC1E73F}"/>
              </a:ext>
            </a:extLst>
          </p:cNvPr>
          <p:cNvSpPr txBox="1"/>
          <p:nvPr/>
        </p:nvSpPr>
        <p:spPr>
          <a:xfrm>
            <a:off x="4339944" y="4552799"/>
            <a:ext cx="1380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 err="1"/>
              <a:t>테스트파일</a:t>
            </a:r>
            <a:r>
              <a:rPr kumimoji="1" lang="en-US" altLang="ko-KR" sz="1000" dirty="0"/>
              <a:t>3.jpg</a:t>
            </a:r>
            <a:endParaRPr kumimoji="1" lang="x-none" altLang="en-US" sz="1000" dirty="0"/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7DE5424D-63F3-EB4C-81CF-0549F79875C1}"/>
              </a:ext>
            </a:extLst>
          </p:cNvPr>
          <p:cNvSpPr/>
          <p:nvPr/>
        </p:nvSpPr>
        <p:spPr>
          <a:xfrm>
            <a:off x="5827197" y="4369265"/>
            <a:ext cx="510147" cy="20569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ko-KR" altLang="en-US" sz="800" b="1" dirty="0"/>
              <a:t>업로드</a:t>
            </a:r>
            <a:endParaRPr kumimoji="1" lang="x-none" altLang="en-US" sz="105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B160C6-C491-BE4B-BAF3-2F8A9EE19F56}"/>
              </a:ext>
            </a:extLst>
          </p:cNvPr>
          <p:cNvSpPr txBox="1"/>
          <p:nvPr/>
        </p:nvSpPr>
        <p:spPr>
          <a:xfrm>
            <a:off x="5924545" y="4594060"/>
            <a:ext cx="412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sz="800" dirty="0">
                <a:solidFill>
                  <a:schemeClr val="accent1">
                    <a:lumMod val="75000"/>
                  </a:schemeClr>
                </a:solidFill>
              </a:rPr>
              <a:t>삭제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37911A-60F3-1E43-A5E2-2E37495B8B00}"/>
              </a:ext>
            </a:extLst>
          </p:cNvPr>
          <p:cNvSpPr txBox="1"/>
          <p:nvPr/>
        </p:nvSpPr>
        <p:spPr>
          <a:xfrm>
            <a:off x="4344373" y="4758799"/>
            <a:ext cx="1380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 err="1"/>
              <a:t>테스트파일</a:t>
            </a:r>
            <a:r>
              <a:rPr kumimoji="1" lang="en-US" altLang="ko-KR" sz="1000" dirty="0"/>
              <a:t>4.jpg</a:t>
            </a:r>
            <a:endParaRPr kumimoji="1" lang="x-none" alt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9FB114D-C4B0-CE45-B659-D6B973A4678E}"/>
              </a:ext>
            </a:extLst>
          </p:cNvPr>
          <p:cNvSpPr txBox="1"/>
          <p:nvPr/>
        </p:nvSpPr>
        <p:spPr>
          <a:xfrm>
            <a:off x="5924544" y="4812167"/>
            <a:ext cx="412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sz="800" dirty="0">
                <a:solidFill>
                  <a:schemeClr val="accent1">
                    <a:lumMod val="75000"/>
                  </a:schemeClr>
                </a:solidFill>
              </a:rPr>
              <a:t>삭제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E2252E0-5FC4-7B48-A2CC-D9CE9318C186}"/>
              </a:ext>
            </a:extLst>
          </p:cNvPr>
          <p:cNvSpPr/>
          <p:nvPr/>
        </p:nvSpPr>
        <p:spPr>
          <a:xfrm>
            <a:off x="7449006" y="2011501"/>
            <a:ext cx="2393884" cy="816674"/>
          </a:xfrm>
          <a:prstGeom prst="rect">
            <a:avLst/>
          </a:prstGeom>
          <a:noFill/>
          <a:ln w="25400">
            <a:solidFill>
              <a:srgbClr val="009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169DDB"/>
                </a:solidFill>
              </a:rPr>
              <a:t>플랫폼 논의 필요</a:t>
            </a:r>
            <a:endParaRPr lang="en-US" altLang="ko-KR" sz="1600" b="1" dirty="0">
              <a:solidFill>
                <a:srgbClr val="169DDB"/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169DDB"/>
                </a:solidFill>
              </a:rPr>
              <a:t>(</a:t>
            </a:r>
            <a:r>
              <a:rPr lang="ko-KR" altLang="en-US" sz="1200" b="1" dirty="0">
                <a:solidFill>
                  <a:srgbClr val="169DDB"/>
                </a:solidFill>
              </a:rPr>
              <a:t>핸드폰</a:t>
            </a:r>
            <a:r>
              <a:rPr lang="en-US" altLang="ko-KR" sz="1200" b="1" dirty="0">
                <a:solidFill>
                  <a:srgbClr val="169DDB"/>
                </a:solidFill>
              </a:rPr>
              <a:t>,</a:t>
            </a:r>
            <a:r>
              <a:rPr lang="ko-KR" altLang="en-US" sz="1200" b="1" dirty="0">
                <a:solidFill>
                  <a:srgbClr val="169DDB"/>
                </a:solidFill>
              </a:rPr>
              <a:t> 태블릿</a:t>
            </a:r>
            <a:r>
              <a:rPr lang="en-US" altLang="ko-KR" sz="1200" b="1" dirty="0">
                <a:solidFill>
                  <a:srgbClr val="169DDB"/>
                </a:solidFill>
              </a:rPr>
              <a:t>…</a:t>
            </a:r>
            <a:r>
              <a:rPr lang="ko-KR" altLang="en-US" sz="1200" b="1" dirty="0">
                <a:solidFill>
                  <a:srgbClr val="169DDB"/>
                </a:solidFill>
              </a:rPr>
              <a:t>등 적용범위</a:t>
            </a:r>
            <a:r>
              <a:rPr lang="en-US" altLang="ko-KR" sz="1200" b="1" dirty="0">
                <a:solidFill>
                  <a:srgbClr val="169DDB"/>
                </a:solidFill>
              </a:rPr>
              <a:t>)</a:t>
            </a:r>
            <a:endParaRPr lang="ko-KR" altLang="en-US" sz="1200" b="1" dirty="0">
              <a:solidFill>
                <a:srgbClr val="169DDB"/>
              </a:solidFill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C78C39B2-4652-7743-9513-7A8C5BDD0E3C}"/>
              </a:ext>
            </a:extLst>
          </p:cNvPr>
          <p:cNvSpPr/>
          <p:nvPr/>
        </p:nvSpPr>
        <p:spPr>
          <a:xfrm>
            <a:off x="485256" y="2423344"/>
            <a:ext cx="2107435" cy="24394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ko-KR" altLang="en-US" sz="1050" b="1" dirty="0" err="1"/>
              <a:t>과정명</a:t>
            </a:r>
            <a:endParaRPr kumimoji="1" lang="x-none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600583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>
                <a:latin typeface="+mn-ea"/>
              </a:rPr>
              <a:t>맑은소프트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>
                <a:latin typeface="+mn-ea"/>
              </a:rPr>
              <a:t>문의게시판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279783"/>
              </p:ext>
            </p:extLst>
          </p:nvPr>
        </p:nvGraphicFramePr>
        <p:xfrm>
          <a:off x="7449006" y="777736"/>
          <a:ext cx="2393885" cy="1082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4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문의는 </a:t>
                      </a:r>
                      <a:r>
                        <a:rPr lang="ko-KR" altLang="en-US" sz="800" b="0" i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최신순으로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정렬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클릭하면 문의 상세페이지 화면으로 이동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글 검색 기능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C4FDD998-8C7A-754A-BBAB-9ECB3F1007FC}"/>
              </a:ext>
            </a:extLst>
          </p:cNvPr>
          <p:cNvSpPr/>
          <p:nvPr/>
        </p:nvSpPr>
        <p:spPr>
          <a:xfrm>
            <a:off x="2402600" y="2622418"/>
            <a:ext cx="2117236" cy="51550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x-none" altLang="en-US" sz="105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2D7647-9632-4846-8C81-2436F7BA0ACE}"/>
              </a:ext>
            </a:extLst>
          </p:cNvPr>
          <p:cNvSpPr txBox="1"/>
          <p:nvPr/>
        </p:nvSpPr>
        <p:spPr>
          <a:xfrm>
            <a:off x="2451695" y="2686635"/>
            <a:ext cx="1070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sz="1200" dirty="0">
                <a:solidFill>
                  <a:schemeClr val="bg1"/>
                </a:solidFill>
              </a:rPr>
              <a:t>문의제목</a:t>
            </a:r>
            <a:r>
              <a:rPr kumimoji="1" lang="en-US" altLang="x-none" sz="1200" dirty="0">
                <a:solidFill>
                  <a:schemeClr val="bg1"/>
                </a:solidFill>
              </a:rPr>
              <a:t>1</a:t>
            </a:r>
            <a:endParaRPr kumimoji="1" lang="x-none" altLang="en-US" sz="12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1FA7C0-FF45-E549-9C36-9749AA833106}"/>
              </a:ext>
            </a:extLst>
          </p:cNvPr>
          <p:cNvSpPr txBox="1"/>
          <p:nvPr/>
        </p:nvSpPr>
        <p:spPr>
          <a:xfrm>
            <a:off x="3264495" y="2900879"/>
            <a:ext cx="14513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00" dirty="0">
                <a:solidFill>
                  <a:schemeClr val="bg1"/>
                </a:solidFill>
              </a:rPr>
              <a:t>작성자 </a:t>
            </a:r>
            <a:r>
              <a:rPr kumimoji="1" lang="en-US" altLang="ko-KR" sz="700" dirty="0">
                <a:solidFill>
                  <a:schemeClr val="bg1"/>
                </a:solidFill>
              </a:rPr>
              <a:t>|</a:t>
            </a:r>
            <a:r>
              <a:rPr kumimoji="1" lang="ko-KR" altLang="en-US" sz="700" dirty="0">
                <a:solidFill>
                  <a:schemeClr val="bg1"/>
                </a:solidFill>
              </a:rPr>
              <a:t> 작성일 </a:t>
            </a:r>
            <a:r>
              <a:rPr kumimoji="1" lang="en-US" altLang="ko-KR" sz="700" dirty="0">
                <a:solidFill>
                  <a:schemeClr val="bg1"/>
                </a:solidFill>
              </a:rPr>
              <a:t>|</a:t>
            </a:r>
            <a:r>
              <a:rPr kumimoji="1" lang="ko-KR" altLang="en-US" sz="700" dirty="0">
                <a:solidFill>
                  <a:schemeClr val="bg1"/>
                </a:solidFill>
              </a:rPr>
              <a:t> </a:t>
            </a:r>
            <a:r>
              <a:rPr kumimoji="1" lang="ko-KR" altLang="en-US" sz="700" dirty="0" err="1">
                <a:solidFill>
                  <a:schemeClr val="bg1"/>
                </a:solidFill>
              </a:rPr>
              <a:t>답변상태</a:t>
            </a:r>
            <a:endParaRPr kumimoji="1" lang="x-none" altLang="en-US" sz="900" dirty="0">
              <a:solidFill>
                <a:schemeClr val="bg1"/>
              </a:solidFill>
            </a:endParaRPr>
          </a:p>
        </p:txBody>
      </p:sp>
      <p:sp>
        <p:nvSpPr>
          <p:cNvPr id="92" name="모서리가 둥근 직사각형 91">
            <a:extLst>
              <a:ext uri="{FF2B5EF4-FFF2-40B4-BE49-F238E27FC236}">
                <a16:creationId xmlns:a16="http://schemas.microsoft.com/office/drawing/2014/main" id="{284C882C-B729-7649-816F-D91543846093}"/>
              </a:ext>
            </a:extLst>
          </p:cNvPr>
          <p:cNvSpPr/>
          <p:nvPr/>
        </p:nvSpPr>
        <p:spPr>
          <a:xfrm>
            <a:off x="2402600" y="3198466"/>
            <a:ext cx="2117236" cy="51550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x-none" altLang="en-US" sz="105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2B42FAA-B2C1-004E-AA48-3EB7AF1B991B}"/>
              </a:ext>
            </a:extLst>
          </p:cNvPr>
          <p:cNvSpPr txBox="1"/>
          <p:nvPr/>
        </p:nvSpPr>
        <p:spPr>
          <a:xfrm>
            <a:off x="2451695" y="3262683"/>
            <a:ext cx="1070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sz="1200" dirty="0">
                <a:solidFill>
                  <a:schemeClr val="bg1"/>
                </a:solidFill>
              </a:rPr>
              <a:t>문의제목</a:t>
            </a:r>
            <a:r>
              <a:rPr kumimoji="1" lang="en-US" altLang="ko-KR" sz="1200" dirty="0">
                <a:solidFill>
                  <a:schemeClr val="bg1"/>
                </a:solidFill>
              </a:rPr>
              <a:t>2</a:t>
            </a:r>
            <a:endParaRPr kumimoji="1" lang="x-none" altLang="en-US" sz="1200" dirty="0">
              <a:solidFill>
                <a:schemeClr val="bg1"/>
              </a:solidFill>
            </a:endParaRPr>
          </a:p>
        </p:txBody>
      </p:sp>
      <p:sp>
        <p:nvSpPr>
          <p:cNvPr id="95" name="모서리가 둥근 직사각형 94">
            <a:extLst>
              <a:ext uri="{FF2B5EF4-FFF2-40B4-BE49-F238E27FC236}">
                <a16:creationId xmlns:a16="http://schemas.microsoft.com/office/drawing/2014/main" id="{45A060C4-C291-F647-86B5-64EF4328911B}"/>
              </a:ext>
            </a:extLst>
          </p:cNvPr>
          <p:cNvSpPr/>
          <p:nvPr/>
        </p:nvSpPr>
        <p:spPr>
          <a:xfrm>
            <a:off x="2402600" y="3769561"/>
            <a:ext cx="2117236" cy="51550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x-none" altLang="en-US" sz="105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9414EF9-9F5A-8241-832C-A89D8096BE48}"/>
              </a:ext>
            </a:extLst>
          </p:cNvPr>
          <p:cNvSpPr txBox="1"/>
          <p:nvPr/>
        </p:nvSpPr>
        <p:spPr>
          <a:xfrm>
            <a:off x="2451695" y="3833778"/>
            <a:ext cx="1070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sz="1200" dirty="0">
                <a:solidFill>
                  <a:schemeClr val="bg1"/>
                </a:solidFill>
              </a:rPr>
              <a:t>문의제목</a:t>
            </a:r>
            <a:r>
              <a:rPr kumimoji="1" lang="en-US" altLang="ko-KR" sz="1200" dirty="0">
                <a:solidFill>
                  <a:schemeClr val="bg1"/>
                </a:solidFill>
              </a:rPr>
              <a:t>3</a:t>
            </a:r>
            <a:endParaRPr kumimoji="1" lang="x-none" altLang="en-US" sz="1200" dirty="0">
              <a:solidFill>
                <a:schemeClr val="bg1"/>
              </a:solidFill>
            </a:endParaRP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32E050E5-5CA7-5646-A1D0-37EC8AB2AF8D}"/>
              </a:ext>
            </a:extLst>
          </p:cNvPr>
          <p:cNvSpPr/>
          <p:nvPr/>
        </p:nvSpPr>
        <p:spPr>
          <a:xfrm>
            <a:off x="2402600" y="4340656"/>
            <a:ext cx="2117236" cy="51550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x-none" altLang="en-US" sz="105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B14E939-E08C-2D49-9A21-7DD74D9E3852}"/>
              </a:ext>
            </a:extLst>
          </p:cNvPr>
          <p:cNvSpPr txBox="1"/>
          <p:nvPr/>
        </p:nvSpPr>
        <p:spPr>
          <a:xfrm>
            <a:off x="2451695" y="4404873"/>
            <a:ext cx="1070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sz="1200" dirty="0">
                <a:solidFill>
                  <a:schemeClr val="bg1"/>
                </a:solidFill>
              </a:rPr>
              <a:t>문의제목</a:t>
            </a:r>
            <a:r>
              <a:rPr kumimoji="1" lang="en-US" altLang="ko-KR" sz="1200" dirty="0">
                <a:solidFill>
                  <a:schemeClr val="bg1"/>
                </a:solidFill>
              </a:rPr>
              <a:t>4</a:t>
            </a:r>
            <a:endParaRPr kumimoji="1" lang="x-none" altLang="en-US" sz="1200" dirty="0">
              <a:solidFill>
                <a:schemeClr val="bg1"/>
              </a:solidFill>
            </a:endParaRPr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73459D12-D903-4E41-B1E0-F880277E0BE9}"/>
              </a:ext>
            </a:extLst>
          </p:cNvPr>
          <p:cNvSpPr/>
          <p:nvPr/>
        </p:nvSpPr>
        <p:spPr>
          <a:xfrm>
            <a:off x="2402600" y="4918787"/>
            <a:ext cx="2117236" cy="51550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x-none" altLang="en-US" sz="105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394D65-E7E0-634D-A149-195D6327FE70}"/>
              </a:ext>
            </a:extLst>
          </p:cNvPr>
          <p:cNvSpPr txBox="1"/>
          <p:nvPr/>
        </p:nvSpPr>
        <p:spPr>
          <a:xfrm>
            <a:off x="2451695" y="4983004"/>
            <a:ext cx="1070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sz="1200" dirty="0">
                <a:solidFill>
                  <a:schemeClr val="bg1"/>
                </a:solidFill>
              </a:rPr>
              <a:t>문의제목</a:t>
            </a:r>
            <a:r>
              <a:rPr kumimoji="1" lang="en-US" altLang="ko-KR" sz="1200" dirty="0">
                <a:solidFill>
                  <a:schemeClr val="bg1"/>
                </a:solidFill>
              </a:rPr>
              <a:t>5</a:t>
            </a:r>
            <a:endParaRPr kumimoji="1" lang="x-none" altLang="en-US" sz="1200" dirty="0">
              <a:solidFill>
                <a:schemeClr val="bg1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F122E1A0-D882-D043-96F8-755677220D2E}"/>
              </a:ext>
            </a:extLst>
          </p:cNvPr>
          <p:cNvSpPr/>
          <p:nvPr/>
        </p:nvSpPr>
        <p:spPr>
          <a:xfrm>
            <a:off x="2253955" y="2605917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2A0D9B-77AA-CE4C-BA0D-ACF1E8C6E70D}"/>
              </a:ext>
            </a:extLst>
          </p:cNvPr>
          <p:cNvSpPr txBox="1"/>
          <p:nvPr/>
        </p:nvSpPr>
        <p:spPr>
          <a:xfrm>
            <a:off x="3379905" y="5324220"/>
            <a:ext cx="285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.</a:t>
            </a:r>
          </a:p>
          <a:p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.</a:t>
            </a:r>
            <a:endParaRPr kumimoji="1" lang="x-none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C4BCF8E-A344-CF4A-9B82-75B9FFEE04D8}"/>
              </a:ext>
            </a:extLst>
          </p:cNvPr>
          <p:cNvSpPr/>
          <p:nvPr/>
        </p:nvSpPr>
        <p:spPr>
          <a:xfrm>
            <a:off x="2999416" y="2361970"/>
            <a:ext cx="1105455" cy="1656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kumimoji="1" lang="x-none" altLang="en-US" sz="105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9F4932-E50B-014D-83DB-C5BCCA92DF00}"/>
              </a:ext>
            </a:extLst>
          </p:cNvPr>
          <p:cNvSpPr/>
          <p:nvPr/>
        </p:nvSpPr>
        <p:spPr>
          <a:xfrm>
            <a:off x="4150082" y="2365920"/>
            <a:ext cx="369754" cy="16174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x-none" altLang="en-US" sz="700" b="1" dirty="0"/>
              <a:t>검색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075B9AF2-C934-4D46-A924-6914B152B5B2}"/>
              </a:ext>
            </a:extLst>
          </p:cNvPr>
          <p:cNvSpPr/>
          <p:nvPr/>
        </p:nvSpPr>
        <p:spPr>
          <a:xfrm>
            <a:off x="2877533" y="2244111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429CEE4-F196-2447-9980-27425B159B76}"/>
              </a:ext>
            </a:extLst>
          </p:cNvPr>
          <p:cNvSpPr/>
          <p:nvPr/>
        </p:nvSpPr>
        <p:spPr>
          <a:xfrm>
            <a:off x="7449006" y="2883886"/>
            <a:ext cx="2393884" cy="816674"/>
          </a:xfrm>
          <a:prstGeom prst="rect">
            <a:avLst/>
          </a:prstGeom>
          <a:noFill/>
          <a:ln w="25400">
            <a:solidFill>
              <a:srgbClr val="009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169DDB"/>
                </a:solidFill>
              </a:rPr>
              <a:t>플랫폼 논의 필요</a:t>
            </a:r>
            <a:endParaRPr lang="en-US" altLang="ko-KR" sz="1600" b="1" dirty="0">
              <a:solidFill>
                <a:srgbClr val="169DDB"/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169DDB"/>
                </a:solidFill>
              </a:rPr>
              <a:t>(</a:t>
            </a:r>
            <a:r>
              <a:rPr lang="ko-KR" altLang="en-US" sz="1200" b="1" dirty="0">
                <a:solidFill>
                  <a:srgbClr val="169DDB"/>
                </a:solidFill>
              </a:rPr>
              <a:t>핸드폰</a:t>
            </a:r>
            <a:r>
              <a:rPr lang="en-US" altLang="ko-KR" sz="1200" b="1" dirty="0">
                <a:solidFill>
                  <a:srgbClr val="169DDB"/>
                </a:solidFill>
              </a:rPr>
              <a:t>,</a:t>
            </a:r>
            <a:r>
              <a:rPr lang="ko-KR" altLang="en-US" sz="1200" b="1" dirty="0">
                <a:solidFill>
                  <a:srgbClr val="169DDB"/>
                </a:solidFill>
              </a:rPr>
              <a:t> 태블릿</a:t>
            </a:r>
            <a:r>
              <a:rPr lang="en-US" altLang="ko-KR" sz="1200" b="1" dirty="0">
                <a:solidFill>
                  <a:srgbClr val="169DDB"/>
                </a:solidFill>
              </a:rPr>
              <a:t>…</a:t>
            </a:r>
            <a:r>
              <a:rPr lang="ko-KR" altLang="en-US" sz="1200" b="1" dirty="0">
                <a:solidFill>
                  <a:srgbClr val="169DDB"/>
                </a:solidFill>
              </a:rPr>
              <a:t>등 적용범위</a:t>
            </a:r>
            <a:r>
              <a:rPr lang="en-US" altLang="ko-KR" sz="1200" b="1" dirty="0">
                <a:solidFill>
                  <a:srgbClr val="169DDB"/>
                </a:solidFill>
              </a:rPr>
              <a:t>)</a:t>
            </a:r>
            <a:endParaRPr lang="ko-KR" altLang="en-US" sz="1200" b="1" dirty="0">
              <a:solidFill>
                <a:srgbClr val="169DDB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95940D-AF15-F34D-B64C-48C96D5E6FF1}"/>
              </a:ext>
            </a:extLst>
          </p:cNvPr>
          <p:cNvSpPr txBox="1"/>
          <p:nvPr/>
        </p:nvSpPr>
        <p:spPr>
          <a:xfrm>
            <a:off x="3264494" y="3482437"/>
            <a:ext cx="14513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00" dirty="0">
                <a:solidFill>
                  <a:schemeClr val="bg1"/>
                </a:solidFill>
              </a:rPr>
              <a:t>작성자 </a:t>
            </a:r>
            <a:r>
              <a:rPr kumimoji="1" lang="en-US" altLang="ko-KR" sz="700" dirty="0">
                <a:solidFill>
                  <a:schemeClr val="bg1"/>
                </a:solidFill>
              </a:rPr>
              <a:t>|</a:t>
            </a:r>
            <a:r>
              <a:rPr kumimoji="1" lang="ko-KR" altLang="en-US" sz="700" dirty="0">
                <a:solidFill>
                  <a:schemeClr val="bg1"/>
                </a:solidFill>
              </a:rPr>
              <a:t> 작성일 </a:t>
            </a:r>
            <a:r>
              <a:rPr kumimoji="1" lang="en-US" altLang="ko-KR" sz="700" dirty="0">
                <a:solidFill>
                  <a:schemeClr val="bg1"/>
                </a:solidFill>
              </a:rPr>
              <a:t>|</a:t>
            </a:r>
            <a:r>
              <a:rPr kumimoji="1" lang="ko-KR" altLang="en-US" sz="700" dirty="0">
                <a:solidFill>
                  <a:schemeClr val="bg1"/>
                </a:solidFill>
              </a:rPr>
              <a:t> </a:t>
            </a:r>
            <a:r>
              <a:rPr kumimoji="1" lang="ko-KR" altLang="en-US" sz="700" dirty="0" err="1">
                <a:solidFill>
                  <a:schemeClr val="bg1"/>
                </a:solidFill>
              </a:rPr>
              <a:t>답변상태</a:t>
            </a:r>
            <a:endParaRPr kumimoji="1" lang="x-none" altLang="en-US" sz="9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F2324C4-F584-7E4F-AF73-343553B21805}"/>
              </a:ext>
            </a:extLst>
          </p:cNvPr>
          <p:cNvSpPr txBox="1"/>
          <p:nvPr/>
        </p:nvSpPr>
        <p:spPr>
          <a:xfrm>
            <a:off x="3264493" y="4048161"/>
            <a:ext cx="14513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00" dirty="0">
                <a:solidFill>
                  <a:schemeClr val="bg1"/>
                </a:solidFill>
              </a:rPr>
              <a:t>작성자 </a:t>
            </a:r>
            <a:r>
              <a:rPr kumimoji="1" lang="en-US" altLang="ko-KR" sz="700" dirty="0">
                <a:solidFill>
                  <a:schemeClr val="bg1"/>
                </a:solidFill>
              </a:rPr>
              <a:t>|</a:t>
            </a:r>
            <a:r>
              <a:rPr kumimoji="1" lang="ko-KR" altLang="en-US" sz="700" dirty="0">
                <a:solidFill>
                  <a:schemeClr val="bg1"/>
                </a:solidFill>
              </a:rPr>
              <a:t> 작성일 </a:t>
            </a:r>
            <a:r>
              <a:rPr kumimoji="1" lang="en-US" altLang="ko-KR" sz="700" dirty="0">
                <a:solidFill>
                  <a:schemeClr val="bg1"/>
                </a:solidFill>
              </a:rPr>
              <a:t>|</a:t>
            </a:r>
            <a:r>
              <a:rPr kumimoji="1" lang="ko-KR" altLang="en-US" sz="700" dirty="0">
                <a:solidFill>
                  <a:schemeClr val="bg1"/>
                </a:solidFill>
              </a:rPr>
              <a:t> </a:t>
            </a:r>
            <a:r>
              <a:rPr kumimoji="1" lang="ko-KR" altLang="en-US" sz="700" dirty="0" err="1">
                <a:solidFill>
                  <a:schemeClr val="bg1"/>
                </a:solidFill>
              </a:rPr>
              <a:t>답변상태</a:t>
            </a:r>
            <a:endParaRPr kumimoji="1" lang="x-none" altLang="en-US" sz="9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2ABE211-7A7C-8A4D-B58E-F691A866D1D5}"/>
              </a:ext>
            </a:extLst>
          </p:cNvPr>
          <p:cNvSpPr txBox="1"/>
          <p:nvPr/>
        </p:nvSpPr>
        <p:spPr>
          <a:xfrm>
            <a:off x="3264492" y="4627437"/>
            <a:ext cx="14513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00" dirty="0">
                <a:solidFill>
                  <a:schemeClr val="bg1"/>
                </a:solidFill>
              </a:rPr>
              <a:t>작성자 </a:t>
            </a:r>
            <a:r>
              <a:rPr kumimoji="1" lang="en-US" altLang="ko-KR" sz="700" dirty="0">
                <a:solidFill>
                  <a:schemeClr val="bg1"/>
                </a:solidFill>
              </a:rPr>
              <a:t>|</a:t>
            </a:r>
            <a:r>
              <a:rPr kumimoji="1" lang="ko-KR" altLang="en-US" sz="700" dirty="0">
                <a:solidFill>
                  <a:schemeClr val="bg1"/>
                </a:solidFill>
              </a:rPr>
              <a:t> 작성일 </a:t>
            </a:r>
            <a:r>
              <a:rPr kumimoji="1" lang="en-US" altLang="ko-KR" sz="700" dirty="0">
                <a:solidFill>
                  <a:schemeClr val="bg1"/>
                </a:solidFill>
              </a:rPr>
              <a:t>|</a:t>
            </a:r>
            <a:r>
              <a:rPr kumimoji="1" lang="ko-KR" altLang="en-US" sz="700" dirty="0">
                <a:solidFill>
                  <a:schemeClr val="bg1"/>
                </a:solidFill>
              </a:rPr>
              <a:t> </a:t>
            </a:r>
            <a:r>
              <a:rPr kumimoji="1" lang="ko-KR" altLang="en-US" sz="700" dirty="0" err="1">
                <a:solidFill>
                  <a:schemeClr val="bg1"/>
                </a:solidFill>
              </a:rPr>
              <a:t>답변상태</a:t>
            </a:r>
            <a:endParaRPr kumimoji="1" lang="x-none" altLang="en-US" sz="900" dirty="0">
              <a:solidFill>
                <a:schemeClr val="bg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1250FD1-F7A7-D241-9ABC-B768280093EE}"/>
              </a:ext>
            </a:extLst>
          </p:cNvPr>
          <p:cNvSpPr txBox="1"/>
          <p:nvPr/>
        </p:nvSpPr>
        <p:spPr>
          <a:xfrm>
            <a:off x="3264492" y="5189029"/>
            <a:ext cx="14513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00" dirty="0">
                <a:solidFill>
                  <a:schemeClr val="bg1"/>
                </a:solidFill>
              </a:rPr>
              <a:t>작성자 </a:t>
            </a:r>
            <a:r>
              <a:rPr kumimoji="1" lang="en-US" altLang="ko-KR" sz="700" dirty="0">
                <a:solidFill>
                  <a:schemeClr val="bg1"/>
                </a:solidFill>
              </a:rPr>
              <a:t>|</a:t>
            </a:r>
            <a:r>
              <a:rPr kumimoji="1" lang="ko-KR" altLang="en-US" sz="700" dirty="0">
                <a:solidFill>
                  <a:schemeClr val="bg1"/>
                </a:solidFill>
              </a:rPr>
              <a:t> 작성일 </a:t>
            </a:r>
            <a:r>
              <a:rPr kumimoji="1" lang="en-US" altLang="ko-KR" sz="700" dirty="0">
                <a:solidFill>
                  <a:schemeClr val="bg1"/>
                </a:solidFill>
              </a:rPr>
              <a:t>|</a:t>
            </a:r>
            <a:r>
              <a:rPr kumimoji="1" lang="ko-KR" altLang="en-US" sz="700" dirty="0">
                <a:solidFill>
                  <a:schemeClr val="bg1"/>
                </a:solidFill>
              </a:rPr>
              <a:t> </a:t>
            </a:r>
            <a:r>
              <a:rPr kumimoji="1" lang="ko-KR" altLang="en-US" sz="700" dirty="0" err="1">
                <a:solidFill>
                  <a:schemeClr val="bg1"/>
                </a:solidFill>
              </a:rPr>
              <a:t>답변상태</a:t>
            </a:r>
            <a:endParaRPr kumimoji="1" lang="x-none" altLang="en-US" sz="9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35293" y="1766069"/>
            <a:ext cx="234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문의게시판</a:t>
            </a:r>
          </a:p>
        </p:txBody>
      </p:sp>
    </p:spTree>
    <p:extLst>
      <p:ext uri="{BB962C8B-B14F-4D97-AF65-F5344CB8AC3E}">
        <p14:creationId xmlns:p14="http://schemas.microsoft.com/office/powerpoint/2010/main" val="1753182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>
                <a:latin typeface="+mn-ea"/>
              </a:rPr>
              <a:t>맑은소프트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>
                <a:latin typeface="+mn-ea"/>
              </a:rPr>
              <a:t>문의게시판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게시물 상세페이지 </a:t>
            </a:r>
            <a:r>
              <a:rPr lang="en-US" altLang="ko-KR" sz="800" dirty="0">
                <a:latin typeface="+mn-ea"/>
              </a:rPr>
              <a:t>( </a:t>
            </a:r>
            <a:r>
              <a:rPr lang="ko-KR" altLang="en-US" sz="800" dirty="0" err="1">
                <a:latin typeface="+mn-ea"/>
              </a:rPr>
              <a:t>답변대기</a:t>
            </a:r>
            <a:r>
              <a:rPr lang="ko-KR" altLang="en-US" sz="800" dirty="0">
                <a:latin typeface="+mn-ea"/>
              </a:rPr>
              <a:t> 상태 </a:t>
            </a:r>
            <a:r>
              <a:rPr lang="en-US" altLang="ko-KR" sz="800" dirty="0">
                <a:latin typeface="+mn-ea"/>
              </a:rPr>
              <a:t>)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7449006" y="777736"/>
          <a:ext cx="2393885" cy="1836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4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이전화면으로 이동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게시물 내용 출력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첨부파일 텍스트 클릭 시 다운로드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672225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답변 등록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147013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답변 등록 시 메일</a:t>
                      </a:r>
                      <a:r>
                        <a:rPr lang="en-US" altLang="ko-KR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SMS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발송할지 선택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893179"/>
                  </a:ext>
                </a:extLst>
              </a:tr>
            </a:tbl>
          </a:graphicData>
        </a:graphic>
      </p:graphicFrame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C78C39B2-4652-7743-9513-7A8C5BDD0E3C}"/>
              </a:ext>
            </a:extLst>
          </p:cNvPr>
          <p:cNvSpPr/>
          <p:nvPr/>
        </p:nvSpPr>
        <p:spPr>
          <a:xfrm>
            <a:off x="482145" y="2121653"/>
            <a:ext cx="2107435" cy="24394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ko-KR" altLang="en-US" sz="1050" b="1" dirty="0"/>
              <a:t>제목</a:t>
            </a:r>
            <a:endParaRPr kumimoji="1" lang="x-none" altLang="en-US" sz="1050" b="1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493E11F1-5A5C-0541-AB33-89F053442B83}"/>
              </a:ext>
            </a:extLst>
          </p:cNvPr>
          <p:cNvSpPr/>
          <p:nvPr/>
        </p:nvSpPr>
        <p:spPr>
          <a:xfrm>
            <a:off x="482145" y="2768589"/>
            <a:ext cx="2113770" cy="2275953"/>
          </a:xfrm>
          <a:prstGeom prst="roundRect">
            <a:avLst>
              <a:gd name="adj" fmla="val 2731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ko-KR" altLang="en-US" sz="1050" b="1" dirty="0"/>
              <a:t>내용</a:t>
            </a:r>
            <a:endParaRPr kumimoji="1" lang="x-none" altLang="en-US" sz="1050" b="1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3E0F6A1-CCC2-3343-AF64-E8A4D9C1CD0F}"/>
              </a:ext>
            </a:extLst>
          </p:cNvPr>
          <p:cNvSpPr/>
          <p:nvPr/>
        </p:nvSpPr>
        <p:spPr>
          <a:xfrm>
            <a:off x="482144" y="2445121"/>
            <a:ext cx="966168" cy="24394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ko-KR" altLang="en-US" sz="1050" b="1" dirty="0"/>
              <a:t>작성자</a:t>
            </a:r>
            <a:endParaRPr kumimoji="1" lang="x-none" altLang="en-US" sz="1050" b="1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7926E458-4445-224B-88BB-F2A0A296CB42}"/>
              </a:ext>
            </a:extLst>
          </p:cNvPr>
          <p:cNvSpPr/>
          <p:nvPr/>
        </p:nvSpPr>
        <p:spPr>
          <a:xfrm>
            <a:off x="1534229" y="2445121"/>
            <a:ext cx="1055351" cy="24394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ko-KR" altLang="en-US" sz="1050" b="1" dirty="0"/>
              <a:t>작성일</a:t>
            </a:r>
            <a:endParaRPr kumimoji="1" lang="x-none" altLang="en-US" sz="1050" b="1" dirty="0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6FDDCED9-AC6D-194A-89BC-CB102985D8D5}"/>
              </a:ext>
            </a:extLst>
          </p:cNvPr>
          <p:cNvSpPr/>
          <p:nvPr/>
        </p:nvSpPr>
        <p:spPr>
          <a:xfrm>
            <a:off x="480511" y="5125926"/>
            <a:ext cx="2107435" cy="75937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ko-KR" altLang="en-US" sz="1050" b="1" dirty="0"/>
              <a:t>첨부파일</a:t>
            </a:r>
            <a:endParaRPr kumimoji="1" lang="x-none" altLang="en-US" sz="105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4B3BFF-708C-4A4C-882F-2FE125AFB2A3}"/>
              </a:ext>
            </a:extLst>
          </p:cNvPr>
          <p:cNvSpPr txBox="1"/>
          <p:nvPr/>
        </p:nvSpPr>
        <p:spPr>
          <a:xfrm>
            <a:off x="504662" y="5370600"/>
            <a:ext cx="1367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sz="1000" dirty="0"/>
              <a:t>테스트파일</a:t>
            </a:r>
            <a:r>
              <a:rPr kumimoji="1" lang="en-US" altLang="x-none" sz="1000" dirty="0"/>
              <a:t>1.jpg</a:t>
            </a:r>
            <a:endParaRPr kumimoji="1" lang="x-none" alt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883CAE-70AC-A44C-B84A-E1C816AB8B26}"/>
              </a:ext>
            </a:extLst>
          </p:cNvPr>
          <p:cNvSpPr txBox="1"/>
          <p:nvPr/>
        </p:nvSpPr>
        <p:spPr>
          <a:xfrm>
            <a:off x="504662" y="5582789"/>
            <a:ext cx="1367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sz="1000" dirty="0"/>
              <a:t>테스트파일</a:t>
            </a:r>
            <a:r>
              <a:rPr kumimoji="1" lang="en-US" altLang="x-none" sz="1000" dirty="0"/>
              <a:t>2.jpg</a:t>
            </a:r>
            <a:endParaRPr kumimoji="1" lang="x-none" alt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CCE4E0-9F45-534D-BDE2-893D387087C6}"/>
              </a:ext>
            </a:extLst>
          </p:cNvPr>
          <p:cNvSpPr txBox="1"/>
          <p:nvPr/>
        </p:nvSpPr>
        <p:spPr>
          <a:xfrm>
            <a:off x="504662" y="1750196"/>
            <a:ext cx="139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>
                <a:solidFill>
                  <a:srgbClr val="004470"/>
                </a:solidFill>
              </a:rPr>
              <a:t> </a:t>
            </a:r>
            <a:r>
              <a:rPr kumimoji="1" lang="ko-KR" altLang="en-US" sz="1000" b="1" dirty="0">
                <a:solidFill>
                  <a:srgbClr val="004470"/>
                </a:solidFill>
              </a:rPr>
              <a:t>문의게시판</a:t>
            </a:r>
            <a:endParaRPr kumimoji="1" lang="x-none" altLang="en-US" sz="1000" b="1" dirty="0">
              <a:solidFill>
                <a:srgbClr val="004470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CEE95E0-A542-E847-BB8E-2C48CEC5D1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2742" y="1755507"/>
            <a:ext cx="235499" cy="235499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0E96C91F-B62C-4B42-A31B-6C7F0ABEC2AF}"/>
              </a:ext>
            </a:extLst>
          </p:cNvPr>
          <p:cNvSpPr/>
          <p:nvPr/>
        </p:nvSpPr>
        <p:spPr>
          <a:xfrm>
            <a:off x="204460" y="1744398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32223E4-29A0-2E41-B093-F5FF94CFC056}"/>
              </a:ext>
            </a:extLst>
          </p:cNvPr>
          <p:cNvCxnSpPr>
            <a:cxnSpLocks/>
          </p:cNvCxnSpPr>
          <p:nvPr/>
        </p:nvCxnSpPr>
        <p:spPr>
          <a:xfrm flipV="1">
            <a:off x="2835254" y="1755507"/>
            <a:ext cx="1224439" cy="4442775"/>
          </a:xfrm>
          <a:prstGeom prst="straightConnector1">
            <a:avLst/>
          </a:prstGeom>
          <a:ln w="47625">
            <a:solidFill>
              <a:srgbClr val="009EDC">
                <a:alpha val="7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F913D15-B2B5-D141-AEC0-FA8562B905D9}"/>
              </a:ext>
            </a:extLst>
          </p:cNvPr>
          <p:cNvSpPr/>
          <p:nvPr/>
        </p:nvSpPr>
        <p:spPr>
          <a:xfrm>
            <a:off x="3185689" y="3632977"/>
            <a:ext cx="525137" cy="303277"/>
          </a:xfrm>
          <a:prstGeom prst="ellipse">
            <a:avLst/>
          </a:prstGeom>
          <a:solidFill>
            <a:srgbClr val="009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 b="1" dirty="0"/>
              <a:t>스크롤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DD42F95-1002-B44A-B868-85F9DB7E6291}"/>
              </a:ext>
            </a:extLst>
          </p:cNvPr>
          <p:cNvGrpSpPr/>
          <p:nvPr/>
        </p:nvGrpSpPr>
        <p:grpSpPr>
          <a:xfrm>
            <a:off x="3448257" y="4044432"/>
            <a:ext cx="412741" cy="524130"/>
            <a:chOff x="4701063" y="3786553"/>
            <a:chExt cx="412741" cy="524130"/>
          </a:xfrm>
        </p:grpSpPr>
        <p:sp>
          <p:nvSpPr>
            <p:cNvPr id="41" name="Arrow Left">
              <a:extLst>
                <a:ext uri="{FF2B5EF4-FFF2-40B4-BE49-F238E27FC236}">
                  <a16:creationId xmlns:a16="http://schemas.microsoft.com/office/drawing/2014/main" id="{0083CFB6-50C6-2A40-A12E-B20916D268E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698692" y="3804885"/>
              <a:ext cx="108000" cy="71335"/>
            </a:xfrm>
            <a:custGeom>
              <a:avLst/>
              <a:gdLst>
                <a:gd name="T0" fmla="*/ 157 w 338"/>
                <a:gd name="T1" fmla="*/ 223 h 223"/>
                <a:gd name="T2" fmla="*/ 157 w 338"/>
                <a:gd name="T3" fmla="*/ 149 h 223"/>
                <a:gd name="T4" fmla="*/ 338 w 338"/>
                <a:gd name="T5" fmla="*/ 149 h 223"/>
                <a:gd name="T6" fmla="*/ 338 w 338"/>
                <a:gd name="T7" fmla="*/ 73 h 223"/>
                <a:gd name="T8" fmla="*/ 157 w 338"/>
                <a:gd name="T9" fmla="*/ 73 h 223"/>
                <a:gd name="T10" fmla="*/ 157 w 338"/>
                <a:gd name="T11" fmla="*/ 0 h 223"/>
                <a:gd name="T12" fmla="*/ 0 w 338"/>
                <a:gd name="T13" fmla="*/ 111 h 223"/>
                <a:gd name="T14" fmla="*/ 157 w 338"/>
                <a:gd name="T15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23">
                  <a:moveTo>
                    <a:pt x="157" y="223"/>
                  </a:moveTo>
                  <a:lnTo>
                    <a:pt x="157" y="149"/>
                  </a:lnTo>
                  <a:lnTo>
                    <a:pt x="338" y="149"/>
                  </a:lnTo>
                  <a:lnTo>
                    <a:pt x="338" y="73"/>
                  </a:lnTo>
                  <a:lnTo>
                    <a:pt x="157" y="73"/>
                  </a:lnTo>
                  <a:lnTo>
                    <a:pt x="157" y="0"/>
                  </a:lnTo>
                  <a:lnTo>
                    <a:pt x="0" y="111"/>
                  </a:lnTo>
                  <a:lnTo>
                    <a:pt x="157" y="223"/>
                  </a:lnTo>
                  <a:close/>
                </a:path>
              </a:pathLst>
            </a:custGeom>
            <a:solidFill>
              <a:srgbClr val="5B9BD5">
                <a:alpha val="75000"/>
              </a:srgbClr>
            </a:solidFill>
            <a:ln w="3175">
              <a:solidFill>
                <a:srgbClr val="5B9BD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Touch Point">
              <a:extLst>
                <a:ext uri="{FF2B5EF4-FFF2-40B4-BE49-F238E27FC236}">
                  <a16:creationId xmlns:a16="http://schemas.microsoft.com/office/drawing/2014/main" id="{563A8CDC-4821-484C-858C-059FDC1767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01063" y="3923132"/>
              <a:ext cx="103261" cy="102762"/>
            </a:xfrm>
            <a:prstGeom prst="ellipse">
              <a:avLst/>
            </a:prstGeom>
            <a:solidFill>
              <a:srgbClr val="5B9BD5">
                <a:alpha val="75000"/>
              </a:srgbClr>
            </a:solidFill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Hand">
              <a:extLst>
                <a:ext uri="{FF2B5EF4-FFF2-40B4-BE49-F238E27FC236}">
                  <a16:creationId xmlns:a16="http://schemas.microsoft.com/office/drawing/2014/main" id="{F057D766-5853-7644-9447-02516A47929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805019" y="3903127"/>
              <a:ext cx="308785" cy="407556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8 h 1268"/>
                <a:gd name="T4" fmla="*/ 213 w 962"/>
                <a:gd name="T5" fmla="*/ 832 h 1268"/>
                <a:gd name="T6" fmla="*/ 59 w 962"/>
                <a:gd name="T7" fmla="*/ 593 h 1268"/>
                <a:gd name="T8" fmla="*/ 77 w 962"/>
                <a:gd name="T9" fmla="*/ 488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400 h 1268"/>
                <a:gd name="T20" fmla="*/ 662 w 962"/>
                <a:gd name="T21" fmla="*/ 400 h 1268"/>
                <a:gd name="T22" fmla="*/ 662 w 962"/>
                <a:gd name="T23" fmla="*/ 611 h 1268"/>
                <a:gd name="T24" fmla="*/ 662 w 962"/>
                <a:gd name="T25" fmla="*/ 480 h 1268"/>
                <a:gd name="T26" fmla="*/ 807 w 962"/>
                <a:gd name="T27" fmla="*/ 489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8"/>
                    <a:pt x="449" y="1130"/>
                    <a:pt x="391" y="1088"/>
                  </a:cubicBezTo>
                  <a:cubicBezTo>
                    <a:pt x="328" y="1041"/>
                    <a:pt x="243" y="917"/>
                    <a:pt x="213" y="832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8"/>
                  </a:cubicBezTo>
                  <a:cubicBezTo>
                    <a:pt x="247" y="463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400"/>
                  </a:lnTo>
                  <a:cubicBezTo>
                    <a:pt x="516" y="284"/>
                    <a:pt x="662" y="325"/>
                    <a:pt x="662" y="400"/>
                  </a:cubicBezTo>
                  <a:lnTo>
                    <a:pt x="662" y="611"/>
                  </a:lnTo>
                  <a:lnTo>
                    <a:pt x="662" y="480"/>
                  </a:lnTo>
                  <a:cubicBezTo>
                    <a:pt x="662" y="359"/>
                    <a:pt x="807" y="404"/>
                    <a:pt x="807" y="489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Arrow Left">
              <a:extLst>
                <a:ext uri="{FF2B5EF4-FFF2-40B4-BE49-F238E27FC236}">
                  <a16:creationId xmlns:a16="http://schemas.microsoft.com/office/drawing/2014/main" id="{40550D8D-AFFD-9349-9424-27E682D2165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4698693" y="4075231"/>
              <a:ext cx="108000" cy="71335"/>
            </a:xfrm>
            <a:custGeom>
              <a:avLst/>
              <a:gdLst>
                <a:gd name="T0" fmla="*/ 157 w 338"/>
                <a:gd name="T1" fmla="*/ 223 h 223"/>
                <a:gd name="T2" fmla="*/ 157 w 338"/>
                <a:gd name="T3" fmla="*/ 149 h 223"/>
                <a:gd name="T4" fmla="*/ 338 w 338"/>
                <a:gd name="T5" fmla="*/ 149 h 223"/>
                <a:gd name="T6" fmla="*/ 338 w 338"/>
                <a:gd name="T7" fmla="*/ 73 h 223"/>
                <a:gd name="T8" fmla="*/ 157 w 338"/>
                <a:gd name="T9" fmla="*/ 73 h 223"/>
                <a:gd name="T10" fmla="*/ 157 w 338"/>
                <a:gd name="T11" fmla="*/ 0 h 223"/>
                <a:gd name="T12" fmla="*/ 0 w 338"/>
                <a:gd name="T13" fmla="*/ 111 h 223"/>
                <a:gd name="T14" fmla="*/ 157 w 338"/>
                <a:gd name="T15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23">
                  <a:moveTo>
                    <a:pt x="157" y="223"/>
                  </a:moveTo>
                  <a:lnTo>
                    <a:pt x="157" y="149"/>
                  </a:lnTo>
                  <a:lnTo>
                    <a:pt x="338" y="149"/>
                  </a:lnTo>
                  <a:lnTo>
                    <a:pt x="338" y="73"/>
                  </a:lnTo>
                  <a:lnTo>
                    <a:pt x="157" y="73"/>
                  </a:lnTo>
                  <a:lnTo>
                    <a:pt x="157" y="0"/>
                  </a:lnTo>
                  <a:lnTo>
                    <a:pt x="0" y="111"/>
                  </a:lnTo>
                  <a:lnTo>
                    <a:pt x="157" y="223"/>
                  </a:lnTo>
                  <a:close/>
                </a:path>
              </a:pathLst>
            </a:custGeom>
            <a:solidFill>
              <a:srgbClr val="5B9BD5">
                <a:alpha val="75000"/>
              </a:srgbClr>
            </a:solidFill>
            <a:ln w="3175">
              <a:solidFill>
                <a:srgbClr val="5B9BD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id="{12D790CC-E99C-2646-924A-17BF2F3368B9}"/>
              </a:ext>
            </a:extLst>
          </p:cNvPr>
          <p:cNvSpPr/>
          <p:nvPr/>
        </p:nvSpPr>
        <p:spPr>
          <a:xfrm>
            <a:off x="311520" y="2040269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6A46549-6CBA-464A-B6B0-B404BF702C37}"/>
              </a:ext>
            </a:extLst>
          </p:cNvPr>
          <p:cNvSpPr/>
          <p:nvPr/>
        </p:nvSpPr>
        <p:spPr>
          <a:xfrm>
            <a:off x="352742" y="5307283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96325F89-C438-2146-97CC-D44FB2F31277}"/>
              </a:ext>
            </a:extLst>
          </p:cNvPr>
          <p:cNvCxnSpPr/>
          <p:nvPr/>
        </p:nvCxnSpPr>
        <p:spPr>
          <a:xfrm>
            <a:off x="462350" y="6087817"/>
            <a:ext cx="2133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F8EAD9CA-5747-714B-9118-9CCDCC426C0E}"/>
              </a:ext>
            </a:extLst>
          </p:cNvPr>
          <p:cNvCxnSpPr/>
          <p:nvPr/>
        </p:nvCxnSpPr>
        <p:spPr>
          <a:xfrm>
            <a:off x="4266213" y="1956455"/>
            <a:ext cx="2133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20FD118C-DE44-184B-8452-280A4C48C821}"/>
              </a:ext>
            </a:extLst>
          </p:cNvPr>
          <p:cNvSpPr/>
          <p:nvPr/>
        </p:nvSpPr>
        <p:spPr>
          <a:xfrm>
            <a:off x="4279278" y="2342584"/>
            <a:ext cx="2120500" cy="1204970"/>
          </a:xfrm>
          <a:prstGeom prst="roundRect">
            <a:avLst>
              <a:gd name="adj" fmla="val 8518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ko-KR" altLang="en-US" sz="1050" b="1" dirty="0"/>
              <a:t>답변 내용</a:t>
            </a:r>
            <a:endParaRPr kumimoji="1" lang="x-none" altLang="en-US" sz="105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520ED5-DFA8-C848-A1F5-423EE88C27AA}"/>
              </a:ext>
            </a:extLst>
          </p:cNvPr>
          <p:cNvSpPr txBox="1"/>
          <p:nvPr/>
        </p:nvSpPr>
        <p:spPr>
          <a:xfrm>
            <a:off x="4265153" y="1995036"/>
            <a:ext cx="920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sz="1200" b="1" dirty="0">
                <a:solidFill>
                  <a:schemeClr val="accent5">
                    <a:lumMod val="75000"/>
                  </a:schemeClr>
                </a:solidFill>
              </a:rPr>
              <a:t>답변</a:t>
            </a:r>
            <a:endParaRPr kumimoji="1" lang="x-none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2BBD5509-6BC6-A749-9814-5D85C0C14615}"/>
              </a:ext>
            </a:extLst>
          </p:cNvPr>
          <p:cNvSpPr/>
          <p:nvPr/>
        </p:nvSpPr>
        <p:spPr>
          <a:xfrm>
            <a:off x="5930428" y="4494716"/>
            <a:ext cx="469350" cy="27407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x-none" altLang="en-US" sz="1000" b="1" dirty="0"/>
              <a:t>등록</a:t>
            </a:r>
            <a:endParaRPr kumimoji="1" lang="x-none" altLang="en-US" sz="1050" b="1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B7A030E-8FAF-C648-9D3A-B5369EB19E0D}"/>
              </a:ext>
            </a:extLst>
          </p:cNvPr>
          <p:cNvSpPr/>
          <p:nvPr/>
        </p:nvSpPr>
        <p:spPr>
          <a:xfrm>
            <a:off x="4144604" y="2241230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A1C4453-EDF5-3147-B6F2-E923AA4B3D94}"/>
              </a:ext>
            </a:extLst>
          </p:cNvPr>
          <p:cNvSpPr/>
          <p:nvPr/>
        </p:nvSpPr>
        <p:spPr>
          <a:xfrm>
            <a:off x="4375620" y="4550478"/>
            <a:ext cx="104328" cy="10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x-none" altLang="en-US" sz="105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DB1978-476E-9446-AB98-2033B15A76CA}"/>
              </a:ext>
            </a:extLst>
          </p:cNvPr>
          <p:cNvSpPr txBox="1"/>
          <p:nvPr/>
        </p:nvSpPr>
        <p:spPr>
          <a:xfrm>
            <a:off x="4479948" y="4496762"/>
            <a:ext cx="767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sz="800" dirty="0"/>
              <a:t>메일발송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FF56292-794F-0A4E-BEDA-CD7289DC7789}"/>
              </a:ext>
            </a:extLst>
          </p:cNvPr>
          <p:cNvSpPr/>
          <p:nvPr/>
        </p:nvSpPr>
        <p:spPr>
          <a:xfrm>
            <a:off x="4160148" y="4563333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05970CE-29C4-774D-9E57-B6BBED7F047C}"/>
              </a:ext>
            </a:extLst>
          </p:cNvPr>
          <p:cNvSpPr/>
          <p:nvPr/>
        </p:nvSpPr>
        <p:spPr>
          <a:xfrm>
            <a:off x="5130458" y="4547939"/>
            <a:ext cx="104328" cy="10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x-none" altLang="en-US" sz="105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1C77A4E-4430-C247-B1D5-02328785F9D8}"/>
              </a:ext>
            </a:extLst>
          </p:cNvPr>
          <p:cNvSpPr txBox="1"/>
          <p:nvPr/>
        </p:nvSpPr>
        <p:spPr>
          <a:xfrm>
            <a:off x="5234786" y="4494223"/>
            <a:ext cx="767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800" dirty="0"/>
              <a:t>SMS </a:t>
            </a:r>
            <a:r>
              <a:rPr kumimoji="1" lang="ko-KR" altLang="en-US" sz="800" dirty="0"/>
              <a:t>발송</a:t>
            </a:r>
            <a:endParaRPr kumimoji="1" lang="x-none" altLang="en-US" sz="800" dirty="0"/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E0CD134B-7070-6742-8F3A-D8F347411EF1}"/>
              </a:ext>
            </a:extLst>
          </p:cNvPr>
          <p:cNvSpPr/>
          <p:nvPr/>
        </p:nvSpPr>
        <p:spPr>
          <a:xfrm>
            <a:off x="4271556" y="3620628"/>
            <a:ext cx="2128222" cy="776926"/>
          </a:xfrm>
          <a:prstGeom prst="roundRect">
            <a:avLst>
              <a:gd name="adj" fmla="val 10348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ko-KR" altLang="en-US" sz="1050" b="1" dirty="0"/>
              <a:t>첨부파일</a:t>
            </a:r>
            <a:endParaRPr kumimoji="1" lang="x-none" altLang="en-US" sz="105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CE2D1E-F881-0D4D-B68F-8F19CF183877}"/>
              </a:ext>
            </a:extLst>
          </p:cNvPr>
          <p:cNvSpPr txBox="1"/>
          <p:nvPr/>
        </p:nvSpPr>
        <p:spPr>
          <a:xfrm>
            <a:off x="4295707" y="3865302"/>
            <a:ext cx="1380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 err="1"/>
              <a:t>테스트파일</a:t>
            </a:r>
            <a:r>
              <a:rPr kumimoji="1" lang="en-US" altLang="ko-KR" sz="1000" dirty="0"/>
              <a:t>3.jpg</a:t>
            </a:r>
            <a:endParaRPr kumimoji="1" lang="x-none" altLang="en-US" sz="1000" dirty="0"/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6B486E58-0F67-DF4E-A729-5CBE254030D5}"/>
              </a:ext>
            </a:extLst>
          </p:cNvPr>
          <p:cNvSpPr/>
          <p:nvPr/>
        </p:nvSpPr>
        <p:spPr>
          <a:xfrm>
            <a:off x="5782960" y="3681768"/>
            <a:ext cx="510147" cy="20569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ko-KR" altLang="en-US" sz="800" b="1" dirty="0"/>
              <a:t>업로드</a:t>
            </a:r>
            <a:endParaRPr kumimoji="1" lang="x-none" altLang="en-US" sz="105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B42EC7-283B-1648-8164-D45C8E4D7484}"/>
              </a:ext>
            </a:extLst>
          </p:cNvPr>
          <p:cNvSpPr txBox="1"/>
          <p:nvPr/>
        </p:nvSpPr>
        <p:spPr>
          <a:xfrm>
            <a:off x="5880308" y="3906563"/>
            <a:ext cx="412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sz="800" dirty="0">
                <a:solidFill>
                  <a:schemeClr val="accent1">
                    <a:lumMod val="75000"/>
                  </a:schemeClr>
                </a:solidFill>
              </a:rPr>
              <a:t>삭제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759B809-8C98-2B4E-916B-F468989C0D22}"/>
              </a:ext>
            </a:extLst>
          </p:cNvPr>
          <p:cNvSpPr txBox="1"/>
          <p:nvPr/>
        </p:nvSpPr>
        <p:spPr>
          <a:xfrm>
            <a:off x="4300136" y="4071302"/>
            <a:ext cx="1380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 err="1"/>
              <a:t>테스트파일</a:t>
            </a:r>
            <a:r>
              <a:rPr kumimoji="1" lang="en-US" altLang="ko-KR" sz="1000" dirty="0"/>
              <a:t>4.jpg</a:t>
            </a:r>
            <a:endParaRPr kumimoji="1" lang="x-none" altLang="en-US" sz="1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1A4A419-DF70-7D4A-89C2-FD8F8AE7A403}"/>
              </a:ext>
            </a:extLst>
          </p:cNvPr>
          <p:cNvSpPr txBox="1"/>
          <p:nvPr/>
        </p:nvSpPr>
        <p:spPr>
          <a:xfrm>
            <a:off x="5880307" y="4124670"/>
            <a:ext cx="412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sz="800" dirty="0">
                <a:solidFill>
                  <a:schemeClr val="accent1">
                    <a:lumMod val="75000"/>
                  </a:schemeClr>
                </a:solidFill>
              </a:rPr>
              <a:t>삭제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BC4EA41-4487-AC4B-A11E-A83FCDFF5135}"/>
              </a:ext>
            </a:extLst>
          </p:cNvPr>
          <p:cNvSpPr/>
          <p:nvPr/>
        </p:nvSpPr>
        <p:spPr>
          <a:xfrm>
            <a:off x="7449006" y="2730880"/>
            <a:ext cx="2393884" cy="816674"/>
          </a:xfrm>
          <a:prstGeom prst="rect">
            <a:avLst/>
          </a:prstGeom>
          <a:noFill/>
          <a:ln w="25400">
            <a:solidFill>
              <a:srgbClr val="009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169DDB"/>
                </a:solidFill>
              </a:rPr>
              <a:t>플랫폼 논의 필요</a:t>
            </a:r>
            <a:endParaRPr lang="en-US" altLang="ko-KR" sz="1600" b="1" dirty="0">
              <a:solidFill>
                <a:srgbClr val="169DDB"/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169DDB"/>
                </a:solidFill>
              </a:rPr>
              <a:t>(</a:t>
            </a:r>
            <a:r>
              <a:rPr lang="ko-KR" altLang="en-US" sz="1200" b="1" dirty="0">
                <a:solidFill>
                  <a:srgbClr val="169DDB"/>
                </a:solidFill>
              </a:rPr>
              <a:t>핸드폰</a:t>
            </a:r>
            <a:r>
              <a:rPr lang="en-US" altLang="ko-KR" sz="1200" b="1" dirty="0">
                <a:solidFill>
                  <a:srgbClr val="169DDB"/>
                </a:solidFill>
              </a:rPr>
              <a:t>,</a:t>
            </a:r>
            <a:r>
              <a:rPr lang="ko-KR" altLang="en-US" sz="1200" b="1" dirty="0">
                <a:solidFill>
                  <a:srgbClr val="169DDB"/>
                </a:solidFill>
              </a:rPr>
              <a:t> 태블릿</a:t>
            </a:r>
            <a:r>
              <a:rPr lang="en-US" altLang="ko-KR" sz="1200" b="1" dirty="0">
                <a:solidFill>
                  <a:srgbClr val="169DDB"/>
                </a:solidFill>
              </a:rPr>
              <a:t>…</a:t>
            </a:r>
            <a:r>
              <a:rPr lang="ko-KR" altLang="en-US" sz="1200" b="1" dirty="0">
                <a:solidFill>
                  <a:srgbClr val="169DDB"/>
                </a:solidFill>
              </a:rPr>
              <a:t>등 적용범위</a:t>
            </a:r>
            <a:r>
              <a:rPr lang="en-US" altLang="ko-KR" sz="1200" b="1" dirty="0">
                <a:solidFill>
                  <a:srgbClr val="169DDB"/>
                </a:solidFill>
              </a:rPr>
              <a:t>)</a:t>
            </a:r>
            <a:endParaRPr lang="ko-KR" altLang="en-US" sz="1200" b="1" dirty="0">
              <a:solidFill>
                <a:srgbClr val="16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307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>
                <a:latin typeface="+mn-ea"/>
              </a:rPr>
              <a:t>맑은소프트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>
                <a:latin typeface="+mn-ea"/>
              </a:rPr>
              <a:t>문의게시판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게시물 상세페이지 </a:t>
            </a:r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 </a:t>
            </a:r>
            <a:r>
              <a:rPr lang="ko-KR" altLang="en-US" sz="800" dirty="0" err="1">
                <a:latin typeface="+mn-ea"/>
              </a:rPr>
              <a:t>답변완료</a:t>
            </a:r>
            <a:r>
              <a:rPr lang="ko-KR" altLang="en-US" sz="800" dirty="0">
                <a:latin typeface="+mn-ea"/>
              </a:rPr>
              <a:t> 상태</a:t>
            </a:r>
            <a:r>
              <a:rPr lang="en-US" altLang="ko-KR" sz="800" dirty="0">
                <a:latin typeface="+mn-ea"/>
              </a:rPr>
              <a:t>)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7449006" y="777736"/>
          <a:ext cx="2393885" cy="1082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4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답변 등록 완료된 상태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내용부분만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수정이 가능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클릭 시 답변 수정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시 메일</a:t>
                      </a:r>
                      <a:r>
                        <a:rPr lang="en-US" altLang="ko-KR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SMS 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발송할지 선택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939072"/>
                  </a:ext>
                </a:extLst>
              </a:tr>
            </a:tbl>
          </a:graphicData>
        </a:graphic>
      </p:graphicFrame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C78C39B2-4652-7743-9513-7A8C5BDD0E3C}"/>
              </a:ext>
            </a:extLst>
          </p:cNvPr>
          <p:cNvSpPr/>
          <p:nvPr/>
        </p:nvSpPr>
        <p:spPr>
          <a:xfrm>
            <a:off x="482145" y="2121653"/>
            <a:ext cx="2107435" cy="24394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ko-KR" altLang="en-US" sz="1050" b="1" dirty="0"/>
              <a:t>제목</a:t>
            </a:r>
            <a:endParaRPr kumimoji="1" lang="x-none" altLang="en-US" sz="1050" b="1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493E11F1-5A5C-0541-AB33-89F053442B83}"/>
              </a:ext>
            </a:extLst>
          </p:cNvPr>
          <p:cNvSpPr/>
          <p:nvPr/>
        </p:nvSpPr>
        <p:spPr>
          <a:xfrm>
            <a:off x="482145" y="2749935"/>
            <a:ext cx="2113770" cy="2294607"/>
          </a:xfrm>
          <a:prstGeom prst="roundRect">
            <a:avLst>
              <a:gd name="adj" fmla="val 2731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ko-KR" altLang="en-US" sz="1050" b="1" dirty="0"/>
              <a:t>내용</a:t>
            </a:r>
            <a:endParaRPr kumimoji="1" lang="x-none" altLang="en-US" sz="1050" b="1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3E0F6A1-CCC2-3343-AF64-E8A4D9C1CD0F}"/>
              </a:ext>
            </a:extLst>
          </p:cNvPr>
          <p:cNvSpPr/>
          <p:nvPr/>
        </p:nvSpPr>
        <p:spPr>
          <a:xfrm>
            <a:off x="482144" y="2435794"/>
            <a:ext cx="966168" cy="24394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ko-KR" altLang="en-US" sz="1050" b="1" dirty="0"/>
              <a:t>작성자</a:t>
            </a:r>
            <a:endParaRPr kumimoji="1" lang="x-none" altLang="en-US" sz="1050" b="1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7926E458-4445-224B-88BB-F2A0A296CB42}"/>
              </a:ext>
            </a:extLst>
          </p:cNvPr>
          <p:cNvSpPr/>
          <p:nvPr/>
        </p:nvSpPr>
        <p:spPr>
          <a:xfrm>
            <a:off x="1534229" y="2435794"/>
            <a:ext cx="1055351" cy="24394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ko-KR" altLang="en-US" sz="1050" b="1" dirty="0"/>
              <a:t>작성일</a:t>
            </a:r>
            <a:endParaRPr kumimoji="1" lang="x-none" altLang="en-US" sz="1050" b="1" dirty="0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6FDDCED9-AC6D-194A-89BC-CB102985D8D5}"/>
              </a:ext>
            </a:extLst>
          </p:cNvPr>
          <p:cNvSpPr/>
          <p:nvPr/>
        </p:nvSpPr>
        <p:spPr>
          <a:xfrm>
            <a:off x="480511" y="5125926"/>
            <a:ext cx="2107435" cy="75937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ko-KR" altLang="en-US" sz="1050" b="1" dirty="0"/>
              <a:t>첨부파일</a:t>
            </a:r>
            <a:endParaRPr kumimoji="1" lang="x-none" altLang="en-US" sz="105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4B3BFF-708C-4A4C-882F-2FE125AFB2A3}"/>
              </a:ext>
            </a:extLst>
          </p:cNvPr>
          <p:cNvSpPr txBox="1"/>
          <p:nvPr/>
        </p:nvSpPr>
        <p:spPr>
          <a:xfrm>
            <a:off x="504662" y="5370600"/>
            <a:ext cx="1367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sz="1000" dirty="0"/>
              <a:t>테스트파일</a:t>
            </a:r>
            <a:r>
              <a:rPr kumimoji="1" lang="en-US" altLang="x-none" sz="1000" dirty="0"/>
              <a:t>1.jpg</a:t>
            </a:r>
            <a:endParaRPr kumimoji="1" lang="x-none" alt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883CAE-70AC-A44C-B84A-E1C816AB8B26}"/>
              </a:ext>
            </a:extLst>
          </p:cNvPr>
          <p:cNvSpPr txBox="1"/>
          <p:nvPr/>
        </p:nvSpPr>
        <p:spPr>
          <a:xfrm>
            <a:off x="504662" y="5582789"/>
            <a:ext cx="1367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sz="1000" dirty="0"/>
              <a:t>테스트파일</a:t>
            </a:r>
            <a:r>
              <a:rPr kumimoji="1" lang="en-US" altLang="x-none" sz="1000" dirty="0"/>
              <a:t>2.jpg</a:t>
            </a:r>
            <a:endParaRPr kumimoji="1" lang="x-none" alt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CCE4E0-9F45-534D-BDE2-893D387087C6}"/>
              </a:ext>
            </a:extLst>
          </p:cNvPr>
          <p:cNvSpPr txBox="1"/>
          <p:nvPr/>
        </p:nvSpPr>
        <p:spPr>
          <a:xfrm>
            <a:off x="504662" y="1750196"/>
            <a:ext cx="139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>
                <a:solidFill>
                  <a:srgbClr val="004470"/>
                </a:solidFill>
              </a:rPr>
              <a:t>문의게시판</a:t>
            </a:r>
            <a:endParaRPr kumimoji="1" lang="x-none" altLang="en-US" sz="1000" b="1" dirty="0">
              <a:solidFill>
                <a:srgbClr val="004470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CEE95E0-A542-E847-BB8E-2C48CEC5D1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2742" y="1755507"/>
            <a:ext cx="235499" cy="235499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32223E4-29A0-2E41-B093-F5FF94CFC056}"/>
              </a:ext>
            </a:extLst>
          </p:cNvPr>
          <p:cNvCxnSpPr>
            <a:cxnSpLocks/>
          </p:cNvCxnSpPr>
          <p:nvPr/>
        </p:nvCxnSpPr>
        <p:spPr>
          <a:xfrm flipV="1">
            <a:off x="2835254" y="1755507"/>
            <a:ext cx="1224439" cy="4442775"/>
          </a:xfrm>
          <a:prstGeom prst="straightConnector1">
            <a:avLst/>
          </a:prstGeom>
          <a:ln w="47625">
            <a:solidFill>
              <a:srgbClr val="009EDC">
                <a:alpha val="7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F913D15-B2B5-D141-AEC0-FA8562B905D9}"/>
              </a:ext>
            </a:extLst>
          </p:cNvPr>
          <p:cNvSpPr/>
          <p:nvPr/>
        </p:nvSpPr>
        <p:spPr>
          <a:xfrm>
            <a:off x="3185689" y="3632977"/>
            <a:ext cx="525137" cy="303277"/>
          </a:xfrm>
          <a:prstGeom prst="ellipse">
            <a:avLst/>
          </a:prstGeom>
          <a:solidFill>
            <a:srgbClr val="009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 b="1" dirty="0"/>
              <a:t>스크롤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DD42F95-1002-B44A-B868-85F9DB7E6291}"/>
              </a:ext>
            </a:extLst>
          </p:cNvPr>
          <p:cNvGrpSpPr/>
          <p:nvPr/>
        </p:nvGrpSpPr>
        <p:grpSpPr>
          <a:xfrm>
            <a:off x="3448257" y="4044432"/>
            <a:ext cx="412741" cy="524130"/>
            <a:chOff x="4701063" y="3786553"/>
            <a:chExt cx="412741" cy="524130"/>
          </a:xfrm>
        </p:grpSpPr>
        <p:sp>
          <p:nvSpPr>
            <p:cNvPr id="41" name="Arrow Left">
              <a:extLst>
                <a:ext uri="{FF2B5EF4-FFF2-40B4-BE49-F238E27FC236}">
                  <a16:creationId xmlns:a16="http://schemas.microsoft.com/office/drawing/2014/main" id="{0083CFB6-50C6-2A40-A12E-B20916D268E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698692" y="3804885"/>
              <a:ext cx="108000" cy="71335"/>
            </a:xfrm>
            <a:custGeom>
              <a:avLst/>
              <a:gdLst>
                <a:gd name="T0" fmla="*/ 157 w 338"/>
                <a:gd name="T1" fmla="*/ 223 h 223"/>
                <a:gd name="T2" fmla="*/ 157 w 338"/>
                <a:gd name="T3" fmla="*/ 149 h 223"/>
                <a:gd name="T4" fmla="*/ 338 w 338"/>
                <a:gd name="T5" fmla="*/ 149 h 223"/>
                <a:gd name="T6" fmla="*/ 338 w 338"/>
                <a:gd name="T7" fmla="*/ 73 h 223"/>
                <a:gd name="T8" fmla="*/ 157 w 338"/>
                <a:gd name="T9" fmla="*/ 73 h 223"/>
                <a:gd name="T10" fmla="*/ 157 w 338"/>
                <a:gd name="T11" fmla="*/ 0 h 223"/>
                <a:gd name="T12" fmla="*/ 0 w 338"/>
                <a:gd name="T13" fmla="*/ 111 h 223"/>
                <a:gd name="T14" fmla="*/ 157 w 338"/>
                <a:gd name="T15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23">
                  <a:moveTo>
                    <a:pt x="157" y="223"/>
                  </a:moveTo>
                  <a:lnTo>
                    <a:pt x="157" y="149"/>
                  </a:lnTo>
                  <a:lnTo>
                    <a:pt x="338" y="149"/>
                  </a:lnTo>
                  <a:lnTo>
                    <a:pt x="338" y="73"/>
                  </a:lnTo>
                  <a:lnTo>
                    <a:pt x="157" y="73"/>
                  </a:lnTo>
                  <a:lnTo>
                    <a:pt x="157" y="0"/>
                  </a:lnTo>
                  <a:lnTo>
                    <a:pt x="0" y="111"/>
                  </a:lnTo>
                  <a:lnTo>
                    <a:pt x="157" y="223"/>
                  </a:lnTo>
                  <a:close/>
                </a:path>
              </a:pathLst>
            </a:custGeom>
            <a:solidFill>
              <a:srgbClr val="5B9BD5">
                <a:alpha val="75000"/>
              </a:srgbClr>
            </a:solidFill>
            <a:ln w="3175">
              <a:solidFill>
                <a:srgbClr val="5B9BD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Touch Point">
              <a:extLst>
                <a:ext uri="{FF2B5EF4-FFF2-40B4-BE49-F238E27FC236}">
                  <a16:creationId xmlns:a16="http://schemas.microsoft.com/office/drawing/2014/main" id="{563A8CDC-4821-484C-858C-059FDC1767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01063" y="3923132"/>
              <a:ext cx="103261" cy="102762"/>
            </a:xfrm>
            <a:prstGeom prst="ellipse">
              <a:avLst/>
            </a:prstGeom>
            <a:solidFill>
              <a:srgbClr val="5B9BD5">
                <a:alpha val="75000"/>
              </a:srgbClr>
            </a:solidFill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Hand">
              <a:extLst>
                <a:ext uri="{FF2B5EF4-FFF2-40B4-BE49-F238E27FC236}">
                  <a16:creationId xmlns:a16="http://schemas.microsoft.com/office/drawing/2014/main" id="{F057D766-5853-7644-9447-02516A47929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805019" y="3903127"/>
              <a:ext cx="308785" cy="407556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8 h 1268"/>
                <a:gd name="T4" fmla="*/ 213 w 962"/>
                <a:gd name="T5" fmla="*/ 832 h 1268"/>
                <a:gd name="T6" fmla="*/ 59 w 962"/>
                <a:gd name="T7" fmla="*/ 593 h 1268"/>
                <a:gd name="T8" fmla="*/ 77 w 962"/>
                <a:gd name="T9" fmla="*/ 488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400 h 1268"/>
                <a:gd name="T20" fmla="*/ 662 w 962"/>
                <a:gd name="T21" fmla="*/ 400 h 1268"/>
                <a:gd name="T22" fmla="*/ 662 w 962"/>
                <a:gd name="T23" fmla="*/ 611 h 1268"/>
                <a:gd name="T24" fmla="*/ 662 w 962"/>
                <a:gd name="T25" fmla="*/ 480 h 1268"/>
                <a:gd name="T26" fmla="*/ 807 w 962"/>
                <a:gd name="T27" fmla="*/ 489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8"/>
                    <a:pt x="449" y="1130"/>
                    <a:pt x="391" y="1088"/>
                  </a:cubicBezTo>
                  <a:cubicBezTo>
                    <a:pt x="328" y="1041"/>
                    <a:pt x="243" y="917"/>
                    <a:pt x="213" y="832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8"/>
                  </a:cubicBezTo>
                  <a:cubicBezTo>
                    <a:pt x="247" y="463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400"/>
                  </a:lnTo>
                  <a:cubicBezTo>
                    <a:pt x="516" y="284"/>
                    <a:pt x="662" y="325"/>
                    <a:pt x="662" y="400"/>
                  </a:cubicBezTo>
                  <a:lnTo>
                    <a:pt x="662" y="611"/>
                  </a:lnTo>
                  <a:lnTo>
                    <a:pt x="662" y="480"/>
                  </a:lnTo>
                  <a:cubicBezTo>
                    <a:pt x="662" y="359"/>
                    <a:pt x="807" y="404"/>
                    <a:pt x="807" y="489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Arrow Left">
              <a:extLst>
                <a:ext uri="{FF2B5EF4-FFF2-40B4-BE49-F238E27FC236}">
                  <a16:creationId xmlns:a16="http://schemas.microsoft.com/office/drawing/2014/main" id="{40550D8D-AFFD-9349-9424-27E682D2165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4698693" y="4075231"/>
              <a:ext cx="108000" cy="71335"/>
            </a:xfrm>
            <a:custGeom>
              <a:avLst/>
              <a:gdLst>
                <a:gd name="T0" fmla="*/ 157 w 338"/>
                <a:gd name="T1" fmla="*/ 223 h 223"/>
                <a:gd name="T2" fmla="*/ 157 w 338"/>
                <a:gd name="T3" fmla="*/ 149 h 223"/>
                <a:gd name="T4" fmla="*/ 338 w 338"/>
                <a:gd name="T5" fmla="*/ 149 h 223"/>
                <a:gd name="T6" fmla="*/ 338 w 338"/>
                <a:gd name="T7" fmla="*/ 73 h 223"/>
                <a:gd name="T8" fmla="*/ 157 w 338"/>
                <a:gd name="T9" fmla="*/ 73 h 223"/>
                <a:gd name="T10" fmla="*/ 157 w 338"/>
                <a:gd name="T11" fmla="*/ 0 h 223"/>
                <a:gd name="T12" fmla="*/ 0 w 338"/>
                <a:gd name="T13" fmla="*/ 111 h 223"/>
                <a:gd name="T14" fmla="*/ 157 w 338"/>
                <a:gd name="T15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23">
                  <a:moveTo>
                    <a:pt x="157" y="223"/>
                  </a:moveTo>
                  <a:lnTo>
                    <a:pt x="157" y="149"/>
                  </a:lnTo>
                  <a:lnTo>
                    <a:pt x="338" y="149"/>
                  </a:lnTo>
                  <a:lnTo>
                    <a:pt x="338" y="73"/>
                  </a:lnTo>
                  <a:lnTo>
                    <a:pt x="157" y="73"/>
                  </a:lnTo>
                  <a:lnTo>
                    <a:pt x="157" y="0"/>
                  </a:lnTo>
                  <a:lnTo>
                    <a:pt x="0" y="111"/>
                  </a:lnTo>
                  <a:lnTo>
                    <a:pt x="157" y="223"/>
                  </a:lnTo>
                  <a:close/>
                </a:path>
              </a:pathLst>
            </a:custGeom>
            <a:solidFill>
              <a:srgbClr val="5B9BD5">
                <a:alpha val="75000"/>
              </a:srgbClr>
            </a:solidFill>
            <a:ln w="3175">
              <a:solidFill>
                <a:srgbClr val="5B9BD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96325F89-C438-2146-97CC-D44FB2F31277}"/>
              </a:ext>
            </a:extLst>
          </p:cNvPr>
          <p:cNvCxnSpPr/>
          <p:nvPr/>
        </p:nvCxnSpPr>
        <p:spPr>
          <a:xfrm>
            <a:off x="462350" y="6087817"/>
            <a:ext cx="2133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F8EAD9CA-5747-714B-9118-9CCDCC426C0E}"/>
              </a:ext>
            </a:extLst>
          </p:cNvPr>
          <p:cNvCxnSpPr/>
          <p:nvPr/>
        </p:nvCxnSpPr>
        <p:spPr>
          <a:xfrm>
            <a:off x="4266213" y="1956455"/>
            <a:ext cx="2133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20FD118C-DE44-184B-8452-280A4C48C821}"/>
              </a:ext>
            </a:extLst>
          </p:cNvPr>
          <p:cNvSpPr/>
          <p:nvPr/>
        </p:nvSpPr>
        <p:spPr>
          <a:xfrm>
            <a:off x="4331350" y="2298653"/>
            <a:ext cx="977080" cy="24394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ko-KR" altLang="en-US" sz="1050" b="1" dirty="0"/>
              <a:t>담당자</a:t>
            </a:r>
            <a:endParaRPr kumimoji="1" lang="x-none" altLang="en-US" sz="105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520ED5-DFA8-C848-A1F5-423EE88C27AA}"/>
              </a:ext>
            </a:extLst>
          </p:cNvPr>
          <p:cNvSpPr txBox="1"/>
          <p:nvPr/>
        </p:nvSpPr>
        <p:spPr>
          <a:xfrm>
            <a:off x="4265153" y="1995036"/>
            <a:ext cx="920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sz="1200" b="1" dirty="0">
                <a:solidFill>
                  <a:schemeClr val="accent5">
                    <a:lumMod val="75000"/>
                  </a:schemeClr>
                </a:solidFill>
              </a:rPr>
              <a:t>답변</a:t>
            </a:r>
            <a:endParaRPr kumimoji="1" lang="x-none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E96C91F-B62C-4B42-A31B-6C7F0ABEC2AF}"/>
              </a:ext>
            </a:extLst>
          </p:cNvPr>
          <p:cNvSpPr/>
          <p:nvPr/>
        </p:nvSpPr>
        <p:spPr>
          <a:xfrm>
            <a:off x="4174628" y="2149877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2BBD5509-6BC6-A749-9814-5D85C0C14615}"/>
              </a:ext>
            </a:extLst>
          </p:cNvPr>
          <p:cNvSpPr/>
          <p:nvPr/>
        </p:nvSpPr>
        <p:spPr>
          <a:xfrm>
            <a:off x="5978632" y="5172210"/>
            <a:ext cx="465383" cy="24394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x-none" altLang="en-US" sz="1000" b="1" dirty="0"/>
              <a:t>수정</a:t>
            </a:r>
            <a:endParaRPr kumimoji="1" lang="x-none" altLang="en-US" sz="1050" b="1" dirty="0"/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0E813BF-51DE-0149-8E44-C34BD4E45975}"/>
              </a:ext>
            </a:extLst>
          </p:cNvPr>
          <p:cNvSpPr/>
          <p:nvPr/>
        </p:nvSpPr>
        <p:spPr>
          <a:xfrm>
            <a:off x="5387130" y="2301228"/>
            <a:ext cx="1056885" cy="24394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ko-KR" altLang="en-US" sz="1050" b="1" dirty="0"/>
              <a:t>답변일</a:t>
            </a:r>
            <a:endParaRPr kumimoji="1" lang="x-none" altLang="en-US" sz="1050" b="1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0976F106-F038-C141-9B17-0141FD5EB8BC}"/>
              </a:ext>
            </a:extLst>
          </p:cNvPr>
          <p:cNvSpPr/>
          <p:nvPr/>
        </p:nvSpPr>
        <p:spPr>
          <a:xfrm>
            <a:off x="4330246" y="2625589"/>
            <a:ext cx="2113770" cy="1608882"/>
          </a:xfrm>
          <a:prstGeom prst="roundRect">
            <a:avLst>
              <a:gd name="adj" fmla="val 2731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ko-KR" altLang="en-US" sz="1050" b="1" dirty="0"/>
              <a:t>내용</a:t>
            </a:r>
            <a:endParaRPr kumimoji="1" lang="x-none" altLang="en-US" sz="1050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13506F-A93A-9442-B090-E0A7ACF1C846}"/>
              </a:ext>
            </a:extLst>
          </p:cNvPr>
          <p:cNvSpPr/>
          <p:nvPr/>
        </p:nvSpPr>
        <p:spPr>
          <a:xfrm>
            <a:off x="4375620" y="5213259"/>
            <a:ext cx="104328" cy="10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x-none" altLang="en-US" sz="105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994FAA-8E10-054C-AADD-A376FCA115EB}"/>
              </a:ext>
            </a:extLst>
          </p:cNvPr>
          <p:cNvSpPr txBox="1"/>
          <p:nvPr/>
        </p:nvSpPr>
        <p:spPr>
          <a:xfrm>
            <a:off x="4479948" y="5159543"/>
            <a:ext cx="767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sz="800" dirty="0"/>
              <a:t>메일발송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0234395-723F-4045-B731-2192D21CF904}"/>
              </a:ext>
            </a:extLst>
          </p:cNvPr>
          <p:cNvSpPr/>
          <p:nvPr/>
        </p:nvSpPr>
        <p:spPr>
          <a:xfrm>
            <a:off x="4160148" y="5226114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DC799F-08CF-B84B-823B-B24921F351A2}"/>
              </a:ext>
            </a:extLst>
          </p:cNvPr>
          <p:cNvSpPr/>
          <p:nvPr/>
        </p:nvSpPr>
        <p:spPr>
          <a:xfrm>
            <a:off x="5130458" y="5210720"/>
            <a:ext cx="104328" cy="10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x-none" altLang="en-US" sz="105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096456-223F-B64D-B49A-712ED9DDA050}"/>
              </a:ext>
            </a:extLst>
          </p:cNvPr>
          <p:cNvSpPr txBox="1"/>
          <p:nvPr/>
        </p:nvSpPr>
        <p:spPr>
          <a:xfrm>
            <a:off x="5234786" y="5157004"/>
            <a:ext cx="767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800" dirty="0"/>
              <a:t>SMS </a:t>
            </a:r>
            <a:r>
              <a:rPr kumimoji="1" lang="ko-KR" altLang="en-US" sz="800" dirty="0"/>
              <a:t>발송</a:t>
            </a:r>
            <a:endParaRPr kumimoji="1" lang="x-none" altLang="en-US" sz="800" dirty="0"/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F6CB3214-2C5A-C84E-A5BA-1E06F64898C3}"/>
              </a:ext>
            </a:extLst>
          </p:cNvPr>
          <p:cNvSpPr/>
          <p:nvPr/>
        </p:nvSpPr>
        <p:spPr>
          <a:xfrm>
            <a:off x="4315793" y="4308125"/>
            <a:ext cx="2128222" cy="776926"/>
          </a:xfrm>
          <a:prstGeom prst="roundRect">
            <a:avLst>
              <a:gd name="adj" fmla="val 7188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ko-KR" altLang="en-US" sz="1050" b="1" dirty="0"/>
              <a:t>첨부파일</a:t>
            </a:r>
            <a:endParaRPr kumimoji="1" lang="x-none" altLang="en-US" sz="105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002A333-933F-BF4F-9399-28CB7BC1E73F}"/>
              </a:ext>
            </a:extLst>
          </p:cNvPr>
          <p:cNvSpPr txBox="1"/>
          <p:nvPr/>
        </p:nvSpPr>
        <p:spPr>
          <a:xfrm>
            <a:off x="4339944" y="4552799"/>
            <a:ext cx="1380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 err="1"/>
              <a:t>테스트파일</a:t>
            </a:r>
            <a:r>
              <a:rPr kumimoji="1" lang="en-US" altLang="ko-KR" sz="1000" dirty="0"/>
              <a:t>3.jpg</a:t>
            </a:r>
            <a:endParaRPr kumimoji="1" lang="x-none" altLang="en-US" sz="1000" dirty="0"/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7DE5424D-63F3-EB4C-81CF-0549F79875C1}"/>
              </a:ext>
            </a:extLst>
          </p:cNvPr>
          <p:cNvSpPr/>
          <p:nvPr/>
        </p:nvSpPr>
        <p:spPr>
          <a:xfrm>
            <a:off x="5827197" y="4369265"/>
            <a:ext cx="510147" cy="20569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ko-KR" altLang="en-US" sz="800" b="1" dirty="0"/>
              <a:t>업로드</a:t>
            </a:r>
            <a:endParaRPr kumimoji="1" lang="x-none" altLang="en-US" sz="105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B160C6-C491-BE4B-BAF3-2F8A9EE19F56}"/>
              </a:ext>
            </a:extLst>
          </p:cNvPr>
          <p:cNvSpPr txBox="1"/>
          <p:nvPr/>
        </p:nvSpPr>
        <p:spPr>
          <a:xfrm>
            <a:off x="5924545" y="4594060"/>
            <a:ext cx="412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sz="800" dirty="0">
                <a:solidFill>
                  <a:schemeClr val="accent1">
                    <a:lumMod val="75000"/>
                  </a:schemeClr>
                </a:solidFill>
              </a:rPr>
              <a:t>삭제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37911A-60F3-1E43-A5E2-2E37495B8B00}"/>
              </a:ext>
            </a:extLst>
          </p:cNvPr>
          <p:cNvSpPr txBox="1"/>
          <p:nvPr/>
        </p:nvSpPr>
        <p:spPr>
          <a:xfrm>
            <a:off x="4344373" y="4758799"/>
            <a:ext cx="1380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 err="1"/>
              <a:t>테스트파일</a:t>
            </a:r>
            <a:r>
              <a:rPr kumimoji="1" lang="en-US" altLang="ko-KR" sz="1000" dirty="0"/>
              <a:t>4.jpg</a:t>
            </a:r>
            <a:endParaRPr kumimoji="1" lang="x-none" alt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9FB114D-C4B0-CE45-B659-D6B973A4678E}"/>
              </a:ext>
            </a:extLst>
          </p:cNvPr>
          <p:cNvSpPr txBox="1"/>
          <p:nvPr/>
        </p:nvSpPr>
        <p:spPr>
          <a:xfrm>
            <a:off x="5924544" y="4812167"/>
            <a:ext cx="412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sz="800" dirty="0">
                <a:solidFill>
                  <a:schemeClr val="accent1">
                    <a:lumMod val="75000"/>
                  </a:schemeClr>
                </a:solidFill>
              </a:rPr>
              <a:t>삭제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E2252E0-5FC4-7B48-A2CC-D9CE9318C186}"/>
              </a:ext>
            </a:extLst>
          </p:cNvPr>
          <p:cNvSpPr/>
          <p:nvPr/>
        </p:nvSpPr>
        <p:spPr>
          <a:xfrm>
            <a:off x="7449006" y="2011501"/>
            <a:ext cx="2393884" cy="816674"/>
          </a:xfrm>
          <a:prstGeom prst="rect">
            <a:avLst/>
          </a:prstGeom>
          <a:noFill/>
          <a:ln w="25400">
            <a:solidFill>
              <a:srgbClr val="009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169DDB"/>
                </a:solidFill>
              </a:rPr>
              <a:t>플랫폼 논의 필요</a:t>
            </a:r>
            <a:endParaRPr lang="en-US" altLang="ko-KR" sz="1600" b="1" dirty="0">
              <a:solidFill>
                <a:srgbClr val="169DDB"/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169DDB"/>
                </a:solidFill>
              </a:rPr>
              <a:t>(</a:t>
            </a:r>
            <a:r>
              <a:rPr lang="ko-KR" altLang="en-US" sz="1200" b="1" dirty="0">
                <a:solidFill>
                  <a:srgbClr val="169DDB"/>
                </a:solidFill>
              </a:rPr>
              <a:t>핸드폰</a:t>
            </a:r>
            <a:r>
              <a:rPr lang="en-US" altLang="ko-KR" sz="1200" b="1" dirty="0">
                <a:solidFill>
                  <a:srgbClr val="169DDB"/>
                </a:solidFill>
              </a:rPr>
              <a:t>,</a:t>
            </a:r>
            <a:r>
              <a:rPr lang="ko-KR" altLang="en-US" sz="1200" b="1" dirty="0">
                <a:solidFill>
                  <a:srgbClr val="169DDB"/>
                </a:solidFill>
              </a:rPr>
              <a:t> 태블릿</a:t>
            </a:r>
            <a:r>
              <a:rPr lang="en-US" altLang="ko-KR" sz="1200" b="1" dirty="0">
                <a:solidFill>
                  <a:srgbClr val="169DDB"/>
                </a:solidFill>
              </a:rPr>
              <a:t>…</a:t>
            </a:r>
            <a:r>
              <a:rPr lang="ko-KR" altLang="en-US" sz="1200" b="1" dirty="0">
                <a:solidFill>
                  <a:srgbClr val="169DDB"/>
                </a:solidFill>
              </a:rPr>
              <a:t>등 적용범위</a:t>
            </a:r>
            <a:r>
              <a:rPr lang="en-US" altLang="ko-KR" sz="1200" b="1" dirty="0">
                <a:solidFill>
                  <a:srgbClr val="169DDB"/>
                </a:solidFill>
              </a:rPr>
              <a:t>)</a:t>
            </a:r>
            <a:endParaRPr lang="ko-KR" altLang="en-US" sz="1200" b="1" dirty="0">
              <a:solidFill>
                <a:srgbClr val="16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737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>
                <a:latin typeface="+mn-ea"/>
              </a:rPr>
              <a:t>맑은소프트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>
                <a:latin typeface="+mn-ea"/>
              </a:rPr>
              <a:t>맑은이러닝</a:t>
            </a:r>
            <a:r>
              <a:rPr lang="ko-KR" altLang="en-US" sz="800" dirty="0">
                <a:latin typeface="+mn-ea"/>
              </a:rPr>
              <a:t> 공지사항 게시판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686002"/>
              </p:ext>
            </p:extLst>
          </p:nvPr>
        </p:nvGraphicFramePr>
        <p:xfrm>
          <a:off x="7449006" y="777736"/>
          <a:ext cx="2393885" cy="1082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4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문의는 </a:t>
                      </a:r>
                      <a:r>
                        <a:rPr lang="ko-KR" altLang="en-US" sz="800" b="0" i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최신순으로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정렬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클릭하면 문의 상세페이지 화면으로 이동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게시물 검색 기능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C4FDD998-8C7A-754A-BBAB-9ECB3F1007FC}"/>
              </a:ext>
            </a:extLst>
          </p:cNvPr>
          <p:cNvSpPr/>
          <p:nvPr/>
        </p:nvSpPr>
        <p:spPr>
          <a:xfrm>
            <a:off x="2402600" y="2622418"/>
            <a:ext cx="2117236" cy="51550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x-none" altLang="en-US" sz="105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2D7647-9632-4846-8C81-2436F7BA0ACE}"/>
              </a:ext>
            </a:extLst>
          </p:cNvPr>
          <p:cNvSpPr txBox="1"/>
          <p:nvPr/>
        </p:nvSpPr>
        <p:spPr>
          <a:xfrm>
            <a:off x="2451695" y="2686635"/>
            <a:ext cx="1070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1"/>
                </a:solidFill>
              </a:rPr>
              <a:t>공지사항</a:t>
            </a:r>
            <a:r>
              <a:rPr kumimoji="1" lang="en-US" altLang="x-none" sz="1200" dirty="0">
                <a:solidFill>
                  <a:schemeClr val="bg1"/>
                </a:solidFill>
              </a:rPr>
              <a:t>1</a:t>
            </a:r>
            <a:endParaRPr kumimoji="1" lang="x-none" altLang="en-US" sz="12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1FA7C0-FF45-E549-9C36-9749AA833106}"/>
              </a:ext>
            </a:extLst>
          </p:cNvPr>
          <p:cNvSpPr txBox="1"/>
          <p:nvPr/>
        </p:nvSpPr>
        <p:spPr>
          <a:xfrm>
            <a:off x="3957121" y="2903161"/>
            <a:ext cx="52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00" dirty="0">
                <a:solidFill>
                  <a:schemeClr val="bg1"/>
                </a:solidFill>
              </a:rPr>
              <a:t>작성일</a:t>
            </a:r>
            <a:endParaRPr kumimoji="1" lang="x-none" altLang="en-US" sz="900" dirty="0">
              <a:solidFill>
                <a:schemeClr val="bg1"/>
              </a:solidFill>
            </a:endParaRPr>
          </a:p>
        </p:txBody>
      </p:sp>
      <p:sp>
        <p:nvSpPr>
          <p:cNvPr id="92" name="모서리가 둥근 직사각형 91">
            <a:extLst>
              <a:ext uri="{FF2B5EF4-FFF2-40B4-BE49-F238E27FC236}">
                <a16:creationId xmlns:a16="http://schemas.microsoft.com/office/drawing/2014/main" id="{284C882C-B729-7649-816F-D91543846093}"/>
              </a:ext>
            </a:extLst>
          </p:cNvPr>
          <p:cNvSpPr/>
          <p:nvPr/>
        </p:nvSpPr>
        <p:spPr>
          <a:xfrm>
            <a:off x="2402600" y="3198466"/>
            <a:ext cx="2117236" cy="51550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x-none" altLang="en-US" sz="105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2B42FAA-B2C1-004E-AA48-3EB7AF1B991B}"/>
              </a:ext>
            </a:extLst>
          </p:cNvPr>
          <p:cNvSpPr txBox="1"/>
          <p:nvPr/>
        </p:nvSpPr>
        <p:spPr>
          <a:xfrm>
            <a:off x="2451695" y="3262683"/>
            <a:ext cx="1070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1"/>
                </a:solidFill>
              </a:rPr>
              <a:t>공지사항 </a:t>
            </a:r>
            <a:r>
              <a:rPr kumimoji="1" lang="en-US" altLang="ko-KR" sz="1200" dirty="0">
                <a:solidFill>
                  <a:schemeClr val="bg1"/>
                </a:solidFill>
              </a:rPr>
              <a:t>2</a:t>
            </a:r>
            <a:endParaRPr kumimoji="1" lang="x-none" altLang="en-US" sz="1200" dirty="0">
              <a:solidFill>
                <a:schemeClr val="bg1"/>
              </a:solidFill>
            </a:endParaRPr>
          </a:p>
        </p:txBody>
      </p:sp>
      <p:sp>
        <p:nvSpPr>
          <p:cNvPr id="95" name="모서리가 둥근 직사각형 94">
            <a:extLst>
              <a:ext uri="{FF2B5EF4-FFF2-40B4-BE49-F238E27FC236}">
                <a16:creationId xmlns:a16="http://schemas.microsoft.com/office/drawing/2014/main" id="{45A060C4-C291-F647-86B5-64EF4328911B}"/>
              </a:ext>
            </a:extLst>
          </p:cNvPr>
          <p:cNvSpPr/>
          <p:nvPr/>
        </p:nvSpPr>
        <p:spPr>
          <a:xfrm>
            <a:off x="2402600" y="3769561"/>
            <a:ext cx="2117236" cy="51550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x-none" altLang="en-US" sz="105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9414EF9-9F5A-8241-832C-A89D8096BE48}"/>
              </a:ext>
            </a:extLst>
          </p:cNvPr>
          <p:cNvSpPr txBox="1"/>
          <p:nvPr/>
        </p:nvSpPr>
        <p:spPr>
          <a:xfrm>
            <a:off x="2451695" y="3833778"/>
            <a:ext cx="1070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1"/>
                </a:solidFill>
              </a:rPr>
              <a:t>공지사항 </a:t>
            </a:r>
            <a:r>
              <a:rPr kumimoji="1" lang="en-US" altLang="ko-KR" sz="1200" dirty="0">
                <a:solidFill>
                  <a:schemeClr val="bg1"/>
                </a:solidFill>
              </a:rPr>
              <a:t>3</a:t>
            </a:r>
            <a:endParaRPr kumimoji="1" lang="x-none" altLang="en-US" sz="1200" dirty="0">
              <a:solidFill>
                <a:schemeClr val="bg1"/>
              </a:solidFill>
            </a:endParaRP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32E050E5-5CA7-5646-A1D0-37EC8AB2AF8D}"/>
              </a:ext>
            </a:extLst>
          </p:cNvPr>
          <p:cNvSpPr/>
          <p:nvPr/>
        </p:nvSpPr>
        <p:spPr>
          <a:xfrm>
            <a:off x="2402600" y="4340656"/>
            <a:ext cx="2117236" cy="51550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x-none" altLang="en-US" sz="105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B14E939-E08C-2D49-9A21-7DD74D9E3852}"/>
              </a:ext>
            </a:extLst>
          </p:cNvPr>
          <p:cNvSpPr txBox="1"/>
          <p:nvPr/>
        </p:nvSpPr>
        <p:spPr>
          <a:xfrm>
            <a:off x="2451695" y="4404873"/>
            <a:ext cx="1070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1"/>
                </a:solidFill>
              </a:rPr>
              <a:t>공지사항 </a:t>
            </a:r>
            <a:r>
              <a:rPr kumimoji="1" lang="en-US" altLang="ko-KR" sz="1200" dirty="0">
                <a:solidFill>
                  <a:schemeClr val="bg1"/>
                </a:solidFill>
              </a:rPr>
              <a:t>4</a:t>
            </a:r>
            <a:endParaRPr kumimoji="1" lang="x-none" altLang="en-US" sz="1200" dirty="0">
              <a:solidFill>
                <a:schemeClr val="bg1"/>
              </a:solidFill>
            </a:endParaRPr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73459D12-D903-4E41-B1E0-F880277E0BE9}"/>
              </a:ext>
            </a:extLst>
          </p:cNvPr>
          <p:cNvSpPr/>
          <p:nvPr/>
        </p:nvSpPr>
        <p:spPr>
          <a:xfrm>
            <a:off x="2402600" y="4918787"/>
            <a:ext cx="2117236" cy="51550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x-none" altLang="en-US" sz="105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394D65-E7E0-634D-A149-195D6327FE70}"/>
              </a:ext>
            </a:extLst>
          </p:cNvPr>
          <p:cNvSpPr txBox="1"/>
          <p:nvPr/>
        </p:nvSpPr>
        <p:spPr>
          <a:xfrm>
            <a:off x="2451695" y="4983004"/>
            <a:ext cx="1070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1"/>
                </a:solidFill>
              </a:rPr>
              <a:t>공지사항 </a:t>
            </a:r>
            <a:r>
              <a:rPr kumimoji="1" lang="en-US" altLang="ko-KR" sz="1200" dirty="0">
                <a:solidFill>
                  <a:schemeClr val="bg1"/>
                </a:solidFill>
              </a:rPr>
              <a:t>5</a:t>
            </a:r>
            <a:endParaRPr kumimoji="1" lang="x-none" altLang="en-US" sz="1200" dirty="0">
              <a:solidFill>
                <a:schemeClr val="bg1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F122E1A0-D882-D043-96F8-755677220D2E}"/>
              </a:ext>
            </a:extLst>
          </p:cNvPr>
          <p:cNvSpPr/>
          <p:nvPr/>
        </p:nvSpPr>
        <p:spPr>
          <a:xfrm>
            <a:off x="2253955" y="2605917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2A0D9B-77AA-CE4C-BA0D-ACF1E8C6E70D}"/>
              </a:ext>
            </a:extLst>
          </p:cNvPr>
          <p:cNvSpPr txBox="1"/>
          <p:nvPr/>
        </p:nvSpPr>
        <p:spPr>
          <a:xfrm>
            <a:off x="3379905" y="5324220"/>
            <a:ext cx="285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.</a:t>
            </a:r>
          </a:p>
          <a:p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.</a:t>
            </a:r>
            <a:endParaRPr kumimoji="1" lang="x-none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C4BCF8E-A344-CF4A-9B82-75B9FFEE04D8}"/>
              </a:ext>
            </a:extLst>
          </p:cNvPr>
          <p:cNvSpPr/>
          <p:nvPr/>
        </p:nvSpPr>
        <p:spPr>
          <a:xfrm>
            <a:off x="2999416" y="2361970"/>
            <a:ext cx="1105455" cy="1656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kumimoji="1" lang="x-none" altLang="en-US" sz="105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9F4932-E50B-014D-83DB-C5BCCA92DF00}"/>
              </a:ext>
            </a:extLst>
          </p:cNvPr>
          <p:cNvSpPr/>
          <p:nvPr/>
        </p:nvSpPr>
        <p:spPr>
          <a:xfrm>
            <a:off x="4150082" y="2365920"/>
            <a:ext cx="369754" cy="16174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x-none" altLang="en-US" sz="700" b="1" dirty="0"/>
              <a:t>검색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075B9AF2-C934-4D46-A924-6914B152B5B2}"/>
              </a:ext>
            </a:extLst>
          </p:cNvPr>
          <p:cNvSpPr/>
          <p:nvPr/>
        </p:nvSpPr>
        <p:spPr>
          <a:xfrm>
            <a:off x="2877533" y="2244111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429CEE4-F196-2447-9980-27425B159B76}"/>
              </a:ext>
            </a:extLst>
          </p:cNvPr>
          <p:cNvSpPr/>
          <p:nvPr/>
        </p:nvSpPr>
        <p:spPr>
          <a:xfrm>
            <a:off x="7449006" y="2883886"/>
            <a:ext cx="2393884" cy="816674"/>
          </a:xfrm>
          <a:prstGeom prst="rect">
            <a:avLst/>
          </a:prstGeom>
          <a:noFill/>
          <a:ln w="25400">
            <a:solidFill>
              <a:srgbClr val="009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169DDB"/>
                </a:solidFill>
              </a:rPr>
              <a:t>플랫폼 논의 필요</a:t>
            </a:r>
            <a:endParaRPr lang="en-US" altLang="ko-KR" sz="1600" b="1" dirty="0">
              <a:solidFill>
                <a:srgbClr val="169DDB"/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169DDB"/>
                </a:solidFill>
              </a:rPr>
              <a:t>(</a:t>
            </a:r>
            <a:r>
              <a:rPr lang="ko-KR" altLang="en-US" sz="1200" b="1" dirty="0">
                <a:solidFill>
                  <a:srgbClr val="169DDB"/>
                </a:solidFill>
              </a:rPr>
              <a:t>핸드폰</a:t>
            </a:r>
            <a:r>
              <a:rPr lang="en-US" altLang="ko-KR" sz="1200" b="1" dirty="0">
                <a:solidFill>
                  <a:srgbClr val="169DDB"/>
                </a:solidFill>
              </a:rPr>
              <a:t>,</a:t>
            </a:r>
            <a:r>
              <a:rPr lang="ko-KR" altLang="en-US" sz="1200" b="1" dirty="0">
                <a:solidFill>
                  <a:srgbClr val="169DDB"/>
                </a:solidFill>
              </a:rPr>
              <a:t> 태블릿</a:t>
            </a:r>
            <a:r>
              <a:rPr lang="en-US" altLang="ko-KR" sz="1200" b="1" dirty="0">
                <a:solidFill>
                  <a:srgbClr val="169DDB"/>
                </a:solidFill>
              </a:rPr>
              <a:t>…</a:t>
            </a:r>
            <a:r>
              <a:rPr lang="ko-KR" altLang="en-US" sz="1200" b="1" dirty="0">
                <a:solidFill>
                  <a:srgbClr val="169DDB"/>
                </a:solidFill>
              </a:rPr>
              <a:t>등 적용범위</a:t>
            </a:r>
            <a:r>
              <a:rPr lang="en-US" altLang="ko-KR" sz="1200" b="1" dirty="0">
                <a:solidFill>
                  <a:srgbClr val="169DDB"/>
                </a:solidFill>
              </a:rPr>
              <a:t>)</a:t>
            </a:r>
            <a:endParaRPr lang="ko-KR" altLang="en-US" sz="1200" b="1" dirty="0">
              <a:solidFill>
                <a:srgbClr val="169DD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35293" y="1766069"/>
            <a:ext cx="234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</a:rPr>
              <a:t>맑은이러닝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공지사항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1FA7C0-FF45-E549-9C36-9749AA833106}"/>
              </a:ext>
            </a:extLst>
          </p:cNvPr>
          <p:cNvSpPr txBox="1"/>
          <p:nvPr/>
        </p:nvSpPr>
        <p:spPr>
          <a:xfrm>
            <a:off x="3971930" y="3464063"/>
            <a:ext cx="52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00" dirty="0">
                <a:solidFill>
                  <a:schemeClr val="bg1"/>
                </a:solidFill>
              </a:rPr>
              <a:t>작성일</a:t>
            </a:r>
            <a:endParaRPr kumimoji="1" lang="x-none" altLang="en-US" sz="9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1FA7C0-FF45-E549-9C36-9749AA833106}"/>
              </a:ext>
            </a:extLst>
          </p:cNvPr>
          <p:cNvSpPr txBox="1"/>
          <p:nvPr/>
        </p:nvSpPr>
        <p:spPr>
          <a:xfrm>
            <a:off x="3957121" y="4027311"/>
            <a:ext cx="52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00" dirty="0">
                <a:solidFill>
                  <a:schemeClr val="bg1"/>
                </a:solidFill>
              </a:rPr>
              <a:t>작성일</a:t>
            </a:r>
            <a:endParaRPr kumimoji="1" lang="x-none" altLang="en-US" sz="9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1FA7C0-FF45-E549-9C36-9749AA833106}"/>
              </a:ext>
            </a:extLst>
          </p:cNvPr>
          <p:cNvSpPr txBox="1"/>
          <p:nvPr/>
        </p:nvSpPr>
        <p:spPr>
          <a:xfrm>
            <a:off x="3968613" y="4595375"/>
            <a:ext cx="52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00" dirty="0">
                <a:solidFill>
                  <a:schemeClr val="bg1"/>
                </a:solidFill>
              </a:rPr>
              <a:t>작성일</a:t>
            </a:r>
            <a:endParaRPr kumimoji="1" lang="x-none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1FA7C0-FF45-E549-9C36-9749AA833106}"/>
              </a:ext>
            </a:extLst>
          </p:cNvPr>
          <p:cNvSpPr txBox="1"/>
          <p:nvPr/>
        </p:nvSpPr>
        <p:spPr>
          <a:xfrm>
            <a:off x="3953771" y="5176537"/>
            <a:ext cx="52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00" dirty="0">
                <a:solidFill>
                  <a:schemeClr val="bg1"/>
                </a:solidFill>
              </a:rPr>
              <a:t>작성일</a:t>
            </a:r>
            <a:endParaRPr kumimoji="1" lang="x-none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844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>
                <a:latin typeface="+mn-ea"/>
              </a:rPr>
              <a:t>맑은소프트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>
                <a:latin typeface="+mn-ea"/>
              </a:rPr>
              <a:t>맑은이러닝</a:t>
            </a:r>
            <a:r>
              <a:rPr lang="ko-KR" altLang="en-US" sz="800" dirty="0">
                <a:latin typeface="+mn-ea"/>
              </a:rPr>
              <a:t> 공지사항 게시판 상세페이지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508493"/>
              </p:ext>
            </p:extLst>
          </p:nvPr>
        </p:nvGraphicFramePr>
        <p:xfrm>
          <a:off x="7449006" y="777736"/>
          <a:ext cx="2393885" cy="120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4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이전화면으로 이동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게시물 내용 출력</a:t>
                      </a:r>
                      <a:endParaRPr lang="en-US" altLang="ko-KR" sz="800" b="1" i="0" u="none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첨부파일 다운로드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429CEE4-F196-2447-9980-27425B159B76}"/>
              </a:ext>
            </a:extLst>
          </p:cNvPr>
          <p:cNvSpPr/>
          <p:nvPr/>
        </p:nvSpPr>
        <p:spPr>
          <a:xfrm>
            <a:off x="7449006" y="2883886"/>
            <a:ext cx="2393884" cy="816674"/>
          </a:xfrm>
          <a:prstGeom prst="rect">
            <a:avLst/>
          </a:prstGeom>
          <a:noFill/>
          <a:ln w="25400">
            <a:solidFill>
              <a:srgbClr val="009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169DDB"/>
                </a:solidFill>
              </a:rPr>
              <a:t>플랫폼 논의 필요</a:t>
            </a:r>
            <a:endParaRPr lang="en-US" altLang="ko-KR" sz="1600" b="1" dirty="0">
              <a:solidFill>
                <a:srgbClr val="169DDB"/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169DDB"/>
                </a:solidFill>
              </a:rPr>
              <a:t>(</a:t>
            </a:r>
            <a:r>
              <a:rPr lang="ko-KR" altLang="en-US" sz="1200" b="1" dirty="0">
                <a:solidFill>
                  <a:srgbClr val="169DDB"/>
                </a:solidFill>
              </a:rPr>
              <a:t>핸드폰</a:t>
            </a:r>
            <a:r>
              <a:rPr lang="en-US" altLang="ko-KR" sz="1200" b="1" dirty="0">
                <a:solidFill>
                  <a:srgbClr val="169DDB"/>
                </a:solidFill>
              </a:rPr>
              <a:t>,</a:t>
            </a:r>
            <a:r>
              <a:rPr lang="ko-KR" altLang="en-US" sz="1200" b="1" dirty="0">
                <a:solidFill>
                  <a:srgbClr val="169DDB"/>
                </a:solidFill>
              </a:rPr>
              <a:t> 태블릿</a:t>
            </a:r>
            <a:r>
              <a:rPr lang="en-US" altLang="ko-KR" sz="1200" b="1" dirty="0">
                <a:solidFill>
                  <a:srgbClr val="169DDB"/>
                </a:solidFill>
              </a:rPr>
              <a:t>…</a:t>
            </a:r>
            <a:r>
              <a:rPr lang="ko-KR" altLang="en-US" sz="1200" b="1" dirty="0">
                <a:solidFill>
                  <a:srgbClr val="169DDB"/>
                </a:solidFill>
              </a:rPr>
              <a:t>등 적용범위</a:t>
            </a:r>
            <a:r>
              <a:rPr lang="en-US" altLang="ko-KR" sz="1200" b="1" dirty="0">
                <a:solidFill>
                  <a:srgbClr val="169DDB"/>
                </a:solidFill>
              </a:rPr>
              <a:t>)</a:t>
            </a:r>
            <a:endParaRPr lang="ko-KR" altLang="en-US" sz="1200" b="1" dirty="0">
              <a:solidFill>
                <a:srgbClr val="169DDB"/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C78C39B2-4652-7743-9513-7A8C5BDD0E3C}"/>
              </a:ext>
            </a:extLst>
          </p:cNvPr>
          <p:cNvSpPr/>
          <p:nvPr/>
        </p:nvSpPr>
        <p:spPr>
          <a:xfrm>
            <a:off x="2388769" y="2121653"/>
            <a:ext cx="2107435" cy="24394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ko-KR" altLang="en-US" sz="1050" b="1" dirty="0"/>
              <a:t>제목</a:t>
            </a:r>
            <a:endParaRPr kumimoji="1" lang="x-none" altLang="en-US" sz="1050" b="1" dirty="0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493E11F1-5A5C-0541-AB33-89F053442B83}"/>
              </a:ext>
            </a:extLst>
          </p:cNvPr>
          <p:cNvSpPr/>
          <p:nvPr/>
        </p:nvSpPr>
        <p:spPr>
          <a:xfrm>
            <a:off x="2388769" y="2768589"/>
            <a:ext cx="2113770" cy="2275953"/>
          </a:xfrm>
          <a:prstGeom prst="roundRect">
            <a:avLst>
              <a:gd name="adj" fmla="val 2731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ko-KR" altLang="en-US" sz="1050" b="1" dirty="0"/>
              <a:t>내용</a:t>
            </a:r>
            <a:endParaRPr kumimoji="1" lang="x-none" altLang="en-US" sz="1050" b="1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03E0F6A1-CCC2-3343-AF64-E8A4D9C1CD0F}"/>
              </a:ext>
            </a:extLst>
          </p:cNvPr>
          <p:cNvSpPr/>
          <p:nvPr/>
        </p:nvSpPr>
        <p:spPr>
          <a:xfrm>
            <a:off x="2388768" y="2445121"/>
            <a:ext cx="966168" cy="24394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ko-KR" altLang="en-US" sz="1050" b="1" dirty="0"/>
              <a:t>작성자</a:t>
            </a:r>
            <a:endParaRPr kumimoji="1" lang="x-none" altLang="en-US" sz="1050" b="1" dirty="0"/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7926E458-4445-224B-88BB-F2A0A296CB42}"/>
              </a:ext>
            </a:extLst>
          </p:cNvPr>
          <p:cNvSpPr/>
          <p:nvPr/>
        </p:nvSpPr>
        <p:spPr>
          <a:xfrm>
            <a:off x="3440853" y="2445121"/>
            <a:ext cx="1055351" cy="24394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ko-KR" altLang="en-US" sz="1050" b="1" dirty="0"/>
              <a:t>작성일</a:t>
            </a:r>
            <a:endParaRPr kumimoji="1" lang="x-none" altLang="en-US" sz="1050" b="1" dirty="0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6FDDCED9-AC6D-194A-89BC-CB102985D8D5}"/>
              </a:ext>
            </a:extLst>
          </p:cNvPr>
          <p:cNvSpPr/>
          <p:nvPr/>
        </p:nvSpPr>
        <p:spPr>
          <a:xfrm>
            <a:off x="2387135" y="5125926"/>
            <a:ext cx="2107435" cy="75937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ko-KR" altLang="en-US" sz="1050" b="1" dirty="0"/>
              <a:t>첨부파일</a:t>
            </a:r>
            <a:endParaRPr kumimoji="1" lang="x-none" altLang="en-US" sz="105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4B3BFF-708C-4A4C-882F-2FE125AFB2A3}"/>
              </a:ext>
            </a:extLst>
          </p:cNvPr>
          <p:cNvSpPr txBox="1"/>
          <p:nvPr/>
        </p:nvSpPr>
        <p:spPr>
          <a:xfrm>
            <a:off x="2411286" y="5370600"/>
            <a:ext cx="1367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sz="1000" dirty="0"/>
              <a:t>테스트파일</a:t>
            </a:r>
            <a:r>
              <a:rPr kumimoji="1" lang="en-US" altLang="x-none" sz="1000" dirty="0"/>
              <a:t>1.jpg</a:t>
            </a:r>
            <a:endParaRPr kumimoji="1" lang="x-none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883CAE-70AC-A44C-B84A-E1C816AB8B26}"/>
              </a:ext>
            </a:extLst>
          </p:cNvPr>
          <p:cNvSpPr txBox="1"/>
          <p:nvPr/>
        </p:nvSpPr>
        <p:spPr>
          <a:xfrm>
            <a:off x="2411286" y="5582789"/>
            <a:ext cx="1367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sz="1000" dirty="0"/>
              <a:t>테스트파일</a:t>
            </a:r>
            <a:r>
              <a:rPr kumimoji="1" lang="en-US" altLang="x-none" sz="1000" dirty="0"/>
              <a:t>2.jpg</a:t>
            </a:r>
            <a:endParaRPr kumimoji="1" lang="x-none" altLang="en-US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E4E0-9F45-534D-BDE2-893D387087C6}"/>
              </a:ext>
            </a:extLst>
          </p:cNvPr>
          <p:cNvSpPr txBox="1"/>
          <p:nvPr/>
        </p:nvSpPr>
        <p:spPr>
          <a:xfrm>
            <a:off x="2411286" y="1750196"/>
            <a:ext cx="139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>
                <a:solidFill>
                  <a:srgbClr val="004470"/>
                </a:solidFill>
              </a:rPr>
              <a:t> </a:t>
            </a:r>
            <a:r>
              <a:rPr kumimoji="1" lang="ko-KR" altLang="en-US" sz="1000" b="1" dirty="0" err="1">
                <a:solidFill>
                  <a:srgbClr val="004470"/>
                </a:solidFill>
              </a:rPr>
              <a:t>맑은이러닝</a:t>
            </a:r>
            <a:r>
              <a:rPr kumimoji="1" lang="ko-KR" altLang="en-US" sz="1000" b="1" dirty="0">
                <a:solidFill>
                  <a:srgbClr val="004470"/>
                </a:solidFill>
              </a:rPr>
              <a:t> 공지사항</a:t>
            </a:r>
            <a:endParaRPr kumimoji="1" lang="x-none" altLang="en-US" sz="1000" b="1" dirty="0">
              <a:solidFill>
                <a:srgbClr val="004470"/>
              </a:solidFill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6CEE95E0-A542-E847-BB8E-2C48CEC5D1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59366" y="1755507"/>
            <a:ext cx="235499" cy="235499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0E96C91F-B62C-4B42-A31B-6C7F0ABEC2AF}"/>
              </a:ext>
            </a:extLst>
          </p:cNvPr>
          <p:cNvSpPr/>
          <p:nvPr/>
        </p:nvSpPr>
        <p:spPr>
          <a:xfrm>
            <a:off x="2111084" y="1744398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2D790CC-E99C-2646-924A-17BF2F3368B9}"/>
              </a:ext>
            </a:extLst>
          </p:cNvPr>
          <p:cNvSpPr/>
          <p:nvPr/>
        </p:nvSpPr>
        <p:spPr>
          <a:xfrm>
            <a:off x="2218144" y="2040269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6A46549-6CBA-464A-B6B0-B404BF702C37}"/>
              </a:ext>
            </a:extLst>
          </p:cNvPr>
          <p:cNvSpPr/>
          <p:nvPr/>
        </p:nvSpPr>
        <p:spPr>
          <a:xfrm>
            <a:off x="2259366" y="5307283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842119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55C40C-8EA4-41ED-A6D4-345E78E1C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메뉴</a:t>
            </a:r>
          </a:p>
        </p:txBody>
      </p:sp>
    </p:spTree>
    <p:extLst>
      <p:ext uri="{BB962C8B-B14F-4D97-AF65-F5344CB8AC3E}">
        <p14:creationId xmlns:p14="http://schemas.microsoft.com/office/powerpoint/2010/main" val="2492368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>
                <a:latin typeface="+mn-ea"/>
              </a:rPr>
              <a:t>맑은소프트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>
                <a:latin typeface="+mn-ea"/>
              </a:rPr>
              <a:t>설정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394651"/>
              </p:ext>
            </p:extLst>
          </p:nvPr>
        </p:nvGraphicFramePr>
        <p:xfrm>
          <a:off x="7449006" y="777736"/>
          <a:ext cx="2393885" cy="1793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4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공지사항 게시판 페이지로 이동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문의게시판 페이지로 이동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과정 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게시판 페이지로 이동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b="0" i="0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알림내역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페이지로 이동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 페이지로 이동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429CEE4-F196-2447-9980-27425B159B76}"/>
              </a:ext>
            </a:extLst>
          </p:cNvPr>
          <p:cNvSpPr/>
          <p:nvPr/>
        </p:nvSpPr>
        <p:spPr>
          <a:xfrm>
            <a:off x="7449006" y="4058115"/>
            <a:ext cx="2393884" cy="816674"/>
          </a:xfrm>
          <a:prstGeom prst="rect">
            <a:avLst/>
          </a:prstGeom>
          <a:noFill/>
          <a:ln w="25400">
            <a:solidFill>
              <a:srgbClr val="009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169DDB"/>
                </a:solidFill>
              </a:rPr>
              <a:t>플랫폼 논의 필요</a:t>
            </a:r>
            <a:endParaRPr lang="en-US" altLang="ko-KR" sz="1600" b="1" dirty="0">
              <a:solidFill>
                <a:srgbClr val="169DDB"/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169DDB"/>
                </a:solidFill>
              </a:rPr>
              <a:t>(</a:t>
            </a:r>
            <a:r>
              <a:rPr lang="ko-KR" altLang="en-US" sz="1200" b="1" dirty="0">
                <a:solidFill>
                  <a:srgbClr val="169DDB"/>
                </a:solidFill>
              </a:rPr>
              <a:t>핸드폰</a:t>
            </a:r>
            <a:r>
              <a:rPr lang="en-US" altLang="ko-KR" sz="1200" b="1" dirty="0">
                <a:solidFill>
                  <a:srgbClr val="169DDB"/>
                </a:solidFill>
              </a:rPr>
              <a:t>,</a:t>
            </a:r>
            <a:r>
              <a:rPr lang="ko-KR" altLang="en-US" sz="1200" b="1" dirty="0">
                <a:solidFill>
                  <a:srgbClr val="169DDB"/>
                </a:solidFill>
              </a:rPr>
              <a:t> 태블릿</a:t>
            </a:r>
            <a:r>
              <a:rPr lang="en-US" altLang="ko-KR" sz="1200" b="1" dirty="0">
                <a:solidFill>
                  <a:srgbClr val="169DDB"/>
                </a:solidFill>
              </a:rPr>
              <a:t>…</a:t>
            </a:r>
            <a:r>
              <a:rPr lang="ko-KR" altLang="en-US" sz="1200" b="1" dirty="0">
                <a:solidFill>
                  <a:srgbClr val="169DDB"/>
                </a:solidFill>
              </a:rPr>
              <a:t>등 적용범위</a:t>
            </a:r>
            <a:r>
              <a:rPr lang="en-US" altLang="ko-KR" sz="1200" b="1" dirty="0">
                <a:solidFill>
                  <a:srgbClr val="169DDB"/>
                </a:solidFill>
              </a:rPr>
              <a:t>)</a:t>
            </a:r>
            <a:endParaRPr lang="ko-KR" altLang="en-US" sz="1200" b="1" dirty="0">
              <a:solidFill>
                <a:srgbClr val="169DDB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B3AE8B-DADF-644F-933F-F49662DEC8B5}"/>
              </a:ext>
            </a:extLst>
          </p:cNvPr>
          <p:cNvSpPr/>
          <p:nvPr/>
        </p:nvSpPr>
        <p:spPr>
          <a:xfrm>
            <a:off x="7449006" y="5057405"/>
            <a:ext cx="2393884" cy="816674"/>
          </a:xfrm>
          <a:prstGeom prst="rect">
            <a:avLst/>
          </a:prstGeom>
          <a:noFill/>
          <a:ln w="25400">
            <a:solidFill>
              <a:srgbClr val="009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169DDB"/>
                </a:solidFill>
              </a:rPr>
              <a:t>설정 논의 필요</a:t>
            </a:r>
            <a:endParaRPr lang="ko-KR" altLang="en-US" sz="1200" b="1" dirty="0">
              <a:solidFill>
                <a:srgbClr val="169DDB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28418" y="1702338"/>
            <a:ext cx="1040859" cy="451363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  <p:sp>
        <p:nvSpPr>
          <p:cNvPr id="12" name="직사각형 11"/>
          <p:cNvSpPr/>
          <p:nvPr/>
        </p:nvSpPr>
        <p:spPr>
          <a:xfrm>
            <a:off x="3628418" y="1702338"/>
            <a:ext cx="1040859" cy="43774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공지사항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628417" y="2129371"/>
            <a:ext cx="1040859" cy="4377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문의게시판</a:t>
            </a:r>
            <a:endParaRPr lang="ko-KR" altLang="en-US" sz="1050" b="1" dirty="0"/>
          </a:p>
        </p:txBody>
      </p:sp>
      <p:sp>
        <p:nvSpPr>
          <p:cNvPr id="24" name="직사각형 23"/>
          <p:cNvSpPr/>
          <p:nvPr/>
        </p:nvSpPr>
        <p:spPr>
          <a:xfrm>
            <a:off x="3628416" y="2585661"/>
            <a:ext cx="1040859" cy="43774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과정</a:t>
            </a:r>
            <a:r>
              <a:rPr lang="en-US" altLang="ko-KR" sz="1050" b="1" dirty="0"/>
              <a:t>Q&amp;A</a:t>
            </a:r>
            <a:endParaRPr lang="ko-KR" altLang="en-US" sz="1050" b="1" dirty="0"/>
          </a:p>
        </p:txBody>
      </p:sp>
      <p:sp>
        <p:nvSpPr>
          <p:cNvPr id="25" name="직사각형 24"/>
          <p:cNvSpPr/>
          <p:nvPr/>
        </p:nvSpPr>
        <p:spPr>
          <a:xfrm>
            <a:off x="3628416" y="3012694"/>
            <a:ext cx="1040859" cy="4377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알림 내역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628415" y="3450441"/>
            <a:ext cx="1040859" cy="43774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설정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122E1A0-D882-D043-96F8-755677220D2E}"/>
              </a:ext>
            </a:extLst>
          </p:cNvPr>
          <p:cNvSpPr/>
          <p:nvPr/>
        </p:nvSpPr>
        <p:spPr>
          <a:xfrm>
            <a:off x="3358302" y="1788734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122E1A0-D882-D043-96F8-755677220D2E}"/>
              </a:ext>
            </a:extLst>
          </p:cNvPr>
          <p:cNvSpPr/>
          <p:nvPr/>
        </p:nvSpPr>
        <p:spPr>
          <a:xfrm>
            <a:off x="3358302" y="2238635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122E1A0-D882-D043-96F8-755677220D2E}"/>
              </a:ext>
            </a:extLst>
          </p:cNvPr>
          <p:cNvSpPr/>
          <p:nvPr/>
        </p:nvSpPr>
        <p:spPr>
          <a:xfrm>
            <a:off x="3358301" y="2688536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122E1A0-D882-D043-96F8-755677220D2E}"/>
              </a:ext>
            </a:extLst>
          </p:cNvPr>
          <p:cNvSpPr/>
          <p:nvPr/>
        </p:nvSpPr>
        <p:spPr>
          <a:xfrm>
            <a:off x="3353436" y="3090647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122E1A0-D882-D043-96F8-755677220D2E}"/>
              </a:ext>
            </a:extLst>
          </p:cNvPr>
          <p:cNvSpPr/>
          <p:nvPr/>
        </p:nvSpPr>
        <p:spPr>
          <a:xfrm>
            <a:off x="3353436" y="3559705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125491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>
                <a:latin typeface="+mn-ea"/>
              </a:rPr>
              <a:t>맑은소프트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>
                <a:latin typeface="+mn-ea"/>
              </a:rPr>
              <a:t>설정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735926"/>
              </p:ext>
            </p:extLst>
          </p:nvPr>
        </p:nvGraphicFramePr>
        <p:xfrm>
          <a:off x="7449006" y="777736"/>
          <a:ext cx="2393885" cy="1666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4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로그인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정보 표시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간편 로그인 관리 페이지로 이동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PUSH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알림 설정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로그아웃 후 로그인 페이지로 이동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로그아웃 시 자동 </a:t>
                      </a:r>
                      <a:r>
                        <a:rPr lang="ko-KR" altLang="en-US" sz="800" b="0" i="0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로그인이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되어있는 계정이면 해제된다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6" name="타원 105">
            <a:extLst>
              <a:ext uri="{FF2B5EF4-FFF2-40B4-BE49-F238E27FC236}">
                <a16:creationId xmlns:a16="http://schemas.microsoft.com/office/drawing/2014/main" id="{1AD9B6AD-F2FE-C44B-9A92-1AD297520FCD}"/>
              </a:ext>
            </a:extLst>
          </p:cNvPr>
          <p:cNvSpPr/>
          <p:nvPr/>
        </p:nvSpPr>
        <p:spPr>
          <a:xfrm>
            <a:off x="2118503" y="1888859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429CEE4-F196-2447-9980-27425B159B76}"/>
              </a:ext>
            </a:extLst>
          </p:cNvPr>
          <p:cNvSpPr/>
          <p:nvPr/>
        </p:nvSpPr>
        <p:spPr>
          <a:xfrm>
            <a:off x="7449006" y="2783853"/>
            <a:ext cx="2393884" cy="816674"/>
          </a:xfrm>
          <a:prstGeom prst="rect">
            <a:avLst/>
          </a:prstGeom>
          <a:noFill/>
          <a:ln w="25400">
            <a:solidFill>
              <a:srgbClr val="009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169DDB"/>
                </a:solidFill>
              </a:rPr>
              <a:t>플랫폼 논의 필요</a:t>
            </a:r>
            <a:endParaRPr lang="en-US" altLang="ko-KR" sz="1600" b="1" dirty="0">
              <a:solidFill>
                <a:srgbClr val="169DDB"/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169DDB"/>
                </a:solidFill>
              </a:rPr>
              <a:t>(</a:t>
            </a:r>
            <a:r>
              <a:rPr lang="ko-KR" altLang="en-US" sz="1200" b="1" dirty="0">
                <a:solidFill>
                  <a:srgbClr val="169DDB"/>
                </a:solidFill>
              </a:rPr>
              <a:t>핸드폰</a:t>
            </a:r>
            <a:r>
              <a:rPr lang="en-US" altLang="ko-KR" sz="1200" b="1" dirty="0">
                <a:solidFill>
                  <a:srgbClr val="169DDB"/>
                </a:solidFill>
              </a:rPr>
              <a:t>,</a:t>
            </a:r>
            <a:r>
              <a:rPr lang="ko-KR" altLang="en-US" sz="1200" b="1" dirty="0">
                <a:solidFill>
                  <a:srgbClr val="169DDB"/>
                </a:solidFill>
              </a:rPr>
              <a:t> 태블릿</a:t>
            </a:r>
            <a:r>
              <a:rPr lang="en-US" altLang="ko-KR" sz="1200" b="1" dirty="0">
                <a:solidFill>
                  <a:srgbClr val="169DDB"/>
                </a:solidFill>
              </a:rPr>
              <a:t>…</a:t>
            </a:r>
            <a:r>
              <a:rPr lang="ko-KR" altLang="en-US" sz="1200" b="1" dirty="0">
                <a:solidFill>
                  <a:srgbClr val="169DDB"/>
                </a:solidFill>
              </a:rPr>
              <a:t>등 적용범위</a:t>
            </a:r>
            <a:r>
              <a:rPr lang="en-US" altLang="ko-KR" sz="1200" b="1" dirty="0">
                <a:solidFill>
                  <a:srgbClr val="169DDB"/>
                </a:solidFill>
              </a:rPr>
              <a:t>)</a:t>
            </a:r>
            <a:endParaRPr lang="ko-KR" altLang="en-US" sz="1200" b="1" dirty="0">
              <a:solidFill>
                <a:srgbClr val="169DDB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BCBEA9-DDC1-FE4C-88B4-FF20B4524CCD}"/>
              </a:ext>
            </a:extLst>
          </p:cNvPr>
          <p:cNvSpPr txBox="1"/>
          <p:nvPr/>
        </p:nvSpPr>
        <p:spPr>
          <a:xfrm>
            <a:off x="2310304" y="3947392"/>
            <a:ext cx="132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1400" b="1" dirty="0">
                <a:solidFill>
                  <a:schemeClr val="accent1">
                    <a:lumMod val="75000"/>
                  </a:schemeClr>
                </a:solidFill>
              </a:rPr>
              <a:t>PUSH</a:t>
            </a:r>
            <a:r>
              <a:rPr kumimoji="1"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알림</a:t>
            </a:r>
            <a:endParaRPr kumimoji="1" lang="x-none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E6DF9304-4E08-814E-BDD7-8FC07D7C0BCE}"/>
              </a:ext>
            </a:extLst>
          </p:cNvPr>
          <p:cNvCxnSpPr/>
          <p:nvPr/>
        </p:nvCxnSpPr>
        <p:spPr>
          <a:xfrm>
            <a:off x="2337720" y="1840425"/>
            <a:ext cx="2133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EA9682-4172-C94E-8650-C52E4678B59A}"/>
              </a:ext>
            </a:extLst>
          </p:cNvPr>
          <p:cNvSpPr txBox="1"/>
          <p:nvPr/>
        </p:nvSpPr>
        <p:spPr>
          <a:xfrm>
            <a:off x="2550517" y="4313452"/>
            <a:ext cx="11979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1050" dirty="0"/>
              <a:t>PUSH</a:t>
            </a:r>
            <a:r>
              <a:rPr kumimoji="1" lang="ko-KR" altLang="en-US" sz="1050" dirty="0"/>
              <a:t> 알림</a:t>
            </a:r>
            <a:endParaRPr kumimoji="1" lang="en-US" altLang="ko-KR" sz="1050" dirty="0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A86A7933-E8B6-9C4C-9E41-3E25A2F39F06}"/>
              </a:ext>
            </a:extLst>
          </p:cNvPr>
          <p:cNvCxnSpPr/>
          <p:nvPr/>
        </p:nvCxnSpPr>
        <p:spPr>
          <a:xfrm>
            <a:off x="2362217" y="3786461"/>
            <a:ext cx="2133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C357A23-612D-3047-8836-D6C2EB091A9F}"/>
              </a:ext>
            </a:extLst>
          </p:cNvPr>
          <p:cNvSpPr txBox="1"/>
          <p:nvPr/>
        </p:nvSpPr>
        <p:spPr>
          <a:xfrm>
            <a:off x="3261818" y="4881143"/>
            <a:ext cx="285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.</a:t>
            </a:r>
          </a:p>
          <a:p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.</a:t>
            </a:r>
            <a:endParaRPr kumimoji="1" lang="x-none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B3AE8B-DADF-644F-933F-F49662DEC8B5}"/>
              </a:ext>
            </a:extLst>
          </p:cNvPr>
          <p:cNvSpPr/>
          <p:nvPr/>
        </p:nvSpPr>
        <p:spPr>
          <a:xfrm>
            <a:off x="7449006" y="3783143"/>
            <a:ext cx="2393884" cy="816674"/>
          </a:xfrm>
          <a:prstGeom prst="rect">
            <a:avLst/>
          </a:prstGeom>
          <a:noFill/>
          <a:ln w="25400">
            <a:solidFill>
              <a:srgbClr val="009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169DDB"/>
                </a:solidFill>
              </a:rPr>
              <a:t>설정 논의 필요</a:t>
            </a:r>
            <a:endParaRPr lang="ko-KR" altLang="en-US" sz="1200" b="1" dirty="0">
              <a:solidFill>
                <a:srgbClr val="169DDB"/>
              </a:solidFill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45E7B7EC-DEC5-2146-9FA7-3C8B9B423F48}"/>
              </a:ext>
            </a:extLst>
          </p:cNvPr>
          <p:cNvSpPr/>
          <p:nvPr/>
        </p:nvSpPr>
        <p:spPr>
          <a:xfrm>
            <a:off x="2196984" y="6059714"/>
            <a:ext cx="2491130" cy="362850"/>
          </a:xfrm>
          <a:prstGeom prst="roundRect">
            <a:avLst/>
          </a:prstGeom>
          <a:solidFill>
            <a:srgbClr val="169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x-none" altLang="en-US" sz="1050" b="1" dirty="0"/>
              <a:t>로그아웃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BC26B08E-C710-B047-AAD5-D10E970F0E26}"/>
              </a:ext>
            </a:extLst>
          </p:cNvPr>
          <p:cNvSpPr/>
          <p:nvPr/>
        </p:nvSpPr>
        <p:spPr>
          <a:xfrm>
            <a:off x="2345414" y="4384752"/>
            <a:ext cx="272681" cy="111182"/>
          </a:xfrm>
          <a:prstGeom prst="roundRect">
            <a:avLst>
              <a:gd name="adj" fmla="val 50000"/>
            </a:avLst>
          </a:prstGeom>
          <a:solidFill>
            <a:srgbClr val="169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x-none" altLang="en-US" sz="105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0C80BCE-BA39-5E40-A761-35FFA220EB75}"/>
              </a:ext>
            </a:extLst>
          </p:cNvPr>
          <p:cNvSpPr/>
          <p:nvPr/>
        </p:nvSpPr>
        <p:spPr>
          <a:xfrm>
            <a:off x="2359777" y="4393440"/>
            <a:ext cx="93487" cy="934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x-none" altLang="en-US" sz="1050" b="1" dirty="0"/>
          </a:p>
        </p:txBody>
      </p:sp>
      <p:cxnSp>
        <p:nvCxnSpPr>
          <p:cNvPr id="22" name="직선 연결선[R] 19">
            <a:extLst>
              <a:ext uri="{FF2B5EF4-FFF2-40B4-BE49-F238E27FC236}">
                <a16:creationId xmlns:a16="http://schemas.microsoft.com/office/drawing/2014/main" id="{A86A7933-E8B6-9C4C-9E41-3E25A2F39F06}"/>
              </a:ext>
            </a:extLst>
          </p:cNvPr>
          <p:cNvCxnSpPr/>
          <p:nvPr/>
        </p:nvCxnSpPr>
        <p:spPr>
          <a:xfrm>
            <a:off x="2383115" y="4681635"/>
            <a:ext cx="2133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1AD9B6AD-F2FE-C44B-9A92-1AD297520FCD}"/>
              </a:ext>
            </a:extLst>
          </p:cNvPr>
          <p:cNvSpPr/>
          <p:nvPr/>
        </p:nvSpPr>
        <p:spPr>
          <a:xfrm>
            <a:off x="2102460" y="3697257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AD9B6AD-F2FE-C44B-9A92-1AD297520FCD}"/>
              </a:ext>
            </a:extLst>
          </p:cNvPr>
          <p:cNvSpPr/>
          <p:nvPr/>
        </p:nvSpPr>
        <p:spPr>
          <a:xfrm>
            <a:off x="2312169" y="5950105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BCBEA9-DDC1-FE4C-88B4-FF20B4524CCD}"/>
              </a:ext>
            </a:extLst>
          </p:cNvPr>
          <p:cNvSpPr txBox="1"/>
          <p:nvPr/>
        </p:nvSpPr>
        <p:spPr>
          <a:xfrm>
            <a:off x="2293102" y="1953316"/>
            <a:ext cx="132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로그인 정보</a:t>
            </a:r>
            <a:endParaRPr kumimoji="1" lang="x-none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C78C39B2-4652-7743-9513-7A8C5BDD0E3C}"/>
              </a:ext>
            </a:extLst>
          </p:cNvPr>
          <p:cNvSpPr/>
          <p:nvPr/>
        </p:nvSpPr>
        <p:spPr>
          <a:xfrm>
            <a:off x="2382708" y="2315490"/>
            <a:ext cx="2069527" cy="24394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en-US" altLang="x-none" sz="1050" b="1" dirty="0"/>
              <a:t>DOMAIN</a:t>
            </a:r>
            <a:endParaRPr kumimoji="1" lang="x-none" altLang="en-US" sz="1050" b="1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C78C39B2-4652-7743-9513-7A8C5BDD0E3C}"/>
              </a:ext>
            </a:extLst>
          </p:cNvPr>
          <p:cNvSpPr/>
          <p:nvPr/>
        </p:nvSpPr>
        <p:spPr>
          <a:xfrm>
            <a:off x="2394235" y="2669041"/>
            <a:ext cx="2069527" cy="24394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en-US" altLang="en-US" sz="1050" b="1" dirty="0"/>
              <a:t>ID</a:t>
            </a:r>
            <a:endParaRPr kumimoji="1" lang="x-none" altLang="en-US" sz="1050" b="1" dirty="0"/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C78C39B2-4652-7743-9513-7A8C5BDD0E3C}"/>
              </a:ext>
            </a:extLst>
          </p:cNvPr>
          <p:cNvSpPr/>
          <p:nvPr/>
        </p:nvSpPr>
        <p:spPr>
          <a:xfrm>
            <a:off x="2394235" y="3022592"/>
            <a:ext cx="2069527" cy="24394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en-US" altLang="x-none" sz="1050" b="1" dirty="0"/>
              <a:t>PWD</a:t>
            </a:r>
            <a:endParaRPr kumimoji="1" lang="x-none" altLang="en-US" sz="1050" b="1" dirty="0"/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2BBD5509-6BC6-A749-9814-5D85C0C14615}"/>
              </a:ext>
            </a:extLst>
          </p:cNvPr>
          <p:cNvSpPr/>
          <p:nvPr/>
        </p:nvSpPr>
        <p:spPr>
          <a:xfrm>
            <a:off x="3261818" y="3393233"/>
            <a:ext cx="1190417" cy="24394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ko-KR" altLang="en-US" sz="1000" b="1"/>
              <a:t>간편 로그인 관리</a:t>
            </a:r>
            <a:endParaRPr kumimoji="1" lang="x-none" altLang="en-US" sz="1050" b="1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AD9B6AD-F2FE-C44B-9A92-1AD297520FCD}"/>
              </a:ext>
            </a:extLst>
          </p:cNvPr>
          <p:cNvSpPr/>
          <p:nvPr/>
        </p:nvSpPr>
        <p:spPr>
          <a:xfrm>
            <a:off x="3149484" y="3317855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60572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err="1"/>
              <a:t>메뉴구성도</a:t>
            </a:r>
            <a:r>
              <a:rPr lang="en-US" altLang="ko-KR"/>
              <a:t>(IA)</a:t>
            </a:r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656482C9-BAD1-9D41-A2A2-2A4929777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289851"/>
              </p:ext>
            </p:extLst>
          </p:nvPr>
        </p:nvGraphicFramePr>
        <p:xfrm>
          <a:off x="646262" y="1610608"/>
          <a:ext cx="8700255" cy="3808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051">
                  <a:extLst>
                    <a:ext uri="{9D8B030D-6E8A-4147-A177-3AD203B41FA5}">
                      <a16:colId xmlns:a16="http://schemas.microsoft.com/office/drawing/2014/main" val="3060366695"/>
                    </a:ext>
                  </a:extLst>
                </a:gridCol>
                <a:gridCol w="1740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0051">
                  <a:extLst>
                    <a:ext uri="{9D8B030D-6E8A-4147-A177-3AD203B41FA5}">
                      <a16:colId xmlns:a16="http://schemas.microsoft.com/office/drawing/2014/main" val="3688475008"/>
                    </a:ext>
                  </a:extLst>
                </a:gridCol>
                <a:gridCol w="1740051">
                  <a:extLst>
                    <a:ext uri="{9D8B030D-6E8A-4147-A177-3AD203B41FA5}">
                      <a16:colId xmlns:a16="http://schemas.microsoft.com/office/drawing/2014/main" val="1432086903"/>
                    </a:ext>
                  </a:extLst>
                </a:gridCol>
                <a:gridCol w="1740051">
                  <a:extLst>
                    <a:ext uri="{9D8B030D-6E8A-4147-A177-3AD203B41FA5}">
                      <a16:colId xmlns:a16="http://schemas.microsoft.com/office/drawing/2014/main" val="124206690"/>
                    </a:ext>
                  </a:extLst>
                </a:gridCol>
              </a:tblGrid>
              <a:tr h="54404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00 </a:t>
                      </a:r>
                      <a:r>
                        <a:rPr lang="ko-KR" altLang="en-US" sz="1600" dirty="0"/>
                        <a:t>메인</a:t>
                      </a:r>
                      <a:endParaRPr lang="x-none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/>
                        <a:t>01 </a:t>
                      </a:r>
                      <a:r>
                        <a:rPr lang="ko-KR" altLang="en-US" sz="1600" dirty="0"/>
                        <a:t>게시판</a:t>
                      </a:r>
                      <a:endParaRPr lang="x-none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1600" dirty="0"/>
                        <a:t>02</a:t>
                      </a:r>
                      <a:r>
                        <a:rPr lang="ko-KR" altLang="en-US" sz="1600" dirty="0"/>
                        <a:t> 메뉴</a:t>
                      </a:r>
                      <a:endParaRPr lang="x-none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1600" dirty="0"/>
                        <a:t>03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로그인</a:t>
                      </a:r>
                      <a:endParaRPr lang="x-none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1600" dirty="0"/>
                        <a:t>04</a:t>
                      </a:r>
                      <a:r>
                        <a:rPr lang="en-US" altLang="ko-KR" sz="1600" dirty="0"/>
                        <a:t> PUSH </a:t>
                      </a:r>
                      <a:r>
                        <a:rPr lang="ko-KR" altLang="en-US" sz="1600" dirty="0"/>
                        <a:t>알림</a:t>
                      </a:r>
                      <a:endParaRPr lang="x-none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6872520"/>
                  </a:ext>
                </a:extLst>
              </a:tr>
              <a:tr h="5440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/>
                        <a:t>대시보드</a:t>
                      </a:r>
                      <a:endParaRPr lang="en-US" altLang="ko-KR" sz="1200" dirty="0"/>
                    </a:p>
                    <a:p>
                      <a:pPr algn="ctr"/>
                      <a:r>
                        <a:rPr lang="en-US" altLang="en-US" sz="1200" dirty="0"/>
                        <a:t>(version_1,</a:t>
                      </a:r>
                      <a:r>
                        <a:rPr lang="en-US" altLang="en-US" sz="1200" baseline="0" dirty="0"/>
                        <a:t> 2, 3</a:t>
                      </a:r>
                      <a:r>
                        <a:rPr lang="en-US" altLang="en-US" sz="1200" dirty="0"/>
                        <a:t>)</a:t>
                      </a:r>
                      <a:endParaRPr lang="x-none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1200" dirty="0"/>
                        <a:t>Q</a:t>
                      </a:r>
                      <a:r>
                        <a:rPr lang="en-US" altLang="ko-KR" sz="1200" dirty="0"/>
                        <a:t>&amp;</a:t>
                      </a:r>
                      <a:r>
                        <a:rPr lang="en-US" altLang="x-none" sz="1200" dirty="0"/>
                        <a:t>A </a:t>
                      </a:r>
                      <a:r>
                        <a:rPr lang="x-none" altLang="en-US" sz="1200" dirty="0"/>
                        <a:t>게시판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메뉴</a:t>
                      </a:r>
                      <a:endParaRPr lang="x-none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간편 로그인</a:t>
                      </a:r>
                      <a:endParaRPr lang="x-none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게시물 등록 알림</a:t>
                      </a:r>
                      <a:endParaRPr lang="x-none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825482"/>
                  </a:ext>
                </a:extLst>
              </a:tr>
              <a:tr h="544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계정 전환</a:t>
                      </a:r>
                      <a:endParaRPr lang="x-none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200" dirty="0"/>
                        <a:t>Q</a:t>
                      </a:r>
                      <a:r>
                        <a:rPr lang="en-US" altLang="ko-KR" sz="1200" dirty="0"/>
                        <a:t>&amp;</a:t>
                      </a:r>
                      <a:r>
                        <a:rPr lang="en-US" altLang="x-none" sz="1200" dirty="0"/>
                        <a:t>A </a:t>
                      </a:r>
                      <a:r>
                        <a:rPr lang="x-none" altLang="en-US" sz="1200" dirty="0"/>
                        <a:t>게시판</a:t>
                      </a:r>
                      <a:endParaRPr lang="en-US" altLang="x-none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altLang="en-US" sz="1200" dirty="0"/>
                        <a:t>상세페이지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altLang="en-US" sz="1200" dirty="0"/>
                        <a:t>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로그인</a:t>
                      </a:r>
                      <a:endParaRPr lang="x-none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367625"/>
                  </a:ext>
                </a:extLst>
              </a:tr>
              <a:tr h="544041">
                <a:tc>
                  <a:txBody>
                    <a:bodyPr/>
                    <a:lstStyle/>
                    <a:p>
                      <a:pPr algn="ctr"/>
                      <a:endParaRPr lang="x-none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문의게시판</a:t>
                      </a:r>
                      <a:endParaRPr lang="x-none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간편 로그인 관리</a:t>
                      </a:r>
                      <a:endParaRPr lang="x-none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dirty="0"/>
                        <a:t>ID </a:t>
                      </a:r>
                      <a:r>
                        <a:rPr lang="ko-KR" altLang="en-US" sz="1200" dirty="0"/>
                        <a:t>찾기</a:t>
                      </a:r>
                      <a:endParaRPr lang="x-none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138208"/>
                  </a:ext>
                </a:extLst>
              </a:tr>
              <a:tr h="544041">
                <a:tc>
                  <a:txBody>
                    <a:bodyPr/>
                    <a:lstStyle/>
                    <a:p>
                      <a:pPr algn="ctr"/>
                      <a:endParaRPr lang="x-none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문의게시판</a:t>
                      </a:r>
                      <a:endParaRPr lang="en-US" altLang="ko-KR" sz="1200" dirty="0"/>
                    </a:p>
                    <a:p>
                      <a:pPr algn="ctr"/>
                      <a:r>
                        <a:rPr lang="ko-KR" altLang="en-US" sz="1200" dirty="0"/>
                        <a:t>상세페이지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/>
                        <a:t>알림내역</a:t>
                      </a:r>
                      <a:endParaRPr lang="x-none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dirty="0"/>
                        <a:t>PWD</a:t>
                      </a:r>
                      <a:r>
                        <a:rPr lang="en-US" altLang="en-US" sz="1200" baseline="0" dirty="0"/>
                        <a:t> </a:t>
                      </a:r>
                      <a:r>
                        <a:rPr lang="ko-KR" altLang="en-US" sz="1200" baseline="0" dirty="0"/>
                        <a:t>찾기</a:t>
                      </a:r>
                      <a:endParaRPr lang="x-none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372708"/>
                  </a:ext>
                </a:extLst>
              </a:tr>
              <a:tr h="544041">
                <a:tc>
                  <a:txBody>
                    <a:bodyPr/>
                    <a:lstStyle/>
                    <a:p>
                      <a:pPr algn="ctr"/>
                      <a:endParaRPr lang="x-none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/>
                        <a:t>맑은이러닝</a:t>
                      </a:r>
                      <a:r>
                        <a:rPr lang="ko-KR" altLang="en-US" sz="1200" dirty="0"/>
                        <a:t> 공지사항</a:t>
                      </a:r>
                      <a:endParaRPr lang="x-none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3334704"/>
                  </a:ext>
                </a:extLst>
              </a:tr>
              <a:tr h="544041">
                <a:tc>
                  <a:txBody>
                    <a:bodyPr/>
                    <a:lstStyle/>
                    <a:p>
                      <a:pPr algn="ctr"/>
                      <a:endParaRPr lang="x-none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/>
                        <a:t>맑은이러닝</a:t>
                      </a:r>
                      <a:r>
                        <a:rPr lang="ko-KR" altLang="en-US" sz="1200" dirty="0"/>
                        <a:t> 공시사항</a:t>
                      </a:r>
                      <a:endParaRPr lang="en-US" altLang="ko-KR" sz="1200" dirty="0"/>
                    </a:p>
                    <a:p>
                      <a:pPr algn="ctr"/>
                      <a:r>
                        <a:rPr lang="ko-KR" altLang="en-US" sz="1200" dirty="0"/>
                        <a:t>상세페이지</a:t>
                      </a:r>
                      <a:endParaRPr lang="x-none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368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382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>
                <a:latin typeface="+mn-ea"/>
              </a:rPr>
              <a:t>맑은소프트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>
                <a:latin typeface="+mn-ea"/>
              </a:rPr>
              <a:t>간편 로그인 관리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763633"/>
              </p:ext>
            </p:extLst>
          </p:nvPr>
        </p:nvGraphicFramePr>
        <p:xfrm>
          <a:off x="7449006" y="777736"/>
          <a:ext cx="2393885" cy="120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4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간편 </a:t>
                      </a:r>
                      <a:r>
                        <a:rPr lang="ko-KR" altLang="en-US" sz="800" b="0" i="0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로그인으로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저장된 계정 확인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계정으로 로그인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간편 로그인 정보 삭제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429CEE4-F196-2447-9980-27425B159B76}"/>
              </a:ext>
            </a:extLst>
          </p:cNvPr>
          <p:cNvSpPr/>
          <p:nvPr/>
        </p:nvSpPr>
        <p:spPr>
          <a:xfrm>
            <a:off x="7449006" y="2063128"/>
            <a:ext cx="2393884" cy="816674"/>
          </a:xfrm>
          <a:prstGeom prst="rect">
            <a:avLst/>
          </a:prstGeom>
          <a:noFill/>
          <a:ln w="25400">
            <a:solidFill>
              <a:srgbClr val="009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169DDB"/>
                </a:solidFill>
              </a:rPr>
              <a:t>플랫폼 논의 필요</a:t>
            </a:r>
            <a:endParaRPr lang="en-US" altLang="ko-KR" sz="1600" b="1" dirty="0">
              <a:solidFill>
                <a:srgbClr val="169DDB"/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169DDB"/>
                </a:solidFill>
              </a:rPr>
              <a:t>(</a:t>
            </a:r>
            <a:r>
              <a:rPr lang="ko-KR" altLang="en-US" sz="1200" b="1" dirty="0">
                <a:solidFill>
                  <a:srgbClr val="169DDB"/>
                </a:solidFill>
              </a:rPr>
              <a:t>핸드폰</a:t>
            </a:r>
            <a:r>
              <a:rPr lang="en-US" altLang="ko-KR" sz="1200" b="1" dirty="0">
                <a:solidFill>
                  <a:srgbClr val="169DDB"/>
                </a:solidFill>
              </a:rPr>
              <a:t>,</a:t>
            </a:r>
            <a:r>
              <a:rPr lang="ko-KR" altLang="en-US" sz="1200" b="1" dirty="0">
                <a:solidFill>
                  <a:srgbClr val="169DDB"/>
                </a:solidFill>
              </a:rPr>
              <a:t> 태블릿</a:t>
            </a:r>
            <a:r>
              <a:rPr lang="en-US" altLang="ko-KR" sz="1200" b="1" dirty="0">
                <a:solidFill>
                  <a:srgbClr val="169DDB"/>
                </a:solidFill>
              </a:rPr>
              <a:t>…</a:t>
            </a:r>
            <a:r>
              <a:rPr lang="ko-KR" altLang="en-US" sz="1200" b="1" dirty="0">
                <a:solidFill>
                  <a:srgbClr val="169DDB"/>
                </a:solidFill>
              </a:rPr>
              <a:t>등 적용범위</a:t>
            </a:r>
            <a:r>
              <a:rPr lang="en-US" altLang="ko-KR" sz="1200" b="1" dirty="0">
                <a:solidFill>
                  <a:srgbClr val="169DDB"/>
                </a:solidFill>
              </a:rPr>
              <a:t>)</a:t>
            </a:r>
            <a:endParaRPr lang="ko-KR" altLang="en-US" sz="1200" b="1" dirty="0">
              <a:solidFill>
                <a:srgbClr val="169DDB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35293" y="1766069"/>
            <a:ext cx="234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간편 로그인 관리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254749" y="2315182"/>
            <a:ext cx="2346037" cy="828068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2A0D9B-77AA-CE4C-BA0D-ACF1E8C6E70D}"/>
              </a:ext>
            </a:extLst>
          </p:cNvPr>
          <p:cNvSpPr txBox="1"/>
          <p:nvPr/>
        </p:nvSpPr>
        <p:spPr>
          <a:xfrm>
            <a:off x="3285083" y="5271921"/>
            <a:ext cx="285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.</a:t>
            </a:r>
          </a:p>
          <a:p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.</a:t>
            </a:r>
            <a:endParaRPr kumimoji="1" lang="x-none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E96C91F-B62C-4B42-A31B-6C7F0ABEC2AF}"/>
              </a:ext>
            </a:extLst>
          </p:cNvPr>
          <p:cNvSpPr/>
          <p:nvPr/>
        </p:nvSpPr>
        <p:spPr>
          <a:xfrm>
            <a:off x="2233419" y="2247209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394605" y="2421439"/>
            <a:ext cx="1490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도메인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394605" y="2729216"/>
            <a:ext cx="1490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2BBD5509-6BC6-A749-9814-5D85C0C14615}"/>
              </a:ext>
            </a:extLst>
          </p:cNvPr>
          <p:cNvSpPr/>
          <p:nvPr/>
        </p:nvSpPr>
        <p:spPr>
          <a:xfrm>
            <a:off x="3884775" y="2775379"/>
            <a:ext cx="604979" cy="24394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ko-KR" altLang="en-US" sz="1000" b="1" dirty="0"/>
              <a:t>삭    제</a:t>
            </a:r>
            <a:endParaRPr kumimoji="1" lang="x-none" altLang="en-US" sz="105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260653" y="3245731"/>
            <a:ext cx="2346037" cy="828068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400509" y="3351988"/>
            <a:ext cx="1490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도메인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400509" y="3659765"/>
            <a:ext cx="1490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254749" y="4184611"/>
            <a:ext cx="2346037" cy="828068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394605" y="4290868"/>
            <a:ext cx="1490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도메인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394605" y="4598645"/>
            <a:ext cx="1490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2BBD5509-6BC6-A749-9814-5D85C0C14615}"/>
              </a:ext>
            </a:extLst>
          </p:cNvPr>
          <p:cNvSpPr/>
          <p:nvPr/>
        </p:nvSpPr>
        <p:spPr>
          <a:xfrm>
            <a:off x="3884776" y="2437159"/>
            <a:ext cx="604978" cy="24394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ko-KR" altLang="en-US" sz="1000" b="1" dirty="0"/>
              <a:t>로그인</a:t>
            </a:r>
            <a:endParaRPr kumimoji="1" lang="x-none" altLang="en-US" sz="1050" b="1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E96C91F-B62C-4B42-A31B-6C7F0ABEC2AF}"/>
              </a:ext>
            </a:extLst>
          </p:cNvPr>
          <p:cNvSpPr/>
          <p:nvPr/>
        </p:nvSpPr>
        <p:spPr>
          <a:xfrm>
            <a:off x="3723331" y="2728404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E96C91F-B62C-4B42-A31B-6C7F0ABEC2AF}"/>
              </a:ext>
            </a:extLst>
          </p:cNvPr>
          <p:cNvSpPr/>
          <p:nvPr/>
        </p:nvSpPr>
        <p:spPr>
          <a:xfrm>
            <a:off x="3721074" y="2334738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2BBD5509-6BC6-A749-9814-5D85C0C14615}"/>
              </a:ext>
            </a:extLst>
          </p:cNvPr>
          <p:cNvSpPr/>
          <p:nvPr/>
        </p:nvSpPr>
        <p:spPr>
          <a:xfrm>
            <a:off x="3864345" y="3714115"/>
            <a:ext cx="604979" cy="24394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ko-KR" altLang="en-US" sz="1000" b="1" dirty="0"/>
              <a:t>삭    제</a:t>
            </a:r>
            <a:endParaRPr kumimoji="1" lang="x-none" altLang="en-US" sz="1050" b="1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2BBD5509-6BC6-A749-9814-5D85C0C14615}"/>
              </a:ext>
            </a:extLst>
          </p:cNvPr>
          <p:cNvSpPr/>
          <p:nvPr/>
        </p:nvSpPr>
        <p:spPr>
          <a:xfrm>
            <a:off x="3864346" y="3375895"/>
            <a:ext cx="604978" cy="24394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ko-KR" altLang="en-US" sz="1000" b="1" dirty="0"/>
              <a:t>로그인</a:t>
            </a:r>
            <a:endParaRPr kumimoji="1" lang="x-none" altLang="en-US" sz="1050" b="1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2BBD5509-6BC6-A749-9814-5D85C0C14615}"/>
              </a:ext>
            </a:extLst>
          </p:cNvPr>
          <p:cNvSpPr/>
          <p:nvPr/>
        </p:nvSpPr>
        <p:spPr>
          <a:xfrm>
            <a:off x="3858441" y="4639721"/>
            <a:ext cx="604979" cy="24394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ko-KR" altLang="en-US" sz="1000" b="1" dirty="0"/>
              <a:t>삭    제</a:t>
            </a:r>
            <a:endParaRPr kumimoji="1" lang="x-none" altLang="en-US" sz="1050" b="1" dirty="0"/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2BBD5509-6BC6-A749-9814-5D85C0C14615}"/>
              </a:ext>
            </a:extLst>
          </p:cNvPr>
          <p:cNvSpPr/>
          <p:nvPr/>
        </p:nvSpPr>
        <p:spPr>
          <a:xfrm>
            <a:off x="3858442" y="4301501"/>
            <a:ext cx="604978" cy="24394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ko-KR" altLang="en-US" sz="1000" b="1" dirty="0"/>
              <a:t>로그인</a:t>
            </a:r>
            <a:endParaRPr kumimoji="1" lang="x-none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402105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>
                <a:latin typeface="+mn-ea"/>
              </a:rPr>
              <a:t>맑은소프트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>
                <a:latin typeface="+mn-ea"/>
              </a:rPr>
              <a:t>알림내역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491570"/>
              </p:ext>
            </p:extLst>
          </p:nvPr>
        </p:nvGraphicFramePr>
        <p:xfrm>
          <a:off x="7449006" y="777736"/>
          <a:ext cx="2393885" cy="625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4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PUSH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알림 내역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표시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429CEE4-F196-2447-9980-27425B159B76}"/>
              </a:ext>
            </a:extLst>
          </p:cNvPr>
          <p:cNvSpPr/>
          <p:nvPr/>
        </p:nvSpPr>
        <p:spPr>
          <a:xfrm>
            <a:off x="7449006" y="1567828"/>
            <a:ext cx="2393884" cy="816674"/>
          </a:xfrm>
          <a:prstGeom prst="rect">
            <a:avLst/>
          </a:prstGeom>
          <a:noFill/>
          <a:ln w="25400">
            <a:solidFill>
              <a:srgbClr val="009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169DDB"/>
                </a:solidFill>
              </a:rPr>
              <a:t>플랫폼 논의 필요</a:t>
            </a:r>
            <a:endParaRPr lang="en-US" altLang="ko-KR" sz="1600" b="1" dirty="0">
              <a:solidFill>
                <a:srgbClr val="169DDB"/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169DDB"/>
                </a:solidFill>
              </a:rPr>
              <a:t>(</a:t>
            </a:r>
            <a:r>
              <a:rPr lang="ko-KR" altLang="en-US" sz="1200" b="1" dirty="0">
                <a:solidFill>
                  <a:srgbClr val="169DDB"/>
                </a:solidFill>
              </a:rPr>
              <a:t>핸드폰</a:t>
            </a:r>
            <a:r>
              <a:rPr lang="en-US" altLang="ko-KR" sz="1200" b="1" dirty="0">
                <a:solidFill>
                  <a:srgbClr val="169DDB"/>
                </a:solidFill>
              </a:rPr>
              <a:t>,</a:t>
            </a:r>
            <a:r>
              <a:rPr lang="ko-KR" altLang="en-US" sz="1200" b="1" dirty="0">
                <a:solidFill>
                  <a:srgbClr val="169DDB"/>
                </a:solidFill>
              </a:rPr>
              <a:t> 태블릿</a:t>
            </a:r>
            <a:r>
              <a:rPr lang="en-US" altLang="ko-KR" sz="1200" b="1" dirty="0">
                <a:solidFill>
                  <a:srgbClr val="169DDB"/>
                </a:solidFill>
              </a:rPr>
              <a:t>…</a:t>
            </a:r>
            <a:r>
              <a:rPr lang="ko-KR" altLang="en-US" sz="1200" b="1" dirty="0">
                <a:solidFill>
                  <a:srgbClr val="169DDB"/>
                </a:solidFill>
              </a:rPr>
              <a:t>등 적용범위</a:t>
            </a:r>
            <a:r>
              <a:rPr lang="en-US" altLang="ko-KR" sz="1200" b="1" dirty="0">
                <a:solidFill>
                  <a:srgbClr val="169DDB"/>
                </a:solidFill>
              </a:rPr>
              <a:t>)</a:t>
            </a:r>
            <a:endParaRPr lang="ko-KR" altLang="en-US" sz="1200" b="1" dirty="0">
              <a:solidFill>
                <a:srgbClr val="169DDB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35293" y="1766069"/>
            <a:ext cx="234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알림 내역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254749" y="2315182"/>
            <a:ext cx="2346037" cy="466928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ko-KR" altLang="en-US" sz="1400" b="1" dirty="0" err="1"/>
              <a:t>알림내용</a:t>
            </a:r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14052" y="2417841"/>
            <a:ext cx="459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3/13</a:t>
            </a:r>
            <a:endParaRPr lang="ko-KR" altLang="en-US" sz="11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254749" y="2884769"/>
            <a:ext cx="2346037" cy="466928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ko-KR" altLang="en-US" sz="1400" b="1" dirty="0" err="1"/>
              <a:t>알림내용</a:t>
            </a:r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114052" y="2987428"/>
            <a:ext cx="459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3/12</a:t>
            </a:r>
            <a:endParaRPr lang="ko-KR" altLang="en-US" sz="11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255981" y="3454356"/>
            <a:ext cx="2346037" cy="466928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ko-KR" altLang="en-US" sz="1400" b="1" dirty="0" err="1"/>
              <a:t>알림내용</a:t>
            </a:r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115284" y="3557015"/>
            <a:ext cx="459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3/11</a:t>
            </a:r>
            <a:endParaRPr lang="ko-KR" altLang="en-US" sz="11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255981" y="4023943"/>
            <a:ext cx="2346037" cy="466928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ko-KR" altLang="en-US" sz="1400" b="1" dirty="0" err="1"/>
              <a:t>알림내용</a:t>
            </a:r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115284" y="4126602"/>
            <a:ext cx="459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3/10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2A0D9B-77AA-CE4C-BA0D-ACF1E8C6E70D}"/>
              </a:ext>
            </a:extLst>
          </p:cNvPr>
          <p:cNvSpPr txBox="1"/>
          <p:nvPr/>
        </p:nvSpPr>
        <p:spPr>
          <a:xfrm>
            <a:off x="3294811" y="4490871"/>
            <a:ext cx="285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.</a:t>
            </a:r>
          </a:p>
          <a:p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.</a:t>
            </a:r>
            <a:endParaRPr kumimoji="1" lang="x-none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E96C91F-B62C-4B42-A31B-6C7F0ABEC2AF}"/>
              </a:ext>
            </a:extLst>
          </p:cNvPr>
          <p:cNvSpPr/>
          <p:nvPr/>
        </p:nvSpPr>
        <p:spPr>
          <a:xfrm>
            <a:off x="2086772" y="2212701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639266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55C40C-8EA4-41ED-A6D4-345E78E1C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158411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>
                <a:latin typeface="+mn-ea"/>
              </a:rPr>
              <a:t>맑은소프트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>
                <a:latin typeface="+mn-ea"/>
              </a:rPr>
              <a:t>간편 로그인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489322"/>
              </p:ext>
            </p:extLst>
          </p:nvPr>
        </p:nvGraphicFramePr>
        <p:xfrm>
          <a:off x="7449006" y="777736"/>
          <a:ext cx="2393885" cy="1948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4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로그인했던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기록이 있을 시</a:t>
                      </a:r>
                      <a:r>
                        <a:rPr lang="en-US" altLang="ko-KR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계정은 간편 </a:t>
                      </a:r>
                      <a:r>
                        <a:rPr lang="ko-KR" altLang="en-US" sz="800" b="0" i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로그인으로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등록된다</a:t>
                      </a:r>
                      <a:r>
                        <a:rPr lang="en-US" altLang="ko-KR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간편 로그인 데이터가 있을 시</a:t>
                      </a:r>
                      <a:r>
                        <a:rPr lang="en-US" altLang="ko-KR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간편 로그인 페이지가 우선적으로 실행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해당 계정으로 로그인 시도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PWD 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입력하는 페이지로 이동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간편 </a:t>
                      </a:r>
                      <a:r>
                        <a:rPr lang="ko-KR" altLang="en-US" sz="800" b="0" i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로그인에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등록된 계정이 아닌 다른 계정으로 </a:t>
                      </a:r>
                      <a:r>
                        <a:rPr lang="ko-KR" altLang="en-US" sz="800" b="0" i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로그인을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원할 시 클릭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페이지로 이동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B3F22C0-E381-FE46-B179-F1FBF7C1688F}"/>
              </a:ext>
            </a:extLst>
          </p:cNvPr>
          <p:cNvSpPr txBox="1"/>
          <p:nvPr/>
        </p:nvSpPr>
        <p:spPr>
          <a:xfrm>
            <a:off x="2520736" y="2046724"/>
            <a:ext cx="192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dirty="0">
                <a:solidFill>
                  <a:schemeClr val="accent1">
                    <a:lumMod val="75000"/>
                  </a:schemeClr>
                </a:solidFill>
              </a:rPr>
              <a:t>맑은</a:t>
            </a:r>
            <a:r>
              <a:rPr kumimoji="1" lang="ko-KR" altLang="en-US" dirty="0"/>
              <a:t> 알림 도우미</a:t>
            </a:r>
            <a:endParaRPr kumimoji="1" lang="en-US" altLang="ko-K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1327B3-8ED7-9243-8713-DD9DCF3D2CE0}"/>
              </a:ext>
            </a:extLst>
          </p:cNvPr>
          <p:cNvSpPr txBox="1"/>
          <p:nvPr/>
        </p:nvSpPr>
        <p:spPr>
          <a:xfrm>
            <a:off x="2726013" y="2492704"/>
            <a:ext cx="146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accent5">
                    <a:lumMod val="75000"/>
                  </a:schemeClr>
                </a:solidFill>
              </a:rPr>
              <a:t>간편 로그인</a:t>
            </a:r>
            <a:endParaRPr kumimoji="1" lang="en-US" altLang="ko-K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552F908-B0C1-0F42-89A1-C249C2401273}"/>
              </a:ext>
            </a:extLst>
          </p:cNvPr>
          <p:cNvSpPr/>
          <p:nvPr/>
        </p:nvSpPr>
        <p:spPr>
          <a:xfrm>
            <a:off x="7449006" y="2941792"/>
            <a:ext cx="2393884" cy="816674"/>
          </a:xfrm>
          <a:prstGeom prst="rect">
            <a:avLst/>
          </a:prstGeom>
          <a:noFill/>
          <a:ln w="25400">
            <a:solidFill>
              <a:srgbClr val="009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169DDB"/>
                </a:solidFill>
              </a:rPr>
              <a:t>플랫폼 논의 필요</a:t>
            </a:r>
            <a:endParaRPr lang="en-US" altLang="ko-KR" sz="1600" b="1" dirty="0">
              <a:solidFill>
                <a:srgbClr val="169DDB"/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169DDB"/>
                </a:solidFill>
              </a:rPr>
              <a:t>(</a:t>
            </a:r>
            <a:r>
              <a:rPr lang="ko-KR" altLang="en-US" sz="1200" b="1" dirty="0">
                <a:solidFill>
                  <a:srgbClr val="169DDB"/>
                </a:solidFill>
              </a:rPr>
              <a:t>핸드폰</a:t>
            </a:r>
            <a:r>
              <a:rPr lang="en-US" altLang="ko-KR" sz="1200" b="1" dirty="0">
                <a:solidFill>
                  <a:srgbClr val="169DDB"/>
                </a:solidFill>
              </a:rPr>
              <a:t>,</a:t>
            </a:r>
            <a:r>
              <a:rPr lang="ko-KR" altLang="en-US" sz="1200" b="1" dirty="0">
                <a:solidFill>
                  <a:srgbClr val="169DDB"/>
                </a:solidFill>
              </a:rPr>
              <a:t> 태블릿</a:t>
            </a:r>
            <a:r>
              <a:rPr lang="en-US" altLang="ko-KR" sz="1200" b="1" dirty="0">
                <a:solidFill>
                  <a:srgbClr val="169DDB"/>
                </a:solidFill>
              </a:rPr>
              <a:t>…</a:t>
            </a:r>
            <a:r>
              <a:rPr lang="ko-KR" altLang="en-US" sz="1200" b="1" dirty="0">
                <a:solidFill>
                  <a:srgbClr val="169DDB"/>
                </a:solidFill>
              </a:rPr>
              <a:t>등 적용범위</a:t>
            </a:r>
            <a:r>
              <a:rPr lang="en-US" altLang="ko-KR" sz="1200" b="1" dirty="0">
                <a:solidFill>
                  <a:srgbClr val="169DDB"/>
                </a:solidFill>
              </a:rPr>
              <a:t>)</a:t>
            </a:r>
            <a:endParaRPr lang="ko-KR" altLang="en-US" sz="1200" b="1" dirty="0">
              <a:solidFill>
                <a:srgbClr val="169DDB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254749" y="2946361"/>
            <a:ext cx="2346037" cy="66466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461280" y="2995468"/>
            <a:ext cx="1490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도메인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461280" y="3284195"/>
            <a:ext cx="1490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255981" y="3691438"/>
            <a:ext cx="2346037" cy="66466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462512" y="3740545"/>
            <a:ext cx="1490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도메인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62512" y="4029272"/>
            <a:ext cx="1490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2268748" y="4433735"/>
            <a:ext cx="2346037" cy="66466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475279" y="4482842"/>
            <a:ext cx="1490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도메인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475279" y="4771569"/>
            <a:ext cx="1490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2A0D9B-77AA-CE4C-BA0D-ACF1E8C6E70D}"/>
              </a:ext>
            </a:extLst>
          </p:cNvPr>
          <p:cNvSpPr txBox="1"/>
          <p:nvPr/>
        </p:nvSpPr>
        <p:spPr>
          <a:xfrm>
            <a:off x="3275558" y="4993621"/>
            <a:ext cx="285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.</a:t>
            </a:r>
          </a:p>
          <a:p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.</a:t>
            </a:r>
            <a:endParaRPr kumimoji="1" lang="x-none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724621" y="5989148"/>
            <a:ext cx="1672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u="sng" dirty="0">
                <a:solidFill>
                  <a:schemeClr val="accent1"/>
                </a:solidFill>
              </a:rPr>
              <a:t>다른 계정으로 로그인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E96C91F-B62C-4B42-A31B-6C7F0ABEC2AF}"/>
              </a:ext>
            </a:extLst>
          </p:cNvPr>
          <p:cNvSpPr/>
          <p:nvPr/>
        </p:nvSpPr>
        <p:spPr>
          <a:xfrm>
            <a:off x="2549664" y="2549139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E96C91F-B62C-4B42-A31B-6C7F0ABEC2AF}"/>
              </a:ext>
            </a:extLst>
          </p:cNvPr>
          <p:cNvSpPr/>
          <p:nvPr/>
        </p:nvSpPr>
        <p:spPr>
          <a:xfrm>
            <a:off x="2211598" y="2882514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E96C91F-B62C-4B42-A31B-6C7F0ABEC2AF}"/>
              </a:ext>
            </a:extLst>
          </p:cNvPr>
          <p:cNvSpPr/>
          <p:nvPr/>
        </p:nvSpPr>
        <p:spPr>
          <a:xfrm>
            <a:off x="2615012" y="5843441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927718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>
                <a:latin typeface="+mn-ea"/>
              </a:rPr>
              <a:t>맑은소프트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>
                <a:latin typeface="+mn-ea"/>
              </a:rPr>
              <a:t>간편 로그인 </a:t>
            </a:r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계정 선택 후</a:t>
            </a:r>
            <a:r>
              <a:rPr lang="en-US" altLang="ko-KR" sz="800" dirty="0">
                <a:latin typeface="+mn-ea"/>
              </a:rPr>
              <a:t>)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527806"/>
              </p:ext>
            </p:extLst>
          </p:nvPr>
        </p:nvGraphicFramePr>
        <p:xfrm>
          <a:off x="7449006" y="777736"/>
          <a:ext cx="2393885" cy="120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4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PWD 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 후 로그인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altLang="ko-KR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PWD 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찾기 페이지로 이동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자동 로그인 설정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4A8F9618-5CF3-CB43-A19E-DB47F0BEA844}"/>
              </a:ext>
            </a:extLst>
          </p:cNvPr>
          <p:cNvSpPr/>
          <p:nvPr/>
        </p:nvSpPr>
        <p:spPr>
          <a:xfrm>
            <a:off x="2753941" y="3225784"/>
            <a:ext cx="1382339" cy="24394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en-US" altLang="x-none" sz="1050" b="1" dirty="0"/>
              <a:t>PWD</a:t>
            </a:r>
            <a:endParaRPr kumimoji="1" lang="x-none" altLang="en-US" sz="1050" b="1" dirty="0"/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685CD77-4016-4F4A-9DD1-F9840BD7E1B5}"/>
              </a:ext>
            </a:extLst>
          </p:cNvPr>
          <p:cNvSpPr/>
          <p:nvPr/>
        </p:nvSpPr>
        <p:spPr>
          <a:xfrm>
            <a:off x="2753941" y="3719896"/>
            <a:ext cx="1382339" cy="24394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/>
              <a:t>로그인</a:t>
            </a:r>
            <a:endParaRPr kumimoji="1" lang="x-none" altLang="en-US" sz="105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3F22C0-E381-FE46-B179-F1FBF7C1688F}"/>
              </a:ext>
            </a:extLst>
          </p:cNvPr>
          <p:cNvSpPr txBox="1"/>
          <p:nvPr/>
        </p:nvSpPr>
        <p:spPr>
          <a:xfrm>
            <a:off x="2520736" y="2046724"/>
            <a:ext cx="192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dirty="0">
                <a:solidFill>
                  <a:schemeClr val="accent1">
                    <a:lumMod val="75000"/>
                  </a:schemeClr>
                </a:solidFill>
              </a:rPr>
              <a:t>맑은</a:t>
            </a:r>
            <a:r>
              <a:rPr kumimoji="1" lang="ko-KR" altLang="en-US" dirty="0"/>
              <a:t> 알림 도우미</a:t>
            </a:r>
            <a:endParaRPr kumimoji="1" lang="en-US" altLang="ko-K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1327B3-8ED7-9243-8713-DD9DCF3D2CE0}"/>
              </a:ext>
            </a:extLst>
          </p:cNvPr>
          <p:cNvSpPr txBox="1"/>
          <p:nvPr/>
        </p:nvSpPr>
        <p:spPr>
          <a:xfrm>
            <a:off x="2745063" y="2502229"/>
            <a:ext cx="146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accent5">
                    <a:lumMod val="75000"/>
                  </a:schemeClr>
                </a:solidFill>
              </a:rPr>
              <a:t>간편 로그인</a:t>
            </a:r>
            <a:endParaRPr kumimoji="1" lang="en-US" altLang="ko-K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EA1E94-0F48-E242-943F-2DC414D2B87E}"/>
              </a:ext>
            </a:extLst>
          </p:cNvPr>
          <p:cNvSpPr/>
          <p:nvPr/>
        </p:nvSpPr>
        <p:spPr>
          <a:xfrm>
            <a:off x="3326212" y="4065606"/>
            <a:ext cx="104328" cy="10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x-none" altLang="en-US" sz="105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77084-D7EB-BD47-B219-0EC0118CE98E}"/>
              </a:ext>
            </a:extLst>
          </p:cNvPr>
          <p:cNvSpPr txBox="1"/>
          <p:nvPr/>
        </p:nvSpPr>
        <p:spPr>
          <a:xfrm>
            <a:off x="3430540" y="4011890"/>
            <a:ext cx="767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sz="800" dirty="0"/>
              <a:t>자동</a:t>
            </a:r>
            <a:r>
              <a:rPr kumimoji="1" lang="ko-KR" altLang="en-US" sz="800" dirty="0"/>
              <a:t> 로그인</a:t>
            </a:r>
            <a:endParaRPr kumimoji="1" lang="x-none" altLang="en-US" sz="8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0936995-AAC7-E94B-9CD5-D3E58C033001}"/>
              </a:ext>
            </a:extLst>
          </p:cNvPr>
          <p:cNvSpPr/>
          <p:nvPr/>
        </p:nvSpPr>
        <p:spPr>
          <a:xfrm>
            <a:off x="3110740" y="4078461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552F908-B0C1-0F42-89A1-C249C2401273}"/>
              </a:ext>
            </a:extLst>
          </p:cNvPr>
          <p:cNvSpPr/>
          <p:nvPr/>
        </p:nvSpPr>
        <p:spPr>
          <a:xfrm>
            <a:off x="7449006" y="2341717"/>
            <a:ext cx="2393884" cy="816674"/>
          </a:xfrm>
          <a:prstGeom prst="rect">
            <a:avLst/>
          </a:prstGeom>
          <a:noFill/>
          <a:ln w="25400">
            <a:solidFill>
              <a:srgbClr val="009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169DDB"/>
                </a:solidFill>
              </a:rPr>
              <a:t>플랫폼 논의 필요</a:t>
            </a:r>
            <a:endParaRPr lang="en-US" altLang="ko-KR" sz="1600" b="1" dirty="0">
              <a:solidFill>
                <a:srgbClr val="169DDB"/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169DDB"/>
                </a:solidFill>
              </a:rPr>
              <a:t>(</a:t>
            </a:r>
            <a:r>
              <a:rPr lang="ko-KR" altLang="en-US" sz="1200" b="1" dirty="0">
                <a:solidFill>
                  <a:srgbClr val="169DDB"/>
                </a:solidFill>
              </a:rPr>
              <a:t>핸드폰</a:t>
            </a:r>
            <a:r>
              <a:rPr lang="en-US" altLang="ko-KR" sz="1200" b="1" dirty="0">
                <a:solidFill>
                  <a:srgbClr val="169DDB"/>
                </a:solidFill>
              </a:rPr>
              <a:t>,</a:t>
            </a:r>
            <a:r>
              <a:rPr lang="ko-KR" altLang="en-US" sz="1200" b="1" dirty="0">
                <a:solidFill>
                  <a:srgbClr val="169DDB"/>
                </a:solidFill>
              </a:rPr>
              <a:t> 태블릿</a:t>
            </a:r>
            <a:r>
              <a:rPr lang="en-US" altLang="ko-KR" sz="1200" b="1" dirty="0">
                <a:solidFill>
                  <a:srgbClr val="169DDB"/>
                </a:solidFill>
              </a:rPr>
              <a:t>…</a:t>
            </a:r>
            <a:r>
              <a:rPr lang="ko-KR" altLang="en-US" sz="1200" b="1" dirty="0">
                <a:solidFill>
                  <a:srgbClr val="169DDB"/>
                </a:solidFill>
              </a:rPr>
              <a:t>등 적용범위</a:t>
            </a:r>
            <a:r>
              <a:rPr lang="en-US" altLang="ko-KR" sz="1200" b="1" dirty="0">
                <a:solidFill>
                  <a:srgbClr val="169DDB"/>
                </a:solidFill>
              </a:rPr>
              <a:t>)</a:t>
            </a:r>
            <a:endParaRPr lang="ko-KR" altLang="en-US" sz="1200" b="1" dirty="0">
              <a:solidFill>
                <a:srgbClr val="169DD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35737" y="3476497"/>
            <a:ext cx="1469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en-US" altLang="ko-KR" sz="1100" u="sng" dirty="0">
                <a:solidFill>
                  <a:schemeClr val="accent1"/>
                </a:solidFill>
              </a:rPr>
              <a:t>PWD </a:t>
            </a:r>
            <a:r>
              <a:rPr lang="ko-KR" altLang="en-US" sz="1100" u="sng" dirty="0">
                <a:solidFill>
                  <a:schemeClr val="accent1"/>
                </a:solidFill>
              </a:rPr>
              <a:t>찾기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0936995-AAC7-E94B-9CD5-D3E58C033001}"/>
              </a:ext>
            </a:extLst>
          </p:cNvPr>
          <p:cNvSpPr/>
          <p:nvPr/>
        </p:nvSpPr>
        <p:spPr>
          <a:xfrm>
            <a:off x="2621237" y="3095830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0936995-AAC7-E94B-9CD5-D3E58C033001}"/>
              </a:ext>
            </a:extLst>
          </p:cNvPr>
          <p:cNvSpPr/>
          <p:nvPr/>
        </p:nvSpPr>
        <p:spPr>
          <a:xfrm>
            <a:off x="3237717" y="3442367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842064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>
                <a:latin typeface="+mn-ea"/>
              </a:rPr>
              <a:t>맑은소프트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>
                <a:latin typeface="+mn-ea"/>
              </a:rPr>
              <a:t>로그인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7449006" y="777736"/>
          <a:ext cx="2393885" cy="2075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4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시 아이디와 비밀번호와 함께 사이트 도메인 등록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사이트에 등록된 아이디와 비밀번호인 경우 로그인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설정에 도메인이 등록되어 있을 경우 도메인 입력은 생략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altLang="ko-KR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 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찾기 페이지로 이동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altLang="ko-KR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PWD 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찾기 페이지로 이동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자동로그인 체크 시 한번 로그인하면 로그인정보가 저장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B697B3E2-6A21-914F-92E4-FB0D15251EDE}"/>
              </a:ext>
            </a:extLst>
          </p:cNvPr>
          <p:cNvSpPr/>
          <p:nvPr/>
        </p:nvSpPr>
        <p:spPr>
          <a:xfrm>
            <a:off x="2753942" y="3485771"/>
            <a:ext cx="1382339" cy="24394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en-US" altLang="x-none" sz="1050" b="1" dirty="0"/>
              <a:t>ID</a:t>
            </a:r>
            <a:endParaRPr kumimoji="1" lang="x-none" altLang="en-US" sz="1050" b="1" dirty="0"/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4A8F9618-5CF3-CB43-A19E-DB47F0BEA844}"/>
              </a:ext>
            </a:extLst>
          </p:cNvPr>
          <p:cNvSpPr/>
          <p:nvPr/>
        </p:nvSpPr>
        <p:spPr>
          <a:xfrm>
            <a:off x="2753941" y="3902059"/>
            <a:ext cx="1382339" cy="24394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en-US" altLang="x-none" sz="1050" b="1" dirty="0"/>
              <a:t>PWD</a:t>
            </a:r>
            <a:endParaRPr kumimoji="1" lang="x-none" altLang="en-US" sz="1050" b="1" dirty="0"/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685CD77-4016-4F4A-9DD1-F9840BD7E1B5}"/>
              </a:ext>
            </a:extLst>
          </p:cNvPr>
          <p:cNvSpPr/>
          <p:nvPr/>
        </p:nvSpPr>
        <p:spPr>
          <a:xfrm>
            <a:off x="2753941" y="4396171"/>
            <a:ext cx="1382339" cy="24394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/>
              <a:t>로그인</a:t>
            </a:r>
            <a:endParaRPr kumimoji="1" lang="x-none" altLang="en-US" sz="105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3F22C0-E381-FE46-B179-F1FBF7C1688F}"/>
              </a:ext>
            </a:extLst>
          </p:cNvPr>
          <p:cNvSpPr txBox="1"/>
          <p:nvPr/>
        </p:nvSpPr>
        <p:spPr>
          <a:xfrm>
            <a:off x="2520736" y="2046724"/>
            <a:ext cx="192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dirty="0">
                <a:solidFill>
                  <a:schemeClr val="accent1">
                    <a:lumMod val="75000"/>
                  </a:schemeClr>
                </a:solidFill>
              </a:rPr>
              <a:t>맑은</a:t>
            </a:r>
            <a:r>
              <a:rPr kumimoji="1" lang="ko-KR" altLang="en-US" dirty="0"/>
              <a:t> 알림 도우미</a:t>
            </a:r>
            <a:endParaRPr kumimoji="1" lang="en-US" altLang="ko-K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1327B3-8ED7-9243-8713-DD9DCF3D2CE0}"/>
              </a:ext>
            </a:extLst>
          </p:cNvPr>
          <p:cNvSpPr txBox="1"/>
          <p:nvPr/>
        </p:nvSpPr>
        <p:spPr>
          <a:xfrm>
            <a:off x="3017824" y="2502229"/>
            <a:ext cx="10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accent5">
                    <a:lumMod val="75000"/>
                  </a:schemeClr>
                </a:solidFill>
              </a:rPr>
              <a:t>로그인</a:t>
            </a:r>
            <a:endParaRPr kumimoji="1" lang="en-US" altLang="ko-K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EA1E94-0F48-E242-943F-2DC414D2B87E}"/>
              </a:ext>
            </a:extLst>
          </p:cNvPr>
          <p:cNvSpPr/>
          <p:nvPr/>
        </p:nvSpPr>
        <p:spPr>
          <a:xfrm>
            <a:off x="3326212" y="4741881"/>
            <a:ext cx="104328" cy="10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x-none" altLang="en-US" sz="105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77084-D7EB-BD47-B219-0EC0118CE98E}"/>
              </a:ext>
            </a:extLst>
          </p:cNvPr>
          <p:cNvSpPr txBox="1"/>
          <p:nvPr/>
        </p:nvSpPr>
        <p:spPr>
          <a:xfrm>
            <a:off x="3430540" y="4688165"/>
            <a:ext cx="767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sz="800" dirty="0"/>
              <a:t>자동</a:t>
            </a:r>
            <a:r>
              <a:rPr kumimoji="1" lang="ko-KR" altLang="en-US" sz="800" dirty="0"/>
              <a:t> 로그인</a:t>
            </a:r>
            <a:endParaRPr kumimoji="1" lang="x-none" altLang="en-US" sz="800" dirty="0"/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C78C39B2-4652-7743-9513-7A8C5BDD0E3C}"/>
              </a:ext>
            </a:extLst>
          </p:cNvPr>
          <p:cNvSpPr/>
          <p:nvPr/>
        </p:nvSpPr>
        <p:spPr>
          <a:xfrm>
            <a:off x="2753941" y="3068969"/>
            <a:ext cx="1382339" cy="24394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en-US" altLang="x-none" sz="1050" b="1" dirty="0"/>
              <a:t>DOMAIN</a:t>
            </a:r>
            <a:endParaRPr kumimoji="1" lang="x-none" altLang="en-US" sz="1050" b="1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1AD9B6AD-F2FE-C44B-9A92-1AD297520FCD}"/>
              </a:ext>
            </a:extLst>
          </p:cNvPr>
          <p:cNvSpPr/>
          <p:nvPr/>
        </p:nvSpPr>
        <p:spPr>
          <a:xfrm>
            <a:off x="2644332" y="2967201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0936995-AAC7-E94B-9CD5-D3E58C033001}"/>
              </a:ext>
            </a:extLst>
          </p:cNvPr>
          <p:cNvSpPr/>
          <p:nvPr/>
        </p:nvSpPr>
        <p:spPr>
          <a:xfrm>
            <a:off x="3110740" y="4754736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552F908-B0C1-0F42-89A1-C249C2401273}"/>
              </a:ext>
            </a:extLst>
          </p:cNvPr>
          <p:cNvSpPr/>
          <p:nvPr/>
        </p:nvSpPr>
        <p:spPr>
          <a:xfrm>
            <a:off x="7449006" y="3017992"/>
            <a:ext cx="2393884" cy="816674"/>
          </a:xfrm>
          <a:prstGeom prst="rect">
            <a:avLst/>
          </a:prstGeom>
          <a:noFill/>
          <a:ln w="25400">
            <a:solidFill>
              <a:srgbClr val="009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169DDB"/>
                </a:solidFill>
              </a:rPr>
              <a:t>플랫폼 논의 필요</a:t>
            </a:r>
            <a:endParaRPr lang="en-US" altLang="ko-KR" sz="1600" b="1" dirty="0">
              <a:solidFill>
                <a:srgbClr val="169DDB"/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169DDB"/>
                </a:solidFill>
              </a:rPr>
              <a:t>(</a:t>
            </a:r>
            <a:r>
              <a:rPr lang="ko-KR" altLang="en-US" sz="1200" b="1" dirty="0">
                <a:solidFill>
                  <a:srgbClr val="169DDB"/>
                </a:solidFill>
              </a:rPr>
              <a:t>핸드폰</a:t>
            </a:r>
            <a:r>
              <a:rPr lang="en-US" altLang="ko-KR" sz="1200" b="1" dirty="0">
                <a:solidFill>
                  <a:srgbClr val="169DDB"/>
                </a:solidFill>
              </a:rPr>
              <a:t>,</a:t>
            </a:r>
            <a:r>
              <a:rPr lang="ko-KR" altLang="en-US" sz="1200" b="1" dirty="0">
                <a:solidFill>
                  <a:srgbClr val="169DDB"/>
                </a:solidFill>
              </a:rPr>
              <a:t> 태블릿</a:t>
            </a:r>
            <a:r>
              <a:rPr lang="en-US" altLang="ko-KR" sz="1200" b="1" dirty="0">
                <a:solidFill>
                  <a:srgbClr val="169DDB"/>
                </a:solidFill>
              </a:rPr>
              <a:t>…</a:t>
            </a:r>
            <a:r>
              <a:rPr lang="ko-KR" altLang="en-US" sz="1200" b="1" dirty="0">
                <a:solidFill>
                  <a:srgbClr val="169DDB"/>
                </a:solidFill>
              </a:rPr>
              <a:t>등 적용범위</a:t>
            </a:r>
            <a:r>
              <a:rPr lang="en-US" altLang="ko-KR" sz="1200" b="1" dirty="0">
                <a:solidFill>
                  <a:srgbClr val="169DDB"/>
                </a:solidFill>
              </a:rPr>
              <a:t>)</a:t>
            </a:r>
            <a:endParaRPr lang="ko-KR" altLang="en-US" sz="1200" b="1" dirty="0">
              <a:solidFill>
                <a:srgbClr val="169DD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0580" y="4155623"/>
            <a:ext cx="1469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u="sng" dirty="0">
                <a:solidFill>
                  <a:schemeClr val="accent1"/>
                </a:solidFill>
              </a:rPr>
              <a:t>ID</a:t>
            </a:r>
            <a:r>
              <a:rPr lang="ko-KR" altLang="en-US" sz="1100" u="sng" dirty="0">
                <a:solidFill>
                  <a:schemeClr val="accent1"/>
                </a:solidFill>
              </a:rPr>
              <a:t>찾기</a:t>
            </a:r>
            <a:r>
              <a:rPr lang="ko-KR" altLang="en-US" sz="1100" dirty="0">
                <a:solidFill>
                  <a:schemeClr val="accent1"/>
                </a:solidFill>
              </a:rPr>
              <a:t>        </a:t>
            </a:r>
            <a:r>
              <a:rPr lang="en-US" altLang="ko-KR" sz="1100" u="sng" dirty="0">
                <a:solidFill>
                  <a:schemeClr val="accent1"/>
                </a:solidFill>
              </a:rPr>
              <a:t>PWD </a:t>
            </a:r>
            <a:r>
              <a:rPr lang="ko-KR" altLang="en-US" sz="1100" u="sng" dirty="0">
                <a:solidFill>
                  <a:schemeClr val="accent1"/>
                </a:solidFill>
              </a:rPr>
              <a:t>찾기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0936995-AAC7-E94B-9CD5-D3E58C033001}"/>
              </a:ext>
            </a:extLst>
          </p:cNvPr>
          <p:cNvSpPr/>
          <p:nvPr/>
        </p:nvSpPr>
        <p:spPr>
          <a:xfrm>
            <a:off x="2640287" y="4105480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0936995-AAC7-E94B-9CD5-D3E58C033001}"/>
              </a:ext>
            </a:extLst>
          </p:cNvPr>
          <p:cNvSpPr/>
          <p:nvPr/>
        </p:nvSpPr>
        <p:spPr>
          <a:xfrm>
            <a:off x="3342492" y="4071017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4280903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>
                <a:latin typeface="+mn-ea"/>
              </a:rPr>
              <a:t>맑은소프트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>
                <a:latin typeface="+mn-ea"/>
              </a:rPr>
              <a:t>ID </a:t>
            </a:r>
            <a:r>
              <a:rPr lang="ko-KR" altLang="en-US" sz="800" dirty="0">
                <a:latin typeface="+mn-ea"/>
              </a:rPr>
              <a:t>찾기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657559"/>
              </p:ext>
            </p:extLst>
          </p:nvPr>
        </p:nvGraphicFramePr>
        <p:xfrm>
          <a:off x="7449006" y="777736"/>
          <a:ext cx="2393885" cy="1501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4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 </a:t>
                      </a:r>
                      <a:r>
                        <a:rPr lang="ko-KR" altLang="en-US" sz="800" b="0" i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찾기위한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정보 입력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en-US" altLang="ko-KR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 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유무 검사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altLang="ko-KR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있을 시 표시되는 페이지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로그인 페이지로 이동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0552F908-B0C1-0F42-89A1-C249C2401273}"/>
              </a:ext>
            </a:extLst>
          </p:cNvPr>
          <p:cNvSpPr/>
          <p:nvPr/>
        </p:nvSpPr>
        <p:spPr>
          <a:xfrm>
            <a:off x="7449006" y="2493427"/>
            <a:ext cx="2393884" cy="816674"/>
          </a:xfrm>
          <a:prstGeom prst="rect">
            <a:avLst/>
          </a:prstGeom>
          <a:noFill/>
          <a:ln w="25400">
            <a:solidFill>
              <a:srgbClr val="009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169DDB"/>
                </a:solidFill>
              </a:rPr>
              <a:t>플랫폼 논의 필요</a:t>
            </a:r>
            <a:endParaRPr lang="en-US" altLang="ko-KR" sz="1600" b="1" dirty="0">
              <a:solidFill>
                <a:srgbClr val="169DDB"/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169DDB"/>
                </a:solidFill>
              </a:rPr>
              <a:t>(</a:t>
            </a:r>
            <a:r>
              <a:rPr lang="ko-KR" altLang="en-US" sz="1200" b="1" dirty="0">
                <a:solidFill>
                  <a:srgbClr val="169DDB"/>
                </a:solidFill>
              </a:rPr>
              <a:t>핸드폰</a:t>
            </a:r>
            <a:r>
              <a:rPr lang="en-US" altLang="ko-KR" sz="1200" b="1" dirty="0">
                <a:solidFill>
                  <a:srgbClr val="169DDB"/>
                </a:solidFill>
              </a:rPr>
              <a:t>,</a:t>
            </a:r>
            <a:r>
              <a:rPr lang="ko-KR" altLang="en-US" sz="1200" b="1" dirty="0">
                <a:solidFill>
                  <a:srgbClr val="169DDB"/>
                </a:solidFill>
              </a:rPr>
              <a:t> 태블릿</a:t>
            </a:r>
            <a:r>
              <a:rPr lang="en-US" altLang="ko-KR" sz="1200" b="1" dirty="0">
                <a:solidFill>
                  <a:srgbClr val="169DDB"/>
                </a:solidFill>
              </a:rPr>
              <a:t>…</a:t>
            </a:r>
            <a:r>
              <a:rPr lang="ko-KR" altLang="en-US" sz="1200" b="1" dirty="0">
                <a:solidFill>
                  <a:srgbClr val="169DDB"/>
                </a:solidFill>
              </a:rPr>
              <a:t>등 적용범위</a:t>
            </a:r>
            <a:r>
              <a:rPr lang="en-US" altLang="ko-KR" sz="1200" b="1" dirty="0">
                <a:solidFill>
                  <a:srgbClr val="169DDB"/>
                </a:solidFill>
              </a:rPr>
              <a:t>)</a:t>
            </a:r>
            <a:endParaRPr lang="ko-KR" altLang="en-US" sz="1200" b="1" dirty="0">
              <a:solidFill>
                <a:srgbClr val="169DDB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AD9B6AD-F2FE-C44B-9A92-1AD297520FCD}"/>
              </a:ext>
            </a:extLst>
          </p:cNvPr>
          <p:cNvSpPr/>
          <p:nvPr/>
        </p:nvSpPr>
        <p:spPr>
          <a:xfrm>
            <a:off x="270653" y="1888859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BCBEA9-DDC1-FE4C-88B4-FF20B4524CCD}"/>
              </a:ext>
            </a:extLst>
          </p:cNvPr>
          <p:cNvSpPr txBox="1"/>
          <p:nvPr/>
        </p:nvSpPr>
        <p:spPr>
          <a:xfrm>
            <a:off x="424354" y="1947142"/>
            <a:ext cx="132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400" b="1" dirty="0">
                <a:solidFill>
                  <a:schemeClr val="accent1">
                    <a:lumMod val="75000"/>
                  </a:schemeClr>
                </a:solidFill>
              </a:rPr>
              <a:t>ID </a:t>
            </a:r>
            <a:r>
              <a:rPr kumimoji="1"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찾기</a:t>
            </a:r>
            <a:endParaRPr kumimoji="1" lang="x-none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1" name="직선 연결선[R] 14">
            <a:extLst>
              <a:ext uri="{FF2B5EF4-FFF2-40B4-BE49-F238E27FC236}">
                <a16:creationId xmlns:a16="http://schemas.microsoft.com/office/drawing/2014/main" id="{E6DF9304-4E08-814E-BDD7-8FC07D7C0BCE}"/>
              </a:ext>
            </a:extLst>
          </p:cNvPr>
          <p:cNvCxnSpPr/>
          <p:nvPr/>
        </p:nvCxnSpPr>
        <p:spPr>
          <a:xfrm>
            <a:off x="489870" y="1840425"/>
            <a:ext cx="2133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19">
            <a:extLst>
              <a:ext uri="{FF2B5EF4-FFF2-40B4-BE49-F238E27FC236}">
                <a16:creationId xmlns:a16="http://schemas.microsoft.com/office/drawing/2014/main" id="{A86A7933-E8B6-9C4C-9E41-3E25A2F39F06}"/>
              </a:ext>
            </a:extLst>
          </p:cNvPr>
          <p:cNvCxnSpPr/>
          <p:nvPr/>
        </p:nvCxnSpPr>
        <p:spPr>
          <a:xfrm>
            <a:off x="483887" y="3991177"/>
            <a:ext cx="2133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B697B3E2-6A21-914F-92E4-FB0D15251EDE}"/>
              </a:ext>
            </a:extLst>
          </p:cNvPr>
          <p:cNvSpPr/>
          <p:nvPr/>
        </p:nvSpPr>
        <p:spPr>
          <a:xfrm>
            <a:off x="1022347" y="2685891"/>
            <a:ext cx="1585847" cy="259331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kumimoji="1" lang="x-none" altLang="en-US" sz="105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89869" y="2670465"/>
            <a:ext cx="571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성명</a:t>
            </a:r>
            <a:endParaRPr lang="ko-KR" altLang="en-US" b="1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B697B3E2-6A21-914F-92E4-FB0D15251EDE}"/>
              </a:ext>
            </a:extLst>
          </p:cNvPr>
          <p:cNvSpPr/>
          <p:nvPr/>
        </p:nvSpPr>
        <p:spPr>
          <a:xfrm>
            <a:off x="1022348" y="3058210"/>
            <a:ext cx="594362" cy="259331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kumimoji="1" lang="x-none" altLang="en-US" sz="105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80260" y="3059672"/>
            <a:ext cx="790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이메일</a:t>
            </a:r>
            <a:endParaRPr lang="ko-KR" altLang="en-US" b="1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697B3E2-6A21-914F-92E4-FB0D15251EDE}"/>
              </a:ext>
            </a:extLst>
          </p:cNvPr>
          <p:cNvSpPr/>
          <p:nvPr/>
        </p:nvSpPr>
        <p:spPr>
          <a:xfrm>
            <a:off x="2013833" y="3058210"/>
            <a:ext cx="594362" cy="259331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kumimoji="1" lang="x-none" altLang="en-US" sz="105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616710" y="3003209"/>
            <a:ext cx="36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@</a:t>
            </a:r>
            <a:endParaRPr lang="ko-KR" altLang="en-US" b="1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2BBD5509-6BC6-A749-9814-5D85C0C14615}"/>
              </a:ext>
            </a:extLst>
          </p:cNvPr>
          <p:cNvSpPr/>
          <p:nvPr/>
        </p:nvSpPr>
        <p:spPr>
          <a:xfrm>
            <a:off x="2078322" y="3462155"/>
            <a:ext cx="465383" cy="24394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ko-KR" altLang="en-US" sz="1000" b="1" dirty="0"/>
              <a:t>찾기</a:t>
            </a:r>
            <a:endParaRPr kumimoji="1" lang="x-none" altLang="en-US" sz="1050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AD9B6AD-F2FE-C44B-9A92-1AD297520FCD}"/>
              </a:ext>
            </a:extLst>
          </p:cNvPr>
          <p:cNvSpPr/>
          <p:nvPr/>
        </p:nvSpPr>
        <p:spPr>
          <a:xfrm>
            <a:off x="1828642" y="3473498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BCBEA9-DDC1-FE4C-88B4-FF20B4524CCD}"/>
              </a:ext>
            </a:extLst>
          </p:cNvPr>
          <p:cNvSpPr txBox="1"/>
          <p:nvPr/>
        </p:nvSpPr>
        <p:spPr>
          <a:xfrm>
            <a:off x="4265325" y="1947142"/>
            <a:ext cx="132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400" b="1" dirty="0">
                <a:solidFill>
                  <a:schemeClr val="accent1">
                    <a:lumMod val="75000"/>
                  </a:schemeClr>
                </a:solidFill>
              </a:rPr>
              <a:t>ID </a:t>
            </a:r>
            <a:r>
              <a:rPr kumimoji="1"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찾기</a:t>
            </a:r>
            <a:endParaRPr kumimoji="1" lang="x-none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5" name="직선 연결선[R] 14">
            <a:extLst>
              <a:ext uri="{FF2B5EF4-FFF2-40B4-BE49-F238E27FC236}">
                <a16:creationId xmlns:a16="http://schemas.microsoft.com/office/drawing/2014/main" id="{E6DF9304-4E08-814E-BDD7-8FC07D7C0BCE}"/>
              </a:ext>
            </a:extLst>
          </p:cNvPr>
          <p:cNvCxnSpPr/>
          <p:nvPr/>
        </p:nvCxnSpPr>
        <p:spPr>
          <a:xfrm>
            <a:off x="4330841" y="1840425"/>
            <a:ext cx="2133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19">
            <a:extLst>
              <a:ext uri="{FF2B5EF4-FFF2-40B4-BE49-F238E27FC236}">
                <a16:creationId xmlns:a16="http://schemas.microsoft.com/office/drawing/2014/main" id="{A86A7933-E8B6-9C4C-9E41-3E25A2F39F06}"/>
              </a:ext>
            </a:extLst>
          </p:cNvPr>
          <p:cNvCxnSpPr/>
          <p:nvPr/>
        </p:nvCxnSpPr>
        <p:spPr>
          <a:xfrm>
            <a:off x="4324858" y="3924502"/>
            <a:ext cx="2133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321067" y="2402360"/>
            <a:ext cx="2195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회원님의 아이디는</a:t>
            </a:r>
            <a:endParaRPr lang="en-US" altLang="ko-KR" dirty="0"/>
          </a:p>
          <a:p>
            <a:pPr algn="ctr"/>
            <a:r>
              <a:rPr lang="en-US" altLang="ko-KR" dirty="0"/>
              <a:t>[</a:t>
            </a:r>
            <a:r>
              <a:rPr lang="en-US" altLang="ko-KR" sz="2400" b="1" dirty="0">
                <a:solidFill>
                  <a:srgbClr val="0070C0"/>
                </a:solidFill>
              </a:rPr>
              <a:t>test000</a:t>
            </a:r>
            <a:r>
              <a:rPr lang="en-US" altLang="ko-KR" dirty="0"/>
              <a:t>]</a:t>
            </a:r>
          </a:p>
          <a:p>
            <a:pPr algn="ctr"/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3167529" y="3136853"/>
            <a:ext cx="677208" cy="96501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955377" y="2885783"/>
            <a:ext cx="10749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/>
              <a:t>찾기</a:t>
            </a:r>
            <a:r>
              <a:rPr lang="en-US" altLang="ko-KR" sz="1050" dirty="0"/>
              <a:t>]</a:t>
            </a:r>
            <a:r>
              <a:rPr lang="ko-KR" altLang="en-US" sz="1050" dirty="0"/>
              <a:t> 클릭 후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B697B3E2-6A21-914F-92E4-FB0D15251EDE}"/>
              </a:ext>
            </a:extLst>
          </p:cNvPr>
          <p:cNvSpPr/>
          <p:nvPr/>
        </p:nvSpPr>
        <p:spPr>
          <a:xfrm>
            <a:off x="1022347" y="2306394"/>
            <a:ext cx="1585847" cy="259331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kumimoji="1" lang="x-none" altLang="en-US" sz="105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80261" y="2290968"/>
            <a:ext cx="681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도메인</a:t>
            </a:r>
            <a:endParaRPr lang="ko-KR" altLang="en-US" b="1" dirty="0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2BBD5509-6BC6-A749-9814-5D85C0C14615}"/>
              </a:ext>
            </a:extLst>
          </p:cNvPr>
          <p:cNvSpPr/>
          <p:nvPr/>
        </p:nvSpPr>
        <p:spPr>
          <a:xfrm>
            <a:off x="5880308" y="3537287"/>
            <a:ext cx="465383" cy="24394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ko-KR" altLang="en-US" sz="1000" b="1" dirty="0"/>
              <a:t>확인</a:t>
            </a:r>
            <a:endParaRPr kumimoji="1" lang="x-none" altLang="en-US" sz="1050" b="1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AD9B6AD-F2FE-C44B-9A92-1AD297520FCD}"/>
              </a:ext>
            </a:extLst>
          </p:cNvPr>
          <p:cNvSpPr/>
          <p:nvPr/>
        </p:nvSpPr>
        <p:spPr>
          <a:xfrm>
            <a:off x="4202001" y="2216842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AD9B6AD-F2FE-C44B-9A92-1AD297520FCD}"/>
              </a:ext>
            </a:extLst>
          </p:cNvPr>
          <p:cNvSpPr/>
          <p:nvPr/>
        </p:nvSpPr>
        <p:spPr>
          <a:xfrm>
            <a:off x="5661091" y="3450686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046371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>
                <a:latin typeface="+mn-ea"/>
              </a:rPr>
              <a:t>맑은소프트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>
                <a:latin typeface="+mn-ea"/>
              </a:rPr>
              <a:t>PWD </a:t>
            </a:r>
            <a:r>
              <a:rPr lang="ko-KR" altLang="en-US" sz="800" dirty="0">
                <a:latin typeface="+mn-ea"/>
              </a:rPr>
              <a:t>찾기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674331"/>
              </p:ext>
            </p:extLst>
          </p:nvPr>
        </p:nvGraphicFramePr>
        <p:xfrm>
          <a:off x="7449006" y="777736"/>
          <a:ext cx="2393885" cy="1836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4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PWD 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찾기 위한 정보 입력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입력한 </a:t>
                      </a:r>
                      <a:r>
                        <a:rPr lang="ko-KR" altLang="en-US" sz="800" b="0" i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이메일로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인증번호 발송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인증번호확인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인증번호가 맞을 시 보여지는 페이지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로그인 페이지로 이동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0552F908-B0C1-0F42-89A1-C249C2401273}"/>
              </a:ext>
            </a:extLst>
          </p:cNvPr>
          <p:cNvSpPr/>
          <p:nvPr/>
        </p:nvSpPr>
        <p:spPr>
          <a:xfrm>
            <a:off x="7449006" y="3274477"/>
            <a:ext cx="2393884" cy="816674"/>
          </a:xfrm>
          <a:prstGeom prst="rect">
            <a:avLst/>
          </a:prstGeom>
          <a:noFill/>
          <a:ln w="25400">
            <a:solidFill>
              <a:srgbClr val="009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169DDB"/>
                </a:solidFill>
              </a:rPr>
              <a:t>플랫폼 논의 필요</a:t>
            </a:r>
            <a:endParaRPr lang="en-US" altLang="ko-KR" sz="1600" b="1" dirty="0">
              <a:solidFill>
                <a:srgbClr val="169DDB"/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169DDB"/>
                </a:solidFill>
              </a:rPr>
              <a:t>(</a:t>
            </a:r>
            <a:r>
              <a:rPr lang="ko-KR" altLang="en-US" sz="1200" b="1" dirty="0">
                <a:solidFill>
                  <a:srgbClr val="169DDB"/>
                </a:solidFill>
              </a:rPr>
              <a:t>핸드폰</a:t>
            </a:r>
            <a:r>
              <a:rPr lang="en-US" altLang="ko-KR" sz="1200" b="1" dirty="0">
                <a:solidFill>
                  <a:srgbClr val="169DDB"/>
                </a:solidFill>
              </a:rPr>
              <a:t>,</a:t>
            </a:r>
            <a:r>
              <a:rPr lang="ko-KR" altLang="en-US" sz="1200" b="1" dirty="0">
                <a:solidFill>
                  <a:srgbClr val="169DDB"/>
                </a:solidFill>
              </a:rPr>
              <a:t> 태블릿</a:t>
            </a:r>
            <a:r>
              <a:rPr lang="en-US" altLang="ko-KR" sz="1200" b="1" dirty="0">
                <a:solidFill>
                  <a:srgbClr val="169DDB"/>
                </a:solidFill>
              </a:rPr>
              <a:t>…</a:t>
            </a:r>
            <a:r>
              <a:rPr lang="ko-KR" altLang="en-US" sz="1200" b="1" dirty="0">
                <a:solidFill>
                  <a:srgbClr val="169DDB"/>
                </a:solidFill>
              </a:rPr>
              <a:t>등 적용범위</a:t>
            </a:r>
            <a:r>
              <a:rPr lang="en-US" altLang="ko-KR" sz="1200" b="1" dirty="0">
                <a:solidFill>
                  <a:srgbClr val="169DDB"/>
                </a:solidFill>
              </a:rPr>
              <a:t>)</a:t>
            </a:r>
            <a:endParaRPr lang="ko-KR" altLang="en-US" sz="1200" b="1" dirty="0">
              <a:solidFill>
                <a:srgbClr val="169DDB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AD9B6AD-F2FE-C44B-9A92-1AD297520FCD}"/>
              </a:ext>
            </a:extLst>
          </p:cNvPr>
          <p:cNvSpPr/>
          <p:nvPr/>
        </p:nvSpPr>
        <p:spPr>
          <a:xfrm>
            <a:off x="270653" y="1888859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BCBEA9-DDC1-FE4C-88B4-FF20B4524CCD}"/>
              </a:ext>
            </a:extLst>
          </p:cNvPr>
          <p:cNvSpPr txBox="1"/>
          <p:nvPr/>
        </p:nvSpPr>
        <p:spPr>
          <a:xfrm>
            <a:off x="424354" y="1947142"/>
            <a:ext cx="132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400" b="1" dirty="0">
                <a:solidFill>
                  <a:schemeClr val="accent1">
                    <a:lumMod val="75000"/>
                  </a:schemeClr>
                </a:solidFill>
              </a:rPr>
              <a:t>PWD </a:t>
            </a:r>
            <a:r>
              <a:rPr kumimoji="1"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찾기</a:t>
            </a:r>
            <a:endParaRPr kumimoji="1" lang="x-none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1" name="직선 연결선[R] 14">
            <a:extLst>
              <a:ext uri="{FF2B5EF4-FFF2-40B4-BE49-F238E27FC236}">
                <a16:creationId xmlns:a16="http://schemas.microsoft.com/office/drawing/2014/main" id="{E6DF9304-4E08-814E-BDD7-8FC07D7C0BCE}"/>
              </a:ext>
            </a:extLst>
          </p:cNvPr>
          <p:cNvCxnSpPr/>
          <p:nvPr/>
        </p:nvCxnSpPr>
        <p:spPr>
          <a:xfrm>
            <a:off x="489870" y="1840425"/>
            <a:ext cx="2133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19">
            <a:extLst>
              <a:ext uri="{FF2B5EF4-FFF2-40B4-BE49-F238E27FC236}">
                <a16:creationId xmlns:a16="http://schemas.microsoft.com/office/drawing/2014/main" id="{A86A7933-E8B6-9C4C-9E41-3E25A2F39F06}"/>
              </a:ext>
            </a:extLst>
          </p:cNvPr>
          <p:cNvCxnSpPr/>
          <p:nvPr/>
        </p:nvCxnSpPr>
        <p:spPr>
          <a:xfrm>
            <a:off x="483887" y="4962728"/>
            <a:ext cx="2133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B697B3E2-6A21-914F-92E4-FB0D15251EDE}"/>
              </a:ext>
            </a:extLst>
          </p:cNvPr>
          <p:cNvSpPr/>
          <p:nvPr/>
        </p:nvSpPr>
        <p:spPr>
          <a:xfrm>
            <a:off x="1022347" y="3038316"/>
            <a:ext cx="1585847" cy="259331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kumimoji="1" lang="x-none" altLang="en-US" sz="105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89869" y="3022890"/>
            <a:ext cx="571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성명</a:t>
            </a:r>
            <a:endParaRPr lang="ko-KR" altLang="en-US" b="1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B697B3E2-6A21-914F-92E4-FB0D15251EDE}"/>
              </a:ext>
            </a:extLst>
          </p:cNvPr>
          <p:cNvSpPr/>
          <p:nvPr/>
        </p:nvSpPr>
        <p:spPr>
          <a:xfrm>
            <a:off x="1022348" y="3410635"/>
            <a:ext cx="594362" cy="259331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kumimoji="1" lang="x-none" altLang="en-US" sz="105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80260" y="3412097"/>
            <a:ext cx="790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이메일</a:t>
            </a:r>
            <a:endParaRPr lang="ko-KR" altLang="en-US" b="1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697B3E2-6A21-914F-92E4-FB0D15251EDE}"/>
              </a:ext>
            </a:extLst>
          </p:cNvPr>
          <p:cNvSpPr/>
          <p:nvPr/>
        </p:nvSpPr>
        <p:spPr>
          <a:xfrm>
            <a:off x="2013833" y="3410635"/>
            <a:ext cx="594362" cy="259331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kumimoji="1" lang="x-none" altLang="en-US" sz="105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616710" y="3355634"/>
            <a:ext cx="36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@</a:t>
            </a:r>
            <a:endParaRPr lang="ko-KR" altLang="en-US" b="1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2BBD5509-6BC6-A749-9814-5D85C0C14615}"/>
              </a:ext>
            </a:extLst>
          </p:cNvPr>
          <p:cNvSpPr/>
          <p:nvPr/>
        </p:nvSpPr>
        <p:spPr>
          <a:xfrm>
            <a:off x="1507672" y="3814580"/>
            <a:ext cx="1036034" cy="24394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ko-KR" altLang="en-US" sz="1050" b="1" dirty="0"/>
              <a:t>인증번호발급</a:t>
            </a:r>
            <a:endParaRPr kumimoji="1" lang="x-none" altLang="en-US" sz="1050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AD9B6AD-F2FE-C44B-9A92-1AD297520FCD}"/>
              </a:ext>
            </a:extLst>
          </p:cNvPr>
          <p:cNvSpPr/>
          <p:nvPr/>
        </p:nvSpPr>
        <p:spPr>
          <a:xfrm>
            <a:off x="1331452" y="3735556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BCBEA9-DDC1-FE4C-88B4-FF20B4524CCD}"/>
              </a:ext>
            </a:extLst>
          </p:cNvPr>
          <p:cNvSpPr txBox="1"/>
          <p:nvPr/>
        </p:nvSpPr>
        <p:spPr>
          <a:xfrm>
            <a:off x="4265325" y="1947142"/>
            <a:ext cx="132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400" b="1" dirty="0">
                <a:solidFill>
                  <a:schemeClr val="accent1">
                    <a:lumMod val="75000"/>
                  </a:schemeClr>
                </a:solidFill>
              </a:rPr>
              <a:t>PWD </a:t>
            </a:r>
            <a:r>
              <a:rPr kumimoji="1"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찾기</a:t>
            </a:r>
            <a:endParaRPr kumimoji="1" lang="x-none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5" name="직선 연결선[R] 14">
            <a:extLst>
              <a:ext uri="{FF2B5EF4-FFF2-40B4-BE49-F238E27FC236}">
                <a16:creationId xmlns:a16="http://schemas.microsoft.com/office/drawing/2014/main" id="{E6DF9304-4E08-814E-BDD7-8FC07D7C0BCE}"/>
              </a:ext>
            </a:extLst>
          </p:cNvPr>
          <p:cNvCxnSpPr/>
          <p:nvPr/>
        </p:nvCxnSpPr>
        <p:spPr>
          <a:xfrm>
            <a:off x="4330841" y="1840425"/>
            <a:ext cx="2133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19">
            <a:extLst>
              <a:ext uri="{FF2B5EF4-FFF2-40B4-BE49-F238E27FC236}">
                <a16:creationId xmlns:a16="http://schemas.microsoft.com/office/drawing/2014/main" id="{A86A7933-E8B6-9C4C-9E41-3E25A2F39F06}"/>
              </a:ext>
            </a:extLst>
          </p:cNvPr>
          <p:cNvCxnSpPr/>
          <p:nvPr/>
        </p:nvCxnSpPr>
        <p:spPr>
          <a:xfrm>
            <a:off x="4324858" y="3914977"/>
            <a:ext cx="2133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321067" y="2402360"/>
            <a:ext cx="21957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새로운 비밀번호를</a:t>
            </a:r>
            <a:endParaRPr lang="en-US" altLang="ko-KR" sz="1600" dirty="0"/>
          </a:p>
          <a:p>
            <a:pPr algn="ctr"/>
            <a:r>
              <a:rPr lang="ko-KR" altLang="en-US" sz="1600" dirty="0" err="1"/>
              <a:t>이메일로</a:t>
            </a:r>
            <a:r>
              <a:rPr lang="ko-KR" altLang="en-US" sz="1600" dirty="0"/>
              <a:t> 발급하여</a:t>
            </a:r>
            <a:endParaRPr lang="en-US" altLang="ko-KR" sz="1600" dirty="0"/>
          </a:p>
          <a:p>
            <a:pPr algn="ctr"/>
            <a:r>
              <a:rPr lang="ko-KR" altLang="en-US" sz="1600" dirty="0"/>
              <a:t>드렸습니다</a:t>
            </a:r>
            <a:r>
              <a:rPr lang="en-US" altLang="ko-KR" sz="1600" dirty="0"/>
              <a:t>.</a:t>
            </a:r>
          </a:p>
          <a:p>
            <a:pPr algn="ctr"/>
            <a:r>
              <a:rPr lang="ko-KR" altLang="en-US" sz="1600" dirty="0" err="1"/>
              <a:t>이메일을</a:t>
            </a:r>
            <a:r>
              <a:rPr lang="ko-KR" altLang="en-US" sz="1600" dirty="0"/>
              <a:t> 확인하세요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" name="오른쪽 화살표 7"/>
          <p:cNvSpPr/>
          <p:nvPr/>
        </p:nvSpPr>
        <p:spPr>
          <a:xfrm>
            <a:off x="3167529" y="3136853"/>
            <a:ext cx="677208" cy="96501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955377" y="2885783"/>
            <a:ext cx="10749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/>
              <a:t>인증번호확인</a:t>
            </a:r>
            <a:r>
              <a:rPr lang="en-US" altLang="ko-KR" sz="1050" dirty="0"/>
              <a:t>]</a:t>
            </a:r>
            <a:r>
              <a:rPr lang="ko-KR" altLang="en-US" sz="1050" dirty="0"/>
              <a:t> 클릭 후</a:t>
            </a: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B697B3E2-6A21-914F-92E4-FB0D15251EDE}"/>
              </a:ext>
            </a:extLst>
          </p:cNvPr>
          <p:cNvSpPr/>
          <p:nvPr/>
        </p:nvSpPr>
        <p:spPr>
          <a:xfrm>
            <a:off x="1016365" y="2677412"/>
            <a:ext cx="1585847" cy="259331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kumimoji="1" lang="x-none" altLang="en-US" sz="105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83887" y="2661986"/>
            <a:ext cx="571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ID</a:t>
            </a:r>
            <a:endParaRPr lang="ko-KR" altLang="en-US" b="1" dirty="0"/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B697B3E2-6A21-914F-92E4-FB0D15251EDE}"/>
              </a:ext>
            </a:extLst>
          </p:cNvPr>
          <p:cNvSpPr/>
          <p:nvPr/>
        </p:nvSpPr>
        <p:spPr>
          <a:xfrm>
            <a:off x="1016365" y="4225163"/>
            <a:ext cx="1585847" cy="259331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kumimoji="1" lang="x-none" altLang="en-US" sz="105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85750" y="4228787"/>
            <a:ext cx="893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인증번호</a:t>
            </a:r>
            <a:endParaRPr lang="ko-KR" altLang="en-US" b="1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2BBD5509-6BC6-A749-9814-5D85C0C14615}"/>
              </a:ext>
            </a:extLst>
          </p:cNvPr>
          <p:cNvSpPr/>
          <p:nvPr/>
        </p:nvSpPr>
        <p:spPr>
          <a:xfrm>
            <a:off x="1507672" y="4569127"/>
            <a:ext cx="1036033" cy="24394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ko-KR" altLang="en-US" sz="1050" b="1" dirty="0"/>
              <a:t>인증번호확인</a:t>
            </a:r>
            <a:endParaRPr kumimoji="1" lang="x-none" altLang="en-US" sz="1050" b="1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AD9B6AD-F2FE-C44B-9A92-1AD297520FCD}"/>
              </a:ext>
            </a:extLst>
          </p:cNvPr>
          <p:cNvSpPr/>
          <p:nvPr/>
        </p:nvSpPr>
        <p:spPr>
          <a:xfrm>
            <a:off x="1352322" y="4447771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2BBD5509-6BC6-A749-9814-5D85C0C14615}"/>
              </a:ext>
            </a:extLst>
          </p:cNvPr>
          <p:cNvSpPr/>
          <p:nvPr/>
        </p:nvSpPr>
        <p:spPr>
          <a:xfrm>
            <a:off x="5880308" y="3537287"/>
            <a:ext cx="465383" cy="24394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ko-KR" altLang="en-US" sz="1000" b="1" dirty="0"/>
              <a:t>확인</a:t>
            </a:r>
            <a:endParaRPr kumimoji="1" lang="x-none" altLang="en-US" sz="1050" b="1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1AD9B6AD-F2FE-C44B-9A92-1AD297520FCD}"/>
              </a:ext>
            </a:extLst>
          </p:cNvPr>
          <p:cNvSpPr/>
          <p:nvPr/>
        </p:nvSpPr>
        <p:spPr>
          <a:xfrm>
            <a:off x="4330841" y="2283195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1AD9B6AD-F2FE-C44B-9A92-1AD297520FCD}"/>
              </a:ext>
            </a:extLst>
          </p:cNvPr>
          <p:cNvSpPr/>
          <p:nvPr/>
        </p:nvSpPr>
        <p:spPr>
          <a:xfrm>
            <a:off x="5661091" y="3440041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B697B3E2-6A21-914F-92E4-FB0D15251EDE}"/>
              </a:ext>
            </a:extLst>
          </p:cNvPr>
          <p:cNvSpPr/>
          <p:nvPr/>
        </p:nvSpPr>
        <p:spPr>
          <a:xfrm>
            <a:off x="1022347" y="2306394"/>
            <a:ext cx="1585847" cy="259331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kumimoji="1" lang="x-none" altLang="en-US" sz="105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80261" y="2290968"/>
            <a:ext cx="681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도메인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63547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55C40C-8EA4-41ED-A6D4-345E78E1C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 </a:t>
            </a:r>
            <a:r>
              <a:rPr lang="ko-KR" altLang="en-US" dirty="0"/>
              <a:t>알림</a:t>
            </a:r>
          </a:p>
        </p:txBody>
      </p:sp>
    </p:spTree>
    <p:extLst>
      <p:ext uri="{BB962C8B-B14F-4D97-AF65-F5344CB8AC3E}">
        <p14:creationId xmlns:p14="http://schemas.microsoft.com/office/powerpoint/2010/main" val="2828806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>
                <a:latin typeface="+mn-ea"/>
              </a:rPr>
              <a:t>맑은소프트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>
                <a:latin typeface="+mn-ea"/>
              </a:rPr>
              <a:t>PUSH</a:t>
            </a:r>
            <a:r>
              <a:rPr lang="ko-KR" altLang="en-US" sz="800" dirty="0">
                <a:latin typeface="+mn-ea"/>
              </a:rPr>
              <a:t> 알림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077089"/>
              </p:ext>
            </p:extLst>
          </p:nvPr>
        </p:nvGraphicFramePr>
        <p:xfrm>
          <a:off x="7449006" y="777736"/>
          <a:ext cx="2393885" cy="912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4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게시물이 등록되면 </a:t>
                      </a:r>
                      <a:r>
                        <a:rPr lang="en-US" altLang="ko-KR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PUSH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알림이 나온다</a:t>
                      </a:r>
                      <a:r>
                        <a:rPr lang="en-US" altLang="ko-KR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알림 클릭 시 해당 게시물 상세페이지로 이동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52CC6DEE-3810-B44B-AC8E-31225FB57378}"/>
              </a:ext>
            </a:extLst>
          </p:cNvPr>
          <p:cNvSpPr/>
          <p:nvPr/>
        </p:nvSpPr>
        <p:spPr>
          <a:xfrm>
            <a:off x="2174001" y="1202836"/>
            <a:ext cx="2509997" cy="675060"/>
          </a:xfrm>
          <a:prstGeom prst="roundRect">
            <a:avLst>
              <a:gd name="adj" fmla="val 23447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x-none" altLang="en-US" sz="105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390007-97FF-D84C-AD3C-A2CFC6CDDA21}"/>
              </a:ext>
            </a:extLst>
          </p:cNvPr>
          <p:cNvSpPr txBox="1"/>
          <p:nvPr/>
        </p:nvSpPr>
        <p:spPr>
          <a:xfrm>
            <a:off x="2404134" y="1401728"/>
            <a:ext cx="20497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1050" dirty="0">
                <a:solidFill>
                  <a:schemeClr val="bg1"/>
                </a:solidFill>
              </a:rPr>
              <a:t>Q&amp;A</a:t>
            </a:r>
            <a:r>
              <a:rPr kumimoji="1" lang="ko-KR" altLang="en-US" sz="1050" dirty="0">
                <a:solidFill>
                  <a:schemeClr val="bg1"/>
                </a:solidFill>
              </a:rPr>
              <a:t> </a:t>
            </a:r>
            <a:r>
              <a:rPr kumimoji="1" lang="x-none" altLang="en-US" sz="1050" dirty="0">
                <a:solidFill>
                  <a:schemeClr val="bg1"/>
                </a:solidFill>
              </a:rPr>
              <a:t>게시물이</a:t>
            </a:r>
            <a:r>
              <a:rPr kumimoji="1" lang="ko-KR" altLang="en-US" sz="1050" dirty="0">
                <a:solidFill>
                  <a:schemeClr val="bg1"/>
                </a:solidFill>
              </a:rPr>
              <a:t> 등록되었습니다</a:t>
            </a:r>
            <a:r>
              <a:rPr kumimoji="1" lang="en-US" altLang="ko-KR" sz="1050" dirty="0">
                <a:solidFill>
                  <a:schemeClr val="bg1"/>
                </a:solidFill>
              </a:rPr>
              <a:t>.</a:t>
            </a:r>
            <a:endParaRPr kumimoji="1" lang="x-none" altLang="en-US" sz="1050" dirty="0"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A9402AD-EC7D-5B4C-A2DB-2FCDC8FEDA92}"/>
              </a:ext>
            </a:extLst>
          </p:cNvPr>
          <p:cNvSpPr/>
          <p:nvPr/>
        </p:nvSpPr>
        <p:spPr>
          <a:xfrm>
            <a:off x="1886420" y="1430757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FD0B5B-4FDE-2E43-8844-9A332C34D339}"/>
              </a:ext>
            </a:extLst>
          </p:cNvPr>
          <p:cNvSpPr/>
          <p:nvPr/>
        </p:nvSpPr>
        <p:spPr>
          <a:xfrm>
            <a:off x="7449006" y="1877896"/>
            <a:ext cx="2393884" cy="816674"/>
          </a:xfrm>
          <a:prstGeom prst="rect">
            <a:avLst/>
          </a:prstGeom>
          <a:noFill/>
          <a:ln w="25400">
            <a:solidFill>
              <a:srgbClr val="009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169DDB"/>
                </a:solidFill>
              </a:rPr>
              <a:t>플랫폼 논의 필요</a:t>
            </a:r>
            <a:endParaRPr lang="en-US" altLang="ko-KR" sz="1600" b="1" dirty="0">
              <a:solidFill>
                <a:srgbClr val="169DDB"/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169DDB"/>
                </a:solidFill>
              </a:rPr>
              <a:t>(</a:t>
            </a:r>
            <a:r>
              <a:rPr lang="ko-KR" altLang="en-US" sz="1200" b="1" dirty="0">
                <a:solidFill>
                  <a:srgbClr val="169DDB"/>
                </a:solidFill>
              </a:rPr>
              <a:t>핸드폰</a:t>
            </a:r>
            <a:r>
              <a:rPr lang="en-US" altLang="ko-KR" sz="1200" b="1" dirty="0">
                <a:solidFill>
                  <a:srgbClr val="169DDB"/>
                </a:solidFill>
              </a:rPr>
              <a:t>,</a:t>
            </a:r>
            <a:r>
              <a:rPr lang="ko-KR" altLang="en-US" sz="1200" b="1" dirty="0">
                <a:solidFill>
                  <a:srgbClr val="169DDB"/>
                </a:solidFill>
              </a:rPr>
              <a:t> 태블릿</a:t>
            </a:r>
            <a:r>
              <a:rPr lang="en-US" altLang="ko-KR" sz="1200" b="1" dirty="0">
                <a:solidFill>
                  <a:srgbClr val="169DDB"/>
                </a:solidFill>
              </a:rPr>
              <a:t>…</a:t>
            </a:r>
            <a:r>
              <a:rPr lang="ko-KR" altLang="en-US" sz="1200" b="1" dirty="0">
                <a:solidFill>
                  <a:srgbClr val="169DDB"/>
                </a:solidFill>
              </a:rPr>
              <a:t>등 적용범위</a:t>
            </a:r>
            <a:r>
              <a:rPr lang="en-US" altLang="ko-KR" sz="1200" b="1" dirty="0">
                <a:solidFill>
                  <a:srgbClr val="169DDB"/>
                </a:solidFill>
              </a:rPr>
              <a:t>)</a:t>
            </a:r>
            <a:endParaRPr lang="ko-KR" altLang="en-US" sz="1200" b="1" dirty="0">
              <a:solidFill>
                <a:srgbClr val="16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8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55C40C-8EA4-41ED-A6D4-345E78E1C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70178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>
                <a:latin typeface="+mn-ea"/>
              </a:rPr>
              <a:t>맑은소프트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>
                <a:latin typeface="+mn-ea"/>
              </a:rPr>
              <a:t>대시보드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( Version_1 )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085324"/>
              </p:ext>
            </p:extLst>
          </p:nvPr>
        </p:nvGraphicFramePr>
        <p:xfrm>
          <a:off x="7449006" y="777735"/>
          <a:ext cx="2393885" cy="2982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4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4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로고를 클릭하면 모든 화면에서 메인으로 이동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b="0" i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확인해야될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운영현황 표시</a:t>
                      </a:r>
                      <a:endParaRPr lang="en-US" altLang="ko-KR" sz="800" b="1" i="0" u="none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문의게시판 및 과정</a:t>
                      </a:r>
                      <a:r>
                        <a:rPr lang="en-US" altLang="ko-KR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확인하지 않은 게시물 수를 표시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문의게시판 클릭 시 문의게시판 페이지로 이동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과정</a:t>
                      </a:r>
                      <a:r>
                        <a:rPr lang="en-US" altLang="ko-KR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과정</a:t>
                      </a:r>
                      <a:r>
                        <a:rPr lang="en-US" altLang="ko-KR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페이지로 이동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맑은이러닝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공지사항 표시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최신순으로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표시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121961"/>
                  </a:ext>
                </a:extLst>
              </a:tr>
              <a:tr h="368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800" b="0" i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알림내역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페이지로 이동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미확인 알림 있을 경우 숫자로 표시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메뉴 노출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6" name="타원 105">
            <a:extLst>
              <a:ext uri="{FF2B5EF4-FFF2-40B4-BE49-F238E27FC236}">
                <a16:creationId xmlns:a16="http://schemas.microsoft.com/office/drawing/2014/main" id="{1AD9B6AD-F2FE-C44B-9A92-1AD297520FCD}"/>
              </a:ext>
            </a:extLst>
          </p:cNvPr>
          <p:cNvSpPr/>
          <p:nvPr/>
        </p:nvSpPr>
        <p:spPr>
          <a:xfrm>
            <a:off x="187332" y="1356153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429CEE4-F196-2447-9980-27425B159B76}"/>
              </a:ext>
            </a:extLst>
          </p:cNvPr>
          <p:cNvSpPr/>
          <p:nvPr/>
        </p:nvSpPr>
        <p:spPr>
          <a:xfrm>
            <a:off x="7449006" y="3954184"/>
            <a:ext cx="2393884" cy="816674"/>
          </a:xfrm>
          <a:prstGeom prst="rect">
            <a:avLst/>
          </a:prstGeom>
          <a:noFill/>
          <a:ln w="25400">
            <a:solidFill>
              <a:srgbClr val="009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169DDB"/>
                </a:solidFill>
              </a:rPr>
              <a:t>플랫폼 논의 필요</a:t>
            </a:r>
            <a:endParaRPr lang="en-US" altLang="ko-KR" sz="1600" b="1" dirty="0">
              <a:solidFill>
                <a:srgbClr val="169DDB"/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169DDB"/>
                </a:solidFill>
              </a:rPr>
              <a:t>(</a:t>
            </a:r>
            <a:r>
              <a:rPr lang="ko-KR" altLang="en-US" sz="1200" b="1" dirty="0">
                <a:solidFill>
                  <a:srgbClr val="169DDB"/>
                </a:solidFill>
              </a:rPr>
              <a:t>핸드폰</a:t>
            </a:r>
            <a:r>
              <a:rPr lang="en-US" altLang="ko-KR" sz="1200" b="1" dirty="0">
                <a:solidFill>
                  <a:srgbClr val="169DDB"/>
                </a:solidFill>
              </a:rPr>
              <a:t>,</a:t>
            </a:r>
            <a:r>
              <a:rPr lang="ko-KR" altLang="en-US" sz="1200" b="1" dirty="0">
                <a:solidFill>
                  <a:srgbClr val="169DDB"/>
                </a:solidFill>
              </a:rPr>
              <a:t> 태블릿</a:t>
            </a:r>
            <a:r>
              <a:rPr lang="en-US" altLang="ko-KR" sz="1200" b="1" dirty="0">
                <a:solidFill>
                  <a:srgbClr val="169DDB"/>
                </a:solidFill>
              </a:rPr>
              <a:t>…</a:t>
            </a:r>
            <a:r>
              <a:rPr lang="ko-KR" altLang="en-US" sz="1200" b="1" dirty="0">
                <a:solidFill>
                  <a:srgbClr val="169DDB"/>
                </a:solidFill>
              </a:rPr>
              <a:t>등 적용범위</a:t>
            </a:r>
            <a:r>
              <a:rPr lang="en-US" altLang="ko-KR" sz="1200" b="1" dirty="0">
                <a:solidFill>
                  <a:srgbClr val="169DDB"/>
                </a:solidFill>
              </a:rPr>
              <a:t>)</a:t>
            </a:r>
            <a:endParaRPr lang="ko-KR" altLang="en-US" sz="1200" b="1" dirty="0">
              <a:solidFill>
                <a:srgbClr val="169DDB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BC42620-99D7-CA48-914E-A3142D7FA007}"/>
              </a:ext>
            </a:extLst>
          </p:cNvPr>
          <p:cNvSpPr/>
          <p:nvPr/>
        </p:nvSpPr>
        <p:spPr>
          <a:xfrm>
            <a:off x="2117385" y="1182377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343595" y="2074016"/>
            <a:ext cx="2379306" cy="2459262"/>
          </a:xfrm>
          <a:prstGeom prst="roundRect">
            <a:avLst>
              <a:gd name="adj" fmla="val 882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8243" y="2163303"/>
            <a:ext cx="831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운영현황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617759" y="2503681"/>
            <a:ext cx="973494" cy="89865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623527" y="3531983"/>
            <a:ext cx="973494" cy="89865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484599" y="2503681"/>
            <a:ext cx="973494" cy="89865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484599" y="3518479"/>
            <a:ext cx="973494" cy="89865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7534" y="2536525"/>
            <a:ext cx="766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수강승인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요청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8956" y="3006462"/>
            <a:ext cx="57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20</a:t>
            </a:r>
            <a:r>
              <a:rPr lang="ko-KR" altLang="en-US" sz="1400" b="1" dirty="0">
                <a:solidFill>
                  <a:srgbClr val="FF0000"/>
                </a:solidFill>
              </a:rPr>
              <a:t>명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29640" y="2536525"/>
            <a:ext cx="766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입금확인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요청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831062" y="3006462"/>
            <a:ext cx="57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10</a:t>
            </a:r>
            <a:r>
              <a:rPr lang="ko-KR" altLang="en-US" sz="1400" b="1" dirty="0">
                <a:solidFill>
                  <a:srgbClr val="FF0000"/>
                </a:solidFill>
              </a:rPr>
              <a:t>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2265" y="3562213"/>
            <a:ext cx="766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환불처리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요청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73687" y="4032150"/>
            <a:ext cx="57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15</a:t>
            </a:r>
            <a:r>
              <a:rPr lang="ko-KR" altLang="en-US" sz="1400" b="1" dirty="0">
                <a:solidFill>
                  <a:srgbClr val="FF0000"/>
                </a:solidFill>
              </a:rPr>
              <a:t>건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8440" y="3574038"/>
            <a:ext cx="766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기타결제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확인사항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819862" y="4043975"/>
            <a:ext cx="57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60</a:t>
            </a:r>
            <a:r>
              <a:rPr lang="ko-KR" altLang="en-US" sz="1400" b="1" dirty="0">
                <a:solidFill>
                  <a:srgbClr val="FF0000"/>
                </a:solidFill>
              </a:rPr>
              <a:t>건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43595" y="4639932"/>
            <a:ext cx="2379306" cy="1476651"/>
          </a:xfrm>
          <a:prstGeom prst="roundRect">
            <a:avLst>
              <a:gd name="adj" fmla="val 882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90919" y="4734744"/>
            <a:ext cx="1874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문의게시판 및 과정</a:t>
            </a:r>
            <a:r>
              <a:rPr lang="en-US" altLang="ko-KR" sz="1200" b="1" dirty="0"/>
              <a:t>Q&amp;A</a:t>
            </a:r>
            <a:endParaRPr lang="ko-KR" altLang="en-US" sz="1200" b="1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429CEE4-F196-2447-9980-27425B159B76}"/>
              </a:ext>
            </a:extLst>
          </p:cNvPr>
          <p:cNvSpPr/>
          <p:nvPr/>
        </p:nvSpPr>
        <p:spPr>
          <a:xfrm>
            <a:off x="7449006" y="4898059"/>
            <a:ext cx="2393884" cy="816674"/>
          </a:xfrm>
          <a:prstGeom prst="rect">
            <a:avLst/>
          </a:prstGeom>
          <a:noFill/>
          <a:ln w="25400">
            <a:solidFill>
              <a:srgbClr val="009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rgbClr val="169DDB"/>
                </a:solidFill>
              </a:rPr>
              <a:t>대시보드</a:t>
            </a:r>
            <a:r>
              <a:rPr lang="ko-KR" altLang="en-US" sz="1600" b="1" dirty="0">
                <a:solidFill>
                  <a:srgbClr val="169DDB"/>
                </a:solidFill>
              </a:rPr>
              <a:t> 논의 필요</a:t>
            </a:r>
            <a:endParaRPr lang="en-US" altLang="ko-KR" sz="1600" b="1" dirty="0">
              <a:solidFill>
                <a:srgbClr val="169DDB"/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169DDB"/>
                </a:solidFill>
              </a:rPr>
              <a:t>(</a:t>
            </a:r>
            <a:r>
              <a:rPr lang="ko-KR" altLang="en-US" sz="1200" b="1" dirty="0">
                <a:solidFill>
                  <a:srgbClr val="169DDB"/>
                </a:solidFill>
              </a:rPr>
              <a:t>정보 노출 범위</a:t>
            </a:r>
            <a:r>
              <a:rPr lang="en-US" altLang="ko-KR" sz="1200" b="1" dirty="0">
                <a:solidFill>
                  <a:srgbClr val="169DDB"/>
                </a:solidFill>
              </a:rPr>
              <a:t>)</a:t>
            </a:r>
            <a:endParaRPr lang="ko-KR" altLang="en-US" sz="1200" b="1" dirty="0">
              <a:solidFill>
                <a:srgbClr val="169DDB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AD9B6AD-F2FE-C44B-9A92-1AD297520FCD}"/>
              </a:ext>
            </a:extLst>
          </p:cNvPr>
          <p:cNvSpPr/>
          <p:nvPr/>
        </p:nvSpPr>
        <p:spPr>
          <a:xfrm>
            <a:off x="255456" y="2009051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AD9B6AD-F2FE-C44B-9A92-1AD297520FCD}"/>
              </a:ext>
            </a:extLst>
          </p:cNvPr>
          <p:cNvSpPr/>
          <p:nvPr/>
        </p:nvSpPr>
        <p:spPr>
          <a:xfrm>
            <a:off x="246720" y="4586794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32223E4-29A0-2E41-B093-F5FF94CFC056}"/>
              </a:ext>
            </a:extLst>
          </p:cNvPr>
          <p:cNvCxnSpPr>
            <a:cxnSpLocks/>
          </p:cNvCxnSpPr>
          <p:nvPr/>
        </p:nvCxnSpPr>
        <p:spPr>
          <a:xfrm flipV="1">
            <a:off x="2835254" y="1755507"/>
            <a:ext cx="1224439" cy="4442775"/>
          </a:xfrm>
          <a:prstGeom prst="straightConnector1">
            <a:avLst/>
          </a:prstGeom>
          <a:ln w="47625">
            <a:solidFill>
              <a:srgbClr val="009EDC">
                <a:alpha val="7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6F913D15-B2B5-D141-AEC0-FA8562B905D9}"/>
              </a:ext>
            </a:extLst>
          </p:cNvPr>
          <p:cNvSpPr/>
          <p:nvPr/>
        </p:nvSpPr>
        <p:spPr>
          <a:xfrm>
            <a:off x="3185689" y="3632977"/>
            <a:ext cx="525137" cy="303277"/>
          </a:xfrm>
          <a:prstGeom prst="ellipse">
            <a:avLst/>
          </a:prstGeom>
          <a:solidFill>
            <a:srgbClr val="009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 b="1" dirty="0"/>
              <a:t>스크롤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DD42F95-1002-B44A-B868-85F9DB7E6291}"/>
              </a:ext>
            </a:extLst>
          </p:cNvPr>
          <p:cNvGrpSpPr/>
          <p:nvPr/>
        </p:nvGrpSpPr>
        <p:grpSpPr>
          <a:xfrm>
            <a:off x="3448257" y="4044432"/>
            <a:ext cx="412741" cy="524130"/>
            <a:chOff x="4701063" y="3786553"/>
            <a:chExt cx="412741" cy="524130"/>
          </a:xfrm>
        </p:grpSpPr>
        <p:sp>
          <p:nvSpPr>
            <p:cNvPr id="40" name="Arrow Left">
              <a:extLst>
                <a:ext uri="{FF2B5EF4-FFF2-40B4-BE49-F238E27FC236}">
                  <a16:creationId xmlns:a16="http://schemas.microsoft.com/office/drawing/2014/main" id="{0083CFB6-50C6-2A40-A12E-B20916D268E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698692" y="3804885"/>
              <a:ext cx="108000" cy="71335"/>
            </a:xfrm>
            <a:custGeom>
              <a:avLst/>
              <a:gdLst>
                <a:gd name="T0" fmla="*/ 157 w 338"/>
                <a:gd name="T1" fmla="*/ 223 h 223"/>
                <a:gd name="T2" fmla="*/ 157 w 338"/>
                <a:gd name="T3" fmla="*/ 149 h 223"/>
                <a:gd name="T4" fmla="*/ 338 w 338"/>
                <a:gd name="T5" fmla="*/ 149 h 223"/>
                <a:gd name="T6" fmla="*/ 338 w 338"/>
                <a:gd name="T7" fmla="*/ 73 h 223"/>
                <a:gd name="T8" fmla="*/ 157 w 338"/>
                <a:gd name="T9" fmla="*/ 73 h 223"/>
                <a:gd name="T10" fmla="*/ 157 w 338"/>
                <a:gd name="T11" fmla="*/ 0 h 223"/>
                <a:gd name="T12" fmla="*/ 0 w 338"/>
                <a:gd name="T13" fmla="*/ 111 h 223"/>
                <a:gd name="T14" fmla="*/ 157 w 338"/>
                <a:gd name="T15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23">
                  <a:moveTo>
                    <a:pt x="157" y="223"/>
                  </a:moveTo>
                  <a:lnTo>
                    <a:pt x="157" y="149"/>
                  </a:lnTo>
                  <a:lnTo>
                    <a:pt x="338" y="149"/>
                  </a:lnTo>
                  <a:lnTo>
                    <a:pt x="338" y="73"/>
                  </a:lnTo>
                  <a:lnTo>
                    <a:pt x="157" y="73"/>
                  </a:lnTo>
                  <a:lnTo>
                    <a:pt x="157" y="0"/>
                  </a:lnTo>
                  <a:lnTo>
                    <a:pt x="0" y="111"/>
                  </a:lnTo>
                  <a:lnTo>
                    <a:pt x="157" y="223"/>
                  </a:lnTo>
                  <a:close/>
                </a:path>
              </a:pathLst>
            </a:custGeom>
            <a:solidFill>
              <a:srgbClr val="5B9BD5">
                <a:alpha val="75000"/>
              </a:srgbClr>
            </a:solidFill>
            <a:ln w="3175">
              <a:solidFill>
                <a:srgbClr val="5B9BD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Touch Point">
              <a:extLst>
                <a:ext uri="{FF2B5EF4-FFF2-40B4-BE49-F238E27FC236}">
                  <a16:creationId xmlns:a16="http://schemas.microsoft.com/office/drawing/2014/main" id="{563A8CDC-4821-484C-858C-059FDC1767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01063" y="3923132"/>
              <a:ext cx="103261" cy="102762"/>
            </a:xfrm>
            <a:prstGeom prst="ellipse">
              <a:avLst/>
            </a:prstGeom>
            <a:solidFill>
              <a:srgbClr val="5B9BD5">
                <a:alpha val="75000"/>
              </a:srgbClr>
            </a:solidFill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Hand">
              <a:extLst>
                <a:ext uri="{FF2B5EF4-FFF2-40B4-BE49-F238E27FC236}">
                  <a16:creationId xmlns:a16="http://schemas.microsoft.com/office/drawing/2014/main" id="{F057D766-5853-7644-9447-02516A47929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805019" y="3903127"/>
              <a:ext cx="308785" cy="407556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8 h 1268"/>
                <a:gd name="T4" fmla="*/ 213 w 962"/>
                <a:gd name="T5" fmla="*/ 832 h 1268"/>
                <a:gd name="T6" fmla="*/ 59 w 962"/>
                <a:gd name="T7" fmla="*/ 593 h 1268"/>
                <a:gd name="T8" fmla="*/ 77 w 962"/>
                <a:gd name="T9" fmla="*/ 488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400 h 1268"/>
                <a:gd name="T20" fmla="*/ 662 w 962"/>
                <a:gd name="T21" fmla="*/ 400 h 1268"/>
                <a:gd name="T22" fmla="*/ 662 w 962"/>
                <a:gd name="T23" fmla="*/ 611 h 1268"/>
                <a:gd name="T24" fmla="*/ 662 w 962"/>
                <a:gd name="T25" fmla="*/ 480 h 1268"/>
                <a:gd name="T26" fmla="*/ 807 w 962"/>
                <a:gd name="T27" fmla="*/ 489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8"/>
                    <a:pt x="449" y="1130"/>
                    <a:pt x="391" y="1088"/>
                  </a:cubicBezTo>
                  <a:cubicBezTo>
                    <a:pt x="328" y="1041"/>
                    <a:pt x="243" y="917"/>
                    <a:pt x="213" y="832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8"/>
                  </a:cubicBezTo>
                  <a:cubicBezTo>
                    <a:pt x="247" y="463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400"/>
                  </a:lnTo>
                  <a:cubicBezTo>
                    <a:pt x="516" y="284"/>
                    <a:pt x="662" y="325"/>
                    <a:pt x="662" y="400"/>
                  </a:cubicBezTo>
                  <a:lnTo>
                    <a:pt x="662" y="611"/>
                  </a:lnTo>
                  <a:lnTo>
                    <a:pt x="662" y="480"/>
                  </a:lnTo>
                  <a:cubicBezTo>
                    <a:pt x="662" y="359"/>
                    <a:pt x="807" y="404"/>
                    <a:pt x="807" y="489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Arrow Left">
              <a:extLst>
                <a:ext uri="{FF2B5EF4-FFF2-40B4-BE49-F238E27FC236}">
                  <a16:creationId xmlns:a16="http://schemas.microsoft.com/office/drawing/2014/main" id="{40550D8D-AFFD-9349-9424-27E682D2165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4698693" y="4075231"/>
              <a:ext cx="108000" cy="71335"/>
            </a:xfrm>
            <a:custGeom>
              <a:avLst/>
              <a:gdLst>
                <a:gd name="T0" fmla="*/ 157 w 338"/>
                <a:gd name="T1" fmla="*/ 223 h 223"/>
                <a:gd name="T2" fmla="*/ 157 w 338"/>
                <a:gd name="T3" fmla="*/ 149 h 223"/>
                <a:gd name="T4" fmla="*/ 338 w 338"/>
                <a:gd name="T5" fmla="*/ 149 h 223"/>
                <a:gd name="T6" fmla="*/ 338 w 338"/>
                <a:gd name="T7" fmla="*/ 73 h 223"/>
                <a:gd name="T8" fmla="*/ 157 w 338"/>
                <a:gd name="T9" fmla="*/ 73 h 223"/>
                <a:gd name="T10" fmla="*/ 157 w 338"/>
                <a:gd name="T11" fmla="*/ 0 h 223"/>
                <a:gd name="T12" fmla="*/ 0 w 338"/>
                <a:gd name="T13" fmla="*/ 111 h 223"/>
                <a:gd name="T14" fmla="*/ 157 w 338"/>
                <a:gd name="T15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23">
                  <a:moveTo>
                    <a:pt x="157" y="223"/>
                  </a:moveTo>
                  <a:lnTo>
                    <a:pt x="157" y="149"/>
                  </a:lnTo>
                  <a:lnTo>
                    <a:pt x="338" y="149"/>
                  </a:lnTo>
                  <a:lnTo>
                    <a:pt x="338" y="73"/>
                  </a:lnTo>
                  <a:lnTo>
                    <a:pt x="157" y="73"/>
                  </a:lnTo>
                  <a:lnTo>
                    <a:pt x="157" y="0"/>
                  </a:lnTo>
                  <a:lnTo>
                    <a:pt x="0" y="111"/>
                  </a:lnTo>
                  <a:lnTo>
                    <a:pt x="157" y="223"/>
                  </a:lnTo>
                  <a:close/>
                </a:path>
              </a:pathLst>
            </a:custGeom>
            <a:solidFill>
              <a:srgbClr val="5B9BD5">
                <a:alpha val="75000"/>
              </a:srgbClr>
            </a:solidFill>
            <a:ln w="3175">
              <a:solidFill>
                <a:srgbClr val="5B9BD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81B53BE-204E-6D4A-BA7B-97B57B9CF599}"/>
              </a:ext>
            </a:extLst>
          </p:cNvPr>
          <p:cNvSpPr/>
          <p:nvPr/>
        </p:nvSpPr>
        <p:spPr>
          <a:xfrm>
            <a:off x="7449006" y="5856902"/>
            <a:ext cx="2393884" cy="662994"/>
          </a:xfrm>
          <a:prstGeom prst="rect">
            <a:avLst/>
          </a:prstGeom>
          <a:noFill/>
          <a:ln w="25400">
            <a:solidFill>
              <a:srgbClr val="009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169DDB"/>
                </a:solidFill>
              </a:rPr>
              <a:t>앱 이름 논의 필요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BBC42620-99D7-CA48-914E-A3142D7FA007}"/>
              </a:ext>
            </a:extLst>
          </p:cNvPr>
          <p:cNvSpPr/>
          <p:nvPr/>
        </p:nvSpPr>
        <p:spPr>
          <a:xfrm>
            <a:off x="6271311" y="1170142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162927" y="1848143"/>
            <a:ext cx="2379306" cy="1880766"/>
          </a:xfrm>
          <a:prstGeom prst="roundRect">
            <a:avLst>
              <a:gd name="adj" fmla="val 882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4210251" y="1942955"/>
            <a:ext cx="1874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맑은이러닝</a:t>
            </a:r>
            <a:r>
              <a:rPr lang="ko-KR" altLang="en-US" sz="1200" b="1" dirty="0"/>
              <a:t> 공지사항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4238618" y="2219954"/>
            <a:ext cx="2238302" cy="36129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4285269" y="2261291"/>
            <a:ext cx="1780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공지사항 제목입니다</a:t>
            </a:r>
            <a:r>
              <a:rPr lang="en-US" altLang="ko-KR" sz="1200" b="1" dirty="0"/>
              <a:t>1</a:t>
            </a:r>
            <a:endParaRPr lang="ko-KR" altLang="en-US" sz="1600" b="1" dirty="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4238618" y="2634719"/>
            <a:ext cx="2238302" cy="36129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4285269" y="2676056"/>
            <a:ext cx="1780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공지사항 제목입니다</a:t>
            </a:r>
            <a:r>
              <a:rPr lang="en-US" altLang="ko-KR" sz="1200" b="1" dirty="0"/>
              <a:t>2</a:t>
            </a:r>
            <a:endParaRPr lang="ko-KR" altLang="en-US" sz="1600" b="1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4238618" y="3041978"/>
            <a:ext cx="2238302" cy="36129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285269" y="3083315"/>
            <a:ext cx="1780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공지사항 제목입니다</a:t>
            </a:r>
            <a:r>
              <a:rPr lang="en-US" altLang="ko-KR" sz="1200" b="1" dirty="0"/>
              <a:t>3</a:t>
            </a:r>
            <a:endParaRPr lang="ko-KR" altLang="en-US" sz="16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5193963" y="3365260"/>
            <a:ext cx="21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ko-KR" sz="1200" dirty="0"/>
              <a:t>.</a:t>
            </a:r>
          </a:p>
          <a:p>
            <a:pPr>
              <a:lnSpc>
                <a:spcPct val="50000"/>
              </a:lnSpc>
            </a:pPr>
            <a:r>
              <a:rPr lang="en-US" altLang="ko-KR" sz="1200" dirty="0"/>
              <a:t>.</a:t>
            </a:r>
          </a:p>
          <a:p>
            <a:pPr>
              <a:lnSpc>
                <a:spcPct val="50000"/>
              </a:lnSpc>
            </a:pP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1AD9B6AD-F2FE-C44B-9A92-1AD297520FCD}"/>
              </a:ext>
            </a:extLst>
          </p:cNvPr>
          <p:cNvSpPr/>
          <p:nvPr/>
        </p:nvSpPr>
        <p:spPr>
          <a:xfrm>
            <a:off x="4066052" y="1795005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484599" y="5064881"/>
            <a:ext cx="973494" cy="89865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501799" y="5145350"/>
            <a:ext cx="937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문의게시판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78956" y="5539087"/>
            <a:ext cx="57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20</a:t>
            </a:r>
            <a:r>
              <a:rPr lang="ko-KR" altLang="en-US" sz="1400" b="1" dirty="0">
                <a:solidFill>
                  <a:srgbClr val="FF0000"/>
                </a:solidFill>
              </a:rPr>
              <a:t>건</a:t>
            </a:r>
          </a:p>
        </p:txBody>
      </p:sp>
      <p:sp>
        <p:nvSpPr>
          <p:cNvPr id="92" name="모서리가 둥근 직사각형 91"/>
          <p:cNvSpPr/>
          <p:nvPr/>
        </p:nvSpPr>
        <p:spPr>
          <a:xfrm>
            <a:off x="1617119" y="5073570"/>
            <a:ext cx="973494" cy="89865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1710054" y="5144514"/>
            <a:ext cx="766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과정</a:t>
            </a:r>
            <a:r>
              <a:rPr lang="en-US" altLang="ko-KR" sz="1100" b="1" dirty="0"/>
              <a:t>Q&amp;A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811476" y="5547776"/>
            <a:ext cx="57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10</a:t>
            </a:r>
            <a:r>
              <a:rPr lang="ko-KR" altLang="en-US" sz="1400" b="1" dirty="0">
                <a:solidFill>
                  <a:srgbClr val="FF0000"/>
                </a:solidFill>
              </a:rPr>
              <a:t>건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68059" y="1676400"/>
            <a:ext cx="2331982" cy="31227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ko-KR" altLang="en-US" sz="1050" b="1" dirty="0">
                <a:solidFill>
                  <a:schemeClr val="tx1"/>
                </a:solidFill>
              </a:rPr>
              <a:t>현재 사이트 명</a:t>
            </a:r>
          </a:p>
        </p:txBody>
      </p:sp>
    </p:spTree>
    <p:extLst>
      <p:ext uri="{BB962C8B-B14F-4D97-AF65-F5344CB8AC3E}">
        <p14:creationId xmlns:p14="http://schemas.microsoft.com/office/powerpoint/2010/main" val="310340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>
                <a:latin typeface="+mn-ea"/>
              </a:rPr>
              <a:t>맑은소프트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>
                <a:latin typeface="+mn-ea"/>
              </a:rPr>
              <a:t>대시보드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( Version_2 )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7449006" y="777735"/>
          <a:ext cx="2393885" cy="252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4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4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로고를 클릭하면 모든 화면에서 메인으로 이동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b="0" i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확인해야될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운영현황 표시</a:t>
                      </a:r>
                      <a:endParaRPr lang="en-US" altLang="ko-KR" sz="800" b="1" i="0" u="none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맑은이러닝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공지사항 표시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최신순으로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표시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통합 게시판</a:t>
                      </a:r>
                      <a:r>
                        <a:rPr lang="en-US" altLang="ko-KR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최신순으로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표시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121961"/>
                  </a:ext>
                </a:extLst>
              </a:tr>
              <a:tr h="368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800" b="0" i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알림내역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페이지로 이동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미확인 알림 있을 경우 숫자로 표시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메뉴 노출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6" name="타원 105">
            <a:extLst>
              <a:ext uri="{FF2B5EF4-FFF2-40B4-BE49-F238E27FC236}">
                <a16:creationId xmlns:a16="http://schemas.microsoft.com/office/drawing/2014/main" id="{1AD9B6AD-F2FE-C44B-9A92-1AD297520FCD}"/>
              </a:ext>
            </a:extLst>
          </p:cNvPr>
          <p:cNvSpPr/>
          <p:nvPr/>
        </p:nvSpPr>
        <p:spPr>
          <a:xfrm>
            <a:off x="187332" y="1356153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429CEE4-F196-2447-9980-27425B159B76}"/>
              </a:ext>
            </a:extLst>
          </p:cNvPr>
          <p:cNvSpPr/>
          <p:nvPr/>
        </p:nvSpPr>
        <p:spPr>
          <a:xfrm>
            <a:off x="7449006" y="3630334"/>
            <a:ext cx="2393884" cy="816674"/>
          </a:xfrm>
          <a:prstGeom prst="rect">
            <a:avLst/>
          </a:prstGeom>
          <a:noFill/>
          <a:ln w="25400">
            <a:solidFill>
              <a:srgbClr val="009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169DDB"/>
                </a:solidFill>
              </a:rPr>
              <a:t>플랫폼 논의 필요</a:t>
            </a:r>
            <a:endParaRPr lang="en-US" altLang="ko-KR" sz="1600" b="1" dirty="0">
              <a:solidFill>
                <a:srgbClr val="169DDB"/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169DDB"/>
                </a:solidFill>
              </a:rPr>
              <a:t>(</a:t>
            </a:r>
            <a:r>
              <a:rPr lang="ko-KR" altLang="en-US" sz="1200" b="1" dirty="0">
                <a:solidFill>
                  <a:srgbClr val="169DDB"/>
                </a:solidFill>
              </a:rPr>
              <a:t>핸드폰</a:t>
            </a:r>
            <a:r>
              <a:rPr lang="en-US" altLang="ko-KR" sz="1200" b="1" dirty="0">
                <a:solidFill>
                  <a:srgbClr val="169DDB"/>
                </a:solidFill>
              </a:rPr>
              <a:t>,</a:t>
            </a:r>
            <a:r>
              <a:rPr lang="ko-KR" altLang="en-US" sz="1200" b="1" dirty="0">
                <a:solidFill>
                  <a:srgbClr val="169DDB"/>
                </a:solidFill>
              </a:rPr>
              <a:t> 태블릿</a:t>
            </a:r>
            <a:r>
              <a:rPr lang="en-US" altLang="ko-KR" sz="1200" b="1" dirty="0">
                <a:solidFill>
                  <a:srgbClr val="169DDB"/>
                </a:solidFill>
              </a:rPr>
              <a:t>…</a:t>
            </a:r>
            <a:r>
              <a:rPr lang="ko-KR" altLang="en-US" sz="1200" b="1" dirty="0">
                <a:solidFill>
                  <a:srgbClr val="169DDB"/>
                </a:solidFill>
              </a:rPr>
              <a:t>등 적용범위</a:t>
            </a:r>
            <a:r>
              <a:rPr lang="en-US" altLang="ko-KR" sz="1200" b="1" dirty="0">
                <a:solidFill>
                  <a:srgbClr val="169DDB"/>
                </a:solidFill>
              </a:rPr>
              <a:t>)</a:t>
            </a:r>
            <a:endParaRPr lang="ko-KR" altLang="en-US" sz="1200" b="1" dirty="0">
              <a:solidFill>
                <a:srgbClr val="169DDB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BC42620-99D7-CA48-914E-A3142D7FA007}"/>
              </a:ext>
            </a:extLst>
          </p:cNvPr>
          <p:cNvSpPr/>
          <p:nvPr/>
        </p:nvSpPr>
        <p:spPr>
          <a:xfrm>
            <a:off x="2121767" y="1152617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343595" y="2055180"/>
            <a:ext cx="2379306" cy="2459262"/>
          </a:xfrm>
          <a:prstGeom prst="roundRect">
            <a:avLst>
              <a:gd name="adj" fmla="val 882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8243" y="2144467"/>
            <a:ext cx="831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운영현황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617759" y="2484845"/>
            <a:ext cx="973494" cy="89865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623527" y="3513147"/>
            <a:ext cx="973494" cy="89865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484599" y="2484845"/>
            <a:ext cx="973494" cy="89865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484599" y="3499643"/>
            <a:ext cx="973494" cy="89865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7534" y="2517689"/>
            <a:ext cx="766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수강승인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요청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8956" y="2987626"/>
            <a:ext cx="57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20</a:t>
            </a:r>
            <a:r>
              <a:rPr lang="ko-KR" altLang="en-US" sz="1400" b="1" dirty="0">
                <a:solidFill>
                  <a:srgbClr val="FF0000"/>
                </a:solidFill>
              </a:rPr>
              <a:t>명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29640" y="2517689"/>
            <a:ext cx="766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입금확인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요청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831062" y="2987626"/>
            <a:ext cx="57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10</a:t>
            </a:r>
            <a:r>
              <a:rPr lang="ko-KR" altLang="en-US" sz="1400" b="1" dirty="0">
                <a:solidFill>
                  <a:srgbClr val="FF0000"/>
                </a:solidFill>
              </a:rPr>
              <a:t>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2265" y="3543377"/>
            <a:ext cx="766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환불처리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요청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73687" y="4013314"/>
            <a:ext cx="57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15</a:t>
            </a:r>
            <a:r>
              <a:rPr lang="ko-KR" altLang="en-US" sz="1400" b="1" dirty="0">
                <a:solidFill>
                  <a:srgbClr val="FF0000"/>
                </a:solidFill>
              </a:rPr>
              <a:t>건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8440" y="3555202"/>
            <a:ext cx="766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기타결제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확인사항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819862" y="4025139"/>
            <a:ext cx="57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60</a:t>
            </a:r>
            <a:r>
              <a:rPr lang="ko-KR" altLang="en-US" sz="1400" b="1" dirty="0">
                <a:solidFill>
                  <a:srgbClr val="FF0000"/>
                </a:solidFill>
              </a:rPr>
              <a:t>건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43595" y="4621096"/>
            <a:ext cx="2379306" cy="1628795"/>
          </a:xfrm>
          <a:prstGeom prst="roundRect">
            <a:avLst>
              <a:gd name="adj" fmla="val 882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90919" y="4715908"/>
            <a:ext cx="1874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맑은이러닝</a:t>
            </a:r>
            <a:r>
              <a:rPr lang="ko-KR" altLang="en-US" sz="1200" b="1" dirty="0"/>
              <a:t> 공지사항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19286" y="4992907"/>
            <a:ext cx="2238302" cy="36129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5937" y="5034244"/>
            <a:ext cx="1780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공지사항 제목입니다</a:t>
            </a:r>
            <a:r>
              <a:rPr lang="en-US" altLang="ko-KR" sz="1200" b="1" dirty="0"/>
              <a:t>1</a:t>
            </a:r>
            <a:endParaRPr lang="ko-KR" altLang="en-US" sz="1600" b="1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419286" y="5407672"/>
            <a:ext cx="2238302" cy="36129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65937" y="5449009"/>
            <a:ext cx="1780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공지사항 제목입니다</a:t>
            </a:r>
            <a:r>
              <a:rPr lang="en-US" altLang="ko-KR" sz="1200" b="1" dirty="0"/>
              <a:t>2</a:t>
            </a:r>
            <a:endParaRPr lang="ko-KR" altLang="en-US" sz="1600" b="1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429CEE4-F196-2447-9980-27425B159B76}"/>
              </a:ext>
            </a:extLst>
          </p:cNvPr>
          <p:cNvSpPr/>
          <p:nvPr/>
        </p:nvSpPr>
        <p:spPr>
          <a:xfrm>
            <a:off x="7449006" y="4574209"/>
            <a:ext cx="2393884" cy="816674"/>
          </a:xfrm>
          <a:prstGeom prst="rect">
            <a:avLst/>
          </a:prstGeom>
          <a:noFill/>
          <a:ln w="25400">
            <a:solidFill>
              <a:srgbClr val="009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rgbClr val="169DDB"/>
                </a:solidFill>
              </a:rPr>
              <a:t>대시보드</a:t>
            </a:r>
            <a:r>
              <a:rPr lang="ko-KR" altLang="en-US" sz="1600" b="1" dirty="0">
                <a:solidFill>
                  <a:srgbClr val="169DDB"/>
                </a:solidFill>
              </a:rPr>
              <a:t> 논의 필요</a:t>
            </a:r>
            <a:endParaRPr lang="en-US" altLang="ko-KR" sz="1600" b="1" dirty="0">
              <a:solidFill>
                <a:srgbClr val="169DDB"/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169DDB"/>
                </a:solidFill>
              </a:rPr>
              <a:t>(</a:t>
            </a:r>
            <a:r>
              <a:rPr lang="ko-KR" altLang="en-US" sz="1200" b="1" dirty="0">
                <a:solidFill>
                  <a:srgbClr val="169DDB"/>
                </a:solidFill>
              </a:rPr>
              <a:t>정보 노출 범위</a:t>
            </a:r>
            <a:r>
              <a:rPr lang="en-US" altLang="ko-KR" sz="1200" b="1" dirty="0">
                <a:solidFill>
                  <a:srgbClr val="169DDB"/>
                </a:solidFill>
              </a:rPr>
              <a:t>)</a:t>
            </a:r>
            <a:endParaRPr lang="ko-KR" altLang="en-US" sz="1200" b="1" dirty="0">
              <a:solidFill>
                <a:srgbClr val="169DDB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AD9B6AD-F2FE-C44B-9A92-1AD297520FCD}"/>
              </a:ext>
            </a:extLst>
          </p:cNvPr>
          <p:cNvSpPr/>
          <p:nvPr/>
        </p:nvSpPr>
        <p:spPr>
          <a:xfrm>
            <a:off x="246720" y="4567958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32223E4-29A0-2E41-B093-F5FF94CFC056}"/>
              </a:ext>
            </a:extLst>
          </p:cNvPr>
          <p:cNvCxnSpPr>
            <a:cxnSpLocks/>
          </p:cNvCxnSpPr>
          <p:nvPr/>
        </p:nvCxnSpPr>
        <p:spPr>
          <a:xfrm flipV="1">
            <a:off x="2835254" y="1755507"/>
            <a:ext cx="1224439" cy="4442775"/>
          </a:xfrm>
          <a:prstGeom prst="straightConnector1">
            <a:avLst/>
          </a:prstGeom>
          <a:ln w="47625">
            <a:solidFill>
              <a:srgbClr val="009EDC">
                <a:alpha val="7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6F913D15-B2B5-D141-AEC0-FA8562B905D9}"/>
              </a:ext>
            </a:extLst>
          </p:cNvPr>
          <p:cNvSpPr/>
          <p:nvPr/>
        </p:nvSpPr>
        <p:spPr>
          <a:xfrm>
            <a:off x="3185689" y="3632977"/>
            <a:ext cx="525137" cy="303277"/>
          </a:xfrm>
          <a:prstGeom prst="ellipse">
            <a:avLst/>
          </a:prstGeom>
          <a:solidFill>
            <a:srgbClr val="009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 b="1" dirty="0"/>
              <a:t>스크롤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DD42F95-1002-B44A-B868-85F9DB7E6291}"/>
              </a:ext>
            </a:extLst>
          </p:cNvPr>
          <p:cNvGrpSpPr/>
          <p:nvPr/>
        </p:nvGrpSpPr>
        <p:grpSpPr>
          <a:xfrm>
            <a:off x="3448257" y="4044432"/>
            <a:ext cx="412741" cy="524130"/>
            <a:chOff x="4701063" y="3786553"/>
            <a:chExt cx="412741" cy="524130"/>
          </a:xfrm>
        </p:grpSpPr>
        <p:sp>
          <p:nvSpPr>
            <p:cNvPr id="40" name="Arrow Left">
              <a:extLst>
                <a:ext uri="{FF2B5EF4-FFF2-40B4-BE49-F238E27FC236}">
                  <a16:creationId xmlns:a16="http://schemas.microsoft.com/office/drawing/2014/main" id="{0083CFB6-50C6-2A40-A12E-B20916D268E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698692" y="3804885"/>
              <a:ext cx="108000" cy="71335"/>
            </a:xfrm>
            <a:custGeom>
              <a:avLst/>
              <a:gdLst>
                <a:gd name="T0" fmla="*/ 157 w 338"/>
                <a:gd name="T1" fmla="*/ 223 h 223"/>
                <a:gd name="T2" fmla="*/ 157 w 338"/>
                <a:gd name="T3" fmla="*/ 149 h 223"/>
                <a:gd name="T4" fmla="*/ 338 w 338"/>
                <a:gd name="T5" fmla="*/ 149 h 223"/>
                <a:gd name="T6" fmla="*/ 338 w 338"/>
                <a:gd name="T7" fmla="*/ 73 h 223"/>
                <a:gd name="T8" fmla="*/ 157 w 338"/>
                <a:gd name="T9" fmla="*/ 73 h 223"/>
                <a:gd name="T10" fmla="*/ 157 w 338"/>
                <a:gd name="T11" fmla="*/ 0 h 223"/>
                <a:gd name="T12" fmla="*/ 0 w 338"/>
                <a:gd name="T13" fmla="*/ 111 h 223"/>
                <a:gd name="T14" fmla="*/ 157 w 338"/>
                <a:gd name="T15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23">
                  <a:moveTo>
                    <a:pt x="157" y="223"/>
                  </a:moveTo>
                  <a:lnTo>
                    <a:pt x="157" y="149"/>
                  </a:lnTo>
                  <a:lnTo>
                    <a:pt x="338" y="149"/>
                  </a:lnTo>
                  <a:lnTo>
                    <a:pt x="338" y="73"/>
                  </a:lnTo>
                  <a:lnTo>
                    <a:pt x="157" y="73"/>
                  </a:lnTo>
                  <a:lnTo>
                    <a:pt x="157" y="0"/>
                  </a:lnTo>
                  <a:lnTo>
                    <a:pt x="0" y="111"/>
                  </a:lnTo>
                  <a:lnTo>
                    <a:pt x="157" y="223"/>
                  </a:lnTo>
                  <a:close/>
                </a:path>
              </a:pathLst>
            </a:custGeom>
            <a:solidFill>
              <a:srgbClr val="5B9BD5">
                <a:alpha val="75000"/>
              </a:srgbClr>
            </a:solidFill>
            <a:ln w="3175">
              <a:solidFill>
                <a:srgbClr val="5B9BD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Touch Point">
              <a:extLst>
                <a:ext uri="{FF2B5EF4-FFF2-40B4-BE49-F238E27FC236}">
                  <a16:creationId xmlns:a16="http://schemas.microsoft.com/office/drawing/2014/main" id="{563A8CDC-4821-484C-858C-059FDC1767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01063" y="3923132"/>
              <a:ext cx="103261" cy="102762"/>
            </a:xfrm>
            <a:prstGeom prst="ellipse">
              <a:avLst/>
            </a:prstGeom>
            <a:solidFill>
              <a:srgbClr val="5B9BD5">
                <a:alpha val="75000"/>
              </a:srgbClr>
            </a:solidFill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Hand">
              <a:extLst>
                <a:ext uri="{FF2B5EF4-FFF2-40B4-BE49-F238E27FC236}">
                  <a16:creationId xmlns:a16="http://schemas.microsoft.com/office/drawing/2014/main" id="{F057D766-5853-7644-9447-02516A47929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805019" y="3903127"/>
              <a:ext cx="308785" cy="407556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8 h 1268"/>
                <a:gd name="T4" fmla="*/ 213 w 962"/>
                <a:gd name="T5" fmla="*/ 832 h 1268"/>
                <a:gd name="T6" fmla="*/ 59 w 962"/>
                <a:gd name="T7" fmla="*/ 593 h 1268"/>
                <a:gd name="T8" fmla="*/ 77 w 962"/>
                <a:gd name="T9" fmla="*/ 488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400 h 1268"/>
                <a:gd name="T20" fmla="*/ 662 w 962"/>
                <a:gd name="T21" fmla="*/ 400 h 1268"/>
                <a:gd name="T22" fmla="*/ 662 w 962"/>
                <a:gd name="T23" fmla="*/ 611 h 1268"/>
                <a:gd name="T24" fmla="*/ 662 w 962"/>
                <a:gd name="T25" fmla="*/ 480 h 1268"/>
                <a:gd name="T26" fmla="*/ 807 w 962"/>
                <a:gd name="T27" fmla="*/ 489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8"/>
                    <a:pt x="449" y="1130"/>
                    <a:pt x="391" y="1088"/>
                  </a:cubicBezTo>
                  <a:cubicBezTo>
                    <a:pt x="328" y="1041"/>
                    <a:pt x="243" y="917"/>
                    <a:pt x="213" y="832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8"/>
                  </a:cubicBezTo>
                  <a:cubicBezTo>
                    <a:pt x="247" y="463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400"/>
                  </a:lnTo>
                  <a:cubicBezTo>
                    <a:pt x="516" y="284"/>
                    <a:pt x="662" y="325"/>
                    <a:pt x="662" y="400"/>
                  </a:cubicBezTo>
                  <a:lnTo>
                    <a:pt x="662" y="611"/>
                  </a:lnTo>
                  <a:lnTo>
                    <a:pt x="662" y="480"/>
                  </a:lnTo>
                  <a:cubicBezTo>
                    <a:pt x="662" y="359"/>
                    <a:pt x="807" y="404"/>
                    <a:pt x="807" y="489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Arrow Left">
              <a:extLst>
                <a:ext uri="{FF2B5EF4-FFF2-40B4-BE49-F238E27FC236}">
                  <a16:creationId xmlns:a16="http://schemas.microsoft.com/office/drawing/2014/main" id="{40550D8D-AFFD-9349-9424-27E682D2165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4698693" y="4075231"/>
              <a:ext cx="108000" cy="71335"/>
            </a:xfrm>
            <a:custGeom>
              <a:avLst/>
              <a:gdLst>
                <a:gd name="T0" fmla="*/ 157 w 338"/>
                <a:gd name="T1" fmla="*/ 223 h 223"/>
                <a:gd name="T2" fmla="*/ 157 w 338"/>
                <a:gd name="T3" fmla="*/ 149 h 223"/>
                <a:gd name="T4" fmla="*/ 338 w 338"/>
                <a:gd name="T5" fmla="*/ 149 h 223"/>
                <a:gd name="T6" fmla="*/ 338 w 338"/>
                <a:gd name="T7" fmla="*/ 73 h 223"/>
                <a:gd name="T8" fmla="*/ 157 w 338"/>
                <a:gd name="T9" fmla="*/ 73 h 223"/>
                <a:gd name="T10" fmla="*/ 157 w 338"/>
                <a:gd name="T11" fmla="*/ 0 h 223"/>
                <a:gd name="T12" fmla="*/ 0 w 338"/>
                <a:gd name="T13" fmla="*/ 111 h 223"/>
                <a:gd name="T14" fmla="*/ 157 w 338"/>
                <a:gd name="T15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23">
                  <a:moveTo>
                    <a:pt x="157" y="223"/>
                  </a:moveTo>
                  <a:lnTo>
                    <a:pt x="157" y="149"/>
                  </a:lnTo>
                  <a:lnTo>
                    <a:pt x="338" y="149"/>
                  </a:lnTo>
                  <a:lnTo>
                    <a:pt x="338" y="73"/>
                  </a:lnTo>
                  <a:lnTo>
                    <a:pt x="157" y="73"/>
                  </a:lnTo>
                  <a:lnTo>
                    <a:pt x="157" y="0"/>
                  </a:lnTo>
                  <a:lnTo>
                    <a:pt x="0" y="111"/>
                  </a:lnTo>
                  <a:lnTo>
                    <a:pt x="157" y="223"/>
                  </a:lnTo>
                  <a:close/>
                </a:path>
              </a:pathLst>
            </a:custGeom>
            <a:solidFill>
              <a:srgbClr val="5B9BD5">
                <a:alpha val="75000"/>
              </a:srgbClr>
            </a:solidFill>
            <a:ln w="3175">
              <a:solidFill>
                <a:srgbClr val="5B9BD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7" name="모서리가 둥근 직사각형 46"/>
          <p:cNvSpPr/>
          <p:nvPr/>
        </p:nvSpPr>
        <p:spPr>
          <a:xfrm>
            <a:off x="4162927" y="1799963"/>
            <a:ext cx="2379306" cy="1880766"/>
          </a:xfrm>
          <a:prstGeom prst="roundRect">
            <a:avLst>
              <a:gd name="adj" fmla="val 882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210251" y="1894775"/>
            <a:ext cx="1874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문의게시판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및 과정</a:t>
            </a:r>
            <a:r>
              <a:rPr lang="en-US" altLang="ko-KR" sz="1200" b="1" dirty="0"/>
              <a:t>Q&amp;A</a:t>
            </a:r>
            <a:endParaRPr lang="ko-KR" altLang="en-US" sz="1200" b="1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238618" y="2171774"/>
            <a:ext cx="2238302" cy="36129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285269" y="2213111"/>
            <a:ext cx="1780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과정</a:t>
            </a:r>
            <a:r>
              <a:rPr lang="en-US" altLang="ko-KR" sz="1200" b="1" dirty="0"/>
              <a:t>Q&amp;A</a:t>
            </a:r>
            <a:r>
              <a:rPr lang="ko-KR" altLang="en-US" sz="1200" b="1" dirty="0"/>
              <a:t> 제목</a:t>
            </a:r>
            <a:r>
              <a:rPr lang="en-US" altLang="ko-KR" sz="1200" b="1" dirty="0"/>
              <a:t>1</a:t>
            </a:r>
            <a:endParaRPr lang="ko-KR" altLang="en-US" sz="1600" b="1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4238618" y="2586539"/>
            <a:ext cx="2238302" cy="36129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4285269" y="2627876"/>
            <a:ext cx="1780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과정</a:t>
            </a:r>
            <a:r>
              <a:rPr lang="en-US" altLang="ko-KR" sz="1200" b="1" dirty="0"/>
              <a:t>Q&amp;A</a:t>
            </a:r>
            <a:r>
              <a:rPr lang="ko-KR" altLang="en-US" sz="1200" b="1" dirty="0"/>
              <a:t> 제목</a:t>
            </a:r>
            <a:r>
              <a:rPr lang="en-US" altLang="ko-KR" sz="1200" b="1" dirty="0"/>
              <a:t>2</a:t>
            </a:r>
            <a:endParaRPr lang="ko-KR" altLang="en-US" sz="1600" b="1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4238618" y="2993798"/>
            <a:ext cx="2238302" cy="36129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4285269" y="3035135"/>
            <a:ext cx="1780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Q&amp;A</a:t>
            </a:r>
            <a:r>
              <a:rPr lang="ko-KR" altLang="en-US" sz="1200" b="1" dirty="0"/>
              <a:t> 제목</a:t>
            </a:r>
            <a:r>
              <a:rPr lang="en-US" altLang="ko-KR" sz="1200" b="1" dirty="0"/>
              <a:t>3</a:t>
            </a:r>
            <a:endParaRPr lang="ko-KR" altLang="en-US" sz="16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5193963" y="3317080"/>
            <a:ext cx="21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ko-KR" sz="1200" dirty="0"/>
              <a:t>.</a:t>
            </a:r>
          </a:p>
          <a:p>
            <a:pPr>
              <a:lnSpc>
                <a:spcPct val="50000"/>
              </a:lnSpc>
            </a:pPr>
            <a:r>
              <a:rPr lang="en-US" altLang="ko-KR" sz="1200" dirty="0"/>
              <a:t>.</a:t>
            </a:r>
          </a:p>
          <a:p>
            <a:pPr>
              <a:lnSpc>
                <a:spcPct val="50000"/>
              </a:lnSpc>
            </a:pP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1AD9B6AD-F2FE-C44B-9A92-1AD297520FCD}"/>
              </a:ext>
            </a:extLst>
          </p:cNvPr>
          <p:cNvSpPr/>
          <p:nvPr/>
        </p:nvSpPr>
        <p:spPr>
          <a:xfrm>
            <a:off x="4066052" y="1746825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766318" y="2209797"/>
            <a:ext cx="625151" cy="28031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50" b="1" dirty="0" err="1"/>
              <a:t>과명명</a:t>
            </a:r>
            <a:endParaRPr lang="ko-KR" altLang="en-US" sz="1050" b="1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5766317" y="2635800"/>
            <a:ext cx="625151" cy="28031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50" b="1" dirty="0" err="1"/>
              <a:t>과명명</a:t>
            </a:r>
            <a:endParaRPr lang="ko-KR" altLang="en-US" sz="1050" b="1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81B53BE-204E-6D4A-BA7B-97B57B9CF599}"/>
              </a:ext>
            </a:extLst>
          </p:cNvPr>
          <p:cNvSpPr/>
          <p:nvPr/>
        </p:nvSpPr>
        <p:spPr>
          <a:xfrm>
            <a:off x="7449006" y="5533052"/>
            <a:ext cx="2393884" cy="662994"/>
          </a:xfrm>
          <a:prstGeom prst="rect">
            <a:avLst/>
          </a:prstGeom>
          <a:noFill/>
          <a:ln w="25400">
            <a:solidFill>
              <a:srgbClr val="009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169DDB"/>
                </a:solidFill>
              </a:rPr>
              <a:t>앱 이름 논의 필요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BBC42620-99D7-CA48-914E-A3142D7FA007}"/>
              </a:ext>
            </a:extLst>
          </p:cNvPr>
          <p:cNvSpPr/>
          <p:nvPr/>
        </p:nvSpPr>
        <p:spPr>
          <a:xfrm>
            <a:off x="6256071" y="1162522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368059" y="1676400"/>
            <a:ext cx="2331982" cy="31227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ko-KR" altLang="en-US" sz="1050" b="1" dirty="0">
                <a:solidFill>
                  <a:schemeClr val="tx1"/>
                </a:solidFill>
              </a:rPr>
              <a:t>현재 사이트 명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AD9B6AD-F2FE-C44B-9A92-1AD297520FCD}"/>
              </a:ext>
            </a:extLst>
          </p:cNvPr>
          <p:cNvSpPr/>
          <p:nvPr/>
        </p:nvSpPr>
        <p:spPr>
          <a:xfrm>
            <a:off x="255456" y="1990215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378662" y="5779146"/>
            <a:ext cx="21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ko-KR" sz="1200" dirty="0"/>
              <a:t>.</a:t>
            </a:r>
          </a:p>
          <a:p>
            <a:pPr>
              <a:lnSpc>
                <a:spcPct val="50000"/>
              </a:lnSpc>
            </a:pPr>
            <a:r>
              <a:rPr lang="en-US" altLang="ko-KR" sz="1200" dirty="0"/>
              <a:t>.</a:t>
            </a:r>
          </a:p>
          <a:p>
            <a:pPr>
              <a:lnSpc>
                <a:spcPct val="50000"/>
              </a:lnSpc>
            </a:pP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453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>
                <a:latin typeface="+mn-ea"/>
              </a:rPr>
              <a:t>맑은소프트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>
                <a:latin typeface="+mn-ea"/>
              </a:rPr>
              <a:t>대시보드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( Version_3 )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632586"/>
              </p:ext>
            </p:extLst>
          </p:nvPr>
        </p:nvGraphicFramePr>
        <p:xfrm>
          <a:off x="7449006" y="777735"/>
          <a:ext cx="2393885" cy="2895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4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4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로고를 클릭하면 모든 화면에서 메인으로 이동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b="0" i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확인해야될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운영현황 표시</a:t>
                      </a:r>
                      <a:endParaRPr lang="en-US" altLang="ko-KR" sz="800" b="1" i="0" u="none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맑은이러닝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공지사항 표시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최신순으로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표시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게시판</a:t>
                      </a:r>
                      <a:r>
                        <a:rPr lang="en-US" altLang="ko-KR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최신순으로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표시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121961"/>
                  </a:ext>
                </a:extLst>
              </a:tr>
              <a:tr h="368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과정</a:t>
                      </a:r>
                      <a:r>
                        <a:rPr lang="en-US" altLang="ko-KR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 </a:t>
                      </a:r>
                      <a:r>
                        <a:rPr lang="ko-KR" altLang="en-US" sz="800" b="0" i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게사판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최신순으로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표시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800" b="0" i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알림내역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페이지로 이동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미확인 알림 있을 경우 숫자로 표시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메뉴 노출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6" name="타원 105">
            <a:extLst>
              <a:ext uri="{FF2B5EF4-FFF2-40B4-BE49-F238E27FC236}">
                <a16:creationId xmlns:a16="http://schemas.microsoft.com/office/drawing/2014/main" id="{1AD9B6AD-F2FE-C44B-9A92-1AD297520FCD}"/>
              </a:ext>
            </a:extLst>
          </p:cNvPr>
          <p:cNvSpPr/>
          <p:nvPr/>
        </p:nvSpPr>
        <p:spPr>
          <a:xfrm>
            <a:off x="187332" y="1356153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429CEE4-F196-2447-9980-27425B159B76}"/>
              </a:ext>
            </a:extLst>
          </p:cNvPr>
          <p:cNvSpPr/>
          <p:nvPr/>
        </p:nvSpPr>
        <p:spPr>
          <a:xfrm>
            <a:off x="7449006" y="3811309"/>
            <a:ext cx="2393884" cy="816674"/>
          </a:xfrm>
          <a:prstGeom prst="rect">
            <a:avLst/>
          </a:prstGeom>
          <a:noFill/>
          <a:ln w="25400">
            <a:solidFill>
              <a:srgbClr val="009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169DDB"/>
                </a:solidFill>
              </a:rPr>
              <a:t>플랫폼 논의 필요</a:t>
            </a:r>
            <a:endParaRPr lang="en-US" altLang="ko-KR" sz="1600" b="1" dirty="0">
              <a:solidFill>
                <a:srgbClr val="169DDB"/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169DDB"/>
                </a:solidFill>
              </a:rPr>
              <a:t>(</a:t>
            </a:r>
            <a:r>
              <a:rPr lang="ko-KR" altLang="en-US" sz="1200" b="1" dirty="0">
                <a:solidFill>
                  <a:srgbClr val="169DDB"/>
                </a:solidFill>
              </a:rPr>
              <a:t>핸드폰</a:t>
            </a:r>
            <a:r>
              <a:rPr lang="en-US" altLang="ko-KR" sz="1200" b="1" dirty="0">
                <a:solidFill>
                  <a:srgbClr val="169DDB"/>
                </a:solidFill>
              </a:rPr>
              <a:t>,</a:t>
            </a:r>
            <a:r>
              <a:rPr lang="ko-KR" altLang="en-US" sz="1200" b="1" dirty="0">
                <a:solidFill>
                  <a:srgbClr val="169DDB"/>
                </a:solidFill>
              </a:rPr>
              <a:t> 태블릿</a:t>
            </a:r>
            <a:r>
              <a:rPr lang="en-US" altLang="ko-KR" sz="1200" b="1" dirty="0">
                <a:solidFill>
                  <a:srgbClr val="169DDB"/>
                </a:solidFill>
              </a:rPr>
              <a:t>…</a:t>
            </a:r>
            <a:r>
              <a:rPr lang="ko-KR" altLang="en-US" sz="1200" b="1" dirty="0">
                <a:solidFill>
                  <a:srgbClr val="169DDB"/>
                </a:solidFill>
              </a:rPr>
              <a:t>등 적용범위</a:t>
            </a:r>
            <a:r>
              <a:rPr lang="en-US" altLang="ko-KR" sz="1200" b="1" dirty="0">
                <a:solidFill>
                  <a:srgbClr val="169DDB"/>
                </a:solidFill>
              </a:rPr>
              <a:t>)</a:t>
            </a:r>
            <a:endParaRPr lang="ko-KR" altLang="en-US" sz="1200" b="1" dirty="0">
              <a:solidFill>
                <a:srgbClr val="169DDB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BC42620-99D7-CA48-914E-A3142D7FA007}"/>
              </a:ext>
            </a:extLst>
          </p:cNvPr>
          <p:cNvSpPr/>
          <p:nvPr/>
        </p:nvSpPr>
        <p:spPr>
          <a:xfrm>
            <a:off x="2129387" y="1152617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343595" y="2051156"/>
            <a:ext cx="2379306" cy="2459262"/>
          </a:xfrm>
          <a:prstGeom prst="roundRect">
            <a:avLst>
              <a:gd name="adj" fmla="val 882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8243" y="2140443"/>
            <a:ext cx="831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운영현황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617759" y="2480821"/>
            <a:ext cx="973494" cy="89865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623527" y="3509123"/>
            <a:ext cx="973494" cy="89865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484599" y="2480821"/>
            <a:ext cx="973494" cy="89865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484599" y="3495619"/>
            <a:ext cx="973494" cy="89865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7534" y="2513665"/>
            <a:ext cx="766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수강승인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요청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8956" y="2983602"/>
            <a:ext cx="57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20</a:t>
            </a:r>
            <a:r>
              <a:rPr lang="ko-KR" altLang="en-US" sz="1400" b="1" dirty="0">
                <a:solidFill>
                  <a:srgbClr val="FF0000"/>
                </a:solidFill>
              </a:rPr>
              <a:t>명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29640" y="2513665"/>
            <a:ext cx="766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입금확인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요청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831062" y="2983602"/>
            <a:ext cx="57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10</a:t>
            </a:r>
            <a:r>
              <a:rPr lang="ko-KR" altLang="en-US" sz="1400" b="1" dirty="0">
                <a:solidFill>
                  <a:srgbClr val="FF0000"/>
                </a:solidFill>
              </a:rPr>
              <a:t>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2265" y="3539353"/>
            <a:ext cx="766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환불처리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요청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73687" y="4009290"/>
            <a:ext cx="57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15</a:t>
            </a:r>
            <a:r>
              <a:rPr lang="ko-KR" altLang="en-US" sz="1400" b="1" dirty="0">
                <a:solidFill>
                  <a:srgbClr val="FF0000"/>
                </a:solidFill>
              </a:rPr>
              <a:t>건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8440" y="3551178"/>
            <a:ext cx="766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기타결제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확인사항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819862" y="4021115"/>
            <a:ext cx="57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60</a:t>
            </a:r>
            <a:r>
              <a:rPr lang="ko-KR" altLang="en-US" sz="1400" b="1" dirty="0">
                <a:solidFill>
                  <a:srgbClr val="FF0000"/>
                </a:solidFill>
              </a:rPr>
              <a:t>건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43595" y="4617073"/>
            <a:ext cx="2379306" cy="1581210"/>
          </a:xfrm>
          <a:prstGeom prst="roundRect">
            <a:avLst>
              <a:gd name="adj" fmla="val 882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90919" y="4711884"/>
            <a:ext cx="1874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맑은이러닝</a:t>
            </a:r>
            <a:r>
              <a:rPr lang="ko-KR" altLang="en-US" sz="1200" b="1" dirty="0"/>
              <a:t> 공지사항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19286" y="4988883"/>
            <a:ext cx="2238302" cy="36129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5937" y="5030220"/>
            <a:ext cx="1780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공지사항 제목입니다</a:t>
            </a:r>
            <a:r>
              <a:rPr lang="en-US" altLang="ko-KR" sz="1200" b="1" dirty="0"/>
              <a:t>1</a:t>
            </a:r>
            <a:endParaRPr lang="ko-KR" altLang="en-US" sz="1600" b="1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419286" y="5403648"/>
            <a:ext cx="2238302" cy="36129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65937" y="5444985"/>
            <a:ext cx="1780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공지사항 제목입니다</a:t>
            </a:r>
            <a:r>
              <a:rPr lang="en-US" altLang="ko-KR" sz="1200" b="1" dirty="0"/>
              <a:t>2</a:t>
            </a:r>
            <a:endParaRPr lang="ko-KR" altLang="en-US" sz="1600" b="1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429CEE4-F196-2447-9980-27425B159B76}"/>
              </a:ext>
            </a:extLst>
          </p:cNvPr>
          <p:cNvSpPr/>
          <p:nvPr/>
        </p:nvSpPr>
        <p:spPr>
          <a:xfrm>
            <a:off x="7449006" y="4755184"/>
            <a:ext cx="2393884" cy="816674"/>
          </a:xfrm>
          <a:prstGeom prst="rect">
            <a:avLst/>
          </a:prstGeom>
          <a:noFill/>
          <a:ln w="25400">
            <a:solidFill>
              <a:srgbClr val="009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rgbClr val="169DDB"/>
                </a:solidFill>
              </a:rPr>
              <a:t>대시보드</a:t>
            </a:r>
            <a:r>
              <a:rPr lang="ko-KR" altLang="en-US" sz="1600" b="1" dirty="0">
                <a:solidFill>
                  <a:srgbClr val="169DDB"/>
                </a:solidFill>
              </a:rPr>
              <a:t> 논의 필요</a:t>
            </a:r>
            <a:endParaRPr lang="en-US" altLang="ko-KR" sz="1600" b="1" dirty="0">
              <a:solidFill>
                <a:srgbClr val="169DDB"/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169DDB"/>
                </a:solidFill>
              </a:rPr>
              <a:t>(</a:t>
            </a:r>
            <a:r>
              <a:rPr lang="ko-KR" altLang="en-US" sz="1200" b="1" dirty="0">
                <a:solidFill>
                  <a:srgbClr val="169DDB"/>
                </a:solidFill>
              </a:rPr>
              <a:t>정보 노출 범위</a:t>
            </a:r>
            <a:r>
              <a:rPr lang="en-US" altLang="ko-KR" sz="1200" b="1" dirty="0">
                <a:solidFill>
                  <a:srgbClr val="169DDB"/>
                </a:solidFill>
              </a:rPr>
              <a:t>)</a:t>
            </a:r>
            <a:endParaRPr lang="ko-KR" altLang="en-US" sz="1200" b="1" dirty="0">
              <a:solidFill>
                <a:srgbClr val="169DDB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AD9B6AD-F2FE-C44B-9A92-1AD297520FCD}"/>
              </a:ext>
            </a:extLst>
          </p:cNvPr>
          <p:cNvSpPr/>
          <p:nvPr/>
        </p:nvSpPr>
        <p:spPr>
          <a:xfrm>
            <a:off x="255456" y="1986191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AD9B6AD-F2FE-C44B-9A92-1AD297520FCD}"/>
              </a:ext>
            </a:extLst>
          </p:cNvPr>
          <p:cNvSpPr/>
          <p:nvPr/>
        </p:nvSpPr>
        <p:spPr>
          <a:xfrm>
            <a:off x="246720" y="4563934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32223E4-29A0-2E41-B093-F5FF94CFC056}"/>
              </a:ext>
            </a:extLst>
          </p:cNvPr>
          <p:cNvCxnSpPr>
            <a:cxnSpLocks/>
          </p:cNvCxnSpPr>
          <p:nvPr/>
        </p:nvCxnSpPr>
        <p:spPr>
          <a:xfrm flipV="1">
            <a:off x="2835254" y="1755507"/>
            <a:ext cx="1224439" cy="4442775"/>
          </a:xfrm>
          <a:prstGeom prst="straightConnector1">
            <a:avLst/>
          </a:prstGeom>
          <a:ln w="47625">
            <a:solidFill>
              <a:srgbClr val="009EDC">
                <a:alpha val="7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6F913D15-B2B5-D141-AEC0-FA8562B905D9}"/>
              </a:ext>
            </a:extLst>
          </p:cNvPr>
          <p:cNvSpPr/>
          <p:nvPr/>
        </p:nvSpPr>
        <p:spPr>
          <a:xfrm>
            <a:off x="3185689" y="3632977"/>
            <a:ext cx="525137" cy="303277"/>
          </a:xfrm>
          <a:prstGeom prst="ellipse">
            <a:avLst/>
          </a:prstGeom>
          <a:solidFill>
            <a:srgbClr val="009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 b="1" dirty="0"/>
              <a:t>스크롤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DD42F95-1002-B44A-B868-85F9DB7E6291}"/>
              </a:ext>
            </a:extLst>
          </p:cNvPr>
          <p:cNvGrpSpPr/>
          <p:nvPr/>
        </p:nvGrpSpPr>
        <p:grpSpPr>
          <a:xfrm>
            <a:off x="3448257" y="4044432"/>
            <a:ext cx="412741" cy="524130"/>
            <a:chOff x="4701063" y="3786553"/>
            <a:chExt cx="412741" cy="524130"/>
          </a:xfrm>
        </p:grpSpPr>
        <p:sp>
          <p:nvSpPr>
            <p:cNvPr id="40" name="Arrow Left">
              <a:extLst>
                <a:ext uri="{FF2B5EF4-FFF2-40B4-BE49-F238E27FC236}">
                  <a16:creationId xmlns:a16="http://schemas.microsoft.com/office/drawing/2014/main" id="{0083CFB6-50C6-2A40-A12E-B20916D268E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698692" y="3804885"/>
              <a:ext cx="108000" cy="71335"/>
            </a:xfrm>
            <a:custGeom>
              <a:avLst/>
              <a:gdLst>
                <a:gd name="T0" fmla="*/ 157 w 338"/>
                <a:gd name="T1" fmla="*/ 223 h 223"/>
                <a:gd name="T2" fmla="*/ 157 w 338"/>
                <a:gd name="T3" fmla="*/ 149 h 223"/>
                <a:gd name="T4" fmla="*/ 338 w 338"/>
                <a:gd name="T5" fmla="*/ 149 h 223"/>
                <a:gd name="T6" fmla="*/ 338 w 338"/>
                <a:gd name="T7" fmla="*/ 73 h 223"/>
                <a:gd name="T8" fmla="*/ 157 w 338"/>
                <a:gd name="T9" fmla="*/ 73 h 223"/>
                <a:gd name="T10" fmla="*/ 157 w 338"/>
                <a:gd name="T11" fmla="*/ 0 h 223"/>
                <a:gd name="T12" fmla="*/ 0 w 338"/>
                <a:gd name="T13" fmla="*/ 111 h 223"/>
                <a:gd name="T14" fmla="*/ 157 w 338"/>
                <a:gd name="T15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23">
                  <a:moveTo>
                    <a:pt x="157" y="223"/>
                  </a:moveTo>
                  <a:lnTo>
                    <a:pt x="157" y="149"/>
                  </a:lnTo>
                  <a:lnTo>
                    <a:pt x="338" y="149"/>
                  </a:lnTo>
                  <a:lnTo>
                    <a:pt x="338" y="73"/>
                  </a:lnTo>
                  <a:lnTo>
                    <a:pt x="157" y="73"/>
                  </a:lnTo>
                  <a:lnTo>
                    <a:pt x="157" y="0"/>
                  </a:lnTo>
                  <a:lnTo>
                    <a:pt x="0" y="111"/>
                  </a:lnTo>
                  <a:lnTo>
                    <a:pt x="157" y="223"/>
                  </a:lnTo>
                  <a:close/>
                </a:path>
              </a:pathLst>
            </a:custGeom>
            <a:solidFill>
              <a:srgbClr val="5B9BD5">
                <a:alpha val="75000"/>
              </a:srgbClr>
            </a:solidFill>
            <a:ln w="3175">
              <a:solidFill>
                <a:srgbClr val="5B9BD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Touch Point">
              <a:extLst>
                <a:ext uri="{FF2B5EF4-FFF2-40B4-BE49-F238E27FC236}">
                  <a16:creationId xmlns:a16="http://schemas.microsoft.com/office/drawing/2014/main" id="{563A8CDC-4821-484C-858C-059FDC1767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01063" y="3923132"/>
              <a:ext cx="103261" cy="102762"/>
            </a:xfrm>
            <a:prstGeom prst="ellipse">
              <a:avLst/>
            </a:prstGeom>
            <a:solidFill>
              <a:srgbClr val="5B9BD5">
                <a:alpha val="75000"/>
              </a:srgbClr>
            </a:solidFill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Hand">
              <a:extLst>
                <a:ext uri="{FF2B5EF4-FFF2-40B4-BE49-F238E27FC236}">
                  <a16:creationId xmlns:a16="http://schemas.microsoft.com/office/drawing/2014/main" id="{F057D766-5853-7644-9447-02516A47929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805019" y="3903127"/>
              <a:ext cx="308785" cy="407556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8 h 1268"/>
                <a:gd name="T4" fmla="*/ 213 w 962"/>
                <a:gd name="T5" fmla="*/ 832 h 1268"/>
                <a:gd name="T6" fmla="*/ 59 w 962"/>
                <a:gd name="T7" fmla="*/ 593 h 1268"/>
                <a:gd name="T8" fmla="*/ 77 w 962"/>
                <a:gd name="T9" fmla="*/ 488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400 h 1268"/>
                <a:gd name="T20" fmla="*/ 662 w 962"/>
                <a:gd name="T21" fmla="*/ 400 h 1268"/>
                <a:gd name="T22" fmla="*/ 662 w 962"/>
                <a:gd name="T23" fmla="*/ 611 h 1268"/>
                <a:gd name="T24" fmla="*/ 662 w 962"/>
                <a:gd name="T25" fmla="*/ 480 h 1268"/>
                <a:gd name="T26" fmla="*/ 807 w 962"/>
                <a:gd name="T27" fmla="*/ 489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8"/>
                    <a:pt x="449" y="1130"/>
                    <a:pt x="391" y="1088"/>
                  </a:cubicBezTo>
                  <a:cubicBezTo>
                    <a:pt x="328" y="1041"/>
                    <a:pt x="243" y="917"/>
                    <a:pt x="213" y="832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8"/>
                  </a:cubicBezTo>
                  <a:cubicBezTo>
                    <a:pt x="247" y="463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400"/>
                  </a:lnTo>
                  <a:cubicBezTo>
                    <a:pt x="516" y="284"/>
                    <a:pt x="662" y="325"/>
                    <a:pt x="662" y="400"/>
                  </a:cubicBezTo>
                  <a:lnTo>
                    <a:pt x="662" y="611"/>
                  </a:lnTo>
                  <a:lnTo>
                    <a:pt x="662" y="480"/>
                  </a:lnTo>
                  <a:cubicBezTo>
                    <a:pt x="662" y="359"/>
                    <a:pt x="807" y="404"/>
                    <a:pt x="807" y="489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Arrow Left">
              <a:extLst>
                <a:ext uri="{FF2B5EF4-FFF2-40B4-BE49-F238E27FC236}">
                  <a16:creationId xmlns:a16="http://schemas.microsoft.com/office/drawing/2014/main" id="{40550D8D-AFFD-9349-9424-27E682D2165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4698693" y="4075231"/>
              <a:ext cx="108000" cy="71335"/>
            </a:xfrm>
            <a:custGeom>
              <a:avLst/>
              <a:gdLst>
                <a:gd name="T0" fmla="*/ 157 w 338"/>
                <a:gd name="T1" fmla="*/ 223 h 223"/>
                <a:gd name="T2" fmla="*/ 157 w 338"/>
                <a:gd name="T3" fmla="*/ 149 h 223"/>
                <a:gd name="T4" fmla="*/ 338 w 338"/>
                <a:gd name="T5" fmla="*/ 149 h 223"/>
                <a:gd name="T6" fmla="*/ 338 w 338"/>
                <a:gd name="T7" fmla="*/ 73 h 223"/>
                <a:gd name="T8" fmla="*/ 157 w 338"/>
                <a:gd name="T9" fmla="*/ 73 h 223"/>
                <a:gd name="T10" fmla="*/ 157 w 338"/>
                <a:gd name="T11" fmla="*/ 0 h 223"/>
                <a:gd name="T12" fmla="*/ 0 w 338"/>
                <a:gd name="T13" fmla="*/ 111 h 223"/>
                <a:gd name="T14" fmla="*/ 157 w 338"/>
                <a:gd name="T15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23">
                  <a:moveTo>
                    <a:pt x="157" y="223"/>
                  </a:moveTo>
                  <a:lnTo>
                    <a:pt x="157" y="149"/>
                  </a:lnTo>
                  <a:lnTo>
                    <a:pt x="338" y="149"/>
                  </a:lnTo>
                  <a:lnTo>
                    <a:pt x="338" y="73"/>
                  </a:lnTo>
                  <a:lnTo>
                    <a:pt x="157" y="73"/>
                  </a:lnTo>
                  <a:lnTo>
                    <a:pt x="157" y="0"/>
                  </a:lnTo>
                  <a:lnTo>
                    <a:pt x="0" y="111"/>
                  </a:lnTo>
                  <a:lnTo>
                    <a:pt x="157" y="223"/>
                  </a:lnTo>
                  <a:close/>
                </a:path>
              </a:pathLst>
            </a:custGeom>
            <a:solidFill>
              <a:srgbClr val="5B9BD5">
                <a:alpha val="75000"/>
              </a:srgbClr>
            </a:solidFill>
            <a:ln w="3175">
              <a:solidFill>
                <a:srgbClr val="5B9BD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7" name="모서리가 둥근 직사각형 46"/>
          <p:cNvSpPr/>
          <p:nvPr/>
        </p:nvSpPr>
        <p:spPr>
          <a:xfrm>
            <a:off x="4162927" y="1799963"/>
            <a:ext cx="2379306" cy="1880766"/>
          </a:xfrm>
          <a:prstGeom prst="roundRect">
            <a:avLst>
              <a:gd name="adj" fmla="val 882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210251" y="1894775"/>
            <a:ext cx="1874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문의게시판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238618" y="2171774"/>
            <a:ext cx="2238302" cy="36129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285269" y="2213111"/>
            <a:ext cx="1780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Q&amp;A</a:t>
            </a:r>
            <a:r>
              <a:rPr lang="ko-KR" altLang="en-US" sz="1200" b="1" dirty="0"/>
              <a:t> 제목</a:t>
            </a:r>
            <a:r>
              <a:rPr lang="en-US" altLang="ko-KR" sz="1200" b="1" dirty="0"/>
              <a:t>1</a:t>
            </a:r>
            <a:endParaRPr lang="ko-KR" altLang="en-US" sz="1600" b="1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4238618" y="2586539"/>
            <a:ext cx="2238302" cy="36129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4285269" y="2627876"/>
            <a:ext cx="1780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Q&amp;A</a:t>
            </a:r>
            <a:r>
              <a:rPr lang="ko-KR" altLang="en-US" sz="1200" b="1" dirty="0"/>
              <a:t> 제목</a:t>
            </a:r>
            <a:r>
              <a:rPr lang="en-US" altLang="ko-KR" sz="1200" b="1" dirty="0"/>
              <a:t>2</a:t>
            </a:r>
            <a:endParaRPr lang="ko-KR" altLang="en-US" sz="1600" b="1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4238618" y="2993798"/>
            <a:ext cx="2238302" cy="36129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4285269" y="3035135"/>
            <a:ext cx="1780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Q&amp;A</a:t>
            </a:r>
            <a:r>
              <a:rPr lang="ko-KR" altLang="en-US" sz="1200" b="1" dirty="0"/>
              <a:t> 제목</a:t>
            </a:r>
            <a:r>
              <a:rPr lang="en-US" altLang="ko-KR" sz="1200" b="1" dirty="0"/>
              <a:t>3</a:t>
            </a:r>
            <a:endParaRPr lang="ko-KR" altLang="en-US" sz="16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5193963" y="3317080"/>
            <a:ext cx="21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ko-KR" sz="1200" dirty="0"/>
              <a:t>.</a:t>
            </a:r>
          </a:p>
          <a:p>
            <a:pPr>
              <a:lnSpc>
                <a:spcPct val="50000"/>
              </a:lnSpc>
            </a:pPr>
            <a:r>
              <a:rPr lang="en-US" altLang="ko-KR" sz="1200" dirty="0"/>
              <a:t>.</a:t>
            </a:r>
          </a:p>
          <a:p>
            <a:pPr>
              <a:lnSpc>
                <a:spcPct val="50000"/>
              </a:lnSpc>
            </a:pP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1AD9B6AD-F2FE-C44B-9A92-1AD297520FCD}"/>
              </a:ext>
            </a:extLst>
          </p:cNvPr>
          <p:cNvSpPr/>
          <p:nvPr/>
        </p:nvSpPr>
        <p:spPr>
          <a:xfrm>
            <a:off x="4066052" y="1746825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81B53BE-204E-6D4A-BA7B-97B57B9CF599}"/>
              </a:ext>
            </a:extLst>
          </p:cNvPr>
          <p:cNvSpPr/>
          <p:nvPr/>
        </p:nvSpPr>
        <p:spPr>
          <a:xfrm>
            <a:off x="7449006" y="5714027"/>
            <a:ext cx="2393884" cy="662994"/>
          </a:xfrm>
          <a:prstGeom prst="rect">
            <a:avLst/>
          </a:prstGeom>
          <a:noFill/>
          <a:ln w="25400">
            <a:solidFill>
              <a:srgbClr val="009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169DDB"/>
                </a:solidFill>
              </a:rPr>
              <a:t>앱 이름 논의 필요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BBC42620-99D7-CA48-914E-A3142D7FA007}"/>
              </a:ext>
            </a:extLst>
          </p:cNvPr>
          <p:cNvSpPr/>
          <p:nvPr/>
        </p:nvSpPr>
        <p:spPr>
          <a:xfrm>
            <a:off x="6256071" y="1147282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7</a:t>
            </a:r>
            <a:endParaRPr lang="ko-KR" altLang="en-US" sz="1050" b="1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162927" y="3799933"/>
            <a:ext cx="2379306" cy="1880766"/>
          </a:xfrm>
          <a:prstGeom prst="roundRect">
            <a:avLst>
              <a:gd name="adj" fmla="val 882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4210251" y="3894745"/>
            <a:ext cx="1874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과정</a:t>
            </a:r>
            <a:r>
              <a:rPr lang="en-US" altLang="ko-KR" sz="1200" b="1" dirty="0"/>
              <a:t>Q&amp;A</a:t>
            </a:r>
            <a:endParaRPr lang="ko-KR" altLang="en-US" sz="1200" b="1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4238618" y="4171744"/>
            <a:ext cx="2238302" cy="36129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4285269" y="4213081"/>
            <a:ext cx="1780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과정</a:t>
            </a:r>
            <a:r>
              <a:rPr lang="en-US" altLang="ko-KR" sz="1200" b="1" dirty="0"/>
              <a:t>Q&amp;A</a:t>
            </a:r>
            <a:r>
              <a:rPr lang="ko-KR" altLang="en-US" sz="1200" b="1" dirty="0"/>
              <a:t> 제목</a:t>
            </a:r>
            <a:r>
              <a:rPr lang="en-US" altLang="ko-KR" sz="1200" b="1" dirty="0"/>
              <a:t>1</a:t>
            </a:r>
            <a:endParaRPr lang="ko-KR" altLang="en-US" sz="1600" b="1" dirty="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4238618" y="4586509"/>
            <a:ext cx="2238302" cy="36129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285269" y="4627846"/>
            <a:ext cx="1780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과정</a:t>
            </a:r>
            <a:r>
              <a:rPr lang="en-US" altLang="ko-KR" sz="1200" b="1" dirty="0"/>
              <a:t>Q&amp;A</a:t>
            </a:r>
            <a:r>
              <a:rPr lang="ko-KR" altLang="en-US" sz="1200" b="1" dirty="0"/>
              <a:t> 제목</a:t>
            </a:r>
            <a:r>
              <a:rPr lang="en-US" altLang="ko-KR" sz="1200" b="1" dirty="0"/>
              <a:t>2</a:t>
            </a:r>
            <a:endParaRPr lang="ko-KR" altLang="en-US" sz="1600" b="1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4238618" y="4993768"/>
            <a:ext cx="2238302" cy="36129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285269" y="5035105"/>
            <a:ext cx="1780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과정</a:t>
            </a:r>
            <a:r>
              <a:rPr lang="en-US" altLang="ko-KR" sz="1200" b="1" dirty="0"/>
              <a:t>Q&amp;A</a:t>
            </a:r>
            <a:r>
              <a:rPr lang="ko-KR" altLang="en-US" sz="1200" b="1" dirty="0"/>
              <a:t> 제목</a:t>
            </a:r>
            <a:r>
              <a:rPr lang="en-US" altLang="ko-KR" sz="1200" b="1" dirty="0"/>
              <a:t>3</a:t>
            </a:r>
            <a:endParaRPr lang="ko-KR" altLang="en-US" sz="16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5193963" y="5317050"/>
            <a:ext cx="21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ko-KR" sz="1200" dirty="0"/>
              <a:t>.</a:t>
            </a:r>
          </a:p>
          <a:p>
            <a:pPr>
              <a:lnSpc>
                <a:spcPct val="50000"/>
              </a:lnSpc>
            </a:pPr>
            <a:r>
              <a:rPr lang="en-US" altLang="ko-KR" sz="1200" dirty="0"/>
              <a:t>.</a:t>
            </a:r>
          </a:p>
          <a:p>
            <a:pPr>
              <a:lnSpc>
                <a:spcPct val="50000"/>
              </a:lnSpc>
            </a:pP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AD9B6AD-F2FE-C44B-9A92-1AD297520FCD}"/>
              </a:ext>
            </a:extLst>
          </p:cNvPr>
          <p:cNvSpPr/>
          <p:nvPr/>
        </p:nvSpPr>
        <p:spPr>
          <a:xfrm>
            <a:off x="4066052" y="3746795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5766318" y="4209767"/>
            <a:ext cx="625151" cy="28031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50" b="1" dirty="0" err="1"/>
              <a:t>과명명</a:t>
            </a:r>
            <a:endParaRPr lang="ko-KR" altLang="en-US" sz="1050" b="1" dirty="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5766317" y="4635770"/>
            <a:ext cx="625151" cy="28031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50" b="1" dirty="0" err="1"/>
              <a:t>과명명</a:t>
            </a:r>
            <a:endParaRPr lang="ko-KR" altLang="en-US" sz="1050" b="1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5766317" y="5026765"/>
            <a:ext cx="625151" cy="28031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50" b="1" dirty="0" err="1"/>
              <a:t>과명명</a:t>
            </a:r>
            <a:endParaRPr lang="ko-KR" altLang="en-US" sz="1050" b="1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368059" y="1676400"/>
            <a:ext cx="2331982" cy="31227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ko-KR" altLang="en-US" sz="1050" b="1" dirty="0">
                <a:solidFill>
                  <a:schemeClr val="tx1"/>
                </a:solidFill>
              </a:rPr>
              <a:t>현재 사이트 명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403156" y="5821096"/>
            <a:ext cx="21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ko-KR" sz="1200" dirty="0"/>
              <a:t>.</a:t>
            </a:r>
          </a:p>
          <a:p>
            <a:pPr>
              <a:lnSpc>
                <a:spcPct val="50000"/>
              </a:lnSpc>
            </a:pPr>
            <a:r>
              <a:rPr lang="en-US" altLang="ko-KR" sz="1200" dirty="0"/>
              <a:t>.</a:t>
            </a:r>
          </a:p>
          <a:p>
            <a:pPr>
              <a:lnSpc>
                <a:spcPct val="50000"/>
              </a:lnSpc>
            </a:pP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1145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>
                <a:latin typeface="+mn-ea"/>
              </a:rPr>
              <a:t>맑은소프트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>
                <a:latin typeface="+mn-ea"/>
              </a:rPr>
              <a:t>계정전환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261663"/>
              </p:ext>
            </p:extLst>
          </p:nvPr>
        </p:nvGraphicFramePr>
        <p:xfrm>
          <a:off x="7449006" y="777736"/>
          <a:ext cx="2393885" cy="153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4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ko-KR" altLang="en-US" sz="800" b="0" i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디바이드에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등록된 계정이 </a:t>
                      </a:r>
                      <a:r>
                        <a:rPr lang="en-US" altLang="ko-KR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이상일 경우 </a:t>
                      </a:r>
                      <a:r>
                        <a:rPr lang="ko-KR" altLang="en-US" sz="800" b="0" i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나타단다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하단에 간편 </a:t>
                      </a:r>
                      <a:r>
                        <a:rPr lang="ko-KR" altLang="en-US" sz="800" b="0" i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로그인에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등록되어 있는 계정이 노출된다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간편 </a:t>
                      </a:r>
                      <a:r>
                        <a:rPr lang="ko-KR" altLang="en-US" sz="800" b="0" i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로그인에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등록된 계정이 보이는 페이지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해당 계정으로 로그인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429CEE4-F196-2447-9980-27425B159B76}"/>
              </a:ext>
            </a:extLst>
          </p:cNvPr>
          <p:cNvSpPr/>
          <p:nvPr/>
        </p:nvSpPr>
        <p:spPr>
          <a:xfrm>
            <a:off x="7449006" y="2883886"/>
            <a:ext cx="2393884" cy="816674"/>
          </a:xfrm>
          <a:prstGeom prst="rect">
            <a:avLst/>
          </a:prstGeom>
          <a:noFill/>
          <a:ln w="25400">
            <a:solidFill>
              <a:srgbClr val="009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169DDB"/>
                </a:solidFill>
              </a:rPr>
              <a:t>플랫폼 논의 필요</a:t>
            </a:r>
            <a:endParaRPr lang="en-US" altLang="ko-KR" sz="1600" b="1" dirty="0">
              <a:solidFill>
                <a:srgbClr val="169DDB"/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169DDB"/>
                </a:solidFill>
              </a:rPr>
              <a:t>(</a:t>
            </a:r>
            <a:r>
              <a:rPr lang="ko-KR" altLang="en-US" sz="1200" b="1" dirty="0">
                <a:solidFill>
                  <a:srgbClr val="169DDB"/>
                </a:solidFill>
              </a:rPr>
              <a:t>핸드폰</a:t>
            </a:r>
            <a:r>
              <a:rPr lang="en-US" altLang="ko-KR" sz="1200" b="1" dirty="0">
                <a:solidFill>
                  <a:srgbClr val="169DDB"/>
                </a:solidFill>
              </a:rPr>
              <a:t>,</a:t>
            </a:r>
            <a:r>
              <a:rPr lang="ko-KR" altLang="en-US" sz="1200" b="1" dirty="0">
                <a:solidFill>
                  <a:srgbClr val="169DDB"/>
                </a:solidFill>
              </a:rPr>
              <a:t> 태블릿</a:t>
            </a:r>
            <a:r>
              <a:rPr lang="en-US" altLang="ko-KR" sz="1200" b="1" dirty="0">
                <a:solidFill>
                  <a:srgbClr val="169DDB"/>
                </a:solidFill>
              </a:rPr>
              <a:t>…</a:t>
            </a:r>
            <a:r>
              <a:rPr lang="ko-KR" altLang="en-US" sz="1200" b="1" dirty="0">
                <a:solidFill>
                  <a:srgbClr val="169DDB"/>
                </a:solidFill>
              </a:rPr>
              <a:t>등 적용범위</a:t>
            </a:r>
            <a:r>
              <a:rPr lang="en-US" altLang="ko-KR" sz="1200" b="1" dirty="0">
                <a:solidFill>
                  <a:srgbClr val="169DDB"/>
                </a:solidFill>
              </a:rPr>
              <a:t>)</a:t>
            </a:r>
            <a:endParaRPr lang="ko-KR" altLang="en-US" sz="1200" b="1" dirty="0">
              <a:solidFill>
                <a:srgbClr val="169DDB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186940" y="4396740"/>
            <a:ext cx="2476500" cy="2034540"/>
          </a:xfrm>
          <a:prstGeom prst="roundRect">
            <a:avLst>
              <a:gd name="adj" fmla="val 1404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69627" y="4518660"/>
            <a:ext cx="1511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간편 로그인 계정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443655" y="4861560"/>
            <a:ext cx="1991185" cy="55626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551516" y="4895017"/>
            <a:ext cx="131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도메인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51516" y="5125224"/>
            <a:ext cx="131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아이디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443655" y="5472172"/>
            <a:ext cx="1991185" cy="55626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5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51516" y="5505629"/>
            <a:ext cx="131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도메인</a:t>
            </a:r>
            <a:r>
              <a:rPr lang="en-US" altLang="ko-KR" sz="120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51516" y="5735836"/>
            <a:ext cx="131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아이디</a:t>
            </a:r>
            <a:r>
              <a:rPr lang="en-US" altLang="ko-KR" sz="120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17887" y="6028432"/>
            <a:ext cx="21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ko-KR" sz="1200" dirty="0"/>
              <a:t>.</a:t>
            </a:r>
          </a:p>
          <a:p>
            <a:pPr>
              <a:lnSpc>
                <a:spcPct val="50000"/>
              </a:lnSpc>
            </a:pPr>
            <a:r>
              <a:rPr lang="en-US" altLang="ko-KR" sz="1200" dirty="0"/>
              <a:t>.</a:t>
            </a:r>
          </a:p>
          <a:p>
            <a:pPr>
              <a:lnSpc>
                <a:spcPct val="50000"/>
              </a:lnSpc>
            </a:pP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AD9B6AD-F2FE-C44B-9A92-1AD297520FCD}"/>
              </a:ext>
            </a:extLst>
          </p:cNvPr>
          <p:cNvSpPr/>
          <p:nvPr/>
        </p:nvSpPr>
        <p:spPr>
          <a:xfrm>
            <a:off x="2992021" y="1264713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AD9B6AD-F2FE-C44B-9A92-1AD297520FCD}"/>
              </a:ext>
            </a:extLst>
          </p:cNvPr>
          <p:cNvSpPr/>
          <p:nvPr/>
        </p:nvSpPr>
        <p:spPr>
          <a:xfrm>
            <a:off x="2560018" y="4274256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1AD9B6AD-F2FE-C44B-9A92-1AD297520FCD}"/>
              </a:ext>
            </a:extLst>
          </p:cNvPr>
          <p:cNvSpPr/>
          <p:nvPr/>
        </p:nvSpPr>
        <p:spPr>
          <a:xfrm>
            <a:off x="2361596" y="4807208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628009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55C40C-8EA4-41ED-A6D4-345E78E1C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2603086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0"/>
          <p:cNvSpPr txBox="1">
            <a:spLocks/>
          </p:cNvSpPr>
          <p:nvPr/>
        </p:nvSpPr>
        <p:spPr>
          <a:xfrm>
            <a:off x="2443655" y="270821"/>
            <a:ext cx="98534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8268801" y="268807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 err="1">
                <a:latin typeface="+mn-ea"/>
              </a:rPr>
              <a:t>맑은소프트</a:t>
            </a:r>
            <a:endParaRPr lang="ko-KR" altLang="en-US" sz="800" dirty="0">
              <a:latin typeface="+mn-ea"/>
            </a:endParaRPr>
          </a:p>
        </p:txBody>
      </p:sp>
      <p:sp>
        <p:nvSpPr>
          <p:cNvPr id="6" name="텍스트 개체 틀 10"/>
          <p:cNvSpPr txBox="1">
            <a:spLocks/>
          </p:cNvSpPr>
          <p:nvPr/>
        </p:nvSpPr>
        <p:spPr>
          <a:xfrm>
            <a:off x="8275545" y="535112"/>
            <a:ext cx="826175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800" dirty="0">
              <a:latin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311610" y="269473"/>
            <a:ext cx="3137396" cy="2160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>
                <a:latin typeface="+mn-ea"/>
              </a:rPr>
              <a:t>과정</a:t>
            </a:r>
            <a:r>
              <a:rPr lang="en-US" altLang="ko-KR" sz="800" dirty="0">
                <a:latin typeface="+mn-ea"/>
              </a:rPr>
              <a:t>Q&amp;A </a:t>
            </a:r>
            <a:r>
              <a:rPr lang="ko-KR" altLang="en-US" sz="800" dirty="0">
                <a:latin typeface="+mn-ea"/>
              </a:rPr>
              <a:t>게시판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564794"/>
              </p:ext>
            </p:extLst>
          </p:nvPr>
        </p:nvGraphicFramePr>
        <p:xfrm>
          <a:off x="7449006" y="777736"/>
          <a:ext cx="2393885" cy="1082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4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7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문의는 </a:t>
                      </a:r>
                      <a:r>
                        <a:rPr lang="ko-KR" altLang="en-US" sz="800" b="0" i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최신순으로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정렬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클릭하면 문의 상세페이지 화면으로 이동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글 검색 기능</a:t>
                      </a: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C4FDD998-8C7A-754A-BBAB-9ECB3F1007FC}"/>
              </a:ext>
            </a:extLst>
          </p:cNvPr>
          <p:cNvSpPr/>
          <p:nvPr/>
        </p:nvSpPr>
        <p:spPr>
          <a:xfrm>
            <a:off x="2402600" y="2622418"/>
            <a:ext cx="2117236" cy="51550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x-none" altLang="en-US" sz="105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2D7647-9632-4846-8C81-2436F7BA0ACE}"/>
              </a:ext>
            </a:extLst>
          </p:cNvPr>
          <p:cNvSpPr txBox="1"/>
          <p:nvPr/>
        </p:nvSpPr>
        <p:spPr>
          <a:xfrm>
            <a:off x="2451695" y="2686635"/>
            <a:ext cx="1070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sz="1200" dirty="0">
                <a:solidFill>
                  <a:schemeClr val="bg1"/>
                </a:solidFill>
              </a:rPr>
              <a:t>문의제목</a:t>
            </a:r>
            <a:r>
              <a:rPr kumimoji="1" lang="en-US" altLang="x-none" sz="1200" dirty="0">
                <a:solidFill>
                  <a:schemeClr val="bg1"/>
                </a:solidFill>
              </a:rPr>
              <a:t>1</a:t>
            </a:r>
            <a:endParaRPr kumimoji="1" lang="x-none" altLang="en-US" sz="12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1FA7C0-FF45-E549-9C36-9749AA833106}"/>
              </a:ext>
            </a:extLst>
          </p:cNvPr>
          <p:cNvSpPr txBox="1"/>
          <p:nvPr/>
        </p:nvSpPr>
        <p:spPr>
          <a:xfrm>
            <a:off x="3264495" y="2900879"/>
            <a:ext cx="14513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00" dirty="0">
                <a:solidFill>
                  <a:schemeClr val="bg1"/>
                </a:solidFill>
              </a:rPr>
              <a:t>작성자 </a:t>
            </a:r>
            <a:r>
              <a:rPr kumimoji="1" lang="en-US" altLang="ko-KR" sz="700" dirty="0">
                <a:solidFill>
                  <a:schemeClr val="bg1"/>
                </a:solidFill>
              </a:rPr>
              <a:t>|</a:t>
            </a:r>
            <a:r>
              <a:rPr kumimoji="1" lang="ko-KR" altLang="en-US" sz="700" dirty="0">
                <a:solidFill>
                  <a:schemeClr val="bg1"/>
                </a:solidFill>
              </a:rPr>
              <a:t> 작성일 </a:t>
            </a:r>
            <a:r>
              <a:rPr kumimoji="1" lang="en-US" altLang="ko-KR" sz="700" dirty="0">
                <a:solidFill>
                  <a:schemeClr val="bg1"/>
                </a:solidFill>
              </a:rPr>
              <a:t>|</a:t>
            </a:r>
            <a:r>
              <a:rPr kumimoji="1" lang="ko-KR" altLang="en-US" sz="700" dirty="0">
                <a:solidFill>
                  <a:schemeClr val="bg1"/>
                </a:solidFill>
              </a:rPr>
              <a:t> </a:t>
            </a:r>
            <a:r>
              <a:rPr kumimoji="1" lang="ko-KR" altLang="en-US" sz="700" dirty="0" err="1">
                <a:solidFill>
                  <a:schemeClr val="bg1"/>
                </a:solidFill>
              </a:rPr>
              <a:t>답변상태</a:t>
            </a:r>
            <a:endParaRPr kumimoji="1" lang="x-none" altLang="en-US" sz="900" dirty="0">
              <a:solidFill>
                <a:schemeClr val="bg1"/>
              </a:solidFill>
            </a:endParaRPr>
          </a:p>
        </p:txBody>
      </p:sp>
      <p:sp>
        <p:nvSpPr>
          <p:cNvPr id="92" name="모서리가 둥근 직사각형 91">
            <a:extLst>
              <a:ext uri="{FF2B5EF4-FFF2-40B4-BE49-F238E27FC236}">
                <a16:creationId xmlns:a16="http://schemas.microsoft.com/office/drawing/2014/main" id="{284C882C-B729-7649-816F-D91543846093}"/>
              </a:ext>
            </a:extLst>
          </p:cNvPr>
          <p:cNvSpPr/>
          <p:nvPr/>
        </p:nvSpPr>
        <p:spPr>
          <a:xfrm>
            <a:off x="2402600" y="3198466"/>
            <a:ext cx="2117236" cy="51550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x-none" altLang="en-US" sz="105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2B42FAA-B2C1-004E-AA48-3EB7AF1B991B}"/>
              </a:ext>
            </a:extLst>
          </p:cNvPr>
          <p:cNvSpPr txBox="1"/>
          <p:nvPr/>
        </p:nvSpPr>
        <p:spPr>
          <a:xfrm>
            <a:off x="2451695" y="3262683"/>
            <a:ext cx="1070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sz="1200" dirty="0">
                <a:solidFill>
                  <a:schemeClr val="bg1"/>
                </a:solidFill>
              </a:rPr>
              <a:t>문의제목</a:t>
            </a:r>
            <a:r>
              <a:rPr kumimoji="1" lang="en-US" altLang="ko-KR" sz="1200" dirty="0">
                <a:solidFill>
                  <a:schemeClr val="bg1"/>
                </a:solidFill>
              </a:rPr>
              <a:t>2</a:t>
            </a:r>
            <a:endParaRPr kumimoji="1" lang="x-none" altLang="en-US" sz="1200" dirty="0">
              <a:solidFill>
                <a:schemeClr val="bg1"/>
              </a:solidFill>
            </a:endParaRPr>
          </a:p>
        </p:txBody>
      </p:sp>
      <p:sp>
        <p:nvSpPr>
          <p:cNvPr id="95" name="모서리가 둥근 직사각형 94">
            <a:extLst>
              <a:ext uri="{FF2B5EF4-FFF2-40B4-BE49-F238E27FC236}">
                <a16:creationId xmlns:a16="http://schemas.microsoft.com/office/drawing/2014/main" id="{45A060C4-C291-F647-86B5-64EF4328911B}"/>
              </a:ext>
            </a:extLst>
          </p:cNvPr>
          <p:cNvSpPr/>
          <p:nvPr/>
        </p:nvSpPr>
        <p:spPr>
          <a:xfrm>
            <a:off x="2402600" y="3769561"/>
            <a:ext cx="2117236" cy="51550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x-none" altLang="en-US" sz="105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9414EF9-9F5A-8241-832C-A89D8096BE48}"/>
              </a:ext>
            </a:extLst>
          </p:cNvPr>
          <p:cNvSpPr txBox="1"/>
          <p:nvPr/>
        </p:nvSpPr>
        <p:spPr>
          <a:xfrm>
            <a:off x="2451695" y="3833778"/>
            <a:ext cx="1070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sz="1200" dirty="0">
                <a:solidFill>
                  <a:schemeClr val="bg1"/>
                </a:solidFill>
              </a:rPr>
              <a:t>문의제목</a:t>
            </a:r>
            <a:r>
              <a:rPr kumimoji="1" lang="en-US" altLang="ko-KR" sz="1200" dirty="0">
                <a:solidFill>
                  <a:schemeClr val="bg1"/>
                </a:solidFill>
              </a:rPr>
              <a:t>3</a:t>
            </a:r>
            <a:endParaRPr kumimoji="1" lang="x-none" altLang="en-US" sz="1200" dirty="0">
              <a:solidFill>
                <a:schemeClr val="bg1"/>
              </a:solidFill>
            </a:endParaRP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32E050E5-5CA7-5646-A1D0-37EC8AB2AF8D}"/>
              </a:ext>
            </a:extLst>
          </p:cNvPr>
          <p:cNvSpPr/>
          <p:nvPr/>
        </p:nvSpPr>
        <p:spPr>
          <a:xfrm>
            <a:off x="2402600" y="4340656"/>
            <a:ext cx="2117236" cy="51550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x-none" altLang="en-US" sz="105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B14E939-E08C-2D49-9A21-7DD74D9E3852}"/>
              </a:ext>
            </a:extLst>
          </p:cNvPr>
          <p:cNvSpPr txBox="1"/>
          <p:nvPr/>
        </p:nvSpPr>
        <p:spPr>
          <a:xfrm>
            <a:off x="2451695" y="4404873"/>
            <a:ext cx="1070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sz="1200" dirty="0">
                <a:solidFill>
                  <a:schemeClr val="bg1"/>
                </a:solidFill>
              </a:rPr>
              <a:t>문의제목</a:t>
            </a:r>
            <a:r>
              <a:rPr kumimoji="1" lang="en-US" altLang="ko-KR" sz="1200" dirty="0">
                <a:solidFill>
                  <a:schemeClr val="bg1"/>
                </a:solidFill>
              </a:rPr>
              <a:t>4</a:t>
            </a:r>
            <a:endParaRPr kumimoji="1" lang="x-none" altLang="en-US" sz="1200" dirty="0">
              <a:solidFill>
                <a:schemeClr val="bg1"/>
              </a:solidFill>
            </a:endParaRPr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73459D12-D903-4E41-B1E0-F880277E0BE9}"/>
              </a:ext>
            </a:extLst>
          </p:cNvPr>
          <p:cNvSpPr/>
          <p:nvPr/>
        </p:nvSpPr>
        <p:spPr>
          <a:xfrm>
            <a:off x="2402600" y="4918787"/>
            <a:ext cx="2117236" cy="51550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x-none" altLang="en-US" sz="105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394D65-E7E0-634D-A149-195D6327FE70}"/>
              </a:ext>
            </a:extLst>
          </p:cNvPr>
          <p:cNvSpPr txBox="1"/>
          <p:nvPr/>
        </p:nvSpPr>
        <p:spPr>
          <a:xfrm>
            <a:off x="2451695" y="4983004"/>
            <a:ext cx="1070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sz="1200" dirty="0">
                <a:solidFill>
                  <a:schemeClr val="bg1"/>
                </a:solidFill>
              </a:rPr>
              <a:t>문의제목</a:t>
            </a:r>
            <a:r>
              <a:rPr kumimoji="1" lang="en-US" altLang="ko-KR" sz="1200" dirty="0">
                <a:solidFill>
                  <a:schemeClr val="bg1"/>
                </a:solidFill>
              </a:rPr>
              <a:t>5</a:t>
            </a:r>
            <a:endParaRPr kumimoji="1" lang="x-none" altLang="en-US" sz="1200" dirty="0">
              <a:solidFill>
                <a:schemeClr val="bg1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F122E1A0-D882-D043-96F8-755677220D2E}"/>
              </a:ext>
            </a:extLst>
          </p:cNvPr>
          <p:cNvSpPr/>
          <p:nvPr/>
        </p:nvSpPr>
        <p:spPr>
          <a:xfrm>
            <a:off x="2253955" y="2605917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2A0D9B-77AA-CE4C-BA0D-ACF1E8C6E70D}"/>
              </a:ext>
            </a:extLst>
          </p:cNvPr>
          <p:cNvSpPr txBox="1"/>
          <p:nvPr/>
        </p:nvSpPr>
        <p:spPr>
          <a:xfrm>
            <a:off x="3379905" y="5324220"/>
            <a:ext cx="285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.</a:t>
            </a:r>
          </a:p>
          <a:p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.</a:t>
            </a:r>
            <a:endParaRPr kumimoji="1" lang="x-none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C4BCF8E-A344-CF4A-9B82-75B9FFEE04D8}"/>
              </a:ext>
            </a:extLst>
          </p:cNvPr>
          <p:cNvSpPr/>
          <p:nvPr/>
        </p:nvSpPr>
        <p:spPr>
          <a:xfrm>
            <a:off x="2999416" y="2361970"/>
            <a:ext cx="1105455" cy="1656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kumimoji="1" lang="x-none" altLang="en-US" sz="105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9F4932-E50B-014D-83DB-C5BCCA92DF00}"/>
              </a:ext>
            </a:extLst>
          </p:cNvPr>
          <p:cNvSpPr/>
          <p:nvPr/>
        </p:nvSpPr>
        <p:spPr>
          <a:xfrm>
            <a:off x="4150082" y="2365920"/>
            <a:ext cx="369754" cy="16174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x-none" altLang="en-US" sz="700" b="1" dirty="0"/>
              <a:t>검색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075B9AF2-C934-4D46-A924-6914B152B5B2}"/>
              </a:ext>
            </a:extLst>
          </p:cNvPr>
          <p:cNvSpPr/>
          <p:nvPr/>
        </p:nvSpPr>
        <p:spPr>
          <a:xfrm>
            <a:off x="2877533" y="2244111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66AB6ECF-22FD-194F-81E8-D240A618B0C2}"/>
              </a:ext>
            </a:extLst>
          </p:cNvPr>
          <p:cNvSpPr/>
          <p:nvPr/>
        </p:nvSpPr>
        <p:spPr>
          <a:xfrm>
            <a:off x="2570687" y="2924365"/>
            <a:ext cx="613691" cy="17428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x-none" altLang="en-US" sz="105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C0301E-ED5B-DE46-BFBF-D9770ED57F60}"/>
              </a:ext>
            </a:extLst>
          </p:cNvPr>
          <p:cNvSpPr txBox="1"/>
          <p:nvPr/>
        </p:nvSpPr>
        <p:spPr>
          <a:xfrm>
            <a:off x="2598642" y="2919200"/>
            <a:ext cx="5577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sz="700" dirty="0">
                <a:solidFill>
                  <a:schemeClr val="bg1"/>
                </a:solidFill>
              </a:rPr>
              <a:t>과정이름</a:t>
            </a:r>
          </a:p>
        </p:txBody>
      </p:sp>
      <p:sp>
        <p:nvSpPr>
          <p:cNvPr id="110" name="모서리가 둥근 직사각형 109">
            <a:extLst>
              <a:ext uri="{FF2B5EF4-FFF2-40B4-BE49-F238E27FC236}">
                <a16:creationId xmlns:a16="http://schemas.microsoft.com/office/drawing/2014/main" id="{A27D785A-9EB0-2E49-97EB-8CD144D6B069}"/>
              </a:ext>
            </a:extLst>
          </p:cNvPr>
          <p:cNvSpPr/>
          <p:nvPr/>
        </p:nvSpPr>
        <p:spPr>
          <a:xfrm>
            <a:off x="2578695" y="3506192"/>
            <a:ext cx="613691" cy="17428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x-none" altLang="en-US" sz="105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D76C432-8C1B-B641-A456-53A627461A74}"/>
              </a:ext>
            </a:extLst>
          </p:cNvPr>
          <p:cNvSpPr txBox="1"/>
          <p:nvPr/>
        </p:nvSpPr>
        <p:spPr>
          <a:xfrm>
            <a:off x="2606650" y="3501027"/>
            <a:ext cx="5577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sz="700" dirty="0">
                <a:solidFill>
                  <a:schemeClr val="bg1"/>
                </a:solidFill>
              </a:rPr>
              <a:t>과정이름</a:t>
            </a:r>
          </a:p>
        </p:txBody>
      </p:sp>
      <p:sp>
        <p:nvSpPr>
          <p:cNvPr id="121" name="모서리가 둥근 직사각형 120">
            <a:extLst>
              <a:ext uri="{FF2B5EF4-FFF2-40B4-BE49-F238E27FC236}">
                <a16:creationId xmlns:a16="http://schemas.microsoft.com/office/drawing/2014/main" id="{2012D08D-D185-6444-B850-176431424494}"/>
              </a:ext>
            </a:extLst>
          </p:cNvPr>
          <p:cNvSpPr/>
          <p:nvPr/>
        </p:nvSpPr>
        <p:spPr>
          <a:xfrm>
            <a:off x="2570688" y="5218462"/>
            <a:ext cx="613691" cy="17428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x-none" altLang="en-US" sz="105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ECF0A4C-8320-C242-88AD-253D3FD53923}"/>
              </a:ext>
            </a:extLst>
          </p:cNvPr>
          <p:cNvSpPr txBox="1"/>
          <p:nvPr/>
        </p:nvSpPr>
        <p:spPr>
          <a:xfrm>
            <a:off x="2598643" y="5213297"/>
            <a:ext cx="5577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sz="700" dirty="0">
                <a:solidFill>
                  <a:schemeClr val="bg1"/>
                </a:solidFill>
              </a:rPr>
              <a:t>과정이름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429CEE4-F196-2447-9980-27425B159B76}"/>
              </a:ext>
            </a:extLst>
          </p:cNvPr>
          <p:cNvSpPr/>
          <p:nvPr/>
        </p:nvSpPr>
        <p:spPr>
          <a:xfrm>
            <a:off x="7449006" y="2883886"/>
            <a:ext cx="2393884" cy="816674"/>
          </a:xfrm>
          <a:prstGeom prst="rect">
            <a:avLst/>
          </a:prstGeom>
          <a:noFill/>
          <a:ln w="25400">
            <a:solidFill>
              <a:srgbClr val="009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169DDB"/>
                </a:solidFill>
              </a:rPr>
              <a:t>플랫폼 논의 필요</a:t>
            </a:r>
            <a:endParaRPr lang="en-US" altLang="ko-KR" sz="1600" b="1" dirty="0">
              <a:solidFill>
                <a:srgbClr val="169DDB"/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169DDB"/>
                </a:solidFill>
              </a:rPr>
              <a:t>(</a:t>
            </a:r>
            <a:r>
              <a:rPr lang="ko-KR" altLang="en-US" sz="1200" b="1" dirty="0">
                <a:solidFill>
                  <a:srgbClr val="169DDB"/>
                </a:solidFill>
              </a:rPr>
              <a:t>핸드폰</a:t>
            </a:r>
            <a:r>
              <a:rPr lang="en-US" altLang="ko-KR" sz="1200" b="1" dirty="0">
                <a:solidFill>
                  <a:srgbClr val="169DDB"/>
                </a:solidFill>
              </a:rPr>
              <a:t>,</a:t>
            </a:r>
            <a:r>
              <a:rPr lang="ko-KR" altLang="en-US" sz="1200" b="1" dirty="0">
                <a:solidFill>
                  <a:srgbClr val="169DDB"/>
                </a:solidFill>
              </a:rPr>
              <a:t> 태블릿</a:t>
            </a:r>
            <a:r>
              <a:rPr lang="en-US" altLang="ko-KR" sz="1200" b="1" dirty="0">
                <a:solidFill>
                  <a:srgbClr val="169DDB"/>
                </a:solidFill>
              </a:rPr>
              <a:t>…</a:t>
            </a:r>
            <a:r>
              <a:rPr lang="ko-KR" altLang="en-US" sz="1200" b="1" dirty="0">
                <a:solidFill>
                  <a:srgbClr val="169DDB"/>
                </a:solidFill>
              </a:rPr>
              <a:t>등 적용범위</a:t>
            </a:r>
            <a:r>
              <a:rPr lang="en-US" altLang="ko-KR" sz="1200" b="1" dirty="0">
                <a:solidFill>
                  <a:srgbClr val="169DDB"/>
                </a:solidFill>
              </a:rPr>
              <a:t>)</a:t>
            </a:r>
            <a:endParaRPr lang="ko-KR" altLang="en-US" sz="1200" b="1" dirty="0">
              <a:solidFill>
                <a:srgbClr val="169DDB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95940D-AF15-F34D-B64C-48C96D5E6FF1}"/>
              </a:ext>
            </a:extLst>
          </p:cNvPr>
          <p:cNvSpPr txBox="1"/>
          <p:nvPr/>
        </p:nvSpPr>
        <p:spPr>
          <a:xfrm>
            <a:off x="3264494" y="3482437"/>
            <a:ext cx="14513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00" dirty="0">
                <a:solidFill>
                  <a:schemeClr val="bg1"/>
                </a:solidFill>
              </a:rPr>
              <a:t>작성자 </a:t>
            </a:r>
            <a:r>
              <a:rPr kumimoji="1" lang="en-US" altLang="ko-KR" sz="700" dirty="0">
                <a:solidFill>
                  <a:schemeClr val="bg1"/>
                </a:solidFill>
              </a:rPr>
              <a:t>|</a:t>
            </a:r>
            <a:r>
              <a:rPr kumimoji="1" lang="ko-KR" altLang="en-US" sz="700" dirty="0">
                <a:solidFill>
                  <a:schemeClr val="bg1"/>
                </a:solidFill>
              </a:rPr>
              <a:t> 작성일 </a:t>
            </a:r>
            <a:r>
              <a:rPr kumimoji="1" lang="en-US" altLang="ko-KR" sz="700" dirty="0">
                <a:solidFill>
                  <a:schemeClr val="bg1"/>
                </a:solidFill>
              </a:rPr>
              <a:t>|</a:t>
            </a:r>
            <a:r>
              <a:rPr kumimoji="1" lang="ko-KR" altLang="en-US" sz="700" dirty="0">
                <a:solidFill>
                  <a:schemeClr val="bg1"/>
                </a:solidFill>
              </a:rPr>
              <a:t> </a:t>
            </a:r>
            <a:r>
              <a:rPr kumimoji="1" lang="ko-KR" altLang="en-US" sz="700" dirty="0" err="1">
                <a:solidFill>
                  <a:schemeClr val="bg1"/>
                </a:solidFill>
              </a:rPr>
              <a:t>답변상태</a:t>
            </a:r>
            <a:endParaRPr kumimoji="1" lang="x-none" altLang="en-US" sz="9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F2324C4-F584-7E4F-AF73-343553B21805}"/>
              </a:ext>
            </a:extLst>
          </p:cNvPr>
          <p:cNvSpPr txBox="1"/>
          <p:nvPr/>
        </p:nvSpPr>
        <p:spPr>
          <a:xfrm>
            <a:off x="3264493" y="4048161"/>
            <a:ext cx="14513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00" dirty="0">
                <a:solidFill>
                  <a:schemeClr val="bg1"/>
                </a:solidFill>
              </a:rPr>
              <a:t>작성자 </a:t>
            </a:r>
            <a:r>
              <a:rPr kumimoji="1" lang="en-US" altLang="ko-KR" sz="700" dirty="0">
                <a:solidFill>
                  <a:schemeClr val="bg1"/>
                </a:solidFill>
              </a:rPr>
              <a:t>|</a:t>
            </a:r>
            <a:r>
              <a:rPr kumimoji="1" lang="ko-KR" altLang="en-US" sz="700" dirty="0">
                <a:solidFill>
                  <a:schemeClr val="bg1"/>
                </a:solidFill>
              </a:rPr>
              <a:t> 작성일 </a:t>
            </a:r>
            <a:r>
              <a:rPr kumimoji="1" lang="en-US" altLang="ko-KR" sz="700" dirty="0">
                <a:solidFill>
                  <a:schemeClr val="bg1"/>
                </a:solidFill>
              </a:rPr>
              <a:t>|</a:t>
            </a:r>
            <a:r>
              <a:rPr kumimoji="1" lang="ko-KR" altLang="en-US" sz="700" dirty="0">
                <a:solidFill>
                  <a:schemeClr val="bg1"/>
                </a:solidFill>
              </a:rPr>
              <a:t> </a:t>
            </a:r>
            <a:r>
              <a:rPr kumimoji="1" lang="ko-KR" altLang="en-US" sz="700" dirty="0" err="1">
                <a:solidFill>
                  <a:schemeClr val="bg1"/>
                </a:solidFill>
              </a:rPr>
              <a:t>답변상태</a:t>
            </a:r>
            <a:endParaRPr kumimoji="1" lang="x-none" altLang="en-US" sz="9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2ABE211-7A7C-8A4D-B58E-F691A866D1D5}"/>
              </a:ext>
            </a:extLst>
          </p:cNvPr>
          <p:cNvSpPr txBox="1"/>
          <p:nvPr/>
        </p:nvSpPr>
        <p:spPr>
          <a:xfrm>
            <a:off x="3264492" y="4627437"/>
            <a:ext cx="14513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00" dirty="0">
                <a:solidFill>
                  <a:schemeClr val="bg1"/>
                </a:solidFill>
              </a:rPr>
              <a:t>작성자 </a:t>
            </a:r>
            <a:r>
              <a:rPr kumimoji="1" lang="en-US" altLang="ko-KR" sz="700" dirty="0">
                <a:solidFill>
                  <a:schemeClr val="bg1"/>
                </a:solidFill>
              </a:rPr>
              <a:t>|</a:t>
            </a:r>
            <a:r>
              <a:rPr kumimoji="1" lang="ko-KR" altLang="en-US" sz="700" dirty="0">
                <a:solidFill>
                  <a:schemeClr val="bg1"/>
                </a:solidFill>
              </a:rPr>
              <a:t> 작성일 </a:t>
            </a:r>
            <a:r>
              <a:rPr kumimoji="1" lang="en-US" altLang="ko-KR" sz="700" dirty="0">
                <a:solidFill>
                  <a:schemeClr val="bg1"/>
                </a:solidFill>
              </a:rPr>
              <a:t>|</a:t>
            </a:r>
            <a:r>
              <a:rPr kumimoji="1" lang="ko-KR" altLang="en-US" sz="700" dirty="0">
                <a:solidFill>
                  <a:schemeClr val="bg1"/>
                </a:solidFill>
              </a:rPr>
              <a:t> </a:t>
            </a:r>
            <a:r>
              <a:rPr kumimoji="1" lang="ko-KR" altLang="en-US" sz="700" dirty="0" err="1">
                <a:solidFill>
                  <a:schemeClr val="bg1"/>
                </a:solidFill>
              </a:rPr>
              <a:t>답변상태</a:t>
            </a:r>
            <a:endParaRPr kumimoji="1" lang="x-none" altLang="en-US" sz="900" dirty="0">
              <a:solidFill>
                <a:schemeClr val="bg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1250FD1-F7A7-D241-9ABC-B768280093EE}"/>
              </a:ext>
            </a:extLst>
          </p:cNvPr>
          <p:cNvSpPr txBox="1"/>
          <p:nvPr/>
        </p:nvSpPr>
        <p:spPr>
          <a:xfrm>
            <a:off x="3264492" y="5189029"/>
            <a:ext cx="14513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00" dirty="0">
                <a:solidFill>
                  <a:schemeClr val="bg1"/>
                </a:solidFill>
              </a:rPr>
              <a:t>작성자 </a:t>
            </a:r>
            <a:r>
              <a:rPr kumimoji="1" lang="en-US" altLang="ko-KR" sz="700" dirty="0">
                <a:solidFill>
                  <a:schemeClr val="bg1"/>
                </a:solidFill>
              </a:rPr>
              <a:t>|</a:t>
            </a:r>
            <a:r>
              <a:rPr kumimoji="1" lang="ko-KR" altLang="en-US" sz="700" dirty="0">
                <a:solidFill>
                  <a:schemeClr val="bg1"/>
                </a:solidFill>
              </a:rPr>
              <a:t> 작성일 </a:t>
            </a:r>
            <a:r>
              <a:rPr kumimoji="1" lang="en-US" altLang="ko-KR" sz="700" dirty="0">
                <a:solidFill>
                  <a:schemeClr val="bg1"/>
                </a:solidFill>
              </a:rPr>
              <a:t>|</a:t>
            </a:r>
            <a:r>
              <a:rPr kumimoji="1" lang="ko-KR" altLang="en-US" sz="700" dirty="0">
                <a:solidFill>
                  <a:schemeClr val="bg1"/>
                </a:solidFill>
              </a:rPr>
              <a:t> </a:t>
            </a:r>
            <a:r>
              <a:rPr kumimoji="1" lang="ko-KR" altLang="en-US" sz="700" dirty="0" err="1">
                <a:solidFill>
                  <a:schemeClr val="bg1"/>
                </a:solidFill>
              </a:rPr>
              <a:t>답변상태</a:t>
            </a:r>
            <a:endParaRPr kumimoji="1" lang="x-none" altLang="en-US" sz="9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35293" y="1766069"/>
            <a:ext cx="234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과정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Q&amp;A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A27D785A-9EB0-2E49-97EB-8CD144D6B069}"/>
              </a:ext>
            </a:extLst>
          </p:cNvPr>
          <p:cNvSpPr/>
          <p:nvPr/>
        </p:nvSpPr>
        <p:spPr>
          <a:xfrm>
            <a:off x="2578695" y="4078544"/>
            <a:ext cx="613691" cy="17428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x-none" altLang="en-US" sz="105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76C432-8C1B-B641-A456-53A627461A74}"/>
              </a:ext>
            </a:extLst>
          </p:cNvPr>
          <p:cNvSpPr txBox="1"/>
          <p:nvPr/>
        </p:nvSpPr>
        <p:spPr>
          <a:xfrm>
            <a:off x="2606650" y="4073379"/>
            <a:ext cx="5577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sz="700" dirty="0">
                <a:solidFill>
                  <a:schemeClr val="bg1"/>
                </a:solidFill>
              </a:rPr>
              <a:t>과정이름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A27D785A-9EB0-2E49-97EB-8CD144D6B069}"/>
              </a:ext>
            </a:extLst>
          </p:cNvPr>
          <p:cNvSpPr/>
          <p:nvPr/>
        </p:nvSpPr>
        <p:spPr>
          <a:xfrm>
            <a:off x="2570687" y="4651264"/>
            <a:ext cx="613691" cy="17428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x-none" altLang="en-US" sz="105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76C432-8C1B-B641-A456-53A627461A74}"/>
              </a:ext>
            </a:extLst>
          </p:cNvPr>
          <p:cNvSpPr txBox="1"/>
          <p:nvPr/>
        </p:nvSpPr>
        <p:spPr>
          <a:xfrm>
            <a:off x="2598642" y="4646099"/>
            <a:ext cx="5577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sz="700" dirty="0">
                <a:solidFill>
                  <a:schemeClr val="bg1"/>
                </a:solidFill>
              </a:rPr>
              <a:t>과정이름</a:t>
            </a:r>
          </a:p>
        </p:txBody>
      </p:sp>
    </p:spTree>
    <p:extLst>
      <p:ext uri="{BB962C8B-B14F-4D97-AF65-F5344CB8AC3E}">
        <p14:creationId xmlns:p14="http://schemas.microsoft.com/office/powerpoint/2010/main" val="4280558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75000"/>
          </a:schemeClr>
        </a:solidFill>
        <a:ln>
          <a:noFill/>
        </a:ln>
      </a:spPr>
      <a:bodyPr rtlCol="0" anchor="ctr"/>
      <a:lstStyle>
        <a:defPPr algn="l">
          <a:defRPr sz="105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엔젤_세일즈_아카데미_화면설계서.20201020" id="{EB5EFB89-92BC-FD4E-990C-8F68B1DABE55}" vid="{2AC6796E-5597-214E-9AF3-398FEF87BB15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EDFD89EDE744B41853555CEE6A972A3" ma:contentTypeVersion="2" ma:contentTypeDescription="새 문서를 만듭니다." ma:contentTypeScope="" ma:versionID="7bb4e39c366f01c476ea7b0d560c8a92">
  <xsd:schema xmlns:xsd="http://www.w3.org/2001/XMLSchema" xmlns:xs="http://www.w3.org/2001/XMLSchema" xmlns:p="http://schemas.microsoft.com/office/2006/metadata/properties" xmlns:ns3="51ef0930-446b-44c9-8ee6-ccc992876e27" targetNamespace="http://schemas.microsoft.com/office/2006/metadata/properties" ma:root="true" ma:fieldsID="4e646d923217e200975f12d3ed75dd4a" ns3:_="">
    <xsd:import namespace="51ef0930-446b-44c9-8ee6-ccc992876e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ef0930-446b-44c9-8ee6-ccc992876e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45C393-B874-4530-BAA4-1B059C9960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66A118-96A1-43E4-9BF7-A245C5F13AC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51ef0930-446b-44c9-8ee6-ccc992876e2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531D72F-F815-47E8-BAB6-2621C33C475D}">
  <ds:schemaRefs>
    <ds:schemaRef ds:uri="51ef0930-446b-44c9-8ee6-ccc992876e2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24236</TotalTime>
  <Words>1843</Words>
  <Application>Microsoft Macintosh PowerPoint</Application>
  <PresentationFormat>A4 용지(210x297mm)</PresentationFormat>
  <Paragraphs>813</Paragraphs>
  <Slides>29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나눔바른고딕</vt:lpstr>
      <vt:lpstr>맑은 고딕</vt:lpstr>
      <vt:lpstr>Arial</vt:lpstr>
      <vt:lpstr>Calibri</vt:lpstr>
      <vt:lpstr>Calibri Light</vt:lpstr>
      <vt:lpstr>Segoe UI</vt:lpstr>
      <vt:lpstr>Office 테마</vt:lpstr>
      <vt:lpstr>디자인 사용자 지정</vt:lpstr>
      <vt:lpstr>PowerPoint 프레젠테이션</vt:lpstr>
      <vt:lpstr>PowerPoint 프레젠테이션</vt:lpstr>
      <vt:lpstr>메인</vt:lpstr>
      <vt:lpstr>PowerPoint 프레젠테이션</vt:lpstr>
      <vt:lpstr>PowerPoint 프레젠테이션</vt:lpstr>
      <vt:lpstr>PowerPoint 프레젠테이션</vt:lpstr>
      <vt:lpstr>PowerPoint 프레젠테이션</vt:lpstr>
      <vt:lpstr>게시판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메뉴</vt:lpstr>
      <vt:lpstr>PowerPoint 프레젠테이션</vt:lpstr>
      <vt:lpstr>PowerPoint 프레젠테이션</vt:lpstr>
      <vt:lpstr>PowerPoint 프레젠테이션</vt:lpstr>
      <vt:lpstr>PowerPoint 프레젠테이션</vt:lpstr>
      <vt:lpstr>로그인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PUSH 알림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엔젤_세일즈_아카데미_화면설계서</dc:title>
  <dc:creator>(주) 맑은소프트</dc:creator>
  <cp:lastModifiedBy>개발팀</cp:lastModifiedBy>
  <cp:revision>927</cp:revision>
  <cp:lastPrinted>2020-09-24T01:50:22Z</cp:lastPrinted>
  <dcterms:created xsi:type="dcterms:W3CDTF">2016-04-08T05:28:00Z</dcterms:created>
  <dcterms:modified xsi:type="dcterms:W3CDTF">2022-05-09T04:49:11Z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0x0101001EDFD89EDE744B41853555CEE6A972A3</vt:lpwstr>
  </property>
</Properties>
</file>