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5"/>
  </p:notesMasterIdLst>
  <p:handoutMasterIdLst>
    <p:handoutMasterId r:id="rId86"/>
  </p:handoutMasterIdLst>
  <p:sldIdLst>
    <p:sldId id="257" r:id="rId2"/>
    <p:sldId id="258" r:id="rId3"/>
    <p:sldId id="262" r:id="rId4"/>
    <p:sldId id="349" r:id="rId5"/>
    <p:sldId id="263" r:id="rId6"/>
    <p:sldId id="350" r:id="rId7"/>
    <p:sldId id="334" r:id="rId8"/>
    <p:sldId id="264" r:id="rId9"/>
    <p:sldId id="324" r:id="rId10"/>
    <p:sldId id="328" r:id="rId11"/>
    <p:sldId id="330" r:id="rId12"/>
    <p:sldId id="266" r:id="rId13"/>
    <p:sldId id="341" r:id="rId14"/>
    <p:sldId id="267" r:id="rId15"/>
    <p:sldId id="326" r:id="rId16"/>
    <p:sldId id="331" r:id="rId17"/>
    <p:sldId id="306" r:id="rId18"/>
    <p:sldId id="307" r:id="rId19"/>
    <p:sldId id="269" r:id="rId20"/>
    <p:sldId id="327" r:id="rId21"/>
    <p:sldId id="309" r:id="rId22"/>
    <p:sldId id="310" r:id="rId23"/>
    <p:sldId id="311" r:id="rId24"/>
    <p:sldId id="343" r:id="rId25"/>
    <p:sldId id="268" r:id="rId26"/>
    <p:sldId id="301" r:id="rId27"/>
    <p:sldId id="271" r:id="rId28"/>
    <p:sldId id="302" r:id="rId29"/>
    <p:sldId id="303" r:id="rId30"/>
    <p:sldId id="304" r:id="rId31"/>
    <p:sldId id="272" r:id="rId32"/>
    <p:sldId id="305" r:id="rId33"/>
    <p:sldId id="344" r:id="rId34"/>
    <p:sldId id="273" r:id="rId35"/>
    <p:sldId id="274" r:id="rId36"/>
    <p:sldId id="275" r:id="rId37"/>
    <p:sldId id="276" r:id="rId38"/>
    <p:sldId id="277" r:id="rId39"/>
    <p:sldId id="278" r:id="rId40"/>
    <p:sldId id="345" r:id="rId41"/>
    <p:sldId id="279" r:id="rId42"/>
    <p:sldId id="280" r:id="rId43"/>
    <p:sldId id="298" r:id="rId44"/>
    <p:sldId id="281" r:id="rId45"/>
    <p:sldId id="335" r:id="rId46"/>
    <p:sldId id="299" r:id="rId47"/>
    <p:sldId id="300" r:id="rId48"/>
    <p:sldId id="337" r:id="rId49"/>
    <p:sldId id="339" r:id="rId50"/>
    <p:sldId id="340" r:id="rId51"/>
    <p:sldId id="283" r:id="rId52"/>
    <p:sldId id="346" r:id="rId53"/>
    <p:sldId id="284" r:id="rId54"/>
    <p:sldId id="351" r:id="rId55"/>
    <p:sldId id="285" r:id="rId56"/>
    <p:sldId id="319" r:id="rId57"/>
    <p:sldId id="286" r:id="rId58"/>
    <p:sldId id="287" r:id="rId59"/>
    <p:sldId id="348" r:id="rId60"/>
    <p:sldId id="320" r:id="rId61"/>
    <p:sldId id="333" r:id="rId62"/>
    <p:sldId id="321" r:id="rId63"/>
    <p:sldId id="322" r:id="rId64"/>
    <p:sldId id="288" r:id="rId65"/>
    <p:sldId id="323" r:id="rId66"/>
    <p:sldId id="289" r:id="rId67"/>
    <p:sldId id="353" r:id="rId68"/>
    <p:sldId id="290" r:id="rId69"/>
    <p:sldId id="291" r:id="rId70"/>
    <p:sldId id="292" r:id="rId71"/>
    <p:sldId id="347" r:id="rId72"/>
    <p:sldId id="293" r:id="rId73"/>
    <p:sldId id="294" r:id="rId74"/>
    <p:sldId id="312" r:id="rId75"/>
    <p:sldId id="295" r:id="rId76"/>
    <p:sldId id="296" r:id="rId77"/>
    <p:sldId id="314" r:id="rId78"/>
    <p:sldId id="315" r:id="rId79"/>
    <p:sldId id="317" r:id="rId80"/>
    <p:sldId id="297" r:id="rId81"/>
    <p:sldId id="316" r:id="rId82"/>
    <p:sldId id="318" r:id="rId83"/>
    <p:sldId id="352" r:id="rId84"/>
  </p:sldIdLst>
  <p:sldSz cx="9906000" cy="6858000" type="A4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9C9"/>
    <a:srgbClr val="7F7F7F"/>
    <a:srgbClr val="595959"/>
    <a:srgbClr val="404040"/>
    <a:srgbClr val="FFF3F3"/>
    <a:srgbClr val="FBF3F3"/>
    <a:srgbClr val="A6A6A6"/>
    <a:srgbClr val="9933FF"/>
    <a:srgbClr val="6E6E6E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1" autoAdjust="0"/>
    <p:restoredTop sz="96582" autoAdjust="0"/>
  </p:normalViewPr>
  <p:slideViewPr>
    <p:cSldViewPr snapToGrid="0">
      <p:cViewPr varScale="1">
        <p:scale>
          <a:sx n="107" d="100"/>
          <a:sy n="107" d="100"/>
        </p:scale>
        <p:origin x="102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43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78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17045110-C012-4FE2-9292-C5E249E5051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78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FEB6B919-FC2B-4DA8-8A21-3E2522A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778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5CD4404A-B84A-4D8F-A33D-D6954EBE43B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4600"/>
            <a:ext cx="48466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85955"/>
            <a:ext cx="5450207" cy="3915926"/>
          </a:xfrm>
          <a:prstGeom prst="rect">
            <a:avLst/>
          </a:prstGeom>
        </p:spPr>
        <p:txBody>
          <a:bodyPr vert="horz" lIns="91614" tIns="45807" rIns="91614" bIns="458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778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39BA9CDC-0B9C-4802-A74C-E79DEF811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7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등_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1856619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024142" y="1509235"/>
            <a:ext cx="288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등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중등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435976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8593512"/>
              </p:ext>
            </p:extLst>
          </p:nvPr>
        </p:nvGraphicFramePr>
        <p:xfrm>
          <a:off x="109416" y="3082700"/>
          <a:ext cx="153962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r"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r"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4024142" y="1509235"/>
            <a:ext cx="288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45506" y="3885256"/>
            <a:ext cx="1180092" cy="580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</a:rPr>
              <a:t>영어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</a:rPr>
              <a:t>수학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445743" y="4956752"/>
            <a:ext cx="1180092" cy="580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</a:rPr>
              <a:t>영어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</a:rPr>
              <a:t>수학</a:t>
            </a:r>
          </a:p>
        </p:txBody>
      </p:sp>
      <p:sp>
        <p:nvSpPr>
          <p:cNvPr id="21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67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고등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9001747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9837241"/>
              </p:ext>
            </p:extLst>
          </p:nvPr>
        </p:nvGraphicFramePr>
        <p:xfrm>
          <a:off x="109416" y="3082700"/>
          <a:ext cx="15396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수능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고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고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고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4532142" y="1509235"/>
            <a:ext cx="288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05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능_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83056376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532142" y="1509235"/>
            <a:ext cx="288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커뮤니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커뮤니티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546774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8144237"/>
              </p:ext>
            </p:extLst>
          </p:nvPr>
        </p:nvGraphicFramePr>
        <p:xfrm>
          <a:off x="109416" y="3082700"/>
          <a:ext cx="15396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입시정보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수강후기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029444" y="1509235"/>
            <a:ext cx="576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5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서비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회원서비스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7403480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6189841"/>
              </p:ext>
            </p:extLst>
          </p:nvPr>
        </p:nvGraphicFramePr>
        <p:xfrm>
          <a:off x="109416" y="3082700"/>
          <a:ext cx="15396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이용약관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개인정보취급방침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이메일무단수집거부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50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센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3160416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4213975"/>
              </p:ext>
            </p:extLst>
          </p:nvPr>
        </p:nvGraphicFramePr>
        <p:xfrm>
          <a:off x="109416" y="3082700"/>
          <a:ext cx="15396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자주묻는질문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 문의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 프로그램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6745949" y="1509235"/>
            <a:ext cx="576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2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센터_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5786266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745949" y="1509235"/>
            <a:ext cx="576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8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나의강의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나의강의실</a:t>
            </a:r>
            <a:endParaRPr lang="ko-KR" alt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5508416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2951276"/>
              </p:ext>
            </p:extLst>
          </p:nvPr>
        </p:nvGraphicFramePr>
        <p:xfrm>
          <a:off x="109416" y="3082700"/>
          <a:ext cx="15396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수강현황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출결현황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쪽지함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결제내역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쿠폰내역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포인트내역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회원정보수정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823534" y="1509235"/>
            <a:ext cx="720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56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나의강의실_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9110409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23534" y="1509235"/>
            <a:ext cx="720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2361" y="195431"/>
            <a:ext cx="2276381" cy="3647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pic>
        <p:nvPicPr>
          <p:cNvPr id="6148" name="Picture 4" descr="http://movie.toptutor.co.kr/images/common/f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03" y="118412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7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680302" y="1694149"/>
            <a:ext cx="5744839" cy="802105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학습방</a:t>
            </a:r>
            <a:endParaRPr lang="ko-KR" alt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608291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726233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7935707"/>
              </p:ext>
            </p:extLst>
          </p:nvPr>
        </p:nvGraphicFramePr>
        <p:xfrm>
          <a:off x="109416" y="3082700"/>
          <a:ext cx="15396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정보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강의자료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수강후기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 flipV="1">
            <a:off x="1664672" y="2990316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2197769" y="1904813"/>
            <a:ext cx="4692316" cy="380775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>
          <a:xfrm>
            <a:off x="1733132" y="2687259"/>
            <a:ext cx="3207837" cy="3033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1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정육면체 2"/>
          <p:cNvSpPr/>
          <p:nvPr userDrawn="1"/>
        </p:nvSpPr>
        <p:spPr>
          <a:xfrm>
            <a:off x="1950056" y="1950823"/>
            <a:ext cx="264695" cy="28875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19205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통합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통합검색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404793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7372992"/>
              </p:ext>
            </p:extLst>
          </p:nvPr>
        </p:nvGraphicFramePr>
        <p:xfrm>
          <a:off x="109416" y="3082700"/>
          <a:ext cx="1539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통합검색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movie.toptutor.co.kr/images/common/f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07" y="2209801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107" y="2764446"/>
            <a:ext cx="6373416" cy="102601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anchor="ctr"/>
          <a:lstStyle>
            <a:lvl1pPr algn="ctr"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9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048360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플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057556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844392"/>
              </p:ext>
            </p:extLst>
          </p:nvPr>
        </p:nvGraphicFramePr>
        <p:xfrm>
          <a:off x="64168" y="930886"/>
          <a:ext cx="7299157" cy="441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157"/>
              </a:tblGrid>
              <a:tr h="242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플레이어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83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 userDrawn="1"/>
        </p:nvGrpSpPr>
        <p:grpSpPr>
          <a:xfrm>
            <a:off x="6819033" y="978567"/>
            <a:ext cx="480124" cy="144000"/>
            <a:chOff x="6458088" y="978567"/>
            <a:chExt cx="480124" cy="144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6794212" y="978567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Ⅹ</a:t>
              </a:r>
              <a:endPara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6626150" y="978567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□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6458088" y="978567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5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-</a:t>
              </a:r>
              <a:endPara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25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776480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320218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828541" y="1072715"/>
            <a:ext cx="1469874" cy="199037"/>
            <a:chOff x="2975096" y="2718924"/>
            <a:chExt cx="1940775" cy="250853"/>
          </a:xfrm>
        </p:grpSpPr>
        <p:sp>
          <p:nvSpPr>
            <p:cNvPr id="10" name="직사각형 9"/>
            <p:cNvSpPr/>
            <p:nvPr/>
          </p:nvSpPr>
          <p:spPr>
            <a:xfrm>
              <a:off x="2975096" y="2718924"/>
              <a:ext cx="1940775" cy="2508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677198" y="2767476"/>
              <a:ext cx="178025" cy="178025"/>
              <a:chOff x="6643562" y="3115434"/>
              <a:chExt cx="178025" cy="17802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6746778" y="3224676"/>
                <a:ext cx="74809" cy="68783"/>
              </a:xfrm>
              <a:prstGeom prst="line">
                <a:avLst/>
              </a:prstGeom>
              <a:ln w="158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6643562" y="3115434"/>
                <a:ext cx="137565" cy="1375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90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에코스터디</a:t>
            </a:r>
            <a:endParaRPr lang="ko-KR" alt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763581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0533335"/>
              </p:ext>
            </p:extLst>
          </p:nvPr>
        </p:nvGraphicFramePr>
        <p:xfrm>
          <a:off x="109416" y="3082700"/>
          <a:ext cx="15396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에코스터디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업무제휴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3079262" y="1509235"/>
            <a:ext cx="765908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1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_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2260728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079262" y="1509235"/>
            <a:ext cx="765908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4711" y="1694149"/>
            <a:ext cx="1609961" cy="1353851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중등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9525" y="0"/>
            <a:ext cx="9936000" cy="21429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/>
              <a:t>                                                                                                                ㈜맑은에스  </a:t>
            </a:r>
            <a:endParaRPr lang="ko-KR" altLang="en-US" sz="1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177506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/>
                <a:gridCol w="820615"/>
                <a:gridCol w="1047262"/>
                <a:gridCol w="859692"/>
                <a:gridCol w="3137466"/>
                <a:gridCol w="816953"/>
                <a:gridCol w="846735"/>
                <a:gridCol w="726586"/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에코스터디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교육관리시스템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4" descr="http://movie.toptutor.co.kr/images/common/fLogo.gif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9" r="14129"/>
          <a:stretch/>
        </p:blipFill>
        <p:spPr bwMode="auto">
          <a:xfrm>
            <a:off x="268020" y="1118709"/>
            <a:ext cx="10191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56148" y="1694149"/>
            <a:ext cx="7354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82404" y="1217666"/>
            <a:ext cx="532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    고등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커뮤니티    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나의강의실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고객센터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54711" y="804987"/>
            <a:ext cx="7354800" cy="1875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|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664672" y="1694149"/>
            <a:ext cx="0" cy="51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4022344"/>
              </p:ext>
            </p:extLst>
          </p:nvPr>
        </p:nvGraphicFramePr>
        <p:xfrm>
          <a:off x="109416" y="3082700"/>
          <a:ext cx="1539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1600" y="5908426"/>
            <a:ext cx="1484924" cy="85969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4024142" y="1509235"/>
            <a:ext cx="288000" cy="0"/>
          </a:xfrm>
          <a:prstGeom prst="line">
            <a:avLst/>
          </a:prstGeom>
          <a:ln w="31750">
            <a:solidFill>
              <a:srgbClr val="BC0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 flipV="1">
            <a:off x="1664672" y="2372699"/>
            <a:ext cx="5744839" cy="33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1742820" y="1942288"/>
            <a:ext cx="3820623" cy="380775"/>
          </a:xfrm>
          <a:prstGeom prst="rect">
            <a:avLst/>
          </a:prstGeom>
        </p:spPr>
        <p:txBody>
          <a:bodyPr anchor="ctr"/>
          <a:lstStyle>
            <a:lvl1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5641590" y="2157172"/>
            <a:ext cx="1767921" cy="1530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7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2" r:id="rId2"/>
    <p:sldLayoutId id="2147483698" r:id="rId3"/>
    <p:sldLayoutId id="2147483681" r:id="rId4"/>
    <p:sldLayoutId id="2147483694" r:id="rId5"/>
    <p:sldLayoutId id="2147483682" r:id="rId6"/>
    <p:sldLayoutId id="2147483683" r:id="rId7"/>
    <p:sldLayoutId id="2147483696" r:id="rId8"/>
    <p:sldLayoutId id="2147483684" r:id="rId9"/>
    <p:sldLayoutId id="2147483692" r:id="rId10"/>
    <p:sldLayoutId id="2147483685" r:id="rId11"/>
    <p:sldLayoutId id="2147483686" r:id="rId12"/>
    <p:sldLayoutId id="2147483693" r:id="rId13"/>
    <p:sldLayoutId id="2147483687" r:id="rId14"/>
    <p:sldLayoutId id="2147483688" r:id="rId15"/>
    <p:sldLayoutId id="2147483689" r:id="rId16"/>
    <p:sldLayoutId id="2147483697" r:id="rId17"/>
    <p:sldLayoutId id="2147483690" r:id="rId18"/>
    <p:sldLayoutId id="2147483695" r:id="rId19"/>
    <p:sldLayoutId id="2147483691" r:id="rId20"/>
    <p:sldLayoutId id="2147483699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4061" y="2537360"/>
            <a:ext cx="6931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 smtClean="0">
                <a:latin typeface="+mn-ea"/>
              </a:rPr>
              <a:t>에코스터디</a:t>
            </a:r>
            <a:r>
              <a:rPr lang="ko-KR" altLang="en-US" sz="4400" b="1" dirty="0" smtClean="0">
                <a:latin typeface="+mn-ea"/>
              </a:rPr>
              <a:t> </a:t>
            </a:r>
            <a:r>
              <a:rPr lang="en-US" altLang="ko-KR" sz="4400" b="1" dirty="0" smtClean="0">
                <a:latin typeface="+mn-ea"/>
              </a:rPr>
              <a:t>PC </a:t>
            </a:r>
            <a:r>
              <a:rPr lang="ko-KR" altLang="en-US" sz="4400" b="1" dirty="0" smtClean="0">
                <a:solidFill>
                  <a:srgbClr val="BC000D"/>
                </a:solidFill>
                <a:latin typeface="+mn-ea"/>
              </a:rPr>
              <a:t>화면설계서</a:t>
            </a:r>
            <a:endParaRPr lang="en-US" altLang="ko-KR" sz="4400" b="1" dirty="0" smtClean="0">
              <a:solidFill>
                <a:srgbClr val="BC000D"/>
              </a:solidFill>
              <a:latin typeface="+mn-ea"/>
            </a:endParaRPr>
          </a:p>
        </p:txBody>
      </p:sp>
      <p:pic>
        <p:nvPicPr>
          <p:cNvPr id="5" name="Picture 4" descr="http://movie.toptutor.co.kr/images/common/fLogo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9" r="14499"/>
          <a:stretch/>
        </p:blipFill>
        <p:spPr bwMode="auto">
          <a:xfrm>
            <a:off x="1574672" y="1998592"/>
            <a:ext cx="1241473" cy="4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23417"/>
              </p:ext>
            </p:extLst>
          </p:nvPr>
        </p:nvGraphicFramePr>
        <p:xfrm>
          <a:off x="2477656" y="5927834"/>
          <a:ext cx="5284500" cy="57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500"/>
                <a:gridCol w="1761500"/>
                <a:gridCol w="1761500"/>
              </a:tblGrid>
              <a:tr h="287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최종 작성일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2016.12.13</a:t>
                      </a:r>
                      <a:endParaRPr lang="en-US" altLang="ko-KR" sz="9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1.6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김도형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081893" y="2906486"/>
            <a:ext cx="967621" cy="1450826"/>
            <a:chOff x="8180615" y="3887965"/>
            <a:chExt cx="1175657" cy="1671914"/>
          </a:xfrm>
        </p:grpSpPr>
        <p:sp>
          <p:nvSpPr>
            <p:cNvPr id="15" name="순서도: 지연 14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EC-UIP-012-1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선생님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선생님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선생님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2600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선생님 소개 페이지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레이어창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오픈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733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에코스터디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선생님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289"/>
              </p:ext>
            </p:extLst>
          </p:nvPr>
        </p:nvGraphicFramePr>
        <p:xfrm>
          <a:off x="1766498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조앤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눈물 방울 17"/>
          <p:cNvSpPr/>
          <p:nvPr/>
        </p:nvSpPr>
        <p:spPr>
          <a:xfrm>
            <a:off x="1816098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305746" y="2906486"/>
            <a:ext cx="967621" cy="1450826"/>
            <a:chOff x="8180615" y="3887965"/>
            <a:chExt cx="1175657" cy="1671914"/>
          </a:xfrm>
        </p:grpSpPr>
        <p:sp>
          <p:nvSpPr>
            <p:cNvPr id="41" name="순서도: 지연 40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8405"/>
              </p:ext>
            </p:extLst>
          </p:nvPr>
        </p:nvGraphicFramePr>
        <p:xfrm>
          <a:off x="5990351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이종찬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눈물 방울 43"/>
          <p:cNvSpPr/>
          <p:nvPr/>
        </p:nvSpPr>
        <p:spPr>
          <a:xfrm>
            <a:off x="6039951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489221" y="2906486"/>
            <a:ext cx="967621" cy="1450826"/>
            <a:chOff x="8180615" y="3887965"/>
            <a:chExt cx="1175657" cy="1671914"/>
          </a:xfrm>
        </p:grpSpPr>
        <p:sp>
          <p:nvSpPr>
            <p:cNvPr id="47" name="순서도: 지연 46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81383"/>
              </p:ext>
            </p:extLst>
          </p:nvPr>
        </p:nvGraphicFramePr>
        <p:xfrm>
          <a:off x="3173826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한상준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눈물 방울 49"/>
          <p:cNvSpPr/>
          <p:nvPr/>
        </p:nvSpPr>
        <p:spPr>
          <a:xfrm>
            <a:off x="3223426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898492" y="2903329"/>
            <a:ext cx="967621" cy="1450826"/>
            <a:chOff x="8180615" y="3887965"/>
            <a:chExt cx="1175657" cy="1671914"/>
          </a:xfrm>
        </p:grpSpPr>
        <p:sp>
          <p:nvSpPr>
            <p:cNvPr id="53" name="순서도: 지연 52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00593"/>
              </p:ext>
            </p:extLst>
          </p:nvPr>
        </p:nvGraphicFramePr>
        <p:xfrm>
          <a:off x="4583097" y="2565109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눈물 방울 55"/>
          <p:cNvSpPr/>
          <p:nvPr/>
        </p:nvSpPr>
        <p:spPr>
          <a:xfrm>
            <a:off x="4632697" y="3986814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078777" y="4839308"/>
            <a:ext cx="967621" cy="1450826"/>
            <a:chOff x="8180615" y="3887965"/>
            <a:chExt cx="1175657" cy="1671914"/>
          </a:xfrm>
        </p:grpSpPr>
        <p:sp>
          <p:nvSpPr>
            <p:cNvPr id="59" name="순서도: 지연 58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99937"/>
              </p:ext>
            </p:extLst>
          </p:nvPr>
        </p:nvGraphicFramePr>
        <p:xfrm>
          <a:off x="1763382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조앤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눈물 방울 61"/>
          <p:cNvSpPr/>
          <p:nvPr/>
        </p:nvSpPr>
        <p:spPr>
          <a:xfrm>
            <a:off x="1812982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302630" y="4839308"/>
            <a:ext cx="967621" cy="1450826"/>
            <a:chOff x="8180615" y="3887965"/>
            <a:chExt cx="1175657" cy="1671914"/>
          </a:xfrm>
        </p:grpSpPr>
        <p:sp>
          <p:nvSpPr>
            <p:cNvPr id="65" name="순서도: 지연 64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6175"/>
              </p:ext>
            </p:extLst>
          </p:nvPr>
        </p:nvGraphicFramePr>
        <p:xfrm>
          <a:off x="5987235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이종찬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눈물 방울 67"/>
          <p:cNvSpPr/>
          <p:nvPr/>
        </p:nvSpPr>
        <p:spPr>
          <a:xfrm>
            <a:off x="6036835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3486105" y="4839308"/>
            <a:ext cx="967621" cy="1450826"/>
            <a:chOff x="8180615" y="3887965"/>
            <a:chExt cx="1175657" cy="1671914"/>
          </a:xfrm>
        </p:grpSpPr>
        <p:sp>
          <p:nvSpPr>
            <p:cNvPr id="71" name="순서도: 지연 70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9772"/>
              </p:ext>
            </p:extLst>
          </p:nvPr>
        </p:nvGraphicFramePr>
        <p:xfrm>
          <a:off x="3170710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한상준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눈물 방울 73"/>
          <p:cNvSpPr/>
          <p:nvPr/>
        </p:nvSpPr>
        <p:spPr>
          <a:xfrm>
            <a:off x="3220310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895376" y="4836151"/>
            <a:ext cx="967621" cy="1450826"/>
            <a:chOff x="8180615" y="3887965"/>
            <a:chExt cx="1175657" cy="1671914"/>
          </a:xfrm>
        </p:grpSpPr>
        <p:sp>
          <p:nvSpPr>
            <p:cNvPr id="77" name="순서도: 지연 76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98411"/>
              </p:ext>
            </p:extLst>
          </p:nvPr>
        </p:nvGraphicFramePr>
        <p:xfrm>
          <a:off x="4579981" y="4497931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눈물 방울 79"/>
          <p:cNvSpPr/>
          <p:nvPr/>
        </p:nvSpPr>
        <p:spPr>
          <a:xfrm>
            <a:off x="4629581" y="5919636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96" name="타원 95"/>
          <p:cNvSpPr/>
          <p:nvPr/>
        </p:nvSpPr>
        <p:spPr>
          <a:xfrm>
            <a:off x="1466248" y="402553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35499" y="3928088"/>
            <a:ext cx="523320" cy="4751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1937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081893" y="2906486"/>
            <a:ext cx="967621" cy="1450826"/>
            <a:chOff x="8180615" y="3887965"/>
            <a:chExt cx="1175657" cy="1671914"/>
          </a:xfrm>
        </p:grpSpPr>
        <p:sp>
          <p:nvSpPr>
            <p:cNvPr id="15" name="순서도: 지연 14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EC-UIP-012-2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선생님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선생님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선생님 상세 소개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28388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레이어창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영역의 밖을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창 닫기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733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에코스터디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선생님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289"/>
              </p:ext>
            </p:extLst>
          </p:nvPr>
        </p:nvGraphicFramePr>
        <p:xfrm>
          <a:off x="1766498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조앤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눈물 방울 17"/>
          <p:cNvSpPr/>
          <p:nvPr/>
        </p:nvSpPr>
        <p:spPr>
          <a:xfrm>
            <a:off x="1816098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305746" y="2906486"/>
            <a:ext cx="967621" cy="1450826"/>
            <a:chOff x="8180615" y="3887965"/>
            <a:chExt cx="1175657" cy="1671914"/>
          </a:xfrm>
        </p:grpSpPr>
        <p:sp>
          <p:nvSpPr>
            <p:cNvPr id="41" name="순서도: 지연 40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8405"/>
              </p:ext>
            </p:extLst>
          </p:nvPr>
        </p:nvGraphicFramePr>
        <p:xfrm>
          <a:off x="5990351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이종찬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눈물 방울 43"/>
          <p:cNvSpPr/>
          <p:nvPr/>
        </p:nvSpPr>
        <p:spPr>
          <a:xfrm>
            <a:off x="6039951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489221" y="2906486"/>
            <a:ext cx="967621" cy="1450826"/>
            <a:chOff x="8180615" y="3887965"/>
            <a:chExt cx="1175657" cy="1671914"/>
          </a:xfrm>
        </p:grpSpPr>
        <p:sp>
          <p:nvSpPr>
            <p:cNvPr id="47" name="순서도: 지연 46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81383"/>
              </p:ext>
            </p:extLst>
          </p:nvPr>
        </p:nvGraphicFramePr>
        <p:xfrm>
          <a:off x="3173826" y="2568266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한상준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눈물 방울 49"/>
          <p:cNvSpPr/>
          <p:nvPr/>
        </p:nvSpPr>
        <p:spPr>
          <a:xfrm>
            <a:off x="3223426" y="3989971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898492" y="2903329"/>
            <a:ext cx="967621" cy="1450826"/>
            <a:chOff x="8180615" y="3887965"/>
            <a:chExt cx="1175657" cy="1671914"/>
          </a:xfrm>
        </p:grpSpPr>
        <p:sp>
          <p:nvSpPr>
            <p:cNvPr id="53" name="순서도: 지연 52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00593"/>
              </p:ext>
            </p:extLst>
          </p:nvPr>
        </p:nvGraphicFramePr>
        <p:xfrm>
          <a:off x="4583097" y="2565109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눈물 방울 55"/>
          <p:cNvSpPr/>
          <p:nvPr/>
        </p:nvSpPr>
        <p:spPr>
          <a:xfrm>
            <a:off x="4632697" y="3986814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078777" y="4839308"/>
            <a:ext cx="967621" cy="1450826"/>
            <a:chOff x="8180615" y="3887965"/>
            <a:chExt cx="1175657" cy="1671914"/>
          </a:xfrm>
        </p:grpSpPr>
        <p:sp>
          <p:nvSpPr>
            <p:cNvPr id="59" name="순서도: 지연 58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99937"/>
              </p:ext>
            </p:extLst>
          </p:nvPr>
        </p:nvGraphicFramePr>
        <p:xfrm>
          <a:off x="1763382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조앤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눈물 방울 61"/>
          <p:cNvSpPr/>
          <p:nvPr/>
        </p:nvSpPr>
        <p:spPr>
          <a:xfrm>
            <a:off x="1812982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302630" y="4839308"/>
            <a:ext cx="967621" cy="1450826"/>
            <a:chOff x="8180615" y="3887965"/>
            <a:chExt cx="1175657" cy="1671914"/>
          </a:xfrm>
        </p:grpSpPr>
        <p:sp>
          <p:nvSpPr>
            <p:cNvPr id="65" name="순서도: 지연 64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6175"/>
              </p:ext>
            </p:extLst>
          </p:nvPr>
        </p:nvGraphicFramePr>
        <p:xfrm>
          <a:off x="5987235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이종찬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눈물 방울 67"/>
          <p:cNvSpPr/>
          <p:nvPr/>
        </p:nvSpPr>
        <p:spPr>
          <a:xfrm>
            <a:off x="6036835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3486105" y="4839308"/>
            <a:ext cx="967621" cy="1450826"/>
            <a:chOff x="8180615" y="3887965"/>
            <a:chExt cx="1175657" cy="1671914"/>
          </a:xfrm>
        </p:grpSpPr>
        <p:sp>
          <p:nvSpPr>
            <p:cNvPr id="71" name="순서도: 지연 70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9772"/>
              </p:ext>
            </p:extLst>
          </p:nvPr>
        </p:nvGraphicFramePr>
        <p:xfrm>
          <a:off x="3170710" y="4501088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한상준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눈물 방울 73"/>
          <p:cNvSpPr/>
          <p:nvPr/>
        </p:nvSpPr>
        <p:spPr>
          <a:xfrm>
            <a:off x="3220310" y="5922793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895376" y="4836151"/>
            <a:ext cx="967621" cy="1450826"/>
            <a:chOff x="8180615" y="3887965"/>
            <a:chExt cx="1175657" cy="1671914"/>
          </a:xfrm>
        </p:grpSpPr>
        <p:sp>
          <p:nvSpPr>
            <p:cNvPr id="77" name="순서도: 지연 76"/>
            <p:cNvSpPr/>
            <p:nvPr/>
          </p:nvSpPr>
          <p:spPr>
            <a:xfrm rot="16200000">
              <a:off x="8221437" y="4425043"/>
              <a:ext cx="1094014" cy="117565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331653" y="3887965"/>
              <a:ext cx="873579" cy="873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98411"/>
              </p:ext>
            </p:extLst>
          </p:nvPr>
        </p:nvGraphicFramePr>
        <p:xfrm>
          <a:off x="4579981" y="4497931"/>
          <a:ext cx="1332000" cy="183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</a:tblGrid>
              <a:tr h="18381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초중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강사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눈물 방울 79"/>
          <p:cNvSpPr/>
          <p:nvPr/>
        </p:nvSpPr>
        <p:spPr>
          <a:xfrm>
            <a:off x="4629581" y="5919636"/>
            <a:ext cx="367392" cy="367392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4493" y="808264"/>
            <a:ext cx="7405007" cy="603340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42006"/>
              </p:ext>
            </p:extLst>
          </p:nvPr>
        </p:nvGraphicFramePr>
        <p:xfrm>
          <a:off x="1598749" y="2279537"/>
          <a:ext cx="4372230" cy="35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230"/>
              </a:tblGrid>
              <a:tr h="3473154"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한상준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선생님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한국외국어대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말레이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인도네시아어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통번역학과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졸업 </a:t>
                      </a:r>
                    </a:p>
                    <a:p>
                      <a:pPr marL="0" indent="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EBS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중등영어 강사 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강남구청수능방송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강남인강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중등영어 강사 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80000" marB="10800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1679530" y="2758888"/>
            <a:ext cx="2225449" cy="219967"/>
            <a:chOff x="2443655" y="2426129"/>
            <a:chExt cx="2225449" cy="219967"/>
          </a:xfrm>
        </p:grpSpPr>
        <p:sp>
          <p:nvSpPr>
            <p:cNvPr id="90" name="액자 89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선냉님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프로필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679529" y="3872079"/>
            <a:ext cx="2225449" cy="219967"/>
            <a:chOff x="2443655" y="2426129"/>
            <a:chExt cx="2225449" cy="219967"/>
          </a:xfrm>
        </p:grpSpPr>
        <p:sp>
          <p:nvSpPr>
            <p:cNvPr id="93" name="액자 92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강의 과정</a:t>
              </a: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34212"/>
              </p:ext>
            </p:extLst>
          </p:nvPr>
        </p:nvGraphicFramePr>
        <p:xfrm>
          <a:off x="1672497" y="4284686"/>
          <a:ext cx="3969093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36"/>
                <a:gridCol w="1889288"/>
                <a:gridCol w="15320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교재명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중학영문법연습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 전수 문제 풀이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_1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중학영문법연습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800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 전수 문제 풀이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새 교과서에 맞춘 개정판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중학영문법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_1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800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 전수 문제 풀이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새 </a:t>
                      </a:r>
                      <a:r>
                        <a:rPr lang="ko-KR" altLang="en-US" sz="800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교과서에맞춘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개정판 중학영문법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생략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5824022" y="2290357"/>
            <a:ext cx="134935" cy="3560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854519" y="2317909"/>
            <a:ext cx="72000" cy="429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98" name="타원 97"/>
          <p:cNvSpPr/>
          <p:nvPr/>
        </p:nvSpPr>
        <p:spPr>
          <a:xfrm>
            <a:off x="139075" y="9470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64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EC-UIP-013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업무제휴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업무제휴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업무제휴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07356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업무제휴에 대한 간략한 설명 필요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325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업무제휴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에코스터디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업무제휴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42820" y="2516124"/>
            <a:ext cx="2657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에코스터디와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함께 성장하고 협력하고자 하는 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45772"/>
              </p:ext>
            </p:extLst>
          </p:nvPr>
        </p:nvGraphicFramePr>
        <p:xfrm>
          <a:off x="4530939" y="2548781"/>
          <a:ext cx="2751604" cy="96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04"/>
              </a:tblGrid>
              <a:tr h="964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69801"/>
              </p:ext>
            </p:extLst>
          </p:nvPr>
        </p:nvGraphicFramePr>
        <p:xfrm>
          <a:off x="1753542" y="3687325"/>
          <a:ext cx="5607561" cy="2672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1"/>
                <a:gridCol w="44791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         @ 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-                         -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9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949526" y="3745874"/>
            <a:ext cx="126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949526" y="4114094"/>
            <a:ext cx="126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400550" y="4115337"/>
            <a:ext cx="126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949526" y="4480261"/>
            <a:ext cx="90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978932" y="4487826"/>
            <a:ext cx="90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5008338" y="4488425"/>
            <a:ext cx="900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949525" y="4846428"/>
            <a:ext cx="4333017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949525" y="5247507"/>
            <a:ext cx="4333017" cy="10100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509222" y="642756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보내기</a:t>
            </a:r>
          </a:p>
        </p:txBody>
      </p:sp>
      <p:sp>
        <p:nvSpPr>
          <p:cNvPr id="26" name="타원 25"/>
          <p:cNvSpPr/>
          <p:nvPr/>
        </p:nvSpPr>
        <p:spPr>
          <a:xfrm>
            <a:off x="2320140" y="2614804"/>
            <a:ext cx="1341028" cy="715307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필요</a:t>
            </a:r>
          </a:p>
        </p:txBody>
      </p:sp>
      <p:sp>
        <p:nvSpPr>
          <p:cNvPr id="27" name="타원 26"/>
          <p:cNvSpPr/>
          <p:nvPr/>
        </p:nvSpPr>
        <p:spPr>
          <a:xfrm>
            <a:off x="6201533" y="641662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2443" y="6384472"/>
            <a:ext cx="878659" cy="33473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51477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16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메인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65586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추천으로 지정된 중등과정을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097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중등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2607"/>
              </p:ext>
            </p:extLst>
          </p:nvPr>
        </p:nvGraphicFramePr>
        <p:xfrm>
          <a:off x="1750414" y="2502730"/>
          <a:ext cx="5604748" cy="101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748"/>
              </a:tblGrid>
              <a:tr h="101011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탄탄한 실력을 쌓기 위한 필수 강좌로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완전 정보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741962" y="3693038"/>
            <a:ext cx="2225449" cy="219967"/>
            <a:chOff x="2443655" y="2426129"/>
            <a:chExt cx="2225449" cy="219967"/>
          </a:xfrm>
        </p:grpSpPr>
        <p:sp>
          <p:nvSpPr>
            <p:cNvPr id="15" name="액자 14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내신 최강 추천 과정</a:t>
              </a: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6199"/>
              </p:ext>
            </p:extLst>
          </p:nvPr>
        </p:nvGraphicFramePr>
        <p:xfrm>
          <a:off x="1742820" y="3967107"/>
          <a:ext cx="5604748" cy="20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09"/>
                <a:gridCol w="2014265"/>
                <a:gridCol w="788227"/>
                <a:gridCol w="2014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4068709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511918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89" y="4068709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89" y="511836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sp>
        <p:nvSpPr>
          <p:cNvPr id="23" name="타원형 설명선 22"/>
          <p:cNvSpPr/>
          <p:nvPr/>
        </p:nvSpPr>
        <p:spPr>
          <a:xfrm>
            <a:off x="6771774" y="2530709"/>
            <a:ext cx="575794" cy="204107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4921" y="3935638"/>
            <a:ext cx="5706415" cy="214675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5" name="타원 24"/>
          <p:cNvSpPr/>
          <p:nvPr/>
        </p:nvSpPr>
        <p:spPr>
          <a:xfrm>
            <a:off x="1427672" y="394380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99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메인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73789"/>
              </p:ext>
            </p:extLst>
          </p:nvPr>
        </p:nvGraphicFramePr>
        <p:xfrm>
          <a:off x="7456888" y="777736"/>
          <a:ext cx="2386003" cy="18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새로운 과정으로 지정된 중등과정을 노출 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중등과정에서 작성된 수강후기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중등 과정의 중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과정목록 페이지로 이동 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왼쪽 화살표 23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741962" y="1872400"/>
            <a:ext cx="2225449" cy="219967"/>
            <a:chOff x="2443655" y="2426129"/>
            <a:chExt cx="2225449" cy="219967"/>
          </a:xfrm>
        </p:grpSpPr>
        <p:sp>
          <p:nvSpPr>
            <p:cNvPr id="26" name="액자 2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새로운 과정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77707"/>
              </p:ext>
            </p:extLst>
          </p:nvPr>
        </p:nvGraphicFramePr>
        <p:xfrm>
          <a:off x="1742820" y="2146469"/>
          <a:ext cx="2802374" cy="10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09"/>
                <a:gridCol w="20142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2248071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637328" y="1876778"/>
            <a:ext cx="2225449" cy="219967"/>
            <a:chOff x="2443655" y="2426129"/>
            <a:chExt cx="2225449" cy="219967"/>
          </a:xfrm>
        </p:grpSpPr>
        <p:sp>
          <p:nvSpPr>
            <p:cNvPr id="34" name="액자 33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수강후기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596508" y="2146469"/>
            <a:ext cx="2800800" cy="104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297" y="2297060"/>
            <a:ext cx="650601" cy="108000"/>
            <a:chOff x="7725103" y="3287110"/>
            <a:chExt cx="650601" cy="108000"/>
          </a:xfrm>
        </p:grpSpPr>
        <p:sp>
          <p:nvSpPr>
            <p:cNvPr id="38" name="포인트가 5개인 별 37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1" name="포인트가 5개인 별 40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04576" y="2506609"/>
            <a:ext cx="650601" cy="108000"/>
            <a:chOff x="7725103" y="3287110"/>
            <a:chExt cx="650601" cy="108000"/>
          </a:xfrm>
        </p:grpSpPr>
        <p:sp>
          <p:nvSpPr>
            <p:cNvPr id="44" name="포인트가 5개인 별 43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5" name="포인트가 5개인 별 44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7" name="포인트가 5개인 별 46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612742" y="2702553"/>
            <a:ext cx="650601" cy="108000"/>
            <a:chOff x="7725103" y="3287110"/>
            <a:chExt cx="650601" cy="108000"/>
          </a:xfrm>
        </p:grpSpPr>
        <p:sp>
          <p:nvSpPr>
            <p:cNvPr id="50" name="포인트가 5개인 별 49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3" name="포인트가 5개인 별 52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4" name="포인트가 5개인 별 53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12743" y="2906661"/>
            <a:ext cx="650601" cy="108000"/>
            <a:chOff x="7725103" y="3287110"/>
            <a:chExt cx="650601" cy="108000"/>
          </a:xfrm>
        </p:grpSpPr>
        <p:sp>
          <p:nvSpPr>
            <p:cNvPr id="56" name="포인트가 5개인 별 55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7" name="포인트가 5개인 별 56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9" name="포인트가 5개인 별 58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0" name="포인트가 5개인 별 59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3358"/>
              </p:ext>
            </p:extLst>
          </p:nvPr>
        </p:nvGraphicFramePr>
        <p:xfrm>
          <a:off x="1741962" y="3273880"/>
          <a:ext cx="1800000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집중 필수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9916"/>
              </p:ext>
            </p:extLst>
          </p:nvPr>
        </p:nvGraphicFramePr>
        <p:xfrm>
          <a:off x="3669635" y="3273880"/>
          <a:ext cx="1800000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개념부터 문제까지 밀착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7494"/>
              </p:ext>
            </p:extLst>
          </p:nvPr>
        </p:nvGraphicFramePr>
        <p:xfrm>
          <a:off x="5597308" y="3282977"/>
          <a:ext cx="1800000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중학 입문 마스터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타원형 설명선 63"/>
          <p:cNvSpPr/>
          <p:nvPr/>
        </p:nvSpPr>
        <p:spPr>
          <a:xfrm>
            <a:off x="1786435" y="3305899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형 설명선 64"/>
          <p:cNvSpPr/>
          <p:nvPr/>
        </p:nvSpPr>
        <p:spPr>
          <a:xfrm>
            <a:off x="3714108" y="3309530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형 설명선 65"/>
          <p:cNvSpPr/>
          <p:nvPr/>
        </p:nvSpPr>
        <p:spPr>
          <a:xfrm>
            <a:off x="5616229" y="3324687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14921" y="3249842"/>
            <a:ext cx="5706415" cy="142012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8" name="타원 67"/>
          <p:cNvSpPr/>
          <p:nvPr/>
        </p:nvSpPr>
        <p:spPr>
          <a:xfrm>
            <a:off x="1427672" y="325800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214" y="1848340"/>
            <a:ext cx="2850786" cy="13602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72" name="타원 71"/>
          <p:cNvSpPr/>
          <p:nvPr/>
        </p:nvSpPr>
        <p:spPr>
          <a:xfrm>
            <a:off x="1721750" y="15675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89460" y="1844029"/>
            <a:ext cx="2850786" cy="13602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74" name="타원 73"/>
          <p:cNvSpPr/>
          <p:nvPr/>
        </p:nvSpPr>
        <p:spPr>
          <a:xfrm>
            <a:off x="4598418" y="157324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2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중 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</a:t>
            </a:r>
            <a:r>
              <a:rPr lang="ko-KR" altLang="en-US" sz="800" dirty="0" err="1" smtClean="0">
                <a:latin typeface="+mn-ea"/>
              </a:rPr>
              <a:t>분류별</a:t>
            </a:r>
            <a:r>
              <a:rPr lang="ko-KR" altLang="en-US" sz="800" dirty="0" smtClean="0">
                <a:latin typeface="+mn-ea"/>
              </a:rPr>
              <a:t>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74933"/>
              </p:ext>
            </p:extLst>
          </p:nvPr>
        </p:nvGraphicFramePr>
        <p:xfrm>
          <a:off x="7456888" y="777736"/>
          <a:ext cx="2386003" cy="345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과정으로 지정된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강의에 모든 </a:t>
                      </a:r>
                      <a:r>
                        <a:rPr lang="ko-KR" altLang="en-US" sz="8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등록한 경우 노출</a:t>
                      </a:r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결제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맛보기 강의가 있을 때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과정으로 지정된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정가와 수강료가 다를 때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장바구니 페이지로 이동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때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5673957" y="2164308"/>
            <a:ext cx="1767921" cy="153088"/>
          </a:xfrm>
        </p:spPr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중등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11526"/>
              </p:ext>
            </p:extLst>
          </p:nvPr>
        </p:nvGraphicFramePr>
        <p:xfrm>
          <a:off x="1742820" y="2862257"/>
          <a:ext cx="5604747" cy="349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987"/>
                <a:gridCol w="3754705"/>
                <a:gridCol w="1060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정가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150,000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복습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30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대상학년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       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120,000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정가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150,000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6497902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42820" y="2549303"/>
            <a:ext cx="893203" cy="268183"/>
            <a:chOff x="7735545" y="3527877"/>
            <a:chExt cx="1024449" cy="268183"/>
          </a:xfrm>
        </p:grpSpPr>
        <p:sp>
          <p:nvSpPr>
            <p:cNvPr id="29" name="직사각형 28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분류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pic>
        <p:nvPicPr>
          <p:cNvPr id="1026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2966166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557918" y="3055781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7918" y="3284750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pic>
        <p:nvPicPr>
          <p:cNvPr id="34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59" y="3976978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557918" y="4209216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57918" y="444634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pic>
        <p:nvPicPr>
          <p:cNvPr id="37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5374606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557918" y="5640354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557918" y="5877487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sp>
        <p:nvSpPr>
          <p:cNvPr id="66" name="모서리가 접힌 도형 65"/>
          <p:cNvSpPr/>
          <p:nvPr/>
        </p:nvSpPr>
        <p:spPr>
          <a:xfrm>
            <a:off x="1813049" y="4615470"/>
            <a:ext cx="196432" cy="195022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</a:t>
            </a:r>
            <a:endParaRPr lang="ko-KR" altLang="en-US" sz="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36023" y="2980725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04980" y="3503637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642376" y="4018785"/>
            <a:ext cx="396000" cy="126000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BSET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57918" y="3521883"/>
            <a:ext cx="693241" cy="171680"/>
          </a:xfrm>
          <a:prstGeom prst="rect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맛보기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20164" y="2546206"/>
            <a:ext cx="933229" cy="2949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6" name="타원 45"/>
          <p:cNvSpPr/>
          <p:nvPr/>
        </p:nvSpPr>
        <p:spPr>
          <a:xfrm>
            <a:off x="1712000" y="227964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23054" y="3484391"/>
            <a:ext cx="767653" cy="2385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3371428" y="3472133"/>
            <a:ext cx="465787" cy="1773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9" name="타원 48"/>
          <p:cNvSpPr/>
          <p:nvPr/>
        </p:nvSpPr>
        <p:spPr>
          <a:xfrm>
            <a:off x="3863915" y="34316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244354" y="349547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53344" y="4183487"/>
            <a:ext cx="1606435" cy="15174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2" name="타원 51"/>
          <p:cNvSpPr/>
          <p:nvPr/>
        </p:nvSpPr>
        <p:spPr>
          <a:xfrm>
            <a:off x="4805915" y="412749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708023" y="266858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08023" y="36984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99318" y="2955073"/>
            <a:ext cx="465787" cy="1773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604109" y="3993473"/>
            <a:ext cx="465787" cy="1773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137878" y="5570135"/>
            <a:ext cx="324000" cy="13670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8" name="타원 57"/>
          <p:cNvSpPr/>
          <p:nvPr/>
        </p:nvSpPr>
        <p:spPr>
          <a:xfrm>
            <a:off x="3505310" y="551248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335" y="3016310"/>
            <a:ext cx="767653" cy="2385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0" name="타원 59"/>
          <p:cNvSpPr/>
          <p:nvPr/>
        </p:nvSpPr>
        <p:spPr>
          <a:xfrm>
            <a:off x="6241635" y="302739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20335" y="4420561"/>
            <a:ext cx="767653" cy="2385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2" name="타원 61"/>
          <p:cNvSpPr/>
          <p:nvPr/>
        </p:nvSpPr>
        <p:spPr>
          <a:xfrm>
            <a:off x="6241635" y="442347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09263" y="5451650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장바구니에 담으시겠습니까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70576" y="6142729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056374" y="6142729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67" name="직선 화살표 연결선 66"/>
          <p:cNvCxnSpPr>
            <a:stCxn id="61" idx="3"/>
            <a:endCxn id="31" idx="1"/>
          </p:cNvCxnSpPr>
          <p:nvPr/>
        </p:nvCxnSpPr>
        <p:spPr>
          <a:xfrm>
            <a:off x="7287988" y="4539823"/>
            <a:ext cx="421275" cy="139357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769708" y="2926712"/>
            <a:ext cx="712235" cy="90996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3075162" y="2953827"/>
            <a:ext cx="2052009" cy="17854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74" name="타원 73"/>
          <p:cNvSpPr/>
          <p:nvPr/>
        </p:nvSpPr>
        <p:spPr>
          <a:xfrm>
            <a:off x="1507499" y="292058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162035" y="292161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721049" y="4335236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수강신청 하시겠습니까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482362" y="5026315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068160" y="5026315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82" name="직선 화살표 연결선 81"/>
          <p:cNvCxnSpPr>
            <a:stCxn id="59" idx="3"/>
            <a:endCxn id="79" idx="1"/>
          </p:cNvCxnSpPr>
          <p:nvPr/>
        </p:nvCxnSpPr>
        <p:spPr>
          <a:xfrm>
            <a:off x="7287988" y="3135572"/>
            <a:ext cx="433061" cy="16814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1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중 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11292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아이콘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링크된 페이지 오픈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맛보기 강의 플레이어 오픈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5673957" y="2164308"/>
            <a:ext cx="1767921" cy="153088"/>
          </a:xfrm>
        </p:spPr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중등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65385"/>
              </p:ext>
            </p:extLst>
          </p:nvPr>
        </p:nvGraphicFramePr>
        <p:xfrm>
          <a:off x="1742820" y="2862257"/>
          <a:ext cx="5604747" cy="1887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332"/>
                <a:gridCol w="3641415"/>
              </a:tblGrid>
              <a:tr h="188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정가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150,000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복습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30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대상학년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    재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[7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차 개정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] 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45" y="2966166"/>
            <a:ext cx="1267372" cy="1636594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1815693" y="2659183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15125" y="3327616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1669" y="2603212"/>
            <a:ext cx="5655898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[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2016]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개정판 중학영문법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45655" y="2656349"/>
            <a:ext cx="396000" cy="126000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BSET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42681" y="4445708"/>
            <a:ext cx="828000" cy="21600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37368" y="4445708"/>
            <a:ext cx="828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632897" y="4445708"/>
            <a:ext cx="828000" cy="216000"/>
          </a:xfrm>
          <a:prstGeom prst="rect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맛보기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4412054" y="3995867"/>
            <a:ext cx="1969603" cy="185755"/>
            <a:chOff x="4412054" y="3995867"/>
            <a:chExt cx="1969603" cy="185755"/>
          </a:xfrm>
        </p:grpSpPr>
        <p:pic>
          <p:nvPicPr>
            <p:cNvPr id="2050" name="Picture 2" descr="YES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54" y="4001186"/>
              <a:ext cx="443167" cy="17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교보문고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966" y="4002855"/>
              <a:ext cx="434820" cy="17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nterpar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531" y="4001186"/>
              <a:ext cx="451090" cy="1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알라딘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66" y="3995867"/>
              <a:ext cx="452291" cy="180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오른쪽 화살표 39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0324"/>
              </p:ext>
            </p:extLst>
          </p:nvPr>
        </p:nvGraphicFramePr>
        <p:xfrm>
          <a:off x="1742821" y="4925794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28221"/>
              </p:ext>
            </p:extLst>
          </p:nvPr>
        </p:nvGraphicFramePr>
        <p:xfrm>
          <a:off x="1742819" y="5308069"/>
          <a:ext cx="560474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754"/>
                <a:gridCol w="825388"/>
                <a:gridCol w="655455"/>
                <a:gridCol w="2921225"/>
                <a:gridCol w="78492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강의시간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서준영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PSS1-1 Yes/No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의문문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PSS1-2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의문사로 시작하는 의문문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한상준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PSS2-1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문장의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형식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PSS2-2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 / PSS2-3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II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김유민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기말고사대비문제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생략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721229" y="3750033"/>
            <a:ext cx="2728557" cy="47906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6492773" y="374786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84671" y="5705756"/>
            <a:ext cx="612000" cy="108000"/>
          </a:xfrm>
          <a:prstGeom prst="rect">
            <a:avLst/>
          </a:prstGeom>
          <a:solidFill>
            <a:srgbClr val="7030A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맛보기 강의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565088" y="4408133"/>
            <a:ext cx="953970" cy="29449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833277" y="5648575"/>
            <a:ext cx="722394" cy="18888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5" name="타원 34"/>
          <p:cNvSpPr/>
          <p:nvPr/>
        </p:nvSpPr>
        <p:spPr>
          <a:xfrm>
            <a:off x="4270237" y="442355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55580" y="562912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1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중 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중등과정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2532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강의에 지정된 선생님 목록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22357"/>
              </p:ext>
            </p:extLst>
          </p:nvPr>
        </p:nvGraphicFramePr>
        <p:xfrm>
          <a:off x="1742821" y="1907478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왼쪽 화살표 40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55835" y="2296657"/>
            <a:ext cx="2225449" cy="219967"/>
            <a:chOff x="2443655" y="2426129"/>
            <a:chExt cx="2225449" cy="219967"/>
          </a:xfrm>
        </p:grpSpPr>
        <p:sp>
          <p:nvSpPr>
            <p:cNvPr id="13" name="액자 12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과정소개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62456" y="2586764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중학영문법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제 문제를 모두 </a:t>
            </a: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풀이</a:t>
            </a:r>
            <a:endParaRPr lang="en-US" altLang="ko-KR" sz="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[2014]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개정판 중학영문법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pss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및 전수 문제 풀이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학년 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62649"/>
              </p:ext>
            </p:extLst>
          </p:nvPr>
        </p:nvGraphicFramePr>
        <p:xfrm>
          <a:off x="1742821" y="3252982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1755835" y="3642161"/>
            <a:ext cx="2225449" cy="219967"/>
            <a:chOff x="2443655" y="2426129"/>
            <a:chExt cx="2225449" cy="219967"/>
          </a:xfrm>
        </p:grpSpPr>
        <p:sp>
          <p:nvSpPr>
            <p:cNvPr id="35" name="액자 34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교재소개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62456" y="3932268"/>
            <a:ext cx="2127505" cy="62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[7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 개정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중학영문법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교재가격 </a:t>
            </a:r>
            <a:r>
              <a:rPr lang="en-US" altLang="ko-KR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14,000</a:t>
            </a: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원 </a:t>
            </a:r>
            <a:endParaRPr lang="en-US" altLang="ko-KR" sz="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판 매 처 </a:t>
            </a:r>
            <a:r>
              <a:rPr lang="en-US" altLang="ko-KR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endParaRPr lang="ko-KR" altLang="en-US" sz="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23681" y="4338655"/>
            <a:ext cx="1969603" cy="185755"/>
            <a:chOff x="4412054" y="3995867"/>
            <a:chExt cx="1969603" cy="185755"/>
          </a:xfrm>
        </p:grpSpPr>
        <p:pic>
          <p:nvPicPr>
            <p:cNvPr id="39" name="Picture 2" descr="YES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54" y="4001186"/>
              <a:ext cx="443167" cy="17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교보문고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966" y="4002855"/>
              <a:ext cx="434820" cy="17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Interpar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531" y="4001186"/>
              <a:ext cx="451090" cy="1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알라딘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66" y="3995867"/>
              <a:ext cx="452291" cy="180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1383"/>
              </p:ext>
            </p:extLst>
          </p:nvPr>
        </p:nvGraphicFramePr>
        <p:xfrm>
          <a:off x="1742821" y="4761345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755835" y="5150524"/>
            <a:ext cx="2225449" cy="219967"/>
            <a:chOff x="2443655" y="2426129"/>
            <a:chExt cx="2225449" cy="219967"/>
          </a:xfrm>
        </p:grpSpPr>
        <p:sp>
          <p:nvSpPr>
            <p:cNvPr id="52" name="액자 51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선생님</a:t>
              </a: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65203"/>
              </p:ext>
            </p:extLst>
          </p:nvPr>
        </p:nvGraphicFramePr>
        <p:xfrm>
          <a:off x="1742821" y="5459862"/>
          <a:ext cx="5604748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187"/>
                <a:gridCol w="1401187"/>
                <a:gridCol w="1401187"/>
                <a:gridCol w="1401187"/>
              </a:tblGrid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48805"/>
              </p:ext>
            </p:extLst>
          </p:nvPr>
        </p:nvGraphicFramePr>
        <p:xfrm>
          <a:off x="2136891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49898"/>
              </p:ext>
            </p:extLst>
          </p:nvPr>
        </p:nvGraphicFramePr>
        <p:xfrm>
          <a:off x="3543557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36973"/>
              </p:ext>
            </p:extLst>
          </p:nvPr>
        </p:nvGraphicFramePr>
        <p:xfrm>
          <a:off x="4950223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50080"/>
              </p:ext>
            </p:extLst>
          </p:nvPr>
        </p:nvGraphicFramePr>
        <p:xfrm>
          <a:off x="6356889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714921" y="5397052"/>
            <a:ext cx="5706415" cy="136297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5" name="타원 44"/>
          <p:cNvSpPr/>
          <p:nvPr/>
        </p:nvSpPr>
        <p:spPr>
          <a:xfrm>
            <a:off x="1427672" y="540521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메인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07179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추천으로 지정된 고등과정을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배너 문구 필요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097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35508"/>
              </p:ext>
            </p:extLst>
          </p:nvPr>
        </p:nvGraphicFramePr>
        <p:xfrm>
          <a:off x="1750414" y="2502730"/>
          <a:ext cx="5604748" cy="101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748"/>
              </a:tblGrid>
              <a:tr h="101011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지금 바로 시작하라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고교 성공 프로젝트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741962" y="3693038"/>
            <a:ext cx="2225449" cy="219967"/>
            <a:chOff x="2443655" y="2426129"/>
            <a:chExt cx="2225449" cy="219967"/>
          </a:xfrm>
        </p:grpSpPr>
        <p:sp>
          <p:nvSpPr>
            <p:cNvPr id="14" name="액자 13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고등 성공 추천 과정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94522"/>
              </p:ext>
            </p:extLst>
          </p:nvPr>
        </p:nvGraphicFramePr>
        <p:xfrm>
          <a:off x="1742820" y="3967107"/>
          <a:ext cx="5604748" cy="20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09"/>
                <a:gridCol w="2014265"/>
                <a:gridCol w="788227"/>
                <a:gridCol w="2014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4068709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511918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89" y="4068709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89" y="511836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형 설명선 20"/>
          <p:cNvSpPr/>
          <p:nvPr/>
        </p:nvSpPr>
        <p:spPr>
          <a:xfrm>
            <a:off x="6771774" y="2530709"/>
            <a:ext cx="575794" cy="204107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4921" y="3935638"/>
            <a:ext cx="5706415" cy="214675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1427672" y="394380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74680" y="2697325"/>
            <a:ext cx="1341028" cy="715307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필요</a:t>
            </a:r>
          </a:p>
        </p:txBody>
      </p:sp>
    </p:spTree>
    <p:extLst>
      <p:ext uri="{BB962C8B-B14F-4D97-AF65-F5344CB8AC3E}">
        <p14:creationId xmlns:p14="http://schemas.microsoft.com/office/powerpoint/2010/main" val="149740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47838"/>
              </p:ext>
            </p:extLst>
          </p:nvPr>
        </p:nvGraphicFramePr>
        <p:xfrm>
          <a:off x="344488" y="808038"/>
          <a:ext cx="9289891" cy="563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51"/>
                <a:gridCol w="812815"/>
                <a:gridCol w="4232674"/>
                <a:gridCol w="720080"/>
                <a:gridCol w="745196"/>
                <a:gridCol w="2063975"/>
              </a:tblGrid>
              <a:tr h="281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  <a:cs typeface="Arial" pitchFamily="34" charset="0"/>
                        </a:rPr>
                        <a:t>버전일</a:t>
                      </a:r>
                      <a:endParaRPr lang="ko-KR" altLang="en-US" sz="8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  <a:cs typeface="Arial" pitchFamily="34" charset="0"/>
                        </a:rPr>
                        <a:t>갱신일</a:t>
                      </a:r>
                      <a:endParaRPr lang="ko-KR" altLang="en-US" sz="8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작업 및 갱신 내용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화면번호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95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2016.11.10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김도형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1.1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2016.11.13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다수 내용 갱신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1.2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2016.11.28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나의강의실</a:t>
                      </a:r>
                      <a:r>
                        <a:rPr lang="ko-KR" altLang="en-US" sz="800" dirty="0" smtClean="0"/>
                        <a:t> 메인 작성</a:t>
                      </a:r>
                      <a:r>
                        <a:rPr lang="en-US" altLang="ko-KR" sz="800" dirty="0" smtClean="0"/>
                        <a:t>,  </a:t>
                      </a:r>
                      <a:r>
                        <a:rPr lang="ko-KR" altLang="en-US" sz="800" dirty="0" err="1" smtClean="0"/>
                        <a:t>에코스터디</a:t>
                      </a:r>
                      <a:r>
                        <a:rPr lang="ko-KR" altLang="en-US" sz="800" dirty="0" smtClean="0"/>
                        <a:t> 소개 수정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1.3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2016.11.29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복습일 추가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맛보기강의 추가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 로그인 추가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진도율</a:t>
                      </a:r>
                      <a:r>
                        <a:rPr lang="ko-KR" altLang="en-US" sz="800" dirty="0" smtClean="0"/>
                        <a:t> 추가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1.4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2016.12.08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일대일문의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쪽지함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공부방의 </a:t>
                      </a:r>
                      <a:r>
                        <a:rPr lang="ko-KR" altLang="en-US" sz="800" dirty="0" err="1" smtClean="0"/>
                        <a:t>묻고답하기</a:t>
                      </a:r>
                      <a:r>
                        <a:rPr lang="ko-KR" altLang="en-US" sz="800" dirty="0" smtClean="0"/>
                        <a:t> 삭제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내강의실</a:t>
                      </a:r>
                      <a:r>
                        <a:rPr lang="ko-KR" altLang="en-US" sz="800" dirty="0" smtClean="0"/>
                        <a:t> 수정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2016.12.09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플레이어 수정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통합검색 추가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1.6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2016.12.13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새로운 메인 페이지 추가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김도형</a:t>
                      </a:r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22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67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18" marB="4571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메인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1099"/>
              </p:ext>
            </p:extLst>
          </p:nvPr>
        </p:nvGraphicFramePr>
        <p:xfrm>
          <a:off x="7456888" y="777736"/>
          <a:ext cx="2386003" cy="18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새로운 과정으로 지정된 고등과정을 노출 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고등과정에서 작성된 수강후기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고등과정의 수능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과정목록 페이지로 이동 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왼쪽 화살표 23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741962" y="1872400"/>
            <a:ext cx="2225449" cy="219967"/>
            <a:chOff x="2443655" y="2426129"/>
            <a:chExt cx="2225449" cy="219967"/>
          </a:xfrm>
        </p:grpSpPr>
        <p:sp>
          <p:nvSpPr>
            <p:cNvPr id="26" name="액자 2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새로운 과정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30318"/>
              </p:ext>
            </p:extLst>
          </p:nvPr>
        </p:nvGraphicFramePr>
        <p:xfrm>
          <a:off x="1742820" y="2146469"/>
          <a:ext cx="2802374" cy="10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09"/>
                <a:gridCol w="20142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98" y="2248071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4637328" y="1876778"/>
            <a:ext cx="2225449" cy="219967"/>
            <a:chOff x="2443655" y="2426129"/>
            <a:chExt cx="2225449" cy="219967"/>
          </a:xfrm>
        </p:grpSpPr>
        <p:sp>
          <p:nvSpPr>
            <p:cNvPr id="31" name="액자 30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수강후기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96508" y="2146469"/>
            <a:ext cx="2800800" cy="104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강의가 너무 좋아요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607297" y="2297060"/>
            <a:ext cx="650601" cy="108000"/>
            <a:chOff x="7725103" y="3287110"/>
            <a:chExt cx="650601" cy="108000"/>
          </a:xfrm>
        </p:grpSpPr>
        <p:sp>
          <p:nvSpPr>
            <p:cNvPr id="35" name="포인트가 5개인 별 34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6" name="포인트가 5개인 별 35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7" name="포인트가 5개인 별 36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8" name="포인트가 5개인 별 37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04576" y="2506609"/>
            <a:ext cx="650601" cy="108000"/>
            <a:chOff x="7725103" y="3287110"/>
            <a:chExt cx="650601" cy="108000"/>
          </a:xfrm>
        </p:grpSpPr>
        <p:sp>
          <p:nvSpPr>
            <p:cNvPr id="41" name="포인트가 5개인 별 40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3" name="포인트가 5개인 별 42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4" name="포인트가 5개인 별 43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5" name="포인트가 5개인 별 44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12742" y="2702553"/>
            <a:ext cx="650601" cy="108000"/>
            <a:chOff x="7725103" y="3287110"/>
            <a:chExt cx="650601" cy="10800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612743" y="2906661"/>
            <a:ext cx="650601" cy="108000"/>
            <a:chOff x="7725103" y="3287110"/>
            <a:chExt cx="650601" cy="108000"/>
          </a:xfrm>
        </p:grpSpPr>
        <p:sp>
          <p:nvSpPr>
            <p:cNvPr id="53" name="포인트가 5개인 별 52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4" name="포인트가 5개인 별 53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5" name="포인트가 5개인 별 54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6" name="포인트가 5개인 별 55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7" name="포인트가 5개인 별 56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21214" y="1848340"/>
            <a:ext cx="2850786" cy="13602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2" name="타원 61"/>
          <p:cNvSpPr/>
          <p:nvPr/>
        </p:nvSpPr>
        <p:spPr>
          <a:xfrm>
            <a:off x="1721750" y="15675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9460" y="1844029"/>
            <a:ext cx="2850786" cy="13602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5" name="타원 64"/>
          <p:cNvSpPr/>
          <p:nvPr/>
        </p:nvSpPr>
        <p:spPr>
          <a:xfrm>
            <a:off x="4598418" y="157324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14921" y="3241669"/>
            <a:ext cx="5706415" cy="142012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7" name="타원 66"/>
          <p:cNvSpPr/>
          <p:nvPr/>
        </p:nvSpPr>
        <p:spPr>
          <a:xfrm>
            <a:off x="1427672" y="324983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95955"/>
              </p:ext>
            </p:extLst>
          </p:nvPr>
        </p:nvGraphicFramePr>
        <p:xfrm>
          <a:off x="1741962" y="3273880"/>
          <a:ext cx="2477686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686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수능</a:t>
                      </a:r>
                      <a:endParaRPr lang="en-US" altLang="ko-KR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수능 마스터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타원형 설명선 72"/>
          <p:cNvSpPr/>
          <p:nvPr/>
        </p:nvSpPr>
        <p:spPr>
          <a:xfrm>
            <a:off x="1786435" y="3305899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87440"/>
              </p:ext>
            </p:extLst>
          </p:nvPr>
        </p:nvGraphicFramePr>
        <p:xfrm>
          <a:off x="6390194" y="3273881"/>
          <a:ext cx="1007385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85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71776"/>
              </p:ext>
            </p:extLst>
          </p:nvPr>
        </p:nvGraphicFramePr>
        <p:xfrm>
          <a:off x="5333495" y="3279637"/>
          <a:ext cx="1007385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85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84652"/>
              </p:ext>
            </p:extLst>
          </p:nvPr>
        </p:nvGraphicFramePr>
        <p:xfrm>
          <a:off x="4272879" y="3288021"/>
          <a:ext cx="1007385" cy="136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85"/>
              </a:tblGrid>
              <a:tr h="1363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내신 과정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타원형 설명선 79"/>
          <p:cNvSpPr/>
          <p:nvPr/>
        </p:nvSpPr>
        <p:spPr>
          <a:xfrm>
            <a:off x="4300091" y="3305898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5346510" y="3305898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형 설명선 81"/>
          <p:cNvSpPr/>
          <p:nvPr/>
        </p:nvSpPr>
        <p:spPr>
          <a:xfrm>
            <a:off x="6413516" y="3295364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4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EC-UIP-024-1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언어 영역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96430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중등과정과 같음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320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39368"/>
              </p:ext>
            </p:extLst>
          </p:nvPr>
        </p:nvGraphicFramePr>
        <p:xfrm>
          <a:off x="1742820" y="2562853"/>
          <a:ext cx="5604747" cy="349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987"/>
                <a:gridCol w="3754705"/>
                <a:gridCol w="1060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정가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150,000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대상학년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       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120,000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6198498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pic>
        <p:nvPicPr>
          <p:cNvPr id="31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266676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557918" y="2748213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7918" y="2985346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pic>
        <p:nvPicPr>
          <p:cNvPr id="34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59" y="3677574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557918" y="3909812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57918" y="4146945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pic>
        <p:nvPicPr>
          <p:cNvPr id="37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5075202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557918" y="5340950"/>
            <a:ext cx="693241" cy="17168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557918" y="5578083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13049" y="4316066"/>
            <a:ext cx="196432" cy="195022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</a:t>
            </a:r>
            <a:endParaRPr lang="ko-KR" altLang="en-US" sz="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36023" y="2681321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980" y="3204233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34212" y="3719381"/>
            <a:ext cx="396000" cy="126000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BSET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57918" y="3222479"/>
            <a:ext cx="693241" cy="171680"/>
          </a:xfrm>
          <a:prstGeom prst="rect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맛보기</a:t>
            </a:r>
          </a:p>
        </p:txBody>
      </p:sp>
    </p:spTree>
    <p:extLst>
      <p:ext uri="{BB962C8B-B14F-4D97-AF65-F5344CB8AC3E}">
        <p14:creationId xmlns:p14="http://schemas.microsoft.com/office/powerpoint/2010/main" val="312823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EC-UIP-024-2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언어 영역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5708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중등과정과 같음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320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고등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2658"/>
              </p:ext>
            </p:extLst>
          </p:nvPr>
        </p:nvGraphicFramePr>
        <p:xfrm>
          <a:off x="1742820" y="2862257"/>
          <a:ext cx="5604747" cy="1887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332"/>
                <a:gridCol w="3641415"/>
              </a:tblGrid>
              <a:tr h="188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대상학년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    재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[7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차 개정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] 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45" y="2966166"/>
            <a:ext cx="1267372" cy="1636594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1815693" y="2659183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15125" y="3327616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1669" y="2603212"/>
            <a:ext cx="5655898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[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2016]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개정판 중학영문법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45655" y="2656349"/>
            <a:ext cx="396000" cy="126000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BSET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42681" y="4445708"/>
            <a:ext cx="828000" cy="216000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수강신청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37368" y="4445708"/>
            <a:ext cx="828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32897" y="4445708"/>
            <a:ext cx="828000" cy="216000"/>
          </a:xfrm>
          <a:prstGeom prst="rect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맛보기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412054" y="3995867"/>
            <a:ext cx="1969603" cy="185755"/>
            <a:chOff x="4412054" y="3995867"/>
            <a:chExt cx="1969603" cy="185755"/>
          </a:xfrm>
        </p:grpSpPr>
        <p:pic>
          <p:nvPicPr>
            <p:cNvPr id="55" name="Picture 2" descr="YES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54" y="4001186"/>
              <a:ext cx="443167" cy="17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교보문고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966" y="4002855"/>
              <a:ext cx="434820" cy="17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Interpar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531" y="4001186"/>
              <a:ext cx="451090" cy="1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알라딘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66" y="3995867"/>
              <a:ext cx="452291" cy="180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오른쪽 화살표 58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27017"/>
              </p:ext>
            </p:extLst>
          </p:nvPr>
        </p:nvGraphicFramePr>
        <p:xfrm>
          <a:off x="1742821" y="4925794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21671"/>
              </p:ext>
            </p:extLst>
          </p:nvPr>
        </p:nvGraphicFramePr>
        <p:xfrm>
          <a:off x="1742819" y="5308069"/>
          <a:ext cx="560474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754"/>
                <a:gridCol w="825388"/>
                <a:gridCol w="655455"/>
                <a:gridCol w="2921225"/>
                <a:gridCol w="78492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강의시간</a:t>
                      </a:r>
                      <a:endParaRPr lang="ko-KR" altLang="en-US" sz="8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서준영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PSS1-1 Yes/No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의문문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PSS1-2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의문사로 시작하는 의문문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한상준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PSS2-1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문장의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형식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PSS2-2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 / PSS2-3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II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김유민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기말고사대비문제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생략 </a:t>
                      </a:r>
                      <a:r>
                        <a:rPr lang="en-US" altLang="ko-KR" sz="8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15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EC-UIP-024-2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언어 영역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고등과정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05554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중등과정과 같음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59129"/>
              </p:ext>
            </p:extLst>
          </p:nvPr>
        </p:nvGraphicFramePr>
        <p:xfrm>
          <a:off x="1742821" y="1907478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왼쪽 화살표 31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755835" y="2296657"/>
            <a:ext cx="2225449" cy="219967"/>
            <a:chOff x="2443655" y="2426129"/>
            <a:chExt cx="2225449" cy="219967"/>
          </a:xfrm>
        </p:grpSpPr>
        <p:sp>
          <p:nvSpPr>
            <p:cNvPr id="34" name="액자 33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과정소개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62456" y="2586764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중학영문법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제 문제를 모두 </a:t>
            </a: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풀이</a:t>
            </a:r>
            <a:endParaRPr lang="en-US" altLang="ko-KR" sz="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[2014]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개정판 중학영문법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pss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및 전수 문제 풀이 </a:t>
            </a:r>
            <a:r>
              <a:rPr lang="en-US" altLang="ko-KR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rPr>
              <a:t>학년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356"/>
              </p:ext>
            </p:extLst>
          </p:nvPr>
        </p:nvGraphicFramePr>
        <p:xfrm>
          <a:off x="1742821" y="3252982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1755835" y="3642161"/>
            <a:ext cx="2225449" cy="219967"/>
            <a:chOff x="2443655" y="2426129"/>
            <a:chExt cx="2225449" cy="219967"/>
          </a:xfrm>
        </p:grpSpPr>
        <p:sp>
          <p:nvSpPr>
            <p:cNvPr id="39" name="액자 38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교재소개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62456" y="3932268"/>
            <a:ext cx="2127505" cy="62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[7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 개정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중학영문법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3800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교재가격 </a:t>
            </a:r>
            <a:r>
              <a:rPr lang="en-US" altLang="ko-KR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14,000</a:t>
            </a: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원 </a:t>
            </a:r>
            <a:endParaRPr lang="en-US" altLang="ko-KR" sz="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판 매 처 </a:t>
            </a:r>
            <a:r>
              <a:rPr lang="en-US" altLang="ko-KR" sz="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endParaRPr lang="ko-KR" altLang="en-US" sz="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23681" y="4338655"/>
            <a:ext cx="1969603" cy="185755"/>
            <a:chOff x="4412054" y="3995867"/>
            <a:chExt cx="1969603" cy="185755"/>
          </a:xfrm>
        </p:grpSpPr>
        <p:pic>
          <p:nvPicPr>
            <p:cNvPr id="43" name="Picture 2" descr="YES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54" y="4001186"/>
              <a:ext cx="443167" cy="17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교보문고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966" y="4002855"/>
              <a:ext cx="434820" cy="17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Interpar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531" y="4001186"/>
              <a:ext cx="451090" cy="1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알라딘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66" y="3995867"/>
              <a:ext cx="452291" cy="180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02128"/>
              </p:ext>
            </p:extLst>
          </p:nvPr>
        </p:nvGraphicFramePr>
        <p:xfrm>
          <a:off x="1742821" y="4761345"/>
          <a:ext cx="56047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강의목차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과정소개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교재소개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755835" y="5150524"/>
            <a:ext cx="2225449" cy="219967"/>
            <a:chOff x="2443655" y="2426129"/>
            <a:chExt cx="2225449" cy="219967"/>
          </a:xfrm>
        </p:grpSpPr>
        <p:sp>
          <p:nvSpPr>
            <p:cNvPr id="66" name="액자 6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선생님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25521"/>
              </p:ext>
            </p:extLst>
          </p:nvPr>
        </p:nvGraphicFramePr>
        <p:xfrm>
          <a:off x="1742821" y="5459862"/>
          <a:ext cx="5604748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187"/>
                <a:gridCol w="1401187"/>
                <a:gridCol w="1401187"/>
                <a:gridCol w="1401187"/>
              </a:tblGrid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선생님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21987"/>
              </p:ext>
            </p:extLst>
          </p:nvPr>
        </p:nvGraphicFramePr>
        <p:xfrm>
          <a:off x="2136891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3758"/>
              </p:ext>
            </p:extLst>
          </p:nvPr>
        </p:nvGraphicFramePr>
        <p:xfrm>
          <a:off x="3543557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04726"/>
              </p:ext>
            </p:extLst>
          </p:nvPr>
        </p:nvGraphicFramePr>
        <p:xfrm>
          <a:off x="4950223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36345"/>
              </p:ext>
            </p:extLst>
          </p:nvPr>
        </p:nvGraphicFramePr>
        <p:xfrm>
          <a:off x="6356889" y="5523854"/>
          <a:ext cx="621458" cy="8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58"/>
              </a:tblGrid>
              <a:tr h="8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72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31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EC-UIP-031-1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입시정보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입시정보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및 고등의 입시정보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79441"/>
              </p:ext>
            </p:extLst>
          </p:nvPr>
        </p:nvGraphicFramePr>
        <p:xfrm>
          <a:off x="7456888" y="777736"/>
          <a:ext cx="2386003" cy="210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고등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중등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분류명이 있는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8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게시글인</a:t>
                      </a:r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노출</a:t>
                      </a:r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첨부파일이 있는 경우 노출</a:t>
                      </a:r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이하 게시판 상동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465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입시정보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입시정보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1728"/>
              </p:ext>
            </p:extLst>
          </p:nvPr>
        </p:nvGraphicFramePr>
        <p:xfrm>
          <a:off x="1742820" y="2862257"/>
          <a:ext cx="560474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3892269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 입시정보입니다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중등 중간시험 정보입니다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 입시정보입니다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 입시정보입니다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963830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749875" y="2542831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4832983" y="2525169"/>
            <a:ext cx="893203" cy="266400"/>
            <a:chOff x="7735545" y="3527877"/>
            <a:chExt cx="1024449" cy="268183"/>
          </a:xfrm>
        </p:grpSpPr>
        <p:sp>
          <p:nvSpPr>
            <p:cNvPr id="31" name="직사각형 30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42820" y="2541352"/>
            <a:ext cx="893203" cy="268183"/>
            <a:chOff x="7735545" y="3527877"/>
            <a:chExt cx="1024449" cy="268183"/>
          </a:xfrm>
        </p:grpSpPr>
        <p:sp>
          <p:nvSpPr>
            <p:cNvPr id="34" name="직사각형 33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분류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07567" y="2542831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6623" y="3361412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40650" y="3731714"/>
            <a:ext cx="396000" cy="126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0164" y="2546206"/>
            <a:ext cx="933229" cy="2949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0" name="타원 39"/>
          <p:cNvSpPr/>
          <p:nvPr/>
        </p:nvSpPr>
        <p:spPr>
          <a:xfrm>
            <a:off x="1712000" y="227964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08626" y="2507996"/>
            <a:ext cx="933229" cy="2949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2" name="타원 41"/>
          <p:cNvSpPr/>
          <p:nvPr/>
        </p:nvSpPr>
        <p:spPr>
          <a:xfrm>
            <a:off x="4800462" y="224143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54588" y="3313535"/>
            <a:ext cx="1496926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4" name="타원 43"/>
          <p:cNvSpPr/>
          <p:nvPr/>
        </p:nvSpPr>
        <p:spPr>
          <a:xfrm>
            <a:off x="2167314" y="32833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64028" y="3329863"/>
            <a:ext cx="468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6" name="타원 45"/>
          <p:cNvSpPr/>
          <p:nvPr/>
        </p:nvSpPr>
        <p:spPr>
          <a:xfrm>
            <a:off x="4011697" y="305119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06233" y="3702698"/>
            <a:ext cx="468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8" name="타원 47"/>
          <p:cNvSpPr/>
          <p:nvPr/>
        </p:nvSpPr>
        <p:spPr>
          <a:xfrm>
            <a:off x="4708650" y="366871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EC-UIP-031-2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입시정보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입시정보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중등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및 고등의 입시정보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8240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첨부파일 다운로드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이하 게시판 상동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465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입시정보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입시정보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7105"/>
              </p:ext>
            </p:extLst>
          </p:nvPr>
        </p:nvGraphicFramePr>
        <p:xfrm>
          <a:off x="1742820" y="2546945"/>
          <a:ext cx="5604748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 입시정보입니다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 입시정보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31687"/>
              </p:ext>
            </p:extLst>
          </p:nvPr>
        </p:nvGraphicFramePr>
        <p:xfrm>
          <a:off x="1742820" y="5593758"/>
          <a:ext cx="56047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입시정보입니다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입시정보입니다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2820" y="5200822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64784" y="4840257"/>
            <a:ext cx="720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2371423" y="456512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6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진행중인 이벤트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이벤트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진행중인 이벤트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32757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 발표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66317"/>
              </p:ext>
            </p:extLst>
          </p:nvPr>
        </p:nvGraphicFramePr>
        <p:xfrm>
          <a:off x="1742820" y="2862257"/>
          <a:ext cx="560474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3280972"/>
                <a:gridCol w="16956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합격자 용돈 지원 이벤트입니다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힘내라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!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고딩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SNS</a:t>
                      </a:r>
                      <a:r>
                        <a:rPr lang="en-US" altLang="ko-KR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공유 이벤트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963830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72554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진행중인 이벤트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당첨자 발표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454588" y="3313535"/>
            <a:ext cx="1656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2167314" y="32833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14501" y="2465614"/>
            <a:ext cx="2294164" cy="38372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3" name="타원 32"/>
          <p:cNvSpPr/>
          <p:nvPr/>
        </p:nvSpPr>
        <p:spPr>
          <a:xfrm>
            <a:off x="4052439" y="253147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09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72000" rIns="72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진행중인 이벤트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이벤트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진행중인 이벤트 상세 </a:t>
            </a:r>
            <a:r>
              <a:rPr lang="ko-KR" altLang="en-US" sz="800" dirty="0">
                <a:latin typeface="+mn-ea"/>
              </a:rPr>
              <a:t>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84982"/>
              </p:ext>
            </p:extLst>
          </p:nvPr>
        </p:nvGraphicFramePr>
        <p:xfrm>
          <a:off x="1742820" y="2870141"/>
          <a:ext cx="5604748" cy="261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 기간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2017.01.01 – 2017.01.31 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오픈이벤트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7847"/>
              </p:ext>
            </p:extLst>
          </p:nvPr>
        </p:nvGraphicFramePr>
        <p:xfrm>
          <a:off x="1742820" y="5916954"/>
          <a:ext cx="56047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이벤트입니다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이벤트입니다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47527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진행중인 이벤트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당첨자 발표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42820" y="5551371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73620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EC-UIP-032-3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당첨자 발표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이벤트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당첨자 발표 </a:t>
            </a:r>
            <a:r>
              <a:rPr lang="ko-KR" altLang="en-US" sz="800" dirty="0" smtClean="0">
                <a:latin typeface="+mn-ea"/>
              </a:rPr>
              <a:t>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56639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5641590" y="2116712"/>
            <a:ext cx="1767921" cy="153088"/>
          </a:xfrm>
        </p:spPr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78579"/>
              </p:ext>
            </p:extLst>
          </p:nvPr>
        </p:nvGraphicFramePr>
        <p:xfrm>
          <a:off x="1742820" y="2862257"/>
          <a:ext cx="560474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3809117"/>
                <a:gridCol w="11674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발표일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합격자 용돈 지원 이벤트입니다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힘내라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!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고딩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SNS</a:t>
                      </a:r>
                      <a:r>
                        <a:rPr lang="en-US" altLang="ko-KR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공유 이벤트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963830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88850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진행중인 이벤트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당첨자 발표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454588" y="3313535"/>
            <a:ext cx="1656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2167314" y="32833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메뉴구성도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01928" y="4885118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06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j-ea"/>
                <a:ea typeface="+mj-ea"/>
              </a:rPr>
              <a:t>나의강의실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1928" y="5994157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07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학습방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6653" y="2792673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03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커뮤니티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6653" y="2295258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02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중등</a:t>
            </a:r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고등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51608" y="4882836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출결현황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82516" y="4882836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장바구니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84708" y="5994157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과정 정보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84708" y="4885118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나의 강의실 메인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TextBox 52"/>
          <p:cNvSpPr txBox="1"/>
          <p:nvPr/>
        </p:nvSpPr>
        <p:spPr>
          <a:xfrm>
            <a:off x="2109343" y="97436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부</a:t>
            </a:r>
            <a:r>
              <a:rPr lang="ko-KR" altLang="en-US" sz="1000" b="1" dirty="0" smtClean="0"/>
              <a:t> 메뉴</a:t>
            </a:r>
            <a:endParaRPr lang="ko-KR" altLang="en-US" sz="1000" b="1" dirty="0"/>
          </a:p>
        </p:txBody>
      </p:sp>
      <p:sp>
        <p:nvSpPr>
          <p:cNvPr id="75" name="TextBox 53"/>
          <p:cNvSpPr txBox="1"/>
          <p:nvPr/>
        </p:nvSpPr>
        <p:spPr>
          <a:xfrm>
            <a:off x="619956" y="98224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BC000D"/>
                </a:solidFill>
              </a:rPr>
              <a:t>주 메뉴</a:t>
            </a:r>
            <a:endParaRPr lang="ko-KR" altLang="en-US" sz="1000" b="1" dirty="0">
              <a:solidFill>
                <a:srgbClr val="BC000D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06653" y="1797843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01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j-ea"/>
                <a:ea typeface="+mj-ea"/>
              </a:rPr>
              <a:t>에코스터디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18233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선생님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51608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업무제휴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89433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에코스터디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 소개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51608" y="279267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수강후기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89433" y="279267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입시정보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06653" y="3896000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04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회원서비스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418158" y="391163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51608" y="391163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아이디</a:t>
            </a:r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찾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885058" y="391163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이용약관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89433" y="3896000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18508" y="390363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개인정보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취급방침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113424" y="4882836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결제내역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18158" y="5994157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651608" y="5994157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강의자료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882516" y="5994157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수강후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06653" y="1298833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00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메인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418158" y="279267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이벤트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347233" y="3896000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무단수집거부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06653" y="4392502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05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고객센터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418233" y="4392502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51608" y="4392502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자주묻는질문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189433" y="4392502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고객센터 메인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82516" y="4392502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필요프로그램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18158" y="4884198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수강현황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118508" y="5302831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포인트내역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352033" y="5302831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회원정보수정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84708" y="3201561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중등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184708" y="3505175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고등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418158" y="3210302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진행 중인 이벤트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418158" y="3513916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당첨자 발표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408708" y="5322335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수강중인 과정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408708" y="5625949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종료된 과정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352033" y="4882836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쿠폰내역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51608" y="230792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결제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89433" y="230792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과정목록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8158" y="230792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수강신청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95361" y="1298833"/>
            <a:ext cx="1404000" cy="360040"/>
          </a:xfrm>
          <a:prstGeom prst="rect">
            <a:avLst/>
          </a:prstGeom>
          <a:solidFill>
            <a:srgbClr val="BC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+mj-ea"/>
                <a:ea typeface="+mj-ea"/>
              </a:rPr>
              <a:t> 08 </a:t>
            </a:r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통합검색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7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EC-UIP-032-4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당첨자 발표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이벤트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당첨자 발표 </a:t>
            </a:r>
            <a:r>
              <a:rPr lang="ko-KR" altLang="en-US" sz="800" dirty="0" smtClean="0">
                <a:latin typeface="+mn-ea"/>
              </a:rPr>
              <a:t>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9689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74778"/>
              </p:ext>
            </p:extLst>
          </p:nvPr>
        </p:nvGraphicFramePr>
        <p:xfrm>
          <a:off x="1742820" y="2870141"/>
          <a:ext cx="5604748" cy="261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발표일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2017.01.31 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오픈이벤트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담청자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발표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축하합니다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15738"/>
              </p:ext>
            </p:extLst>
          </p:nvPr>
        </p:nvGraphicFramePr>
        <p:xfrm>
          <a:off x="1742820" y="5916954"/>
          <a:ext cx="56047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당첨자발표입니다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당첨자발표입니다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6683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진행중인 이벤트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당첨자 발표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42820" y="5543279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68189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EC-UIP-033-1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수강후기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86196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과정명과 제목 표시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평가한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수강후기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수강후기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55043"/>
              </p:ext>
            </p:extLst>
          </p:nvPr>
        </p:nvGraphicFramePr>
        <p:xfrm>
          <a:off x="1742820" y="2862257"/>
          <a:ext cx="56047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421751"/>
                <a:gridCol w="977462"/>
                <a:gridCol w="733097"/>
                <a:gridCol w="8442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고교내신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·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수능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등급 영문법연습 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3300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짱입니다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감사합니다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고교내신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수능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등급 영문법연습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3300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강의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짱입니다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감사합니다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고교내신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수능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등급 영문법연습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3300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강의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짱입니다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감사합니다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정학생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고교내신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수능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등급 영문법연습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3300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강의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짱입니다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감사합니다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박학생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963830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749875" y="2542831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807567" y="2542831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954283" y="3365427"/>
            <a:ext cx="650601" cy="108000"/>
            <a:chOff x="7725103" y="3287110"/>
            <a:chExt cx="650601" cy="108000"/>
          </a:xfrm>
        </p:grpSpPr>
        <p:sp>
          <p:nvSpPr>
            <p:cNvPr id="36" name="포인트가 5개인 별 35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7" name="포인트가 5개인 별 36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8" name="포인트가 5개인 별 37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955835" y="3739939"/>
            <a:ext cx="650601" cy="108000"/>
            <a:chOff x="7725103" y="3287110"/>
            <a:chExt cx="650601" cy="108000"/>
          </a:xfrm>
        </p:grpSpPr>
        <p:sp>
          <p:nvSpPr>
            <p:cNvPr id="58" name="포인트가 5개인 별 57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9" name="포인트가 5개인 별 58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0" name="포인트가 5개인 별 59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1" name="포인트가 5개인 별 60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2" name="포인트가 5개인 별 61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954283" y="4097139"/>
            <a:ext cx="650601" cy="108000"/>
            <a:chOff x="7725103" y="3287110"/>
            <a:chExt cx="650601" cy="108000"/>
          </a:xfrm>
        </p:grpSpPr>
        <p:sp>
          <p:nvSpPr>
            <p:cNvPr id="64" name="포인트가 5개인 별 63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5" name="포인트가 5개인 별 64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6" name="포인트가 5개인 별 65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7" name="포인트가 5개인 별 66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8" name="포인트가 5개인 별 67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954283" y="5598877"/>
            <a:ext cx="650601" cy="108000"/>
            <a:chOff x="7725103" y="3287110"/>
            <a:chExt cx="650601" cy="108000"/>
          </a:xfrm>
        </p:grpSpPr>
        <p:sp>
          <p:nvSpPr>
            <p:cNvPr id="70" name="포인트가 5개인 별 69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1" name="포인트가 5개인 별 70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2" name="포인트가 5개인 별 71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3" name="포인트가 5개인 별 72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74" name="포인트가 5개인 별 73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832983" y="2525169"/>
            <a:ext cx="893203" cy="266400"/>
            <a:chOff x="7735545" y="3527877"/>
            <a:chExt cx="1024449" cy="268183"/>
          </a:xfrm>
        </p:grpSpPr>
        <p:sp>
          <p:nvSpPr>
            <p:cNvPr id="76" name="직사각형 75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4808626" y="2507996"/>
            <a:ext cx="933229" cy="2949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79" name="타원 78"/>
          <p:cNvSpPr/>
          <p:nvPr/>
        </p:nvSpPr>
        <p:spPr>
          <a:xfrm>
            <a:off x="4800462" y="224143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46424" y="3289043"/>
            <a:ext cx="2019440" cy="27058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81" name="타원 80"/>
          <p:cNvSpPr/>
          <p:nvPr/>
        </p:nvSpPr>
        <p:spPr>
          <a:xfrm>
            <a:off x="2159150" y="329149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07057" y="328904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81124" y="3279988"/>
            <a:ext cx="760466" cy="27058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4039088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EC-UIP-033-2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커뮤니티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수강후기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수강후기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수강후기</a:t>
            </a:r>
            <a:endParaRPr lang="ko-KR" altLang="en-US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50725"/>
              </p:ext>
            </p:extLst>
          </p:nvPr>
        </p:nvGraphicFramePr>
        <p:xfrm>
          <a:off x="1742820" y="2546945"/>
          <a:ext cx="5604748" cy="261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고교내신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·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수능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등급 영문법연습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3300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강의 </a:t>
                      </a: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짱입니다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감사합니다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별점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수강후기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1150"/>
              </p:ext>
            </p:extLst>
          </p:nvPr>
        </p:nvGraphicFramePr>
        <p:xfrm>
          <a:off x="1742820" y="5604641"/>
          <a:ext cx="5604748" cy="73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59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수강후기입니다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수강후기입니다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2203200" y="3192007"/>
            <a:ext cx="650601" cy="108000"/>
            <a:chOff x="7725103" y="3287110"/>
            <a:chExt cx="650601" cy="108000"/>
          </a:xfrm>
        </p:grpSpPr>
        <p:sp>
          <p:nvSpPr>
            <p:cNvPr id="79" name="포인트가 5개인 별 78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82" name="포인트가 5개인 별 81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742820" y="5222985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336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57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65424"/>
              </p:ext>
            </p:extLst>
          </p:nvPr>
        </p:nvGraphicFramePr>
        <p:xfrm>
          <a:off x="2129181" y="3569071"/>
          <a:ext cx="5099492" cy="184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098"/>
                <a:gridCol w="1897394"/>
              </a:tblGrid>
              <a:tr h="184864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로그인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로그인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38876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회원가입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16566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19575" y="3796567"/>
            <a:ext cx="2088000" cy="250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36000" rIns="36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18151" y="4128427"/>
            <a:ext cx="2088000" cy="250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36000" rIns="36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4675" y="4419467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 저장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9181" y="2870005"/>
            <a:ext cx="5099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오신 것을 환영합니다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에코스터디의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다양한 서비스 이용 및 커뮤니티 활동을 위해 로그인 하시길 바랍니다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67881" y="3783292"/>
            <a:ext cx="899095" cy="595516"/>
          </a:xfrm>
          <a:prstGeom prst="rect">
            <a:avLst/>
          </a:prstGeom>
          <a:solidFill>
            <a:srgbClr val="BC000D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4675" y="4724462"/>
            <a:ext cx="319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아직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에코스터디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회원이 아니세요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r"/>
            <a:r>
              <a:rPr lang="ko-KR" altLang="en-US" sz="9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900" dirty="0">
              <a:solidFill>
                <a:srgbClr val="C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▪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아이디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또는 비밀번호가 기억나지 않으세요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r"/>
            <a:r>
              <a:rPr lang="ko-KR" altLang="en-US" sz="9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아이디</a:t>
            </a:r>
            <a:r>
              <a:rPr lang="en-US" altLang="ko-KR" sz="9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9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찾기</a:t>
            </a:r>
            <a:endParaRPr lang="ko-KR" altLang="en-US" sz="900" dirty="0">
              <a:solidFill>
                <a:srgbClr val="C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54547"/>
              </p:ext>
            </p:extLst>
          </p:nvPr>
        </p:nvGraphicFramePr>
        <p:xfrm>
          <a:off x="5380262" y="3630068"/>
          <a:ext cx="1812474" cy="174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74"/>
              </a:tblGrid>
              <a:tr h="174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IMAGE0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4678135" y="458032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02627" y="4865914"/>
            <a:ext cx="628559" cy="19040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074068" y="5159828"/>
            <a:ext cx="1216389" cy="17947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3" name="타원 32"/>
          <p:cNvSpPr/>
          <p:nvPr/>
        </p:nvSpPr>
        <p:spPr>
          <a:xfrm>
            <a:off x="4054151" y="53687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29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회원가입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회원가입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회원가입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00850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회원가입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마더텅의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회원가입 페이지로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0359" y="87399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713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아이디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비밀번호 찾기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아이디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비밀번호 찾기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아아디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비밀번호 찾기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00243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 페이지로 이동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5563444" y="2157171"/>
            <a:ext cx="1846068" cy="165891"/>
          </a:xfrm>
        </p:spPr>
        <p:txBody>
          <a:bodyPr lIns="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마더텅의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아이디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 페이지로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0359" y="87399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165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이용약관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이용약관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이용약관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42820" y="2481667"/>
            <a:ext cx="5555602" cy="42630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08000" bIns="108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이용약관 내용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9884" y="2481667"/>
            <a:ext cx="148538" cy="42630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77787" y="2532001"/>
            <a:ext cx="97200" cy="429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87568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EC-UIP-045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72000" rIns="72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개인정보취급방침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개인정보취급방침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개인정보취급방침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5494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42820" y="2481667"/>
            <a:ext cx="5555602" cy="42630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08000" bIns="108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개인정보취급방침 내용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9884" y="2481667"/>
            <a:ext cx="148538" cy="42630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77787" y="2532001"/>
            <a:ext cx="97200" cy="429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95446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EC-UIP-046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36000" rIns="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이메일무단수집거부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회원서비스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>
                <a:latin typeface="+mn-ea"/>
              </a:rPr>
              <a:t>이메일무단수집거부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이메일무단수집거부</a:t>
            </a:r>
            <a:r>
              <a:rPr lang="ko-KR" altLang="en-US" sz="800" dirty="0">
                <a:latin typeface="+mn-ea"/>
              </a:rPr>
              <a:t>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977726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이메일무단수집거부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회원서비스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이메일무단수집거부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42820" y="2481667"/>
            <a:ext cx="5555602" cy="42630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08000" bIns="108000" rtlCol="0" anchor="t"/>
          <a:lstStyle/>
          <a:p>
            <a:pPr algn="l"/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이메일무단수집거부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내용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9884" y="2481667"/>
            <a:ext cx="148538" cy="42630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77787" y="2532001"/>
            <a:ext cx="97200" cy="429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408765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</a:t>
            </a:r>
            <a:r>
              <a:rPr lang="ko-KR" altLang="en-US" sz="800" dirty="0">
                <a:latin typeface="+mn-ea"/>
              </a:rPr>
              <a:t>인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10744"/>
              </p:ext>
            </p:extLst>
          </p:nvPr>
        </p:nvGraphicFramePr>
        <p:xfrm>
          <a:off x="7456888" y="777736"/>
          <a:ext cx="2386003" cy="19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롤링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1893" y="1693153"/>
            <a:ext cx="7354800" cy="2421648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15654" y="3892112"/>
            <a:ext cx="108000" cy="108000"/>
          </a:xfrm>
          <a:prstGeom prst="rect">
            <a:avLst/>
          </a:prstGeom>
          <a:solidFill>
            <a:srgbClr val="BC000D"/>
          </a:solidFill>
          <a:ln w="3175"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775935" y="389211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37662" y="389211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099389" y="389211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8283" y="4338016"/>
            <a:ext cx="2225449" cy="219967"/>
            <a:chOff x="2443655" y="2426129"/>
            <a:chExt cx="2225449" cy="219967"/>
          </a:xfrm>
        </p:grpSpPr>
        <p:sp>
          <p:nvSpPr>
            <p:cNvPr id="21" name="액자 20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에코스터디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추천</a:t>
              </a: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74264"/>
              </p:ext>
            </p:extLst>
          </p:nvPr>
        </p:nvGraphicFramePr>
        <p:xfrm>
          <a:off x="51893" y="4612085"/>
          <a:ext cx="7354800" cy="20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191"/>
                <a:gridCol w="2643209"/>
                <a:gridCol w="1034347"/>
                <a:gridCol w="26430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4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4" y="4689195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4" y="5739668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45" y="4689195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45" y="5738848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sp>
        <p:nvSpPr>
          <p:cNvPr id="31" name="타원형 설명선 30"/>
          <p:cNvSpPr/>
          <p:nvPr/>
        </p:nvSpPr>
        <p:spPr>
          <a:xfrm>
            <a:off x="6790283" y="1753386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244008" y="381628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37756" y="3829049"/>
            <a:ext cx="728458" cy="2367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2" name="타원 31"/>
          <p:cNvSpPr/>
          <p:nvPr/>
        </p:nvSpPr>
        <p:spPr>
          <a:xfrm>
            <a:off x="6152527" y="7779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6275" y="824160"/>
            <a:ext cx="893418" cy="18004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4" name="타원 33"/>
          <p:cNvSpPr/>
          <p:nvPr/>
        </p:nvSpPr>
        <p:spPr>
          <a:xfrm>
            <a:off x="5500347" y="10299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88716" y="1047072"/>
            <a:ext cx="1553377" cy="27074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509865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389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ko-KR" altLang="en-US" sz="800" dirty="0">
                <a:latin typeface="+mn-ea"/>
              </a:rPr>
              <a:t>메인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34504"/>
              </p:ext>
            </p:extLst>
          </p:nvPr>
        </p:nvGraphicFramePr>
        <p:xfrm>
          <a:off x="7456888" y="777736"/>
          <a:ext cx="2386003" cy="205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온라인상담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쪽지함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필요프로그램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필요프로그램 페이지로 이동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이동 없음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설명 필요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16566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42820" y="2516124"/>
            <a:ext cx="265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모든 불편사항을 해결해 드립니다</a:t>
            </a:r>
            <a:r>
              <a:rPr lang="en-US" altLang="ko-KR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32277"/>
              </p:ext>
            </p:extLst>
          </p:nvPr>
        </p:nvGraphicFramePr>
        <p:xfrm>
          <a:off x="4530939" y="2548781"/>
          <a:ext cx="2751604" cy="96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04"/>
              </a:tblGrid>
              <a:tr h="964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87716"/>
              </p:ext>
            </p:extLst>
          </p:nvPr>
        </p:nvGraphicFramePr>
        <p:xfrm>
          <a:off x="1742820" y="4161789"/>
          <a:ext cx="560474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52"/>
                <a:gridCol w="4056063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737586" y="3843842"/>
            <a:ext cx="2225449" cy="219967"/>
            <a:chOff x="2443655" y="2426129"/>
            <a:chExt cx="2225449" cy="219967"/>
          </a:xfrm>
        </p:grpSpPr>
        <p:sp>
          <p:nvSpPr>
            <p:cNvPr id="16" name="액자 1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자주묻는</a:t>
              </a:r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질문 </a:t>
              </a:r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BEST 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62150" y="3911681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더 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4766"/>
              </p:ext>
            </p:extLst>
          </p:nvPr>
        </p:nvGraphicFramePr>
        <p:xfrm>
          <a:off x="1741962" y="5739495"/>
          <a:ext cx="1800000" cy="102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027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온라인 상담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빠르고 신속하게 답변 드립니다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쪽지함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40597"/>
              </p:ext>
            </p:extLst>
          </p:nvPr>
        </p:nvGraphicFramePr>
        <p:xfrm>
          <a:off x="3645143" y="5739495"/>
          <a:ext cx="1800000" cy="102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027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필요 프로그램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학습에 필요한 프로그램을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다운 받으세요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21306"/>
              </p:ext>
            </p:extLst>
          </p:nvPr>
        </p:nvGraphicFramePr>
        <p:xfrm>
          <a:off x="5548324" y="5739884"/>
          <a:ext cx="1800000" cy="10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</a:tblGrid>
              <a:tr h="101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평일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09:00 – 18:00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070-0000-000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타원형 설명선 22"/>
          <p:cNvSpPr/>
          <p:nvPr/>
        </p:nvSpPr>
        <p:spPr>
          <a:xfrm>
            <a:off x="1786435" y="5771514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3689616" y="5775145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형 설명선 24"/>
          <p:cNvSpPr/>
          <p:nvPr/>
        </p:nvSpPr>
        <p:spPr>
          <a:xfrm>
            <a:off x="5575954" y="5772884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65813" y="2695249"/>
            <a:ext cx="1341028" cy="715307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필요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721397" y="3926894"/>
            <a:ext cx="642789" cy="18790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8" name="타원 27"/>
          <p:cNvSpPr/>
          <p:nvPr/>
        </p:nvSpPr>
        <p:spPr>
          <a:xfrm>
            <a:off x="6420684" y="38968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14921" y="5690507"/>
            <a:ext cx="5665593" cy="110217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1411331" y="569050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8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</a:t>
            </a:r>
            <a:r>
              <a:rPr lang="ko-KR" altLang="en-US" sz="800" dirty="0">
                <a:latin typeface="+mn-ea"/>
              </a:rPr>
              <a:t>게시판 </a:t>
            </a:r>
            <a:r>
              <a:rPr lang="ko-KR" altLang="en-US" sz="800" dirty="0" smtClean="0">
                <a:latin typeface="+mn-ea"/>
              </a:rPr>
              <a:t>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공지시항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04968"/>
              </p:ext>
            </p:extLst>
          </p:nvPr>
        </p:nvGraphicFramePr>
        <p:xfrm>
          <a:off x="1742820" y="2862257"/>
          <a:ext cx="560474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3892269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2864580" y="5963830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49875" y="2542831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6807567" y="2542831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832983" y="2525169"/>
            <a:ext cx="893203" cy="266400"/>
            <a:chOff x="7735545" y="3527877"/>
            <a:chExt cx="1024449" cy="268183"/>
          </a:xfrm>
        </p:grpSpPr>
        <p:sp>
          <p:nvSpPr>
            <p:cNvPr id="37" name="직사각형 36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94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게시판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공지시항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40602"/>
              </p:ext>
            </p:extLst>
          </p:nvPr>
        </p:nvGraphicFramePr>
        <p:xfrm>
          <a:off x="1742820" y="2546945"/>
          <a:ext cx="5604748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34011"/>
              </p:ext>
            </p:extLst>
          </p:nvPr>
        </p:nvGraphicFramePr>
        <p:xfrm>
          <a:off x="1742820" y="5593758"/>
          <a:ext cx="56047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공지사항입니다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공지사항입니다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2820" y="5175733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647189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자주묻는질문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자주묻는질문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자주묻는질문</a:t>
            </a:r>
            <a:r>
              <a:rPr lang="ko-KR" altLang="en-US" sz="800" dirty="0">
                <a:latin typeface="+mn-ea"/>
              </a:rPr>
              <a:t>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08391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클릭하여 내용 영역 열기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자주묻는질문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자주묻는질문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9554"/>
              </p:ext>
            </p:extLst>
          </p:nvPr>
        </p:nvGraphicFramePr>
        <p:xfrm>
          <a:off x="1742820" y="3018787"/>
          <a:ext cx="5604747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52"/>
                <a:gridCol w="4056063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질문의 답변입니다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258642" y="3109429"/>
            <a:ext cx="1656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6" name="타원 25"/>
          <p:cNvSpPr/>
          <p:nvPr/>
        </p:nvSpPr>
        <p:spPr>
          <a:xfrm>
            <a:off x="1826495" y="374587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6098" y="3418341"/>
            <a:ext cx="4961131" cy="10638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cxnSp>
        <p:nvCxnSpPr>
          <p:cNvPr id="14" name="구부러진 연결선 13"/>
          <p:cNvCxnSpPr>
            <a:stCxn id="25" idx="1"/>
            <a:endCxn id="27" idx="1"/>
          </p:cNvCxnSpPr>
          <p:nvPr/>
        </p:nvCxnSpPr>
        <p:spPr>
          <a:xfrm rot="10800000" flipV="1">
            <a:off x="2256098" y="3203900"/>
            <a:ext cx="2544" cy="746365"/>
          </a:xfrm>
          <a:prstGeom prst="curvedConnector3">
            <a:avLst>
              <a:gd name="adj1" fmla="val 9085849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42820" y="2597919"/>
            <a:ext cx="1080000" cy="378373"/>
          </a:xfrm>
          <a:prstGeom prst="rect">
            <a:avLst/>
          </a:prstGeom>
          <a:solidFill>
            <a:srgbClr val="EDC9C9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전체보기</a:t>
            </a:r>
          </a:p>
        </p:txBody>
      </p:sp>
    </p:spTree>
    <p:extLst>
      <p:ext uri="{BB962C8B-B14F-4D97-AF65-F5344CB8AC3E}">
        <p14:creationId xmlns:p14="http://schemas.microsoft.com/office/powerpoint/2010/main" val="323850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보낸 쪽지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보낸 쪽지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01773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보낸 쪽지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받은 쪽지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글쓰기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답변을 받은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보낸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30536"/>
              </p:ext>
            </p:extLst>
          </p:nvPr>
        </p:nvGraphicFramePr>
        <p:xfrm>
          <a:off x="1742820" y="3286801"/>
          <a:ext cx="56047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911327"/>
                <a:gridCol w="1118507"/>
                <a:gridCol w="9467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발신일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 문의합니다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 문의합니다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 문의합니다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문의합니다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661752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749875" y="2967375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742820" y="2967274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832983" y="2949713"/>
            <a:ext cx="893203" cy="266400"/>
            <a:chOff x="7735545" y="3527877"/>
            <a:chExt cx="1024449" cy="268183"/>
          </a:xfrm>
        </p:grpSpPr>
        <p:sp>
          <p:nvSpPr>
            <p:cNvPr id="35" name="직사각형 34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807567" y="2967375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sp>
        <p:nvSpPr>
          <p:cNvPr id="44" name="타원 43"/>
          <p:cNvSpPr/>
          <p:nvPr/>
        </p:nvSpPr>
        <p:spPr>
          <a:xfrm>
            <a:off x="1426886" y="297179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16238" y="2941549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16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714500" y="2482172"/>
            <a:ext cx="2294163" cy="367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0" name="타원 39"/>
          <p:cNvSpPr/>
          <p:nvPr/>
        </p:nvSpPr>
        <p:spPr>
          <a:xfrm>
            <a:off x="4056852" y="254095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66542" y="3770366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</a:t>
            </a:r>
          </a:p>
        </p:txBody>
      </p:sp>
      <p:sp>
        <p:nvSpPr>
          <p:cNvPr id="42" name="타원 41"/>
          <p:cNvSpPr/>
          <p:nvPr/>
        </p:nvSpPr>
        <p:spPr>
          <a:xfrm>
            <a:off x="2156820" y="408210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38258" y="4113637"/>
            <a:ext cx="972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6" name="타원 45"/>
          <p:cNvSpPr/>
          <p:nvPr/>
        </p:nvSpPr>
        <p:spPr>
          <a:xfrm>
            <a:off x="3845845" y="370736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7357" y="3758255"/>
            <a:ext cx="438722" cy="1687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6066064" y="2635054"/>
            <a:ext cx="1281503" cy="15263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나의강의실로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이동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012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보낸 쪽지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보낸 쪽지 </a:t>
            </a:r>
            <a:r>
              <a:rPr lang="ko-KR" altLang="en-US" sz="800" dirty="0" smtClean="0">
                <a:latin typeface="+mn-ea"/>
              </a:rPr>
              <a:t>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35574"/>
              </p:ext>
            </p:extLst>
          </p:nvPr>
        </p:nvGraphicFramePr>
        <p:xfrm>
          <a:off x="7456888" y="777736"/>
          <a:ext cx="2386003" cy="19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답변이 있는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삭제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내용이 있거나 답신자가 쪽지를 확인한 경우 수정 불가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보낸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0653"/>
              </p:ext>
            </p:extLst>
          </p:nvPr>
        </p:nvGraphicFramePr>
        <p:xfrm>
          <a:off x="1742820" y="2914339"/>
          <a:ext cx="5604748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 문의합니다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42820" y="6394914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978571" y="4689331"/>
            <a:ext cx="5139559" cy="1099139"/>
            <a:chOff x="1978571" y="4379093"/>
            <a:chExt cx="5139559" cy="886867"/>
          </a:xfrm>
        </p:grpSpPr>
        <p:sp>
          <p:nvSpPr>
            <p:cNvPr id="37" name="직사각형 36"/>
            <p:cNvSpPr/>
            <p:nvPr/>
          </p:nvSpPr>
          <p:spPr>
            <a:xfrm>
              <a:off x="1978571" y="4379093"/>
              <a:ext cx="5139559" cy="88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답변내용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            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2017.01.01 |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운영자</a:t>
              </a:r>
              <a:endPara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문의 내용의 답변입니다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49516" y="4573185"/>
              <a:ext cx="5004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509222" y="6394914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25262" y="6394914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48360" y="4664840"/>
            <a:ext cx="5203554" cy="11562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1662576" y="466685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08396" y="639381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9584" y="6379893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490614" y="6373025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7424514" y="638935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39892" y="4379093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삭제하시겠습니까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01205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187003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31" name="직선 화살표 연결선 30"/>
          <p:cNvCxnSpPr>
            <a:stCxn id="25" idx="0"/>
            <a:endCxn id="28" idx="1"/>
          </p:cNvCxnSpPr>
          <p:nvPr/>
        </p:nvCxnSpPr>
        <p:spPr>
          <a:xfrm flipV="1">
            <a:off x="6033669" y="4860837"/>
            <a:ext cx="1806223" cy="15190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31690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938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쪽지 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쪽지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61165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보낸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0478"/>
              </p:ext>
            </p:extLst>
          </p:nvPr>
        </p:nvGraphicFramePr>
        <p:xfrm>
          <a:off x="1742820" y="2889840"/>
          <a:ext cx="5604748" cy="279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614"/>
                <a:gridCol w="46201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허용파일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이미지파일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압축파일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(ZIP) /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용량제한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30MB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108000" marB="720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42820" y="5779205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25550" y="5779205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78075" y="2942468"/>
            <a:ext cx="4505594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773536" y="5191378"/>
            <a:ext cx="2295078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797270" y="3305153"/>
            <a:ext cx="5481860" cy="175669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310262" y="5235966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파일선택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90614" y="5760705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7432678" y="577703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96558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22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받은 쪽지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받은 쪽지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37324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받은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2854"/>
              </p:ext>
            </p:extLst>
          </p:nvPr>
        </p:nvGraphicFramePr>
        <p:xfrm>
          <a:off x="1742820" y="3286801"/>
          <a:ext cx="56047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576591"/>
                <a:gridCol w="824593"/>
                <a:gridCol w="865414"/>
                <a:gridCol w="7100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보낸이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수신일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이벤트에 당첨 되셨습니다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생일 축하합니다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입금 처리 되었습니다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 처리를 완료하였습니다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661752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749875" y="2967375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4832983" y="2949713"/>
            <a:ext cx="893203" cy="266400"/>
            <a:chOff x="7735545" y="3527877"/>
            <a:chExt cx="1024449" cy="268183"/>
          </a:xfrm>
        </p:grpSpPr>
        <p:sp>
          <p:nvSpPr>
            <p:cNvPr id="35" name="직사각형 34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807567" y="2967375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47748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872730" y="3770366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</a:t>
            </a:r>
          </a:p>
        </p:txBody>
      </p:sp>
      <p:sp>
        <p:nvSpPr>
          <p:cNvPr id="42" name="타원 41"/>
          <p:cNvSpPr/>
          <p:nvPr/>
        </p:nvSpPr>
        <p:spPr>
          <a:xfrm>
            <a:off x="2156820" y="408210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38258" y="4113637"/>
            <a:ext cx="972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935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EC-UIP-054-5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받은 쪽지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받은 </a:t>
            </a:r>
            <a:r>
              <a:rPr lang="ko-KR" altLang="en-US" sz="800" dirty="0">
                <a:latin typeface="+mn-ea"/>
              </a:rPr>
              <a:t>쪽지 </a:t>
            </a:r>
            <a:r>
              <a:rPr lang="ko-KR" altLang="en-US" sz="800" dirty="0" smtClean="0">
                <a:latin typeface="+mn-ea"/>
              </a:rPr>
              <a:t>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1096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답변이 있는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삭제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답변이 없는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답변 수정 페이지로 이동</a:t>
                      </a:r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받은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6088"/>
              </p:ext>
            </p:extLst>
          </p:nvPr>
        </p:nvGraphicFramePr>
        <p:xfrm>
          <a:off x="1742820" y="2914339"/>
          <a:ext cx="5604748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이벤트에 당첨 되셨습니다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쪽지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42820" y="6394914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978571" y="4689331"/>
            <a:ext cx="5139559" cy="1099139"/>
            <a:chOff x="1978571" y="4379093"/>
            <a:chExt cx="5139559" cy="886867"/>
          </a:xfrm>
        </p:grpSpPr>
        <p:sp>
          <p:nvSpPr>
            <p:cNvPr id="37" name="직사각형 36"/>
            <p:cNvSpPr/>
            <p:nvPr/>
          </p:nvSpPr>
          <p:spPr>
            <a:xfrm>
              <a:off x="1978571" y="4379093"/>
              <a:ext cx="5139559" cy="88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답변내용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2017.01.01 |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운영자 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</a:p>
            <a:p>
              <a:pPr algn="l"/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감사합니다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49516" y="4573185"/>
              <a:ext cx="5004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5617096" y="6394914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48360" y="4664840"/>
            <a:ext cx="5203554" cy="11562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1662576" y="466685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00230" y="639381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1418" y="6379893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7839892" y="4379093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삭제하시겠습니까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01205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187003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31" name="직선 화살표 연결선 30"/>
          <p:cNvCxnSpPr>
            <a:stCxn id="25" idx="0"/>
            <a:endCxn id="28" idx="1"/>
          </p:cNvCxnSpPr>
          <p:nvPr/>
        </p:nvCxnSpPr>
        <p:spPr>
          <a:xfrm flipV="1">
            <a:off x="6025503" y="4860837"/>
            <a:ext cx="1814389" cy="15190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9122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509222" y="6394914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답변 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90614" y="6373025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5" name="타원 44"/>
          <p:cNvSpPr/>
          <p:nvPr/>
        </p:nvSpPr>
        <p:spPr>
          <a:xfrm>
            <a:off x="7424514" y="638935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1192" y="4724881"/>
            <a:ext cx="693241" cy="171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답변 수정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335486" y="4715081"/>
            <a:ext cx="734922" cy="22431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8" name="타원 47"/>
          <p:cNvSpPr/>
          <p:nvPr/>
        </p:nvSpPr>
        <p:spPr>
          <a:xfrm>
            <a:off x="6125770" y="49586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4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</a:t>
            </a:r>
            <a:r>
              <a:rPr lang="ko-KR" altLang="en-US" sz="800" dirty="0">
                <a:latin typeface="+mn-ea"/>
              </a:rPr>
              <a:t>인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91740"/>
              </p:ext>
            </p:extLst>
          </p:nvPr>
        </p:nvGraphicFramePr>
        <p:xfrm>
          <a:off x="51893" y="2032901"/>
          <a:ext cx="7354799" cy="95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4799"/>
              </a:tblGrid>
              <a:tr h="95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smtClean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 배너</a:t>
                      </a:r>
                      <a:endParaRPr lang="ko-KR" altLang="en-US" sz="1600" b="1" dirty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0" marR="360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타원형 설명선 21"/>
          <p:cNvSpPr/>
          <p:nvPr/>
        </p:nvSpPr>
        <p:spPr>
          <a:xfrm>
            <a:off x="6782977" y="2093134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57469"/>
              </p:ext>
            </p:extLst>
          </p:nvPr>
        </p:nvGraphicFramePr>
        <p:xfrm>
          <a:off x="51892" y="3095120"/>
          <a:ext cx="3636000" cy="14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중등 과정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85733"/>
              </p:ext>
            </p:extLst>
          </p:nvPr>
        </p:nvGraphicFramePr>
        <p:xfrm>
          <a:off x="3759184" y="3095120"/>
          <a:ext cx="3636000" cy="14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고등 과정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832652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24935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en-US" altLang="ko-KR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7218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en-US" altLang="ko-KR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98037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en-US" altLang="ko-KR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3400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05683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1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97966" y="3619810"/>
            <a:ext cx="820991" cy="72358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140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6387"/>
              </p:ext>
            </p:extLst>
          </p:nvPr>
        </p:nvGraphicFramePr>
        <p:xfrm>
          <a:off x="51892" y="4624520"/>
          <a:ext cx="2448000" cy="16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000"/>
              </a:tblGrid>
              <a:tr h="98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평일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09:00 – 18:00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1661-1064</a:t>
                      </a:r>
                    </a:p>
                  </a:txBody>
                  <a:tcPr marT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9760">
                <a:tc>
                  <a:txBody>
                    <a:bodyPr/>
                    <a:lstStyle/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84548" y="3517756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</a:p>
        </p:txBody>
      </p:sp>
      <p:sp>
        <p:nvSpPr>
          <p:cNvPr id="39" name="타원형 설명선 38"/>
          <p:cNvSpPr/>
          <p:nvPr/>
        </p:nvSpPr>
        <p:spPr>
          <a:xfrm>
            <a:off x="3772665" y="3517756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5481" y="5666324"/>
            <a:ext cx="918072" cy="563528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50" b="1" dirty="0" err="1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자주묻는질문</a:t>
            </a:r>
            <a:endParaRPr lang="ko-KR" altLang="en-US" sz="105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357142" y="5666324"/>
            <a:ext cx="918072" cy="563528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5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</a:t>
            </a:r>
            <a:endParaRPr lang="en-US" altLang="ko-KR" sz="1050" b="1" dirty="0" smtClean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4676"/>
              </p:ext>
            </p:extLst>
          </p:nvPr>
        </p:nvGraphicFramePr>
        <p:xfrm>
          <a:off x="2608652" y="4624520"/>
          <a:ext cx="2448000" cy="16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000"/>
              </a:tblGrid>
              <a:tr h="169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▪ [2017]7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개정 중학영문법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▪ [2017]7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개정 중학영문법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▪ [2017]7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개정 중학영문법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▪ [2017]7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개정 중학영문법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▪ [2017]7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개정 중학영문법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..</a:t>
                      </a:r>
                    </a:p>
                  </a:txBody>
                  <a:tcPr marT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9165"/>
              </p:ext>
            </p:extLst>
          </p:nvPr>
        </p:nvGraphicFramePr>
        <p:xfrm>
          <a:off x="5165412" y="4624520"/>
          <a:ext cx="2229772" cy="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772"/>
              </a:tblGrid>
              <a:tr h="81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배너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타원형 설명선 43"/>
          <p:cNvSpPr/>
          <p:nvPr/>
        </p:nvSpPr>
        <p:spPr>
          <a:xfrm>
            <a:off x="5192624" y="4658725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82613"/>
              </p:ext>
            </p:extLst>
          </p:nvPr>
        </p:nvGraphicFramePr>
        <p:xfrm>
          <a:off x="5163432" y="5509871"/>
          <a:ext cx="2229772" cy="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772"/>
              </a:tblGrid>
              <a:tr h="81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배너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타원형 설명선 47"/>
          <p:cNvSpPr/>
          <p:nvPr/>
        </p:nvSpPr>
        <p:spPr>
          <a:xfrm>
            <a:off x="5192624" y="5547942"/>
            <a:ext cx="575794" cy="20410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</a:p>
        </p:txBody>
      </p:sp>
      <p:sp>
        <p:nvSpPr>
          <p:cNvPr id="36" name="오른쪽 화살표 35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sp>
        <p:nvSpPr>
          <p:cNvPr id="45" name="왼쪽 화살표 44"/>
          <p:cNvSpPr/>
          <p:nvPr/>
        </p:nvSpPr>
        <p:spPr>
          <a:xfrm rot="1800000">
            <a:off x="50799" y="1550206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</p:spTree>
    <p:extLst>
      <p:ext uri="{BB962C8B-B14F-4D97-AF65-F5344CB8AC3E}">
        <p14:creationId xmlns:p14="http://schemas.microsoft.com/office/powerpoint/2010/main" val="3415169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EC-UIP-054-6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답변 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일대일 문의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답변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받은 쪽지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일대일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742820" y="6375198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25550" y="637519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90614" y="6356698"/>
            <a:ext cx="888170" cy="29151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7432678" y="637302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3198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보낸 쪽지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받은 쪽지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27292"/>
              </p:ext>
            </p:extLst>
          </p:nvPr>
        </p:nvGraphicFramePr>
        <p:xfrm>
          <a:off x="1742820" y="2914339"/>
          <a:ext cx="5604748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이벤트에 당첨 되셨습니다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쪽지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797270" y="4751614"/>
            <a:ext cx="5481860" cy="148589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5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170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EC-UIP-055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필요 프로그램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필요 프로그램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필요 프로그램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5804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다운로드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5494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 프로그램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필요 프로그램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74713"/>
              </p:ext>
            </p:extLst>
          </p:nvPr>
        </p:nvGraphicFramePr>
        <p:xfrm>
          <a:off x="1742820" y="2546945"/>
          <a:ext cx="56047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228"/>
                <a:gridCol w="41235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플레이어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 3.0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강의를 듣기 위한 동영상 플레이어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Adobe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Reader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PDF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뷰어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한글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뷰어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HWP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뷰어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564731" y="2649581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64731" y="302072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64731" y="449434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5550" y="2617278"/>
            <a:ext cx="781486" cy="24022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6223135" y="260942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381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나의강의실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06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메인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465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나의강의실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69989"/>
              </p:ext>
            </p:extLst>
          </p:nvPr>
        </p:nvGraphicFramePr>
        <p:xfrm>
          <a:off x="1742820" y="4679677"/>
          <a:ext cx="560474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759"/>
                <a:gridCol w="1183821"/>
                <a:gridCol w="547007"/>
                <a:gridCol w="620486"/>
                <a:gridCol w="6936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진도율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719081" y="5150866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9081" y="5510721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19081" y="5870576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742820" y="4389640"/>
            <a:ext cx="2225449" cy="219967"/>
            <a:chOff x="2443655" y="2426129"/>
            <a:chExt cx="2225449" cy="219967"/>
          </a:xfrm>
        </p:grpSpPr>
        <p:sp>
          <p:nvSpPr>
            <p:cNvPr id="17" name="액자 16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수강 중인 과정</a:t>
              </a: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80031"/>
              </p:ext>
            </p:extLst>
          </p:nvPr>
        </p:nvGraphicFramePr>
        <p:xfrm>
          <a:off x="1742820" y="2516124"/>
          <a:ext cx="5604747" cy="1679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987"/>
                <a:gridCol w="1143000"/>
                <a:gridCol w="2685760"/>
              </a:tblGrid>
              <a:tr h="1679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나의정보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김회원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수강 중인 과정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:  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2017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월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출석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T="72000" marB="72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50166"/>
              </p:ext>
            </p:extLst>
          </p:nvPr>
        </p:nvGraphicFramePr>
        <p:xfrm>
          <a:off x="4780780" y="2619026"/>
          <a:ext cx="2514302" cy="147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86"/>
                <a:gridCol w="359186"/>
                <a:gridCol w="359186"/>
                <a:gridCol w="359186"/>
                <a:gridCol w="359186"/>
                <a:gridCol w="359186"/>
                <a:gridCol w="359186"/>
              </a:tblGrid>
              <a:tr h="1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</a:tr>
              <a:tr h="2528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8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8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8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25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26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27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28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8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29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도넛 21"/>
          <p:cNvSpPr/>
          <p:nvPr/>
        </p:nvSpPr>
        <p:spPr>
          <a:xfrm>
            <a:off x="3735389" y="3080480"/>
            <a:ext cx="720000" cy="720000"/>
          </a:xfrm>
          <a:prstGeom prst="donut">
            <a:avLst>
              <a:gd name="adj" fmla="val 82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</a:t>
            </a:r>
          </a:p>
        </p:txBody>
      </p:sp>
      <p:sp>
        <p:nvSpPr>
          <p:cNvPr id="23" name="포인트가 8개인 별 22"/>
          <p:cNvSpPr/>
          <p:nvPr/>
        </p:nvSpPr>
        <p:spPr>
          <a:xfrm>
            <a:off x="4922646" y="2881480"/>
            <a:ext cx="182433" cy="194348"/>
          </a:xfrm>
          <a:prstGeom prst="star8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rIns="0"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</a:p>
        </p:txBody>
      </p:sp>
      <p:sp>
        <p:nvSpPr>
          <p:cNvPr id="24" name="포인트가 8개인 별 23"/>
          <p:cNvSpPr/>
          <p:nvPr/>
        </p:nvSpPr>
        <p:spPr>
          <a:xfrm>
            <a:off x="5280692" y="2881480"/>
            <a:ext cx="182433" cy="194348"/>
          </a:xfrm>
          <a:prstGeom prst="star8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" rIns="0" rtlCol="0" anchor="ctr"/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</a:p>
        </p:txBody>
      </p:sp>
    </p:spTree>
    <p:extLst>
      <p:ext uri="{BB962C8B-B14F-4D97-AF65-F5344CB8AC3E}">
        <p14:creationId xmlns:p14="http://schemas.microsoft.com/office/powerpoint/2010/main" val="3534179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메인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42820" y="1951729"/>
            <a:ext cx="2225449" cy="219967"/>
            <a:chOff x="2443655" y="2426129"/>
            <a:chExt cx="2225449" cy="219967"/>
          </a:xfrm>
        </p:grpSpPr>
        <p:sp>
          <p:nvSpPr>
            <p:cNvPr id="17" name="액자 16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수강 중인 과정</a:t>
              </a: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39267"/>
              </p:ext>
            </p:extLst>
          </p:nvPr>
        </p:nvGraphicFramePr>
        <p:xfrm>
          <a:off x="1742820" y="2266268"/>
          <a:ext cx="56047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044"/>
                <a:gridCol w="685800"/>
                <a:gridCol w="669472"/>
                <a:gridCol w="865414"/>
                <a:gridCol w="661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가상계좌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입금대기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무과금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98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 중인 과정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수강현황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수강현황의 수강 중인 과정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00543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 중인 과정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과정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과정의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학습방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 중인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수강현황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64812"/>
              </p:ext>
            </p:extLst>
          </p:nvPr>
        </p:nvGraphicFramePr>
        <p:xfrm>
          <a:off x="1742820" y="2862257"/>
          <a:ext cx="560474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759"/>
                <a:gridCol w="1183821"/>
                <a:gridCol w="547007"/>
                <a:gridCol w="620486"/>
                <a:gridCol w="6936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진도율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학습중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65566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 중인 과정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종료된 과정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719081" y="3333446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9081" y="3693301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9081" y="5184016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4500" y="2482172"/>
            <a:ext cx="2294163" cy="367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4045148" y="251445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997" y="3294912"/>
            <a:ext cx="626368" cy="24022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2" name="타원 21"/>
          <p:cNvSpPr/>
          <p:nvPr/>
        </p:nvSpPr>
        <p:spPr>
          <a:xfrm>
            <a:off x="7353323" y="329394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685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종료된 과정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수강현황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수강현황의 </a:t>
            </a:r>
            <a:r>
              <a:rPr lang="ko-KR" altLang="en-US" sz="800" dirty="0" smtClean="0">
                <a:latin typeface="+mn-ea"/>
              </a:rPr>
              <a:t>종료된 과정</a:t>
            </a:r>
            <a:r>
              <a:rPr lang="ko-KR" altLang="en-US" sz="800" dirty="0">
                <a:latin typeface="+mn-ea"/>
              </a:rPr>
              <a:t> 목록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63071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학습방 페이지로 이동</a:t>
                      </a:r>
                      <a:endParaRPr lang="en-US" altLang="ko-KR" sz="800" b="0" i="0" u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복습이 가능한 경우 노출 </a:t>
                      </a:r>
                      <a:endParaRPr lang="en-US" altLang="ko-KR" sz="800" b="0" i="0" u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종료된 과정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수강현황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40828"/>
              </p:ext>
            </p:extLst>
          </p:nvPr>
        </p:nvGraphicFramePr>
        <p:xfrm>
          <a:off x="1742820" y="2862257"/>
          <a:ext cx="560474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759"/>
                <a:gridCol w="1730828"/>
                <a:gridCol w="620486"/>
                <a:gridCol w="6936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진도율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복습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2017.01.01 -2017.03.31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45180"/>
              </p:ext>
            </p:extLst>
          </p:nvPr>
        </p:nvGraphicFramePr>
        <p:xfrm>
          <a:off x="1742821" y="2506286"/>
          <a:ext cx="560475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50"/>
                <a:gridCol w="1120950"/>
                <a:gridCol w="1120950"/>
                <a:gridCol w="1120950"/>
                <a:gridCol w="112095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 중인 과정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종료된 과정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719081" y="3333446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학습방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997" y="3294912"/>
            <a:ext cx="626368" cy="24022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7353323" y="329394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998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출결현황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출결현황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출결현황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55546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출석한 경우 아이콘 표시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달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달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출결현황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출결현황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91758"/>
              </p:ext>
            </p:extLst>
          </p:nvPr>
        </p:nvGraphicFramePr>
        <p:xfrm>
          <a:off x="1742820" y="3135089"/>
          <a:ext cx="5605201" cy="343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43"/>
                <a:gridCol w="800743"/>
                <a:gridCol w="800743"/>
                <a:gridCol w="800743"/>
                <a:gridCol w="800743"/>
                <a:gridCol w="800743"/>
                <a:gridCol w="800743"/>
              </a:tblGrid>
              <a:tr h="329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</a:tr>
              <a:tr h="620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0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0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0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0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포인트가 8개인 별 13"/>
          <p:cNvSpPr/>
          <p:nvPr/>
        </p:nvSpPr>
        <p:spPr>
          <a:xfrm>
            <a:off x="2789367" y="3585640"/>
            <a:ext cx="324000" cy="324000"/>
          </a:xfrm>
          <a:prstGeom prst="star8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42820" y="2653393"/>
            <a:ext cx="1841301" cy="437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2017</a:t>
            </a:r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endParaRPr lang="ko-KR" altLang="en-US" sz="1050" b="1" dirty="0" smtClean="0">
              <a:solidFill>
                <a:schemeClr val="accent6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972456" y="2825925"/>
            <a:ext cx="367393" cy="28025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6566362" y="2824173"/>
            <a:ext cx="367200" cy="2808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</a:p>
        </p:txBody>
      </p:sp>
      <p:sp>
        <p:nvSpPr>
          <p:cNvPr id="22" name="포인트가 8개인 별 21"/>
          <p:cNvSpPr/>
          <p:nvPr/>
        </p:nvSpPr>
        <p:spPr>
          <a:xfrm>
            <a:off x="3594942" y="3585640"/>
            <a:ext cx="324000" cy="324000"/>
          </a:xfrm>
          <a:prstGeom prst="star8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661317" y="2841347"/>
            <a:ext cx="1957809" cy="252044"/>
            <a:chOff x="7609115" y="4246950"/>
            <a:chExt cx="1957809" cy="252044"/>
          </a:xfrm>
        </p:grpSpPr>
        <p:sp>
          <p:nvSpPr>
            <p:cNvPr id="23" name="직사각형 22"/>
            <p:cNvSpPr/>
            <p:nvPr/>
          </p:nvSpPr>
          <p:spPr>
            <a:xfrm>
              <a:off x="7942231" y="4246950"/>
              <a:ext cx="1624693" cy="252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○○색 칸은 학습 기간입니다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609115" y="4286250"/>
              <a:ext cx="365772" cy="171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745571" y="3561148"/>
            <a:ext cx="397679" cy="3671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67514" y="365159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33722" y="2800577"/>
            <a:ext cx="814136" cy="29368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6533722" y="252087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076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쪽지함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쪽지함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쪽지함</a:t>
            </a:r>
            <a:r>
              <a:rPr lang="ko-KR" altLang="en-US" sz="800" dirty="0" smtClean="0">
                <a:latin typeface="+mn-ea"/>
              </a:rPr>
              <a:t>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4029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쪽지함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쪽지함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295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EC-UIP-065-1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장바구니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장바구니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장바구니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57261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과정 삭제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과정만 결제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882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91438"/>
              </p:ext>
            </p:extLst>
          </p:nvPr>
        </p:nvGraphicFramePr>
        <p:xfrm>
          <a:off x="1742820" y="2862257"/>
          <a:ext cx="560474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866"/>
                <a:gridCol w="3543300"/>
                <a:gridCol w="775607"/>
                <a:gridCol w="8079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52634" y="3014397"/>
            <a:ext cx="80921" cy="8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954083" y="3383093"/>
            <a:ext cx="80921" cy="8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952634" y="3743985"/>
            <a:ext cx="80921" cy="8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952634" y="4492628"/>
            <a:ext cx="80921" cy="8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50414" y="262311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선택삭제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36644"/>
              </p:ext>
            </p:extLst>
          </p:nvPr>
        </p:nvGraphicFramePr>
        <p:xfrm>
          <a:off x="1750414" y="4854044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591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과정수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 합계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100,000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25550" y="552611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결제하기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16788" y="2596470"/>
            <a:ext cx="773319" cy="22020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1691823" y="231136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1663" y="5495016"/>
            <a:ext cx="907016" cy="32612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9" name="타원 28"/>
          <p:cNvSpPr/>
          <p:nvPr/>
        </p:nvSpPr>
        <p:spPr>
          <a:xfrm>
            <a:off x="6185590" y="552850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14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</a:t>
            </a:r>
            <a:r>
              <a:rPr lang="ko-KR" altLang="en-US" sz="800" dirty="0">
                <a:latin typeface="+mn-ea"/>
              </a:rPr>
              <a:t>인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메인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67372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창으로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이후 공통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67647"/>
              </p:ext>
            </p:extLst>
          </p:nvPr>
        </p:nvGraphicFramePr>
        <p:xfrm>
          <a:off x="51893" y="2098224"/>
          <a:ext cx="7354799" cy="152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4799"/>
              </a:tblGrid>
              <a:tr h="334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에코스터디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소개 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개인정보취급방침 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 </a:t>
                      </a: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이메일무단수집거부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 </a:t>
                      </a: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자주묻는질문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rgbClr val="7F7F7F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0" marR="36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8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7F7F7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에코스터디</a:t>
                      </a:r>
                      <a:endParaRPr lang="en-US" altLang="ko-KR" sz="1050" b="1" dirty="0" smtClean="0">
                        <a:solidFill>
                          <a:srgbClr val="7F7F7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153-775)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서울시 금천구 가마산로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96(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가산동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대륭테크노타운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212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에코스터디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1661-1064 |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대표이사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문영일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원격학원 등록번호 제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4960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| 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사업자등록번호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119-86-24799|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통신판매업신고번호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2001-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서울 금천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-0116|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Copyright (C) (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b="0" dirty="0" err="1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에코스터디</a:t>
                      </a:r>
                      <a:r>
                        <a:rPr lang="ko-KR" altLang="en-US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7F7F7F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All Right Reserved.</a:t>
                      </a:r>
                      <a:endParaRPr lang="ko-KR" altLang="en-US" sz="800" b="0" dirty="0">
                        <a:solidFill>
                          <a:srgbClr val="7F7F7F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0" marR="360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1800000">
            <a:off x="50799" y="1550206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77303"/>
              </p:ext>
            </p:extLst>
          </p:nvPr>
        </p:nvGraphicFramePr>
        <p:xfrm>
          <a:off x="2331511" y="4022837"/>
          <a:ext cx="2795562" cy="2562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81"/>
                <a:gridCol w="1397781"/>
              </a:tblGrid>
              <a:tr h="15990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팝업제목입니다</a:t>
                      </a:r>
                      <a:r>
                        <a:rPr lang="en-US" altLang="ko-KR" sz="9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77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내용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하루 동안 열기 않기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닫기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925101" y="389683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8848" y="3909603"/>
            <a:ext cx="3038951" cy="27524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897076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EC-UIP-065-2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결제하기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결제하기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결제하기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45119"/>
              </p:ext>
            </p:extLst>
          </p:nvPr>
        </p:nvGraphicFramePr>
        <p:xfrm>
          <a:off x="7456888" y="777736"/>
          <a:ext cx="2386003" cy="19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적용 전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적용 후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쿠폰선택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창 오픈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사에서 제공하는 결제방법 표시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결제모듈 프로그램 실행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결제하기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결제하기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75214"/>
              </p:ext>
            </p:extLst>
          </p:nvPr>
        </p:nvGraphicFramePr>
        <p:xfrm>
          <a:off x="1750414" y="4029449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536"/>
                <a:gridCol w="4326212"/>
              </a:tblGrid>
              <a:tr h="591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과정수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주문금액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 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할인액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  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결제금액 </a:t>
                      </a:r>
                      <a:r>
                        <a:rPr lang="en-US" altLang="ko-KR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90,000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25550" y="5836350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결제하기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15907"/>
              </p:ext>
            </p:extLst>
          </p:nvPr>
        </p:nvGraphicFramePr>
        <p:xfrm>
          <a:off x="1742820" y="2837759"/>
          <a:ext cx="5604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866"/>
                <a:gridCol w="2498271"/>
                <a:gridCol w="816429"/>
                <a:gridCol w="1004207"/>
                <a:gridCol w="8079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쿠폰할인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710093" y="330817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쿠폰 선택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0092" y="367761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10,000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742820" y="2515073"/>
            <a:ext cx="2225449" cy="219967"/>
            <a:chOff x="2443655" y="2426129"/>
            <a:chExt cx="2225449" cy="219967"/>
          </a:xfrm>
        </p:grpSpPr>
        <p:sp>
          <p:nvSpPr>
            <p:cNvPr id="32" name="액자 31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주문 과정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37570" y="4846130"/>
            <a:ext cx="2225449" cy="219967"/>
            <a:chOff x="2443655" y="2426129"/>
            <a:chExt cx="2225449" cy="219967"/>
          </a:xfrm>
        </p:grpSpPr>
        <p:sp>
          <p:nvSpPr>
            <p:cNvPr id="35" name="액자 34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결제방법</a:t>
              </a: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74981"/>
              </p:ext>
            </p:extLst>
          </p:nvPr>
        </p:nvGraphicFramePr>
        <p:xfrm>
          <a:off x="1742819" y="5176947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748"/>
              </a:tblGrid>
              <a:tr h="5915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750414" y="5836350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944622" y="5375694"/>
            <a:ext cx="1059505" cy="215444"/>
            <a:chOff x="8149809" y="4791006"/>
            <a:chExt cx="1059505" cy="215444"/>
          </a:xfrm>
        </p:grpSpPr>
        <p:sp>
          <p:nvSpPr>
            <p:cNvPr id="39" name="순서도: 연결자 38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0571" y="4791006"/>
              <a:ext cx="9987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실시간계좌이체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21387" y="5373480"/>
            <a:ext cx="1059505" cy="215444"/>
            <a:chOff x="8149809" y="4791006"/>
            <a:chExt cx="1059505" cy="215444"/>
          </a:xfrm>
        </p:grpSpPr>
        <p:sp>
          <p:nvSpPr>
            <p:cNvPr id="41" name="순서도: 연결자 40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0571" y="4791006"/>
              <a:ext cx="9987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신용카드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195205" y="5373480"/>
            <a:ext cx="1368858" cy="215444"/>
            <a:chOff x="8149809" y="4791006"/>
            <a:chExt cx="1393350" cy="215444"/>
          </a:xfrm>
        </p:grpSpPr>
        <p:sp>
          <p:nvSpPr>
            <p:cNvPr id="44" name="순서도: 연결자 43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571" y="4791006"/>
              <a:ext cx="13325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무통장입금</a:t>
              </a:r>
              <a:r>
                <a:rPr lang="en-US" altLang="ko-KR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가상계좌</a:t>
              </a:r>
              <a:r>
                <a:rPr lang="en-US" altLang="ko-KR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2426760" y="524748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67497" y="3281881"/>
            <a:ext cx="790453" cy="58799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710625" y="5258107"/>
            <a:ext cx="3714668" cy="44056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0" name="타원 49"/>
          <p:cNvSpPr/>
          <p:nvPr/>
        </p:nvSpPr>
        <p:spPr>
          <a:xfrm>
            <a:off x="5633416" y="2986368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80308" y="5811995"/>
            <a:ext cx="916535" cy="31121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2" name="타원 51"/>
          <p:cNvSpPr/>
          <p:nvPr/>
        </p:nvSpPr>
        <p:spPr>
          <a:xfrm>
            <a:off x="6205950" y="583635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25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EC-UIP-065-3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쿠폰적용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결제하기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쿠폰적용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14830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문자를 넣고 등록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쿠폰명을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클릭하여 할인액을 적용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결제하기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결제하기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3645"/>
              </p:ext>
            </p:extLst>
          </p:nvPr>
        </p:nvGraphicFramePr>
        <p:xfrm>
          <a:off x="1750414" y="4029449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536"/>
                <a:gridCol w="4326212"/>
              </a:tblGrid>
              <a:tr h="591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과정수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주문금액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:100,000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 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할인액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  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결제금액 </a:t>
                      </a:r>
                      <a:r>
                        <a:rPr lang="en-US" altLang="ko-KR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90,000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25550" y="5836350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결제하기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15907"/>
              </p:ext>
            </p:extLst>
          </p:nvPr>
        </p:nvGraphicFramePr>
        <p:xfrm>
          <a:off x="1742820" y="2837759"/>
          <a:ext cx="5604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866"/>
                <a:gridCol w="2498271"/>
                <a:gridCol w="816429"/>
                <a:gridCol w="1004207"/>
                <a:gridCol w="8079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쿠폰할인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710093" y="330817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쿠폰 선택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0092" y="3677619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10,000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742820" y="2515073"/>
            <a:ext cx="2225449" cy="219967"/>
            <a:chOff x="2443655" y="2426129"/>
            <a:chExt cx="2225449" cy="219967"/>
          </a:xfrm>
        </p:grpSpPr>
        <p:sp>
          <p:nvSpPr>
            <p:cNvPr id="32" name="액자 31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주문 과정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37570" y="4846130"/>
            <a:ext cx="2225449" cy="219967"/>
            <a:chOff x="2443655" y="2426129"/>
            <a:chExt cx="2225449" cy="219967"/>
          </a:xfrm>
        </p:grpSpPr>
        <p:sp>
          <p:nvSpPr>
            <p:cNvPr id="35" name="액자 34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결제방법</a:t>
              </a: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74981"/>
              </p:ext>
            </p:extLst>
          </p:nvPr>
        </p:nvGraphicFramePr>
        <p:xfrm>
          <a:off x="1742819" y="5176947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748"/>
              </a:tblGrid>
              <a:tr h="59153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750414" y="5836350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944622" y="5375694"/>
            <a:ext cx="1059505" cy="215444"/>
            <a:chOff x="8149809" y="4791006"/>
            <a:chExt cx="1059505" cy="215444"/>
          </a:xfrm>
        </p:grpSpPr>
        <p:sp>
          <p:nvSpPr>
            <p:cNvPr id="39" name="순서도: 연결자 38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0571" y="4791006"/>
              <a:ext cx="9987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실시간계좌이체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21387" y="5373480"/>
            <a:ext cx="1059505" cy="215444"/>
            <a:chOff x="8149809" y="4791006"/>
            <a:chExt cx="1059505" cy="215444"/>
          </a:xfrm>
        </p:grpSpPr>
        <p:sp>
          <p:nvSpPr>
            <p:cNvPr id="41" name="순서도: 연결자 40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0571" y="4791006"/>
              <a:ext cx="9987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신용카드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195205" y="5373480"/>
            <a:ext cx="1368858" cy="215444"/>
            <a:chOff x="8149809" y="4791006"/>
            <a:chExt cx="1393350" cy="215444"/>
          </a:xfrm>
        </p:grpSpPr>
        <p:sp>
          <p:nvSpPr>
            <p:cNvPr id="44" name="순서도: 연결자 43"/>
            <p:cNvSpPr/>
            <p:nvPr/>
          </p:nvSpPr>
          <p:spPr>
            <a:xfrm>
              <a:off x="8149809" y="484613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571" y="4791006"/>
              <a:ext cx="13325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무통장입금</a:t>
              </a:r>
              <a:r>
                <a:rPr lang="en-US" altLang="ko-KR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가상계좌</a:t>
              </a:r>
              <a:r>
                <a:rPr lang="en-US" altLang="ko-KR" sz="800" dirty="0" smtClean="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endPara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493" y="808264"/>
            <a:ext cx="7405007" cy="603340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02427"/>
              </p:ext>
            </p:extLst>
          </p:nvPr>
        </p:nvGraphicFramePr>
        <p:xfrm>
          <a:off x="1598749" y="2279537"/>
          <a:ext cx="4372230" cy="35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230"/>
              </a:tblGrid>
              <a:tr h="3473154"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80000" marB="10800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5824022" y="2290357"/>
            <a:ext cx="134935" cy="3560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54519" y="2317909"/>
            <a:ext cx="72000" cy="429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665515" y="2418156"/>
            <a:ext cx="4116077" cy="64345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1945320" y="2615903"/>
            <a:ext cx="842862" cy="2125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839382" y="2615903"/>
            <a:ext cx="842862" cy="2125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734852" y="2615903"/>
            <a:ext cx="842862" cy="2125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4629444" y="2615903"/>
            <a:ext cx="842862" cy="21250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쿠폰등록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98661"/>
              </p:ext>
            </p:extLst>
          </p:nvPr>
        </p:nvGraphicFramePr>
        <p:xfrm>
          <a:off x="1665515" y="3172495"/>
          <a:ext cx="411607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49"/>
                <a:gridCol w="1126672"/>
                <a:gridCol w="15606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할인혜택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 쿠폰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895133" y="2571746"/>
            <a:ext cx="3640253" cy="30208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3" name="타원 62"/>
          <p:cNvSpPr/>
          <p:nvPr/>
        </p:nvSpPr>
        <p:spPr>
          <a:xfrm>
            <a:off x="1624414" y="259246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00550" y="3613389"/>
            <a:ext cx="1018158" cy="21566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5" name="타원 64"/>
          <p:cNvSpPr/>
          <p:nvPr/>
        </p:nvSpPr>
        <p:spPr>
          <a:xfrm>
            <a:off x="2754471" y="359338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931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EC-UIP-065-4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결제완료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결제완료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결제완료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결제완료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결제완료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23867"/>
              </p:ext>
            </p:extLst>
          </p:nvPr>
        </p:nvGraphicFramePr>
        <p:xfrm>
          <a:off x="1742819" y="2514601"/>
          <a:ext cx="5604748" cy="677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748"/>
              </a:tblGrid>
              <a:tr h="677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결제를 완료하였습니다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에코스터디를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이용하여 주셔서 감사합니다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66038"/>
              </p:ext>
            </p:extLst>
          </p:nvPr>
        </p:nvGraphicFramePr>
        <p:xfrm>
          <a:off x="1742820" y="3662343"/>
          <a:ext cx="5604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866"/>
                <a:gridCol w="2498271"/>
                <a:gridCol w="816429"/>
                <a:gridCol w="1004207"/>
                <a:gridCol w="8079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쿠폰할인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742820" y="3339663"/>
            <a:ext cx="2225449" cy="219967"/>
            <a:chOff x="2443655" y="2426129"/>
            <a:chExt cx="2225449" cy="219967"/>
          </a:xfrm>
        </p:grpSpPr>
        <p:sp>
          <p:nvSpPr>
            <p:cNvPr id="50" name="액자 49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주문 과정</a:t>
              </a: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29521"/>
              </p:ext>
            </p:extLst>
          </p:nvPr>
        </p:nvGraphicFramePr>
        <p:xfrm>
          <a:off x="1750414" y="4862206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536"/>
                <a:gridCol w="4326212"/>
              </a:tblGrid>
              <a:tr h="591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과정수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주문금액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 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할인액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  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결제금액 </a:t>
                      </a:r>
                      <a:r>
                        <a:rPr lang="en-US" altLang="ko-KR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90,000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오른쪽 화살표 56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</p:spTree>
    <p:extLst>
      <p:ext uri="{BB962C8B-B14F-4D97-AF65-F5344CB8AC3E}">
        <p14:creationId xmlns:p14="http://schemas.microsoft.com/office/powerpoint/2010/main" val="188894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EC-UIP-065-4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결제완료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결제완료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결제완료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34731"/>
              </p:ext>
            </p:extLst>
          </p:nvPr>
        </p:nvGraphicFramePr>
        <p:xfrm>
          <a:off x="7456888" y="777736"/>
          <a:ext cx="2386003" cy="19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신용카드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결과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실시간계좌이체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결과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무통장입금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계좌이체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결과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완료된 상태가 아니며 가상계좌로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송금시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주문이 완료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1741962" y="1880580"/>
            <a:ext cx="2225449" cy="219967"/>
            <a:chOff x="2443655" y="2426129"/>
            <a:chExt cx="2225449" cy="219967"/>
          </a:xfrm>
        </p:grpSpPr>
        <p:sp>
          <p:nvSpPr>
            <p:cNvPr id="53" name="액자 52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결제정보</a:t>
              </a: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31030"/>
              </p:ext>
            </p:extLst>
          </p:nvPr>
        </p:nvGraphicFramePr>
        <p:xfrm>
          <a:off x="1753542" y="2209989"/>
          <a:ext cx="56075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1"/>
                <a:gridCol w="1676736"/>
                <a:gridCol w="1131778"/>
                <a:gridCol w="16705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결제자명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에코카드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일시불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왼쪽 화살표 19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17229"/>
              </p:ext>
            </p:extLst>
          </p:nvPr>
        </p:nvGraphicFramePr>
        <p:xfrm>
          <a:off x="1753542" y="3124777"/>
          <a:ext cx="56075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1"/>
                <a:gridCol w="1676736"/>
                <a:gridCol w="1131778"/>
                <a:gridCol w="16705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실시간계좌이체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결제자명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이용은행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에코은행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66730"/>
              </p:ext>
            </p:extLst>
          </p:nvPr>
        </p:nvGraphicFramePr>
        <p:xfrm>
          <a:off x="1753542" y="4054717"/>
          <a:ext cx="56075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1"/>
                <a:gridCol w="1676736"/>
                <a:gridCol w="1131778"/>
                <a:gridCol w="16705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무통장입금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계좌이체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이용은행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에코은행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가상계좌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123-123456-123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입금자명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위에 가상계자에 송금하셔야 결제가 완료됩니다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879509" y="5270317"/>
            <a:ext cx="1661485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메인으로</a:t>
            </a: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이동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38620" y="5270317"/>
            <a:ext cx="1661485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결제내역으로 이동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61602" y="2099608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61602" y="302169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945680" y="391356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031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EC-UIP-066-1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결제내역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결제내역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65190"/>
              </p:ext>
            </p:extLst>
          </p:nvPr>
        </p:nvGraphicFramePr>
        <p:xfrm>
          <a:off x="7456888" y="777736"/>
          <a:ext cx="2386003" cy="18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주문명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972887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결제내역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결제내역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2570"/>
              </p:ext>
            </p:extLst>
          </p:nvPr>
        </p:nvGraphicFramePr>
        <p:xfrm>
          <a:off x="1742820" y="2511194"/>
          <a:ext cx="56047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23"/>
                <a:gridCol w="2326821"/>
                <a:gridCol w="685800"/>
                <a:gridCol w="669472"/>
                <a:gridCol w="865414"/>
                <a:gridCol w="661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가상계좌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입금대기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무과금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864580" y="5612767"/>
            <a:ext cx="3353073" cy="216000"/>
            <a:chOff x="3083065" y="6052842"/>
            <a:chExt cx="3353073" cy="216000"/>
          </a:xfrm>
        </p:grpSpPr>
        <p:sp>
          <p:nvSpPr>
            <p:cNvPr id="16" name="직사각형 15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217824" y="2970638"/>
            <a:ext cx="2124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1930550" y="294043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851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EC-UIP-066-2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결제내역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결제내역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결제내역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23338"/>
              </p:ext>
            </p:extLst>
          </p:nvPr>
        </p:nvGraphicFramePr>
        <p:xfrm>
          <a:off x="7456888" y="777736"/>
          <a:ext cx="2386003" cy="18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환불이 가능한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환불신청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결제방법에 따라 표시 항목 다름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페이지 참고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97288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결제내역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결제내역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7121"/>
              </p:ext>
            </p:extLst>
          </p:nvPr>
        </p:nvGraphicFramePr>
        <p:xfrm>
          <a:off x="1742820" y="2894901"/>
          <a:ext cx="56047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609"/>
                <a:gridCol w="857250"/>
                <a:gridCol w="808264"/>
                <a:gridCol w="718457"/>
                <a:gridCol w="7181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쿠폰할인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결제금액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[2016]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개정판 중학영문법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742820" y="2572221"/>
            <a:ext cx="2225449" cy="219967"/>
            <a:chOff x="2443655" y="2426129"/>
            <a:chExt cx="2225449" cy="219967"/>
          </a:xfrm>
        </p:grpSpPr>
        <p:sp>
          <p:nvSpPr>
            <p:cNvPr id="32" name="액자 31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주문 과정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03019"/>
              </p:ext>
            </p:extLst>
          </p:nvPr>
        </p:nvGraphicFramePr>
        <p:xfrm>
          <a:off x="1750414" y="4094764"/>
          <a:ext cx="5604748" cy="59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536"/>
                <a:gridCol w="4326212"/>
              </a:tblGrid>
              <a:tr h="591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</a:t>
                      </a: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과정수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2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주문금액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100,000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 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할인액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10,000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  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 결제금액 </a:t>
                      </a:r>
                      <a:r>
                        <a:rPr lang="en-US" altLang="ko-KR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90,000</a:t>
                      </a:r>
                      <a:r>
                        <a:rPr lang="ko-KR" altLang="en-US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1741962" y="4958516"/>
            <a:ext cx="2225449" cy="219967"/>
            <a:chOff x="2443655" y="2426129"/>
            <a:chExt cx="2225449" cy="219967"/>
          </a:xfrm>
        </p:grpSpPr>
        <p:sp>
          <p:nvSpPr>
            <p:cNvPr id="36" name="액자 3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결제정보</a:t>
              </a: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91617"/>
              </p:ext>
            </p:extLst>
          </p:nvPr>
        </p:nvGraphicFramePr>
        <p:xfrm>
          <a:off x="1753542" y="5304257"/>
          <a:ext cx="56075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1"/>
                <a:gridCol w="1676736"/>
                <a:gridCol w="1131778"/>
                <a:gridCol w="16705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결제자명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에코카드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일시불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678249" y="3365321"/>
            <a:ext cx="612000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환불신청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50414" y="6105768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634702" y="3323369"/>
            <a:ext cx="688662" cy="24442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5" name="타원 24"/>
          <p:cNvSpPr/>
          <p:nvPr/>
        </p:nvSpPr>
        <p:spPr>
          <a:xfrm>
            <a:off x="7347567" y="331463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9892" y="4379093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환불하시겠습니까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01205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187003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29" name="직선 화살표 연결선 28"/>
          <p:cNvCxnSpPr>
            <a:stCxn id="23" idx="2"/>
            <a:endCxn id="26" idx="1"/>
          </p:cNvCxnSpPr>
          <p:nvPr/>
        </p:nvCxnSpPr>
        <p:spPr>
          <a:xfrm>
            <a:off x="6979033" y="3567792"/>
            <a:ext cx="860859" cy="12930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544937" y="49682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57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902279" y="2548780"/>
            <a:ext cx="5274128" cy="87205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EC-UIP-067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쿠폰내역</a:t>
            </a: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쿠폰내역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쿠폰내역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9439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기능구현만 하고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오픈하지</a:t>
                      </a: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않음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534511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쿠폰내역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쿠폰내역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4657"/>
              </p:ext>
            </p:extLst>
          </p:nvPr>
        </p:nvGraphicFramePr>
        <p:xfrm>
          <a:off x="1742820" y="3670514"/>
          <a:ext cx="56047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23"/>
                <a:gridCol w="1771650"/>
                <a:gridCol w="979714"/>
                <a:gridCol w="1526722"/>
                <a:gridCol w="9304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할인혜택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 쿠폰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유효기간 지남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미사용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678078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288221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450650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11736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772822" y="2844498"/>
            <a:ext cx="1080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쿠폰등록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기능구현만 하고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오픈하지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않음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1686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902279" y="2548780"/>
            <a:ext cx="5274128" cy="87205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EC-UIP-067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쿠폰내역</a:t>
            </a: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쿠폰내역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쿠폰내역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9439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기능구현만 하고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오픈하지</a:t>
                      </a: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않음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534511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쿠폰내역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쿠폰내역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4657"/>
              </p:ext>
            </p:extLst>
          </p:nvPr>
        </p:nvGraphicFramePr>
        <p:xfrm>
          <a:off x="1742820" y="3670514"/>
          <a:ext cx="56047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23"/>
                <a:gridCol w="1771650"/>
                <a:gridCol w="979714"/>
                <a:gridCol w="1526722"/>
                <a:gridCol w="9304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쿠폰명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할인혜택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유효기간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오픈 이벤트 쿠폰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10,000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유효기간 지남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북쿠폰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2017.01.01- 2017.01.31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미사용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5678078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288221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450650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11736" y="2844498"/>
            <a:ext cx="108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772822" y="2844498"/>
            <a:ext cx="1080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쿠폰등록</a:t>
            </a:r>
          </a:p>
        </p:txBody>
      </p:sp>
    </p:spTree>
    <p:extLst>
      <p:ext uri="{BB962C8B-B14F-4D97-AF65-F5344CB8AC3E}">
        <p14:creationId xmlns:p14="http://schemas.microsoft.com/office/powerpoint/2010/main" val="1933044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EC-UIP-068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포인트내역</a:t>
            </a: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포인트내역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포인트내역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기능구현만 하고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오픈하지</a:t>
                      </a:r>
                      <a:r>
                        <a:rPr lang="ko-KR" altLang="en-US" sz="800" b="0" i="0" u="non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않음</a:t>
                      </a:r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571735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포인트내역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포인트내역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92634"/>
              </p:ext>
            </p:extLst>
          </p:nvPr>
        </p:nvGraphicFramePr>
        <p:xfrm>
          <a:off x="1742820" y="3196993"/>
          <a:ext cx="56047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23"/>
                <a:gridCol w="2775857"/>
                <a:gridCol w="1240971"/>
                <a:gridCol w="11916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포인트내역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포인트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수강후기 작성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+ 10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포인트 사용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- 500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강의수료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1000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수강신청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+ 100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64580" y="6298566"/>
            <a:ext cx="3353073" cy="216000"/>
            <a:chOff x="3083065" y="6052842"/>
            <a:chExt cx="3353073" cy="216000"/>
          </a:xfrm>
        </p:grpSpPr>
        <p:sp>
          <p:nvSpPr>
            <p:cNvPr id="14" name="직사각형 13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372779" y="2597764"/>
            <a:ext cx="4315374" cy="3787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보유 포인트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10,000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포인트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구현만 하고 오픈 하지 않음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31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EC-UIP-069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회원정보수정</a:t>
            </a: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회원정보수정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회원정보수정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6390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회원정보 페이지로 이동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608149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회원정보수정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마더텅의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2195" y="87399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68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에코스터디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13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EC-UIP-0610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회원탈퇴신청</a:t>
            </a: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나의강의실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회원탈퇴신청</a:t>
            </a: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회원탈퇴신청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05742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마더텅의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회원탈퇴신청 페이지로 이동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 lIns="72000"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나의강의실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회원탈퇴신청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986" y="791936"/>
            <a:ext cx="736052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마더텅의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회원탈퇴신청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2195" y="87399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35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476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과정 정보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과정 정보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학습방</a:t>
            </a:r>
            <a:r>
              <a:rPr lang="ko-KR" altLang="en-US" sz="800" dirty="0">
                <a:latin typeface="+mn-ea"/>
              </a:rPr>
              <a:t> 과정 정보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4430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강의의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학습창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오픈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465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과정 정보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73511"/>
              </p:ext>
            </p:extLst>
          </p:nvPr>
        </p:nvGraphicFramePr>
        <p:xfrm>
          <a:off x="1742820" y="3097149"/>
          <a:ext cx="5604748" cy="10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526"/>
                <a:gridCol w="701526"/>
                <a:gridCol w="3148792"/>
                <a:gridCol w="1052904"/>
              </a:tblGrid>
              <a:tr h="99667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2017.01.01 – 2017.03.31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잔 여 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80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교    재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[7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차 개정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]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중학영문법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진도율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T="108000" marB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745" y="3195806"/>
            <a:ext cx="634066" cy="818788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147927" y="3554600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49268"/>
              </p:ext>
            </p:extLst>
          </p:nvPr>
        </p:nvGraphicFramePr>
        <p:xfrm>
          <a:off x="1742819" y="4502725"/>
          <a:ext cx="5604747" cy="222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541"/>
                <a:gridCol w="587229"/>
                <a:gridCol w="318782"/>
                <a:gridCol w="2441196"/>
                <a:gridCol w="494950"/>
                <a:gridCol w="595619"/>
                <a:gridCol w="745430"/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강사명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시간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진도율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학습하기</a:t>
                      </a:r>
                      <a:endParaRPr lang="ko-KR" altLang="en-US" sz="900" b="1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서준영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PSS1-1 Yes/No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의문문 </a:t>
                      </a: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PSS1-2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의문사로 시작하는 의문문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한상준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PSS1-1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동사의 </a:t>
                      </a: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인칭 현재 단수형 </a:t>
                      </a: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PSS1-2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동사의 </a:t>
                      </a: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인칭 현재 단수형의 발음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50%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서준영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PSS2-4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불규칙 변화 동사의 </a:t>
                      </a:r>
                      <a:r>
                        <a:rPr lang="ko-KR" altLang="en-US" sz="900" dirty="0" err="1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과거형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25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0%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한상준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기말고사대비문제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</a:t>
                      </a:r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0%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6E6E6E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미등록</a:t>
                      </a:r>
                      <a:endParaRPr lang="ko-KR" altLang="en-US" sz="900" dirty="0">
                        <a:solidFill>
                          <a:srgbClr val="6E6E6E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1758299" y="4252218"/>
            <a:ext cx="2225449" cy="219967"/>
            <a:chOff x="2443655" y="2426129"/>
            <a:chExt cx="2225449" cy="219967"/>
          </a:xfrm>
        </p:grpSpPr>
        <p:sp>
          <p:nvSpPr>
            <p:cNvPr id="26" name="액자 25"/>
            <p:cNvSpPr/>
            <p:nvPr/>
          </p:nvSpPr>
          <p:spPr>
            <a:xfrm>
              <a:off x="2493771" y="2464112"/>
              <a:ext cx="144000" cy="144000"/>
            </a:xfrm>
            <a:prstGeom prst="frame">
              <a:avLst/>
            </a:prstGeom>
            <a:solidFill>
              <a:srgbClr val="EDC9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43655" y="2426129"/>
              <a:ext cx="2225449" cy="219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학습목차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702753" y="4968087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학습창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02753" y="5342833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학습창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02753" y="5696480"/>
            <a:ext cx="576000" cy="171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학습창</a:t>
            </a:r>
            <a:endParaRPr lang="ko-KR" altLang="en-US" sz="800" b="1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70097" y="4935432"/>
            <a:ext cx="645103" cy="23256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7347498" y="494048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509381" y="3428067"/>
            <a:ext cx="648000" cy="648000"/>
          </a:xfrm>
          <a:prstGeom prst="donut">
            <a:avLst>
              <a:gd name="adj" fmla="val 35079"/>
            </a:avLst>
          </a:prstGeom>
          <a:solidFill>
            <a:srgbClr val="ED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80%</a:t>
            </a:r>
            <a:endParaRPr lang="ko-KR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049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EC-UIP-072-1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공지사항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74772"/>
              </p:ext>
            </p:extLst>
          </p:nvPr>
        </p:nvGraphicFramePr>
        <p:xfrm>
          <a:off x="1742820" y="3420605"/>
          <a:ext cx="56047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913133"/>
                <a:gridCol w="979137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864580" y="6522178"/>
            <a:ext cx="3353073" cy="216000"/>
            <a:chOff x="3083065" y="6052842"/>
            <a:chExt cx="3353073" cy="216000"/>
          </a:xfrm>
        </p:grpSpPr>
        <p:sp>
          <p:nvSpPr>
            <p:cNvPr id="15" name="직사각형 14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49875" y="3101179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807567" y="3101179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832983" y="3083517"/>
            <a:ext cx="893203" cy="266400"/>
            <a:chOff x="7735545" y="3527877"/>
            <a:chExt cx="1024449" cy="268183"/>
          </a:xfrm>
        </p:grpSpPr>
        <p:sp>
          <p:nvSpPr>
            <p:cNvPr id="32" name="직사각형 31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94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EC-UIP-072-2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공지사항 상세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공지사항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488798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2159"/>
              </p:ext>
            </p:extLst>
          </p:nvPr>
        </p:nvGraphicFramePr>
        <p:xfrm>
          <a:off x="1742820" y="3105590"/>
          <a:ext cx="560474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제목입니다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공지사항의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60087"/>
              </p:ext>
            </p:extLst>
          </p:nvPr>
        </p:nvGraphicFramePr>
        <p:xfrm>
          <a:off x="1742820" y="6014839"/>
          <a:ext cx="56047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공지사항입니다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공지사항입니다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742820" y="5596814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937188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강의자료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강의자료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학습방</a:t>
            </a:r>
            <a:r>
              <a:rPr lang="ko-KR" altLang="en-US" sz="800" dirty="0">
                <a:latin typeface="+mn-ea"/>
              </a:rPr>
              <a:t> 강의자료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54859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 다운로드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861030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강의자료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28762"/>
              </p:ext>
            </p:extLst>
          </p:nvPr>
        </p:nvGraphicFramePr>
        <p:xfrm>
          <a:off x="1742820" y="3104126"/>
          <a:ext cx="56047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913133"/>
                <a:gridCol w="979137"/>
                <a:gridCol w="1084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자료명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링크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자료명입니다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자료명입니다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자료명입니다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자료명입니다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864580" y="6205699"/>
            <a:ext cx="3353073" cy="216000"/>
            <a:chOff x="3083065" y="6052842"/>
            <a:chExt cx="3353073" cy="216000"/>
          </a:xfrm>
        </p:grpSpPr>
        <p:sp>
          <p:nvSpPr>
            <p:cNvPr id="15" name="직사각형 14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55296" y="3576824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60946" y="3576824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링크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55296" y="3949786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460946" y="3949786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링크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55296" y="4319127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60946" y="4319127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링크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455296" y="5801513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60946" y="5801513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링크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11139" y="3544778"/>
            <a:ext cx="785554" cy="23256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9" name="타원 38"/>
          <p:cNvSpPr/>
          <p:nvPr/>
        </p:nvSpPr>
        <p:spPr>
          <a:xfrm>
            <a:off x="7236689" y="3544208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06625" y="3544208"/>
            <a:ext cx="785554" cy="23256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5" name="타원 44"/>
          <p:cNvSpPr/>
          <p:nvPr/>
        </p:nvSpPr>
        <p:spPr>
          <a:xfrm>
            <a:off x="5128897" y="353604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3605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EC-UIP-074-1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학습방</a:t>
            </a:r>
            <a:r>
              <a:rPr lang="ko-KR" altLang="en-US" sz="800" dirty="0">
                <a:latin typeface="+mn-ea"/>
              </a:rPr>
              <a:t> 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0134"/>
              </p:ext>
            </p:extLst>
          </p:nvPr>
        </p:nvGraphicFramePr>
        <p:xfrm>
          <a:off x="7456888" y="777736"/>
          <a:ext cx="2386003" cy="193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문의하기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비밀글인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작성자와 관리자 외에 상세 페이지 이동 불가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284"/>
              </p:ext>
            </p:extLst>
          </p:nvPr>
        </p:nvGraphicFramePr>
        <p:xfrm>
          <a:off x="1742820" y="3420605"/>
          <a:ext cx="560474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476163"/>
                <a:gridCol w="776836"/>
                <a:gridCol w="882031"/>
                <a:gridCol w="8415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답변여부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궁금합니다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답변대기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궁금합니다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궁금합니다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궁금합니다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864580" y="6522178"/>
            <a:ext cx="3353073" cy="216000"/>
            <a:chOff x="3083065" y="6052842"/>
            <a:chExt cx="3353073" cy="216000"/>
          </a:xfrm>
        </p:grpSpPr>
        <p:sp>
          <p:nvSpPr>
            <p:cNvPr id="15" name="직사각형 14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49875" y="3101179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807567" y="3101179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832983" y="3083517"/>
            <a:ext cx="893203" cy="266400"/>
            <a:chOff x="7735545" y="3527877"/>
            <a:chExt cx="1024449" cy="268183"/>
          </a:xfrm>
        </p:grpSpPr>
        <p:sp>
          <p:nvSpPr>
            <p:cNvPr id="32" name="직사각형 31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480818" y="3917830"/>
            <a:ext cx="396000" cy="126000"/>
          </a:xfrm>
          <a:prstGeom prst="rect">
            <a:avLst/>
          </a:prstGeom>
          <a:solidFill>
            <a:srgbClr val="9933FF"/>
          </a:solidFill>
          <a:ln w="635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비밀글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2820" y="310020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문의하기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718841" y="3066814"/>
            <a:ext cx="877402" cy="3131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7" name="타원 36"/>
          <p:cNvSpPr/>
          <p:nvPr/>
        </p:nvSpPr>
        <p:spPr>
          <a:xfrm>
            <a:off x="1436599" y="308257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51078" y="3866078"/>
            <a:ext cx="459615" cy="2160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1" name="타원 40"/>
          <p:cNvSpPr/>
          <p:nvPr/>
        </p:nvSpPr>
        <p:spPr>
          <a:xfrm>
            <a:off x="3944439" y="38548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28401" y="4255655"/>
            <a:ext cx="1080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43" name="타원 42"/>
          <p:cNvSpPr/>
          <p:nvPr/>
        </p:nvSpPr>
        <p:spPr>
          <a:xfrm>
            <a:off x="2141127" y="421728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880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EC-UIP-074-2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35309"/>
              </p:ext>
            </p:extLst>
          </p:nvPr>
        </p:nvGraphicFramePr>
        <p:xfrm>
          <a:off x="7456888" y="777736"/>
          <a:ext cx="2386003" cy="202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답변이 있는 경우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답변내용 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답변이 없는 경우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“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답변을 기다리고 있습니다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“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후 삭제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내용이 있는 경우 삭제 불가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내용이 있는 경우 삭제 불가 </a:t>
                      </a:r>
                      <a:r>
                        <a:rPr lang="en-US" altLang="ko-KR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78114"/>
              </p:ext>
            </p:extLst>
          </p:nvPr>
        </p:nvGraphicFramePr>
        <p:xfrm>
          <a:off x="1742820" y="3104699"/>
          <a:ext cx="5604748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 문의합니다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답변상태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완료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운영자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filename.ext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742820" y="6440847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978571" y="4936846"/>
            <a:ext cx="5139559" cy="937378"/>
            <a:chOff x="1978571" y="4379094"/>
            <a:chExt cx="5139559" cy="893277"/>
          </a:xfrm>
        </p:grpSpPr>
        <p:sp>
          <p:nvSpPr>
            <p:cNvPr id="38" name="직사각형 37"/>
            <p:cNvSpPr/>
            <p:nvPr/>
          </p:nvSpPr>
          <p:spPr>
            <a:xfrm>
              <a:off x="1978571" y="4379094"/>
              <a:ext cx="5139559" cy="893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lang="ko-KR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답변내용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            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2017.01.01 | 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운영자</a:t>
              </a:r>
              <a:endPara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문의 내용의 답변입니다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49516" y="4619297"/>
              <a:ext cx="5004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525550" y="6440847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41590" y="6440847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삭제</a:t>
            </a:r>
          </a:p>
        </p:txBody>
      </p:sp>
      <p:sp>
        <p:nvSpPr>
          <p:cNvPr id="19" name="타원 18"/>
          <p:cNvSpPr/>
          <p:nvPr/>
        </p:nvSpPr>
        <p:spPr>
          <a:xfrm>
            <a:off x="1636044" y="493684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62242" y="4917011"/>
            <a:ext cx="5189671" cy="98576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5628631" y="6426547"/>
            <a:ext cx="853811" cy="29266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517386" y="6436021"/>
            <a:ext cx="853811" cy="29266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5341687" y="644818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406141" y="645890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39892" y="4379093"/>
            <a:ext cx="1931738" cy="963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삭제하시겠습니까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01205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187003" y="5070172"/>
            <a:ext cx="540000" cy="216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</a:p>
        </p:txBody>
      </p:sp>
      <p:cxnSp>
        <p:nvCxnSpPr>
          <p:cNvPr id="28" name="직선 화살표 연결선 27"/>
          <p:cNvCxnSpPr>
            <a:stCxn id="21" idx="0"/>
            <a:endCxn id="25" idx="1"/>
          </p:cNvCxnSpPr>
          <p:nvPr/>
        </p:nvCxnSpPr>
        <p:spPr>
          <a:xfrm flipV="1">
            <a:off x="6055537" y="4860837"/>
            <a:ext cx="1784355" cy="15657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337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EC-UIP-074-1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질문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답변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02658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비공개글로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23326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77353"/>
              </p:ext>
            </p:extLst>
          </p:nvPr>
        </p:nvGraphicFramePr>
        <p:xfrm>
          <a:off x="1742820" y="3105293"/>
          <a:ext cx="5604748" cy="333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614"/>
                <a:gridCol w="46201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허용파일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이미지파일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압축파일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(ZIP) /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용량제한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: 30MB</a:t>
                      </a:r>
                    </a:p>
                  </a:txBody>
                  <a:tcPr marT="108000" marB="720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42820" y="6500836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25550" y="6500836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78075" y="3157921"/>
            <a:ext cx="381472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773536" y="5953837"/>
            <a:ext cx="2295078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797270" y="3520606"/>
            <a:ext cx="5481860" cy="229554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310262" y="5998425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파일선택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694233" y="3183344"/>
            <a:ext cx="754773" cy="202301"/>
            <a:chOff x="8033177" y="3815394"/>
            <a:chExt cx="754773" cy="202301"/>
          </a:xfrm>
        </p:grpSpPr>
        <p:sp>
          <p:nvSpPr>
            <p:cNvPr id="11" name="직사각형 10"/>
            <p:cNvSpPr/>
            <p:nvPr/>
          </p:nvSpPr>
          <p:spPr>
            <a:xfrm>
              <a:off x="8075850" y="3884177"/>
              <a:ext cx="80921" cy="8092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33177" y="3815394"/>
              <a:ext cx="754773" cy="202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algn="l"/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비밀글</a:t>
              </a:r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660276" y="3185691"/>
            <a:ext cx="576000" cy="21606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7277214" y="3166587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86" y="791936"/>
            <a:ext cx="9793905" cy="598636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삭제됨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90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EC-UIP-075-1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수강후기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수강후기 목록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55240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글쓰기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페이지로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5494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수강후기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33264"/>
              </p:ext>
            </p:extLst>
          </p:nvPr>
        </p:nvGraphicFramePr>
        <p:xfrm>
          <a:off x="1742820" y="3420605"/>
          <a:ext cx="560474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46"/>
                <a:gridCol w="2476163"/>
                <a:gridCol w="962952"/>
                <a:gridCol w="695915"/>
                <a:gridCol w="8415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짱입니다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짱입니다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짱입니다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선생님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짱입니다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정학생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864580" y="6522178"/>
            <a:ext cx="3353073" cy="216000"/>
            <a:chOff x="3083065" y="6052842"/>
            <a:chExt cx="3353073" cy="216000"/>
          </a:xfrm>
        </p:grpSpPr>
        <p:sp>
          <p:nvSpPr>
            <p:cNvPr id="15" name="직사각형 14"/>
            <p:cNvSpPr/>
            <p:nvPr/>
          </p:nvSpPr>
          <p:spPr>
            <a:xfrm>
              <a:off x="3083065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29092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67027" y="6052842"/>
              <a:ext cx="216000" cy="216000"/>
            </a:xfrm>
            <a:prstGeom prst="rect">
              <a:avLst/>
            </a:prstGeom>
            <a:solidFill>
              <a:srgbClr val="EDC9C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305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50989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88924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4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3295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7088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6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882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54848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98241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36176" y="6052842"/>
              <a:ext cx="216000" cy="21600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10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74111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20138" y="6052842"/>
              <a:ext cx="216000" cy="216000"/>
            </a:xfrm>
            <a:prstGeom prst="rect">
              <a:avLst/>
            </a:prstGeom>
            <a:solidFill>
              <a:srgbClr val="FB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&gt;&gt;</a:t>
              </a:r>
              <a:endPara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49875" y="3101179"/>
            <a:ext cx="102936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807567" y="3101179"/>
            <a:ext cx="54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832983" y="3083517"/>
            <a:ext cx="893203" cy="266400"/>
            <a:chOff x="7735545" y="3527877"/>
            <a:chExt cx="1024449" cy="268183"/>
          </a:xfrm>
        </p:grpSpPr>
        <p:sp>
          <p:nvSpPr>
            <p:cNvPr id="32" name="직사각형 31"/>
            <p:cNvSpPr/>
            <p:nvPr/>
          </p:nvSpPr>
          <p:spPr>
            <a:xfrm>
              <a:off x="7735545" y="3544060"/>
              <a:ext cx="1024449" cy="252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전체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30638" y="3527877"/>
              <a:ext cx="320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▼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42820" y="310020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002835" y="3907591"/>
            <a:ext cx="650601" cy="108000"/>
            <a:chOff x="7725103" y="3287110"/>
            <a:chExt cx="650601" cy="108000"/>
          </a:xfrm>
        </p:grpSpPr>
        <p:sp>
          <p:nvSpPr>
            <p:cNvPr id="37" name="포인트가 5개인 별 36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8" name="포인트가 5개인 별 37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1" name="포인트가 5개인 별 40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04387" y="4282103"/>
            <a:ext cx="650601" cy="108000"/>
            <a:chOff x="7725103" y="3287110"/>
            <a:chExt cx="650601" cy="108000"/>
          </a:xfrm>
        </p:grpSpPr>
        <p:sp>
          <p:nvSpPr>
            <p:cNvPr id="43" name="포인트가 5개인 별 42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4" name="포인트가 5개인 별 43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5" name="포인트가 5개인 별 44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47" name="포인트가 5개인 별 46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002835" y="4639303"/>
            <a:ext cx="650601" cy="108000"/>
            <a:chOff x="7725103" y="3287110"/>
            <a:chExt cx="650601" cy="108000"/>
          </a:xfrm>
        </p:grpSpPr>
        <p:sp>
          <p:nvSpPr>
            <p:cNvPr id="49" name="포인트가 5개인 별 48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3" name="포인트가 5개인 별 52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02835" y="6141041"/>
            <a:ext cx="650601" cy="108000"/>
            <a:chOff x="7725103" y="3287110"/>
            <a:chExt cx="650601" cy="108000"/>
          </a:xfrm>
        </p:grpSpPr>
        <p:sp>
          <p:nvSpPr>
            <p:cNvPr id="55" name="포인트가 5개인 별 54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6" name="포인트가 5개인 별 55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7" name="포인트가 5개인 별 56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59" name="포인트가 5개인 별 58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718841" y="3066814"/>
            <a:ext cx="877402" cy="3131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1" name="타원 60"/>
          <p:cNvSpPr/>
          <p:nvPr/>
        </p:nvSpPr>
        <p:spPr>
          <a:xfrm>
            <a:off x="1436599" y="308257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28401" y="3880099"/>
            <a:ext cx="1080000" cy="1889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3" name="타원 62"/>
          <p:cNvSpPr/>
          <p:nvPr/>
        </p:nvSpPr>
        <p:spPr>
          <a:xfrm>
            <a:off x="2141127" y="384173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7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EC-UIP-011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76663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3121572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에코스터디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에코스터디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에코스터디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53144"/>
              </p:ext>
            </p:extLst>
          </p:nvPr>
        </p:nvGraphicFramePr>
        <p:xfrm>
          <a:off x="3236898" y="2691474"/>
          <a:ext cx="2795561" cy="199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561"/>
              </a:tblGrid>
              <a:tr h="1994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45130" y="4993895"/>
            <a:ext cx="5564382" cy="89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에코스터디는</a:t>
            </a:r>
            <a:r>
              <a:rPr lang="ko-KR" altLang="en-US" sz="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기출 교재의 신드롬을 일으킨 </a:t>
            </a:r>
            <a:r>
              <a:rPr lang="ko-KR" altLang="en-US" sz="900" dirty="0" err="1">
                <a:latin typeface="돋움" panose="020B0600000101010101" pitchFamily="50" charset="-127"/>
                <a:ea typeface="돋움" panose="020B0600000101010101" pitchFamily="50" charset="-127"/>
              </a:rPr>
              <a:t>마더텅의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 온라인 강좌 서비스입니다</a:t>
            </a:r>
            <a:r>
              <a:rPr lang="en-US" altLang="ko-KR" sz="9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학생 여러분의 폭발적인 관심과 성원에 보답하는 마음으로 온라인 강좌 서비스를 시작했고</a:t>
            </a:r>
            <a:r>
              <a:rPr lang="en-US" altLang="ko-KR" sz="9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많은 학생들의 학습 길잡이로 자리매김하고 있습니다</a:t>
            </a:r>
            <a:r>
              <a:rPr lang="en-US" altLang="ko-KR" sz="9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900" dirty="0" err="1">
                <a:latin typeface="돋움" panose="020B0600000101010101" pitchFamily="50" charset="-127"/>
                <a:ea typeface="돋움" panose="020B0600000101010101" pitchFamily="50" charset="-127"/>
              </a:rPr>
              <a:t>에코스터디는</a:t>
            </a:r>
            <a:r>
              <a:rPr lang="ko-KR" altLang="en-US" sz="900" dirty="0">
                <a:latin typeface="돋움" panose="020B0600000101010101" pitchFamily="50" charset="-127"/>
                <a:ea typeface="돋움" panose="020B0600000101010101" pitchFamily="50" charset="-127"/>
              </a:rPr>
              <a:t> 내신 성적 향상과 대입 성공이라는 기본적 목표에 충실하기 위해 다음과 같은 방침을 실천하고 있습니다</a:t>
            </a:r>
            <a:r>
              <a:rPr lang="en-US" altLang="ko-KR" sz="9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800000">
            <a:off x="7119284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</p:spTree>
    <p:extLst>
      <p:ext uri="{BB962C8B-B14F-4D97-AF65-F5344CB8AC3E}">
        <p14:creationId xmlns:p14="http://schemas.microsoft.com/office/powerpoint/2010/main" val="22084017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EC-UIP-075-2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목록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수강후기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수강후기 상세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5494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수강후기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16292"/>
              </p:ext>
            </p:extLst>
          </p:nvPr>
        </p:nvGraphicFramePr>
        <p:xfrm>
          <a:off x="1742820" y="3109008"/>
          <a:ext cx="5604748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374"/>
                <a:gridCol w="2802374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강의 </a:t>
                      </a: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짱입니다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감사합니다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별점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2017.01.01 |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수강후기 내용입니다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..</a:t>
                      </a: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772"/>
              </p:ext>
            </p:extLst>
          </p:nvPr>
        </p:nvGraphicFramePr>
        <p:xfrm>
          <a:off x="1742820" y="6015702"/>
          <a:ext cx="5604748" cy="73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11"/>
                <a:gridCol w="4572837"/>
              </a:tblGrid>
              <a:tr h="359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이전 수강후기입니다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글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다음 수강후기입니다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203200" y="3619846"/>
            <a:ext cx="650601" cy="108000"/>
            <a:chOff x="7725103" y="3287110"/>
            <a:chExt cx="650601" cy="108000"/>
          </a:xfrm>
        </p:grpSpPr>
        <p:sp>
          <p:nvSpPr>
            <p:cNvPr id="63" name="포인트가 5개인 별 62"/>
            <p:cNvSpPr/>
            <p:nvPr/>
          </p:nvSpPr>
          <p:spPr>
            <a:xfrm>
              <a:off x="7725103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4" name="포인트가 5개인 별 63"/>
            <p:cNvSpPr/>
            <p:nvPr/>
          </p:nvSpPr>
          <p:spPr>
            <a:xfrm>
              <a:off x="7869617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5" name="포인트가 5개인 별 64"/>
            <p:cNvSpPr/>
            <p:nvPr/>
          </p:nvSpPr>
          <p:spPr>
            <a:xfrm>
              <a:off x="8006248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6" name="포인트가 5개인 별 65"/>
            <p:cNvSpPr/>
            <p:nvPr/>
          </p:nvSpPr>
          <p:spPr>
            <a:xfrm>
              <a:off x="8134996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67" name="포인트가 5개인 별 66"/>
            <p:cNvSpPr/>
            <p:nvPr/>
          </p:nvSpPr>
          <p:spPr>
            <a:xfrm>
              <a:off x="8267704" y="3287110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742820" y="5634046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8987004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EC-UIP-075-3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수강후기 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수강후기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학습방</a:t>
            </a:r>
            <a:r>
              <a:rPr lang="ko-KR" altLang="en-US" sz="800" dirty="0" smtClean="0">
                <a:latin typeface="+mn-ea"/>
              </a:rPr>
              <a:t> 수강후기 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 페이지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0359" y="4605494"/>
            <a:ext cx="1529256" cy="291662"/>
          </a:xfrm>
          <a:prstGeom prst="flowChartProcess">
            <a:avLst/>
          </a:prstGeom>
          <a:solidFill>
            <a:srgbClr val="BC000D">
              <a:alpha val="20000"/>
            </a:srgbClr>
          </a:solidFill>
          <a:ln>
            <a:solidFill>
              <a:srgbClr val="BC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b="1" dirty="0" smtClean="0">
                <a:solidFill>
                  <a:srgbClr val="C00000"/>
                </a:solidFill>
              </a:rPr>
              <a:t>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[2016]</a:t>
            </a:r>
            <a:r>
              <a:rPr lang="ko-KR" altLang="en-US" dirty="0"/>
              <a:t>개정판 중학영문법 </a:t>
            </a:r>
            <a:r>
              <a:rPr lang="en-US" altLang="ko-KR" dirty="0"/>
              <a:t>3800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수강후기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58064"/>
              </p:ext>
            </p:extLst>
          </p:nvPr>
        </p:nvGraphicFramePr>
        <p:xfrm>
          <a:off x="1742820" y="3105293"/>
          <a:ext cx="5604748" cy="316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614"/>
                <a:gridCol w="46201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 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742820" y="6362048"/>
            <a:ext cx="828000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525550" y="6362048"/>
            <a:ext cx="8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등록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778074" y="3157921"/>
            <a:ext cx="4501055" cy="252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797270" y="3520606"/>
            <a:ext cx="5481860" cy="229554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pSp>
        <p:nvGrpSpPr>
          <p:cNvPr id="134" name="그룹 133"/>
          <p:cNvGrpSpPr/>
          <p:nvPr/>
        </p:nvGrpSpPr>
        <p:grpSpPr>
          <a:xfrm>
            <a:off x="3702974" y="6015887"/>
            <a:ext cx="804259" cy="116092"/>
            <a:chOff x="7816713" y="3507602"/>
            <a:chExt cx="804259" cy="116092"/>
          </a:xfrm>
        </p:grpSpPr>
        <p:sp>
          <p:nvSpPr>
            <p:cNvPr id="113" name="포인트가 5개인 별 112"/>
            <p:cNvSpPr/>
            <p:nvPr/>
          </p:nvSpPr>
          <p:spPr>
            <a:xfrm>
              <a:off x="7970371" y="3507602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14" name="포인트가 5개인 별 113"/>
            <p:cNvSpPr/>
            <p:nvPr/>
          </p:nvSpPr>
          <p:spPr>
            <a:xfrm>
              <a:off x="8114885" y="3507602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15" name="포인트가 5개인 별 114"/>
            <p:cNvSpPr/>
            <p:nvPr/>
          </p:nvSpPr>
          <p:spPr>
            <a:xfrm>
              <a:off x="8251516" y="3507602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16" name="포인트가 5개인 별 115"/>
            <p:cNvSpPr/>
            <p:nvPr/>
          </p:nvSpPr>
          <p:spPr>
            <a:xfrm>
              <a:off x="8380264" y="3507602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8512972" y="3507602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7816713" y="3518498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778074" y="6023979"/>
            <a:ext cx="804259" cy="116092"/>
            <a:chOff x="7937365" y="5419615"/>
            <a:chExt cx="804259" cy="116092"/>
          </a:xfrm>
        </p:grpSpPr>
        <p:grpSp>
          <p:nvGrpSpPr>
            <p:cNvPr id="127" name="그룹 126"/>
            <p:cNvGrpSpPr/>
            <p:nvPr/>
          </p:nvGrpSpPr>
          <p:grpSpPr>
            <a:xfrm>
              <a:off x="8091023" y="5419615"/>
              <a:ext cx="650601" cy="108000"/>
              <a:chOff x="8355281" y="3105293"/>
              <a:chExt cx="650601" cy="108000"/>
            </a:xfrm>
          </p:grpSpPr>
          <p:sp>
            <p:nvSpPr>
              <p:cNvPr id="129" name="포인트가 5개인 별 128"/>
              <p:cNvSpPr/>
              <p:nvPr/>
            </p:nvSpPr>
            <p:spPr>
              <a:xfrm>
                <a:off x="8355281" y="3105293"/>
                <a:ext cx="108000" cy="108000"/>
              </a:xfrm>
              <a:prstGeom prst="star5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  <p:sp>
            <p:nvSpPr>
              <p:cNvPr id="130" name="포인트가 5개인 별 129"/>
              <p:cNvSpPr/>
              <p:nvPr/>
            </p:nvSpPr>
            <p:spPr>
              <a:xfrm>
                <a:off x="8499795" y="3105293"/>
                <a:ext cx="108000" cy="108000"/>
              </a:xfrm>
              <a:prstGeom prst="star5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  <p:sp>
            <p:nvSpPr>
              <p:cNvPr id="131" name="포인트가 5개인 별 130"/>
              <p:cNvSpPr/>
              <p:nvPr/>
            </p:nvSpPr>
            <p:spPr>
              <a:xfrm>
                <a:off x="8636426" y="3105293"/>
                <a:ext cx="108000" cy="108000"/>
              </a:xfrm>
              <a:prstGeom prst="star5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  <p:sp>
            <p:nvSpPr>
              <p:cNvPr id="132" name="포인트가 5개인 별 131"/>
              <p:cNvSpPr/>
              <p:nvPr/>
            </p:nvSpPr>
            <p:spPr>
              <a:xfrm>
                <a:off x="8765174" y="3105293"/>
                <a:ext cx="108000" cy="108000"/>
              </a:xfrm>
              <a:prstGeom prst="star5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  <p:sp>
            <p:nvSpPr>
              <p:cNvPr id="133" name="포인트가 5개인 별 132"/>
              <p:cNvSpPr/>
              <p:nvPr/>
            </p:nvSpPr>
            <p:spPr>
              <a:xfrm>
                <a:off x="8897882" y="3105293"/>
                <a:ext cx="108000" cy="108000"/>
              </a:xfrm>
              <a:prstGeom prst="star5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50" b="1" dirty="0" smtClean="0"/>
              </a:p>
            </p:txBody>
          </p:sp>
        </p:grpSp>
        <p:sp>
          <p:nvSpPr>
            <p:cNvPr id="128" name="순서도: 연결자 127"/>
            <p:cNvSpPr/>
            <p:nvPr/>
          </p:nvSpPr>
          <p:spPr>
            <a:xfrm>
              <a:off x="7937365" y="5430511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624987" y="6007795"/>
            <a:ext cx="804259" cy="116092"/>
            <a:chOff x="7873121" y="4185985"/>
            <a:chExt cx="804259" cy="116092"/>
          </a:xfrm>
        </p:grpSpPr>
        <p:sp>
          <p:nvSpPr>
            <p:cNvPr id="136" name="포인트가 5개인 별 135"/>
            <p:cNvSpPr/>
            <p:nvPr/>
          </p:nvSpPr>
          <p:spPr>
            <a:xfrm>
              <a:off x="8026779" y="4185985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8171293" y="4185985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8307924" y="4185985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8436672" y="4185985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8569380" y="4185985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7873121" y="4196881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546864" y="6007795"/>
            <a:ext cx="804259" cy="116092"/>
            <a:chOff x="7882060" y="4527274"/>
            <a:chExt cx="804259" cy="116092"/>
          </a:xfrm>
        </p:grpSpPr>
        <p:sp>
          <p:nvSpPr>
            <p:cNvPr id="143" name="포인트가 5개인 별 142"/>
            <p:cNvSpPr/>
            <p:nvPr/>
          </p:nvSpPr>
          <p:spPr>
            <a:xfrm>
              <a:off x="8035718" y="4527274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4" name="포인트가 5개인 별 143"/>
            <p:cNvSpPr/>
            <p:nvPr/>
          </p:nvSpPr>
          <p:spPr>
            <a:xfrm>
              <a:off x="8180232" y="4527274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5" name="포인트가 5개인 별 144"/>
            <p:cNvSpPr/>
            <p:nvPr/>
          </p:nvSpPr>
          <p:spPr>
            <a:xfrm>
              <a:off x="8316863" y="4527274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6" name="포인트가 5개인 별 145"/>
            <p:cNvSpPr/>
            <p:nvPr/>
          </p:nvSpPr>
          <p:spPr>
            <a:xfrm>
              <a:off x="8445611" y="4527274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7" name="포인트가 5개인 별 146"/>
            <p:cNvSpPr/>
            <p:nvPr/>
          </p:nvSpPr>
          <p:spPr>
            <a:xfrm>
              <a:off x="8578319" y="4527274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48" name="순서도: 연결자 147"/>
            <p:cNvSpPr/>
            <p:nvPr/>
          </p:nvSpPr>
          <p:spPr>
            <a:xfrm>
              <a:off x="7882060" y="4538170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6421813" y="6003749"/>
            <a:ext cx="804259" cy="116092"/>
            <a:chOff x="7832102" y="4903026"/>
            <a:chExt cx="804259" cy="116092"/>
          </a:xfrm>
        </p:grpSpPr>
        <p:sp>
          <p:nvSpPr>
            <p:cNvPr id="150" name="포인트가 5개인 별 149"/>
            <p:cNvSpPr/>
            <p:nvPr/>
          </p:nvSpPr>
          <p:spPr>
            <a:xfrm>
              <a:off x="7985760" y="4903026"/>
              <a:ext cx="108000" cy="108000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8130274" y="4903026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8266905" y="4903026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8395653" y="4903026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54" name="포인트가 5개인 별 153"/>
            <p:cNvSpPr/>
            <p:nvPr/>
          </p:nvSpPr>
          <p:spPr>
            <a:xfrm>
              <a:off x="8528361" y="4903026"/>
              <a:ext cx="108000" cy="10800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  <p:sp>
          <p:nvSpPr>
            <p:cNvPr id="155" name="순서도: 연결자 154"/>
            <p:cNvSpPr/>
            <p:nvPr/>
          </p:nvSpPr>
          <p:spPr>
            <a:xfrm>
              <a:off x="7832102" y="4913922"/>
              <a:ext cx="105196" cy="105196"/>
            </a:xfrm>
            <a:prstGeom prst="flowChartConnector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5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30649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EC-UIP-076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lIns="90000" rIns="90000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학습창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플레이어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학습 플레이어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40991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강의명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</a:t>
                      </a:r>
                      <a:r>
                        <a:rPr lang="ko-KR" altLang="en-US" sz="8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콘텐츠로</a:t>
                      </a:r>
                      <a:r>
                        <a:rPr lang="ko-KR" altLang="en-US" sz="8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7112" y="4706223"/>
            <a:ext cx="5176187" cy="62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</a:t>
            </a:r>
            <a:r>
              <a:rPr lang="ko-KR" altLang="en-US" sz="10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콘트롤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패널</a:t>
            </a:r>
          </a:p>
        </p:txBody>
      </p:sp>
      <p:sp>
        <p:nvSpPr>
          <p:cNvPr id="20" name="순서도: 추출 19"/>
          <p:cNvSpPr/>
          <p:nvPr/>
        </p:nvSpPr>
        <p:spPr>
          <a:xfrm rot="5400000">
            <a:off x="2313354" y="2650922"/>
            <a:ext cx="683702" cy="692092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93427"/>
              </p:ext>
            </p:extLst>
          </p:nvPr>
        </p:nvGraphicFramePr>
        <p:xfrm>
          <a:off x="5260077" y="1185086"/>
          <a:ext cx="1932678" cy="4141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769"/>
                <a:gridCol w="302003"/>
                <a:gridCol w="1286906"/>
              </a:tblGrid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강의명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PSS1-1 Yes/No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의문문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PSS1-2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의문사로 시작하는 의문문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PSS2-1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문장의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형식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PSS2-2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 / PSS2-3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주격 보어를 필요로 하는 동사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II</a:t>
                      </a:r>
                      <a:endParaRPr lang="ko-KR" altLang="en-US" sz="7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기말고사대비문제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PSS1-3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현재시제의 쓰임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 / PSS1-4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현재시제의 쓰임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II / PSS2-1 be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동사의 </a:t>
                      </a:r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과거형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조동사의 쓰임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PSS2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조동사의 부정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PSS3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조동사로 시작하는 의문문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PSS4-1 must I / PSS4-2 must II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PSS1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수동태에 많이 쓰이는 불규칙 동사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PSS2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수동태 문장 만드는 법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PSS3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부정문의 수동태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PSS4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수동태의 시제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 PSS5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조동사가 있는 수동태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7208607" y="1176696"/>
            <a:ext cx="148538" cy="41587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28346" y="1227030"/>
            <a:ext cx="97200" cy="4194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5243299" y="885511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896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EC-UIP-081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통합검색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통합검색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통합검색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67475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통합검색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16761"/>
              </p:ext>
            </p:extLst>
          </p:nvPr>
        </p:nvGraphicFramePr>
        <p:xfrm>
          <a:off x="1742820" y="3280035"/>
          <a:ext cx="5604747" cy="349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987"/>
                <a:gridCol w="3754705"/>
                <a:gridCol w="1060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[2016]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개정판 중학영문법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3800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학년</a:t>
                      </a:r>
                      <a:endParaRPr lang="en-US" altLang="ko-KR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 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120,000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정가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150,000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수강기간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150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일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강좌구성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94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대상학년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       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120,000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[2016]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개정판 중학영문법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3800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제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학년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 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무료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수강기간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150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강좌구성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94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강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대상학년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1</a:t>
                      </a:r>
                    </a:p>
                  </a:txBody>
                  <a:tcPr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0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3383944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6557918" y="3702528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상세보기</a:t>
            </a:r>
          </a:p>
        </p:txBody>
      </p:sp>
      <p:pic>
        <p:nvPicPr>
          <p:cNvPr id="73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59" y="4394756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557918" y="4711722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상세보기</a:t>
            </a:r>
          </a:p>
        </p:txBody>
      </p:sp>
      <p:pic>
        <p:nvPicPr>
          <p:cNvPr id="76" name="Picture 2" descr="http://old.toptutor.co.kr/product/1203-305/200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93" y="5837209"/>
            <a:ext cx="636054" cy="821355"/>
          </a:xfrm>
          <a:prstGeom prst="rect">
            <a:avLst/>
          </a:prstGeom>
          <a:noFill/>
          <a:ln w="158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6557918" y="6178720"/>
            <a:ext cx="693241" cy="1716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상세보기</a:t>
            </a:r>
          </a:p>
        </p:txBody>
      </p:sp>
      <p:sp>
        <p:nvSpPr>
          <p:cNvPr id="79" name="모서리가 접힌 도형 78"/>
          <p:cNvSpPr/>
          <p:nvPr/>
        </p:nvSpPr>
        <p:spPr>
          <a:xfrm>
            <a:off x="1813049" y="5033248"/>
            <a:ext cx="196432" cy="195022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</a:t>
            </a:r>
            <a:endParaRPr lang="ko-KR" altLang="en-US" sz="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36023" y="3398503"/>
            <a:ext cx="396000" cy="1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4980" y="3921415"/>
            <a:ext cx="396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ko-KR" altLang="en-US" sz="6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완강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34212" y="4436563"/>
            <a:ext cx="396000" cy="126000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" rIns="36000" bIns="3600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BSET</a:t>
            </a:r>
            <a:endParaRPr lang="ko-KR" altLang="en-US" sz="7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902279" y="2548781"/>
            <a:ext cx="5274128" cy="55065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05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영문법</a:t>
            </a:r>
            <a:r>
              <a:rPr lang="en-US" altLang="ko-KR" sz="105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 </a:t>
            </a:r>
            <a:r>
              <a:rPr lang="ko-KR" altLang="en-US" sz="105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검색결과 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건 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2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EC-UIP-011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536509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smtClean="0">
                <a:latin typeface="+mn-ea"/>
              </a:rPr>
              <a:t>㈜맑은에스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>
                <a:latin typeface="+mn-ea"/>
              </a:rPr>
              <a:t>PC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0262" y="535161"/>
            <a:ext cx="3138744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 smtClean="0">
                <a:latin typeface="+mn-ea"/>
              </a:rPr>
              <a:t>에코스터디</a:t>
            </a:r>
            <a:r>
              <a:rPr lang="ko-KR" altLang="en-US" sz="800" dirty="0" smtClean="0">
                <a:latin typeface="+mn-ea"/>
              </a:rPr>
              <a:t> 소개 페이지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2587"/>
              </p:ext>
            </p:extLst>
          </p:nvPr>
        </p:nvGraphicFramePr>
        <p:xfrm>
          <a:off x="7456888" y="777736"/>
          <a:ext cx="2386003" cy="17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19"/>
                <a:gridCol w="1936484"/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  <a:endParaRPr lang="ko-KR" altLang="en-US" sz="800" b="0" i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육각형 14"/>
          <p:cNvSpPr/>
          <p:nvPr/>
        </p:nvSpPr>
        <p:spPr>
          <a:xfrm>
            <a:off x="1912977" y="1827798"/>
            <a:ext cx="1697979" cy="911958"/>
          </a:xfrm>
          <a:prstGeom prst="hexagon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우수한 교재 제작과 </a:t>
            </a:r>
            <a:endParaRPr lang="en-US" altLang="ko-KR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명품 </a:t>
            </a: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강사진 발굴</a:t>
            </a:r>
            <a:endParaRPr lang="ko-KR" altLang="en-US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육각형 17"/>
          <p:cNvSpPr/>
          <p:nvPr/>
        </p:nvSpPr>
        <p:spPr>
          <a:xfrm>
            <a:off x="2342949" y="3030391"/>
            <a:ext cx="1699200" cy="911958"/>
          </a:xfrm>
          <a:prstGeom prst="hexagon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내신부터 수능까지 </a:t>
            </a:r>
            <a:endParaRPr lang="en-US" altLang="ko-KR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폭넓은 </a:t>
            </a: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 </a:t>
            </a:r>
            <a:endParaRPr lang="ko-KR" altLang="en-US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설명선 1 21"/>
          <p:cNvSpPr/>
          <p:nvPr/>
        </p:nvSpPr>
        <p:spPr>
          <a:xfrm>
            <a:off x="4006959" y="1879840"/>
            <a:ext cx="3291911" cy="859916"/>
          </a:xfrm>
          <a:prstGeom prst="borderCallout1">
            <a:avLst>
              <a:gd name="adj1" fmla="val 1558"/>
              <a:gd name="adj2" fmla="val -1258"/>
              <a:gd name="adj3" fmla="val 47521"/>
              <a:gd name="adj4" fmla="val -12696"/>
            </a:avLst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학생들의 생생한 후기가 증명하는 우수한 교재와 그에 걸맞은 명품 강사진의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퀄리티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높은 강좌를 제공합니다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검증된 실력의 강사진들이 제공하는 명품 강좌들을 통해 독학으로 부족했던 부분을 쉽고 빠르게 익힐 수 있도록 돕겠습니다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설명선 1 22"/>
          <p:cNvSpPr/>
          <p:nvPr/>
        </p:nvSpPr>
        <p:spPr>
          <a:xfrm>
            <a:off x="4531179" y="3220728"/>
            <a:ext cx="2767691" cy="796102"/>
          </a:xfrm>
          <a:prstGeom prst="borderCallout1">
            <a:avLst>
              <a:gd name="adj1" fmla="val 1558"/>
              <a:gd name="adj2" fmla="val -1258"/>
              <a:gd name="adj3" fmla="val 34682"/>
              <a:gd name="adj4" fmla="val -17205"/>
            </a:avLst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중등부터 고등까지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내신부터 수능까지 완벽 대비할 수 있도록 폭넓은 강좌를 제공합니다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폭넓지만 결코 얕지 않은 강좌로 학생 여러분의 어려운 학습 과정의 든든한 동반자가 되겠습니다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rot="1800000">
            <a:off x="8098997" y="6120302"/>
            <a:ext cx="924961" cy="629286"/>
          </a:xfrm>
          <a:prstGeom prst="righ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연결</a:t>
            </a:r>
          </a:p>
        </p:txBody>
      </p:sp>
      <p:sp>
        <p:nvSpPr>
          <p:cNvPr id="28" name="왼쪽 화살표 27"/>
          <p:cNvSpPr/>
          <p:nvPr/>
        </p:nvSpPr>
        <p:spPr>
          <a:xfrm rot="1800000">
            <a:off x="881499" y="1729682"/>
            <a:ext cx="925200" cy="630000"/>
          </a:xfrm>
          <a:prstGeom prst="leftArrow">
            <a:avLst/>
          </a:prstGeom>
          <a:solidFill>
            <a:schemeClr val="accent1">
              <a:lumMod val="50000"/>
              <a:alpha val="10000"/>
            </a:schemeClr>
          </a:solidFill>
          <a:ln w="6350">
            <a:solidFill>
              <a:schemeClr val="accent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ko-KR" altLang="en-US" sz="7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 연결</a:t>
            </a:r>
          </a:p>
        </p:txBody>
      </p:sp>
      <p:sp>
        <p:nvSpPr>
          <p:cNvPr id="29" name="육각형 28"/>
          <p:cNvSpPr/>
          <p:nvPr/>
        </p:nvSpPr>
        <p:spPr>
          <a:xfrm>
            <a:off x="1912977" y="4232984"/>
            <a:ext cx="1697979" cy="911958"/>
          </a:xfrm>
          <a:prstGeom prst="hexagon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영역별 맞춤형</a:t>
            </a:r>
            <a:r>
              <a:rPr lang="en-US" altLang="ko-KR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</a:t>
            </a: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수준별 </a:t>
            </a:r>
            <a:endParaRPr lang="en-US" altLang="ko-KR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 </a:t>
            </a:r>
            <a:r>
              <a:rPr lang="ko-KR" altLang="en-US" sz="900" b="1" dirty="0">
                <a:solidFill>
                  <a:schemeClr val="accent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제공</a:t>
            </a:r>
            <a:endParaRPr lang="ko-KR" altLang="en-US" sz="900" b="1" dirty="0" smtClean="0">
              <a:solidFill>
                <a:schemeClr val="accent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설명선 1 29"/>
          <p:cNvSpPr/>
          <p:nvPr/>
        </p:nvSpPr>
        <p:spPr>
          <a:xfrm>
            <a:off x="4006959" y="4285026"/>
            <a:ext cx="3291911" cy="859916"/>
          </a:xfrm>
          <a:prstGeom prst="borderCallout1">
            <a:avLst>
              <a:gd name="adj1" fmla="val 1558"/>
              <a:gd name="adj2" fmla="val -1258"/>
              <a:gd name="adj3" fmla="val 47521"/>
              <a:gd name="adj4" fmla="val -12696"/>
            </a:avLst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상위권은 물론이고 중하위권 학생들을 대상으로 부족한 부분을 집중적으로 훈련할 수 있는 전문적인 강의를 제공합니다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입문부터 고급까지 학생들의 수준에 맞는 맞춤형 강좌로 상위권으로 도약할 수 있도록 체계적인 관리를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약속드립니다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51114" y="5562100"/>
            <a:ext cx="4694465" cy="92678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학생 여러분의 지속적인 관심 덕분에 매년 눈부신 발전을 거듭하고 있는 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마더텅은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더 나은 교재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더 좋은 강좌를 만들어 보답하겠습니다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8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l">
          <a:defRPr sz="105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13455</TotalTime>
  <Words>6906</Words>
  <Application>Microsoft Office PowerPoint</Application>
  <PresentationFormat>A4 용지(210x297mm)</PresentationFormat>
  <Paragraphs>3348</Paragraphs>
  <Slides>83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4" baseType="lpstr">
      <vt:lpstr>굴림</vt:lpstr>
      <vt:lpstr>굴림체</vt:lpstr>
      <vt:lpstr>나눔고딕</vt:lpstr>
      <vt:lpstr>나눔바른고딕</vt:lpstr>
      <vt:lpstr>돋움</vt:lpstr>
      <vt:lpstr>돋움체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에코스터디</vt:lpstr>
      <vt:lpstr>에코스터디 소개</vt:lpstr>
      <vt:lpstr>PowerPoint 프레젠테이션</vt:lpstr>
      <vt:lpstr>선생님</vt:lpstr>
      <vt:lpstr>선생님</vt:lpstr>
      <vt:lpstr>업무제휴</vt:lpstr>
      <vt:lpstr>중등/고등</vt:lpstr>
      <vt:lpstr>중등 과정</vt:lpstr>
      <vt:lpstr>PowerPoint 프레젠테이션</vt:lpstr>
      <vt:lpstr>중등 과정</vt:lpstr>
      <vt:lpstr>중등 과정</vt:lpstr>
      <vt:lpstr>PowerPoint 프레젠테이션</vt:lpstr>
      <vt:lpstr>고등 과정</vt:lpstr>
      <vt:lpstr>PowerPoint 프레젠테이션</vt:lpstr>
      <vt:lpstr>고등 과정</vt:lpstr>
      <vt:lpstr>고등 과정</vt:lpstr>
      <vt:lpstr>PowerPoint 프레젠테이션</vt:lpstr>
      <vt:lpstr>커뮤니티</vt:lpstr>
      <vt:lpstr>입시정보</vt:lpstr>
      <vt:lpstr>입시정보</vt:lpstr>
      <vt:lpstr>이벤트</vt:lpstr>
      <vt:lpstr>이벤트</vt:lpstr>
      <vt:lpstr>이벤트</vt:lpstr>
      <vt:lpstr>이벤트</vt:lpstr>
      <vt:lpstr>수강후기</vt:lpstr>
      <vt:lpstr>수강후기</vt:lpstr>
      <vt:lpstr>회원서비스</vt:lpstr>
      <vt:lpstr>로그인</vt:lpstr>
      <vt:lpstr>회원가입</vt:lpstr>
      <vt:lpstr>아이디/비밀번호 찾기</vt:lpstr>
      <vt:lpstr>이용약관</vt:lpstr>
      <vt:lpstr>개인정보취급방침</vt:lpstr>
      <vt:lpstr>이메일무단수집거부</vt:lpstr>
      <vt:lpstr>고객센터</vt:lpstr>
      <vt:lpstr>고객센터</vt:lpstr>
      <vt:lpstr>공지사항</vt:lpstr>
      <vt:lpstr>공지사항</vt:lpstr>
      <vt:lpstr>자주묻는질문</vt:lpstr>
      <vt:lpstr>보낸 쪽지</vt:lpstr>
      <vt:lpstr>보낸 쪽지</vt:lpstr>
      <vt:lpstr>보낸 쪽지</vt:lpstr>
      <vt:lpstr>받은 쪽지</vt:lpstr>
      <vt:lpstr>받은 쪽지</vt:lpstr>
      <vt:lpstr>받은 쪽지</vt:lpstr>
      <vt:lpstr>필요 프로그램</vt:lpstr>
      <vt:lpstr>나의강의실</vt:lpstr>
      <vt:lpstr>나의강의실</vt:lpstr>
      <vt:lpstr>PowerPoint 프레젠테이션</vt:lpstr>
      <vt:lpstr>수강 중인 과정</vt:lpstr>
      <vt:lpstr>종료된 과정</vt:lpstr>
      <vt:lpstr>출결현황</vt:lpstr>
      <vt:lpstr>쪽지함</vt:lpstr>
      <vt:lpstr>장바구니</vt:lpstr>
      <vt:lpstr>결제하기</vt:lpstr>
      <vt:lpstr>결제하기</vt:lpstr>
      <vt:lpstr>결제완료</vt:lpstr>
      <vt:lpstr>PowerPoint 프레젠테이션</vt:lpstr>
      <vt:lpstr>결제내역</vt:lpstr>
      <vt:lpstr>결제내역</vt:lpstr>
      <vt:lpstr>쿠폰내역</vt:lpstr>
      <vt:lpstr>쿠폰내역</vt:lpstr>
      <vt:lpstr>포인트내역</vt:lpstr>
      <vt:lpstr>회원정보수정</vt:lpstr>
      <vt:lpstr>회원정보수정</vt:lpstr>
      <vt:lpstr>학습방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[2016]개정판 중학영문법 3800제 3학년</vt:lpstr>
      <vt:lpstr>PowerPoint 프레젠테이션</vt:lpstr>
      <vt:lpstr>통합검색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(주)맑은에스</dc:creator>
  <cp:lastModifiedBy>Dotype</cp:lastModifiedBy>
  <cp:revision>831</cp:revision>
  <cp:lastPrinted>2016-11-29T13:21:47Z</cp:lastPrinted>
  <dcterms:created xsi:type="dcterms:W3CDTF">2016-04-08T05:28:00Z</dcterms:created>
  <dcterms:modified xsi:type="dcterms:W3CDTF">2016-12-13T03:04:22Z</dcterms:modified>
</cp:coreProperties>
</file>