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2" r:id="rId2"/>
    <p:sldId id="321" r:id="rId3"/>
    <p:sldId id="326" r:id="rId4"/>
    <p:sldId id="323" r:id="rId5"/>
    <p:sldId id="324" r:id="rId6"/>
    <p:sldId id="325" r:id="rId7"/>
    <p:sldId id="327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9312-B8C7-4358-A123-B7AE5801F00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1919-1301-4656-96BB-0DBCBE76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3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F661-95F7-81E9-478F-DB4C921F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EE98A-58E9-0623-5A71-9DC9EB300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1B99-1241-84B2-F5DB-644E705D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705AE-79EA-F0FA-8F3A-F32DA03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41CA-854E-46D0-8ADB-69EE255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1872B-6854-BCDE-4FF4-606AAD95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91EBD-D7A1-864E-4203-E015F98B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4D0ED-2739-6F11-D90F-8D4DF4C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5E5A9-48BA-A446-0FD5-071F9C24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BCC69-CB05-EAE5-6270-909053C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6ACBF-F27A-ADBB-EC2E-C396E211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9FB3E-1DA9-58F0-6C1C-137478AE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B422B-F46C-704F-A48E-FFFE497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83753-A550-E5C8-E9C5-5AE66A5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9499-9672-CF99-0398-64B79AD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1030A-CA35-8979-67C4-56F69D3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43E40-3CC8-02DD-515C-036ACA82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905-9541-2379-4CA4-36A50B1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DC286-83D1-7B1C-06D5-E7EC9A6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DB394-BA27-A9A8-2A0C-9366546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054F-AD72-18E8-135A-DD086EB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EA15A-B467-57C4-2CE9-A9CA3605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937C7-ABA2-36BD-A50C-DED28F5D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91CBB-94DE-8029-D915-AE2D40D3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9DC94-A1B1-6B3E-A442-662F937E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35FC-5B71-1C6D-5607-02C26801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105F0-D658-7F53-2783-FED32F52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3DC9F-987C-1645-1168-5B873F3C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AC2A-D232-7377-FD19-6325BA1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14254-F8B4-6F0D-4493-05A570F1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94324-D34C-FDEE-CC13-98C01C89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4EB4-9C9D-EDA6-C154-B4B1ED8F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76BB-5AA2-BEA1-416B-317988CD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EAF9F-3A9B-0E68-27EA-188BC0D6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D9AFF-9E70-2EC4-4313-E754A824D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8E50F-2B4B-F824-AF2D-A8BB631B8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4AE05-08C2-E66B-42F1-39406A83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277A85-1352-2538-5F89-CADCAA5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ECE9F-40D3-5BBB-D09F-D9F48C5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2CB1-C2C2-DFA3-C100-9D9DCEB3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1BD95-8DBB-728C-4E16-D0699B3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E48CA-F7C5-D2E1-C05A-910AA86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E4E80-C102-ECF5-4300-885B0AF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8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BA13D9-5475-9A26-A2AF-65B02FB7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4FA99B-FAAD-A6F7-D6E2-C5DF13F6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D6B95-7BB3-8AC4-CFD0-C7E5F60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BB51C-5B7E-960B-B278-F926342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83CEE-6D8B-D98C-872F-BA5AA550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9183E-978F-FB01-6ABC-7B6186747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FB2BB-F126-C1E7-A37B-ED3BD34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5635-A001-DB02-6C9B-72CF4AA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7F35B-E000-9C00-12C7-D102FAB9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7432-953F-2D16-CD99-0CE5A2A2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66CDC-D0DD-08AA-D450-4BE5773B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3B79F-E643-838C-9597-4429B540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3DED-9007-E452-635E-0C94FE4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393C-0396-0259-C523-72070B6F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F49CE-BA1F-28C2-AABC-5A9BFD75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0B57-FB75-D367-00AD-CC4473BD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CA6E3-4552-8B65-A4BC-1BE17B19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344E0-27AC-041B-9BBC-A2B656C9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7A82-9FC7-49BA-A38F-7FE6CE469E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0D36-7A56-E611-0D52-2A5CD2A1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BE25D-0A00-0965-8543-3DDF5607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5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tword.co.kr/test/view/view.php?m_temp1=3579&amp;id=57" TargetMode="External"/><Relationship Id="rId13" Type="http://schemas.openxmlformats.org/officeDocument/2006/relationships/hyperlink" Target="http://www.ktword.co.kr/test/view/view.php?m_temp1=5843&amp;id=1267" TargetMode="External"/><Relationship Id="rId3" Type="http://schemas.openxmlformats.org/officeDocument/2006/relationships/hyperlink" Target="http://www.ktword.co.kr/test/view/view.php?m_temp1=1037&amp;id=1180" TargetMode="External"/><Relationship Id="rId7" Type="http://schemas.openxmlformats.org/officeDocument/2006/relationships/hyperlink" Target="http://www.ktword.co.kr/test/view/view.php?m_temp1=6012&amp;id=489" TargetMode="External"/><Relationship Id="rId12" Type="http://schemas.openxmlformats.org/officeDocument/2006/relationships/hyperlink" Target="http://www.ktword.co.kr/test/view/view.php?m_temp1=3823&amp;id=122" TargetMode="External"/><Relationship Id="rId2" Type="http://schemas.openxmlformats.org/officeDocument/2006/relationships/hyperlink" Target="http://www.ktword.co.kr/test/view/view.php?m_temp1=2821&amp;id=12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tword.co.kr/test/view/view.php?m_temp1=738&amp;id=1283" TargetMode="External"/><Relationship Id="rId11" Type="http://schemas.openxmlformats.org/officeDocument/2006/relationships/hyperlink" Target="http://www.ktword.co.kr/test/view/view.php?m_temp1=6206&amp;id=842" TargetMode="External"/><Relationship Id="rId5" Type="http://schemas.openxmlformats.org/officeDocument/2006/relationships/hyperlink" Target="http://www.ktword.co.kr/test/view/view.php?m_temp1=3660&amp;id=781" TargetMode="External"/><Relationship Id="rId10" Type="http://schemas.openxmlformats.org/officeDocument/2006/relationships/hyperlink" Target="http://www.ktword.co.kr/test/view/view.php?m_temp1=2506&amp;id=465" TargetMode="External"/><Relationship Id="rId4" Type="http://schemas.openxmlformats.org/officeDocument/2006/relationships/hyperlink" Target="http://www.ktword.co.kr/test/view/view.php?m_temp1=867&amp;id=1230" TargetMode="External"/><Relationship Id="rId9" Type="http://schemas.openxmlformats.org/officeDocument/2006/relationships/hyperlink" Target="http://www.ktword.co.kr/test/view/view.php?m_temp1=3623&amp;id=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5979CB-D59E-88B4-8A19-AF2C3018A07B}"/>
              </a:ext>
            </a:extLst>
          </p:cNvPr>
          <p:cNvSpPr txBox="1"/>
          <p:nvPr/>
        </p:nvSpPr>
        <p:spPr>
          <a:xfrm>
            <a:off x="1654629" y="1868945"/>
            <a:ext cx="64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CRP??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47DD0-AB17-8758-366E-74CFEF606F3F}"/>
              </a:ext>
            </a:extLst>
          </p:cNvPr>
          <p:cNvSpPr txBox="1"/>
          <p:nvPr/>
        </p:nvSpPr>
        <p:spPr>
          <a:xfrm>
            <a:off x="1654629" y="2456654"/>
            <a:ext cx="880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Critical Rendering Path : </a:t>
            </a:r>
            <a:r>
              <a:rPr lang="ko-KR" altLang="en-US" dirty="0"/>
              <a:t>웹 브라우저가 원본 </a:t>
            </a:r>
            <a:r>
              <a:rPr lang="en-US" altLang="ko-KR" dirty="0"/>
              <a:t>HTML </a:t>
            </a:r>
            <a:r>
              <a:rPr lang="ko-KR" altLang="en-US" dirty="0"/>
              <a:t>문서 읽음</a:t>
            </a:r>
            <a:r>
              <a:rPr lang="en-US" altLang="ko-KR" dirty="0"/>
              <a:t>-&gt; </a:t>
            </a:r>
            <a:r>
              <a:rPr lang="ko-KR" altLang="en-US" dirty="0"/>
              <a:t>스타일 입히고 대화형 페이지로 만들어 </a:t>
            </a:r>
            <a:r>
              <a:rPr lang="ko-KR" altLang="en-US" dirty="0" err="1"/>
              <a:t>뷰포트에</a:t>
            </a:r>
            <a:r>
              <a:rPr lang="ko-KR" altLang="en-US" dirty="0"/>
              <a:t> 표시하는 과정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0184D-40A4-165F-A086-1F1CAD1A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86" y="3393440"/>
            <a:ext cx="7707427" cy="23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E1403A-1010-B72F-2B93-7F3A57DBDE5F}"/>
              </a:ext>
            </a:extLst>
          </p:cNvPr>
          <p:cNvSpPr txBox="1"/>
          <p:nvPr/>
        </p:nvSpPr>
        <p:spPr>
          <a:xfrm>
            <a:off x="2020528" y="1548581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돔 트리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905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1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18BE82-EB35-BB6C-DE05-746777B45BCE}"/>
              </a:ext>
            </a:extLst>
          </p:cNvPr>
          <p:cNvSpPr txBox="1"/>
          <p:nvPr/>
        </p:nvSpPr>
        <p:spPr>
          <a:xfrm>
            <a:off x="1894113" y="1611086"/>
            <a:ext cx="8865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CRP</a:t>
            </a:r>
            <a:r>
              <a:rPr lang="ko-KR" altLang="en-US" dirty="0"/>
              <a:t> 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첫번째 단계</a:t>
            </a:r>
            <a:r>
              <a:rPr lang="en-US" altLang="ko-KR" dirty="0"/>
              <a:t>: </a:t>
            </a:r>
            <a:r>
              <a:rPr lang="ko-KR" altLang="en-US" dirty="0"/>
              <a:t>브라우저가 </a:t>
            </a:r>
            <a:r>
              <a:rPr lang="ko-KR" altLang="en-US" dirty="0" err="1"/>
              <a:t>읽어들인</a:t>
            </a:r>
            <a:r>
              <a:rPr lang="ko-KR" altLang="en-US" dirty="0"/>
              <a:t> 문서를 </a:t>
            </a:r>
            <a:r>
              <a:rPr lang="ko-KR" altLang="en-US" dirty="0" err="1"/>
              <a:t>파싱해</a:t>
            </a:r>
            <a:r>
              <a:rPr lang="ko-KR" altLang="en-US" dirty="0"/>
              <a:t> 어떤 내용을 페이지에 렌더링</a:t>
            </a:r>
            <a:r>
              <a:rPr lang="en-US" altLang="ko-KR" dirty="0"/>
              <a:t>( html</a:t>
            </a:r>
            <a:r>
              <a:rPr lang="ko-KR" altLang="en-US" dirty="0"/>
              <a:t> 코드를 화면을 통해 보여주는 과정</a:t>
            </a:r>
            <a:r>
              <a:rPr lang="en-US" altLang="ko-KR" dirty="0"/>
              <a:t>)</a:t>
            </a:r>
            <a:r>
              <a:rPr lang="ko-KR" altLang="en-US" dirty="0"/>
              <a:t>할지 결정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돔 트리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CSSOM </a:t>
            </a:r>
            <a:r>
              <a:rPr lang="ko-KR" altLang="en-US" dirty="0"/>
              <a:t>트리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JavaScript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두번쨰</a:t>
            </a:r>
            <a:r>
              <a:rPr lang="ko-KR" altLang="en-US" dirty="0"/>
              <a:t> 단계</a:t>
            </a:r>
            <a:r>
              <a:rPr lang="en-US" altLang="ko-KR" dirty="0"/>
              <a:t>: </a:t>
            </a:r>
            <a:r>
              <a:rPr lang="ko-KR" altLang="en-US" dirty="0"/>
              <a:t>브라우저는 해당 렌더링 수행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랜더</a:t>
            </a:r>
            <a:r>
              <a:rPr lang="ko-KR" altLang="en-US" dirty="0"/>
              <a:t> 트리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레이아웃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페인팅</a:t>
            </a:r>
          </a:p>
        </p:txBody>
      </p:sp>
    </p:spTree>
    <p:extLst>
      <p:ext uri="{BB962C8B-B14F-4D97-AF65-F5344CB8AC3E}">
        <p14:creationId xmlns:p14="http://schemas.microsoft.com/office/powerpoint/2010/main" val="224972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992C6CF-A518-8AF0-E3B2-685AF01C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7" y="1717736"/>
            <a:ext cx="7021715" cy="4267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7BBFA-222A-7C75-469A-4ADD71B2077D}"/>
              </a:ext>
            </a:extLst>
          </p:cNvPr>
          <p:cNvSpPr txBox="1"/>
          <p:nvPr/>
        </p:nvSpPr>
        <p:spPr>
          <a:xfrm>
            <a:off x="1180996" y="5984778"/>
            <a:ext cx="736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 코드는 정적인 텍스트이기때문에 웹 화면이 사용자와 동적인 상호작용을 하기 위해서는 </a:t>
            </a:r>
            <a:r>
              <a:rPr lang="en-US" altLang="ko-KR" dirty="0" err="1"/>
              <a:t>dom</a:t>
            </a:r>
            <a:r>
              <a:rPr lang="ko-KR" altLang="en-US" dirty="0"/>
              <a:t>이 필요함 </a:t>
            </a:r>
          </a:p>
        </p:txBody>
      </p:sp>
    </p:spTree>
    <p:extLst>
      <p:ext uri="{BB962C8B-B14F-4D97-AF65-F5344CB8AC3E}">
        <p14:creationId xmlns:p14="http://schemas.microsoft.com/office/powerpoint/2010/main" val="109030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477638-559A-A11B-CA21-61E45BD0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98" y="1332675"/>
            <a:ext cx="77724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66D14-D193-A545-9869-F25970A355C4}"/>
              </a:ext>
            </a:extLst>
          </p:cNvPr>
          <p:cNvSpPr txBox="1"/>
          <p:nvPr/>
        </p:nvSpPr>
        <p:spPr>
          <a:xfrm>
            <a:off x="5780312" y="1783615"/>
            <a:ext cx="444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렌더</a:t>
            </a:r>
            <a:r>
              <a:rPr lang="ko-KR" altLang="en-US" dirty="0"/>
              <a:t> 트리</a:t>
            </a:r>
            <a:r>
              <a:rPr lang="en-US" altLang="ko-KR" dirty="0"/>
              <a:t>? </a:t>
            </a:r>
            <a:r>
              <a:rPr lang="ko-KR" altLang="en-US" dirty="0"/>
              <a:t>웹 페이지에 표시될 </a:t>
            </a:r>
            <a:r>
              <a:rPr lang="en-US" altLang="ko-KR" dirty="0"/>
              <a:t>HTML </a:t>
            </a:r>
            <a:r>
              <a:rPr lang="ko-KR" altLang="en-US" dirty="0"/>
              <a:t>요소</a:t>
            </a:r>
            <a:r>
              <a:rPr lang="en-US" altLang="ko-KR" dirty="0"/>
              <a:t>, </a:t>
            </a:r>
            <a:r>
              <a:rPr lang="ko-KR" altLang="en-US" dirty="0"/>
              <a:t>관련된 스타일 요소로 구성됨</a:t>
            </a:r>
            <a:endParaRPr lang="en-US" altLang="ko-KR" dirty="0"/>
          </a:p>
          <a:p>
            <a:r>
              <a:rPr lang="ko-KR" altLang="en-US" dirty="0"/>
              <a:t>브라우저는 </a:t>
            </a:r>
            <a:r>
              <a:rPr lang="en-US" altLang="ko-KR" dirty="0"/>
              <a:t>DOM</a:t>
            </a:r>
            <a:r>
              <a:rPr lang="ko-KR" altLang="en-US" dirty="0"/>
              <a:t>트리와 </a:t>
            </a:r>
            <a:r>
              <a:rPr lang="en-US" altLang="ko-KR" dirty="0"/>
              <a:t>CSSOM</a:t>
            </a:r>
            <a:r>
              <a:rPr lang="ko-KR" altLang="en-US" dirty="0"/>
              <a:t> 트리를 융합해서 화면을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CB787-755C-413B-6DFC-9B4D5120A8A8}"/>
              </a:ext>
            </a:extLst>
          </p:cNvPr>
          <p:cNvSpPr txBox="1"/>
          <p:nvPr/>
        </p:nvSpPr>
        <p:spPr>
          <a:xfrm>
            <a:off x="2847674" y="5551281"/>
            <a:ext cx="850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DOM: Document Object Model(HTML  </a:t>
            </a:r>
            <a:r>
              <a:rPr lang="ko-KR" altLang="en-US" dirty="0"/>
              <a:t>요소들의 구조화된 표현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CSSOM: Cascading Style Sheets Object Model(</a:t>
            </a:r>
            <a:r>
              <a:rPr lang="ko-KR" altLang="en-US" dirty="0"/>
              <a:t>요소와 연관된 스타일 정보의 구조화된 표현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5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2020528" y="1548581"/>
            <a:ext cx="79641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Dom: document object model </a:t>
            </a:r>
            <a:r>
              <a:rPr lang="ko-KR" altLang="en-US" dirty="0"/>
              <a:t>에서 </a:t>
            </a:r>
            <a:r>
              <a:rPr lang="en-US" altLang="ko-KR" dirty="0" err="1"/>
              <a:t>documen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을 의미함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/>
              <a:t>xml </a:t>
            </a:r>
            <a:r>
              <a:rPr lang="ko-KR" altLang="en-US" dirty="0"/>
              <a:t>문서를 실체로 나타내는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Node, property, method</a:t>
            </a:r>
            <a:r>
              <a:rPr lang="ko-KR" altLang="en-US" dirty="0"/>
              <a:t>를 갖는 객체 </a:t>
            </a:r>
            <a:br>
              <a:rPr lang="en-US" altLang="ko-KR" dirty="0"/>
            </a:br>
            <a:r>
              <a:rPr lang="ko-KR" altLang="en-US" dirty="0"/>
              <a:t>코드로 설계된 웹페이지가 브라우저 안에서 화면에 나타나고 이벤트에 반응하고 값을 </a:t>
            </a:r>
            <a:r>
              <a:rPr lang="ko-KR" altLang="en-US" dirty="0" err="1"/>
              <a:t>입력받는</a:t>
            </a:r>
            <a:r>
              <a:rPr lang="ko-KR" altLang="en-US" dirty="0"/>
              <a:t> 등 기능들을 수행할 객체들로 실체화된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요소를 제어하기 위해서 처음 지원되었는데 </a:t>
            </a:r>
          </a:p>
          <a:p>
            <a:endParaRPr lang="ko-KR" altLang="en-US" dirty="0"/>
          </a:p>
          <a:p>
            <a:r>
              <a:rPr lang="ko-KR" altLang="en-US" dirty="0"/>
              <a:t>문서의 내용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스타일에 접근하거나 변경하는 수단입니다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가장 많이 자바스크립트에 의해 명령을 받지만 자바스크립트 객체는 아니고</a:t>
            </a:r>
            <a:r>
              <a:rPr lang="en-US" altLang="ko-KR" dirty="0"/>
              <a:t>, </a:t>
            </a:r>
            <a:r>
              <a:rPr lang="ko-KR" altLang="en-US" dirty="0"/>
              <a:t>특정언어에 종속되지 않음</a:t>
            </a:r>
            <a:r>
              <a:rPr lang="en-US" altLang="ko-KR" dirty="0"/>
              <a:t>. </a:t>
            </a:r>
            <a:r>
              <a:rPr lang="ko-KR" altLang="en-US" dirty="0"/>
              <a:t>파이썬 </a:t>
            </a:r>
            <a:r>
              <a:rPr lang="en-US" altLang="ko-KR" dirty="0" err="1"/>
              <a:t>beautifulsoup</a:t>
            </a:r>
            <a:r>
              <a:rPr lang="ko-KR" altLang="en-US" dirty="0"/>
              <a:t>으로도 조작 가능</a:t>
            </a:r>
            <a:endParaRPr lang="en-US" altLang="ko-KR" dirty="0"/>
          </a:p>
          <a:p>
            <a:r>
              <a:rPr lang="ko-KR" altLang="en-US" dirty="0"/>
              <a:t>라이브러리만 갖고 있으면 </a:t>
            </a:r>
            <a:r>
              <a:rPr lang="en-US" altLang="ko-KR" dirty="0" err="1"/>
              <a:t>dom</a:t>
            </a:r>
            <a:r>
              <a:rPr lang="en-US" altLang="ko-KR" dirty="0"/>
              <a:t> </a:t>
            </a:r>
            <a:r>
              <a:rPr lang="ko-KR" altLang="en-US" dirty="0"/>
              <a:t>조작가능 </a:t>
            </a:r>
            <a:r>
              <a:rPr lang="en-US" altLang="ko-KR" dirty="0"/>
              <a:t>-&gt;</a:t>
            </a:r>
            <a:r>
              <a:rPr lang="ko-KR" altLang="en-US" dirty="0"/>
              <a:t>이유</a:t>
            </a:r>
            <a:r>
              <a:rPr lang="en-US" altLang="ko-KR" dirty="0"/>
              <a:t>? </a:t>
            </a:r>
            <a:r>
              <a:rPr lang="ko-KR" altLang="en-US" dirty="0"/>
              <a:t>돔이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갖고 있음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브라우저든</a:t>
            </a:r>
            <a:r>
              <a:rPr lang="ko-KR" altLang="en-US" dirty="0"/>
              <a:t> </a:t>
            </a:r>
            <a:r>
              <a:rPr lang="en-US" altLang="ko-KR" dirty="0" err="1"/>
              <a:t>dom</a:t>
            </a:r>
            <a:r>
              <a:rPr lang="ko-KR" altLang="en-US" dirty="0"/>
              <a:t> 조작 가능 </a:t>
            </a:r>
            <a:r>
              <a:rPr lang="en-US" altLang="ko-KR" dirty="0"/>
              <a:t>– </a:t>
            </a:r>
            <a:r>
              <a:rPr lang="ko-KR" altLang="en-US" dirty="0"/>
              <a:t>돔은 트리구조로 이루어짐</a:t>
            </a:r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…. 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코드를 해석해서 요소들을 트리 형태로 구조화해 표현하는 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DOM</a:t>
            </a:r>
            <a:r>
              <a:rPr lang="ko-KR" altLang="en-US" dirty="0"/>
              <a:t>은 자바스크립트를 사용해서 웹 화면의 콘텐츠를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삭제하거나 이벤트를 처리할 수 있도록 프로그래밍 인터페이스를 제공 </a:t>
            </a:r>
          </a:p>
        </p:txBody>
      </p:sp>
    </p:spTree>
    <p:extLst>
      <p:ext uri="{BB962C8B-B14F-4D97-AF65-F5344CB8AC3E}">
        <p14:creationId xmlns:p14="http://schemas.microsoft.com/office/powerpoint/2010/main" val="37883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2020528" y="1548581"/>
            <a:ext cx="7964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Bom:</a:t>
            </a:r>
            <a:r>
              <a:rPr lang="ko-KR" altLang="en-US" dirty="0"/>
              <a:t> </a:t>
            </a:r>
            <a:r>
              <a:rPr lang="en-US" altLang="ko-KR" dirty="0"/>
              <a:t>browser object model </a:t>
            </a:r>
          </a:p>
          <a:p>
            <a:r>
              <a:rPr lang="ko-KR" altLang="en-US" dirty="0"/>
              <a:t>브라우저 자체를 다루기 위한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가상돔</a:t>
            </a:r>
            <a:r>
              <a:rPr lang="ko-KR" altLang="en-US" dirty="0"/>
              <a:t> </a:t>
            </a:r>
            <a:r>
              <a:rPr lang="en-US" altLang="ko-KR" dirty="0"/>
              <a:t>virtual </a:t>
            </a:r>
            <a:r>
              <a:rPr lang="en-US" altLang="ko-KR" dirty="0" err="1"/>
              <a:t>dom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자바 스크립트로 필요한 부분만 바꾸는 것 </a:t>
            </a:r>
            <a:endParaRPr lang="en-US" altLang="ko-KR" dirty="0"/>
          </a:p>
          <a:p>
            <a:r>
              <a:rPr lang="ko-KR" altLang="en-US" dirty="0"/>
              <a:t>돔의 구조만 </a:t>
            </a:r>
            <a:r>
              <a:rPr lang="ko-KR" altLang="en-US" dirty="0" err="1"/>
              <a:t>흉내낸</a:t>
            </a:r>
            <a:r>
              <a:rPr lang="ko-KR" altLang="en-US" dirty="0"/>
              <a:t> 자바스크립트 객체 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ko-KR" altLang="en-US" dirty="0"/>
              <a:t>뷰는 라이브러리</a:t>
            </a:r>
            <a:r>
              <a:rPr lang="en-US" altLang="ko-KR" dirty="0"/>
              <a:t>, </a:t>
            </a:r>
            <a:r>
              <a:rPr lang="ko-KR" altLang="en-US" dirty="0" err="1"/>
              <a:t>스밸트는</a:t>
            </a:r>
            <a:r>
              <a:rPr lang="ko-KR" altLang="en-US" dirty="0"/>
              <a:t> 컴파일러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8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E56630-E918-4424-030E-4648BAD81E61}"/>
              </a:ext>
            </a:extLst>
          </p:cNvPr>
          <p:cNvSpPr txBox="1"/>
          <p:nvPr/>
        </p:nvSpPr>
        <p:spPr>
          <a:xfrm>
            <a:off x="2020528" y="1548581"/>
            <a:ext cx="796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r>
              <a:rPr lang="en-US" altLang="ko-KR" dirty="0"/>
              <a:t>: 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기반해 만들어진 최상위 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웹 브라우저 창</a:t>
            </a:r>
            <a:r>
              <a:rPr lang="en-US" altLang="ko-KR" dirty="0"/>
              <a:t>/</a:t>
            </a:r>
            <a:r>
              <a:rPr lang="ko-KR" altLang="en-US" dirty="0"/>
              <a:t>탭마다 각기 최상위로 하나의 </a:t>
            </a:r>
            <a:r>
              <a:rPr lang="en-US" altLang="ko-KR" dirty="0"/>
              <a:t>window</a:t>
            </a:r>
            <a:r>
              <a:rPr lang="ko-KR" altLang="en-US" dirty="0"/>
              <a:t>객체가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웹브라우저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창</a:t>
            </a:r>
            <a:r>
              <a:rPr lang="en-US" altLang="ko-KR" dirty="0"/>
              <a:t>,</a:t>
            </a:r>
            <a:r>
              <a:rPr lang="ko-KR" altLang="en-US" dirty="0"/>
              <a:t>탭</a:t>
            </a:r>
            <a:r>
              <a:rPr lang="en-US" altLang="ko-KR" dirty="0"/>
              <a:t>,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을 참조할 수 있는 객체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Window</a:t>
            </a:r>
            <a:r>
              <a:rPr lang="ko-KR" altLang="en-US" dirty="0"/>
              <a:t>객체는  전역객체</a:t>
            </a:r>
            <a:r>
              <a:rPr lang="en-US" altLang="ko-KR" dirty="0"/>
              <a:t>(global object)</a:t>
            </a:r>
            <a:r>
              <a:rPr lang="ko-KR" altLang="en-US" dirty="0"/>
              <a:t>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클라이언트가 다룰 수 있는 최상위 객체</a:t>
            </a:r>
            <a:r>
              <a:rPr lang="en-US" altLang="ko-KR" dirty="0"/>
              <a:t>, </a:t>
            </a:r>
            <a:r>
              <a:rPr lang="ko-KR" altLang="en-US" dirty="0"/>
              <a:t>루트 객체</a:t>
            </a:r>
            <a:r>
              <a:rPr lang="en-US" altLang="ko-KR" dirty="0"/>
              <a:t>/ </a:t>
            </a:r>
            <a:r>
              <a:rPr lang="ko-KR" altLang="en-US" dirty="0"/>
              <a:t>전역객체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따라서 프로퍼티</a:t>
            </a:r>
            <a:r>
              <a:rPr lang="en-US" altLang="ko-KR" dirty="0"/>
              <a:t>, </a:t>
            </a:r>
            <a:r>
              <a:rPr lang="ko-KR" altLang="en-US" dirty="0"/>
              <a:t>메서드 쓸 때 객체 이름 앞에 명시할 필요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en-US" altLang="ko-KR" dirty="0"/>
              <a:t>window</a:t>
            </a:r>
            <a:r>
              <a:rPr lang="ko-KR" altLang="en-US" dirty="0"/>
              <a:t>객체인 창</a:t>
            </a:r>
            <a:r>
              <a:rPr lang="en-US" altLang="ko-KR" dirty="0"/>
              <a:t>/</a:t>
            </a:r>
            <a:r>
              <a:rPr lang="ko-KR" altLang="en-US" dirty="0"/>
              <a:t>탭 간에 서로 통신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0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12F381-C16F-5702-F084-0A570FED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717736"/>
            <a:ext cx="5611031" cy="26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449543D-DFEE-FDB6-FFB0-1B1BB237F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52"/>
              </p:ext>
            </p:extLst>
          </p:nvPr>
        </p:nvGraphicFramePr>
        <p:xfrm>
          <a:off x="979019" y="1717736"/>
          <a:ext cx="10174944" cy="4528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94">
                  <a:extLst>
                    <a:ext uri="{9D8B030D-6E8A-4147-A177-3AD203B41FA5}">
                      <a16:colId xmlns:a16="http://schemas.microsoft.com/office/drawing/2014/main" val="1869290895"/>
                    </a:ext>
                  </a:extLst>
                </a:gridCol>
                <a:gridCol w="1017494">
                  <a:extLst>
                    <a:ext uri="{9D8B030D-6E8A-4147-A177-3AD203B41FA5}">
                      <a16:colId xmlns:a16="http://schemas.microsoft.com/office/drawing/2014/main" val="3217778678"/>
                    </a:ext>
                  </a:extLst>
                </a:gridCol>
                <a:gridCol w="2034989">
                  <a:extLst>
                    <a:ext uri="{9D8B030D-6E8A-4147-A177-3AD203B41FA5}">
                      <a16:colId xmlns:a16="http://schemas.microsoft.com/office/drawing/2014/main" val="175044244"/>
                    </a:ext>
                  </a:extLst>
                </a:gridCol>
                <a:gridCol w="2034989">
                  <a:extLst>
                    <a:ext uri="{9D8B030D-6E8A-4147-A177-3AD203B41FA5}">
                      <a16:colId xmlns:a16="http://schemas.microsoft.com/office/drawing/2014/main" val="2489218150"/>
                    </a:ext>
                  </a:extLst>
                </a:gridCol>
                <a:gridCol w="2034989">
                  <a:extLst>
                    <a:ext uri="{9D8B030D-6E8A-4147-A177-3AD203B41FA5}">
                      <a16:colId xmlns:a16="http://schemas.microsoft.com/office/drawing/2014/main" val="2750417716"/>
                    </a:ext>
                  </a:extLst>
                </a:gridCol>
                <a:gridCol w="2034989">
                  <a:extLst>
                    <a:ext uri="{9D8B030D-6E8A-4147-A177-3AD203B41FA5}">
                      <a16:colId xmlns:a16="http://schemas.microsoft.com/office/drawing/2014/main" val="1569552756"/>
                    </a:ext>
                  </a:extLst>
                </a:gridCol>
              </a:tblGrid>
              <a:tr h="4026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64751"/>
                  </a:ext>
                </a:extLst>
              </a:tr>
              <a:tr h="833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이동 히스토리 관련 이력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목록 정보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창</a:t>
                      </a:r>
                      <a:r>
                        <a:rPr lang="en-US" altLang="ko-KR" sz="1200" dirty="0"/>
                        <a:t>(window)</a:t>
                      </a:r>
                      <a:r>
                        <a:rPr lang="ko-KR" altLang="en-US" sz="1200" dirty="0"/>
                        <a:t>에 표시되는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    ㅇ HTML 문서 또는 웹 문서   - HTML 구문 규칙에 따라 작성된 텍스트 문서  ㅇ 웹 페이지   - 웹에서 표현(구현)된 하나의 문서 단위     . 웹브라우저가 HTML 문서를 화면에 출력한 "/>
                        </a:rPr>
                        <a:t>웹페이지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 HTML  ㅇ 인터넷 웹(WWW) 문서를 표현하는 표준화된 마크업 언어   "/>
                        </a:rPr>
                        <a:t>HTML</a:t>
                      </a:r>
                      <a:r>
                        <a:rPr lang="ko-KR" altLang="en-US" sz="1200" dirty="0"/>
                        <a:t> 문서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의 관리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문서의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ko-KR" altLang="en-US" sz="1200" dirty="0"/>
                        <a:t> 관련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 정보(량)  ㅇ 정보는, 일견 추상적이지만,    - 이에대해 공학적인 설명 및 응용이 가능하려면,   - 반드시, 측정이 가능한 (즉, 셀 수 있는) 물리량으로써,   - 즉, 정보의 량(量)을 "/>
                        </a:rPr>
                        <a:t>정보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 웹 브라우저  ㅇ HTTP를 이용하여 하이퍼텍스트 문서를 검색하게 해주는 프로그램   - 즉, 웹에서 사용자 인터페이스를 제공하는 프로그램  ※ 여기서, 브라우저가 상징하는 요소는 PC "/>
                        </a:rPr>
                        <a:t>웹브라우저</a:t>
                      </a:r>
                      <a:r>
                        <a:rPr lang="ko-KR" altLang="en-US" sz="1200" dirty="0"/>
                        <a:t> 제작사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버전정보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사용언어 등이 저장됨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 컴퓨터 (Computer)  ㅇ 계산 기계, 정보처리 기기   "/>
                        </a:rPr>
                        <a:t>컴퓨터</a:t>
                      </a:r>
                      <a:r>
                        <a:rPr lang="ko-KR" altLang="en-US" sz="1200" dirty="0"/>
                        <a:t> 스크린 정보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현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 디스플레이 (Display)  ㅇ 전기적 영상 신호를 실제 보이는 영상으로 변환시켜주는 표시 장치   "/>
                        </a:rPr>
                        <a:t>디스플레이</a:t>
                      </a:r>
                      <a:r>
                        <a:rPr lang="ko-KR" altLang="en-US" sz="1200" dirty="0"/>
                        <a:t> 크기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 색상 (Hue)  ㅇ 빨강,파랑,녹색 등 색(Color)을 구별하는 특성   - 색(Color)의 유사성/구별성에 대한 시각 인식의 속성  ㅇ 색의 3 속성(색상,채도,명도) 중의 하나   - 색상 : 색의 구별    "/>
                        </a:rPr>
                        <a:t>색상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방향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61904"/>
                  </a:ext>
                </a:extLst>
              </a:tr>
              <a:tr h="1271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프로퍼티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length, state, </a:t>
                      </a:r>
                      <a:r>
                        <a:rPr lang="en-US" altLang="ko-KR" sz="1200" dirty="0" err="1"/>
                        <a:t>scrollRestoration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 </a:t>
                      </a:r>
                      <a:r>
                        <a:rPr lang="en-US" altLang="ko-KR" sz="1200" dirty="0"/>
                        <a:t>: cookie, domain, location, </a:t>
                      </a:r>
                      <a:r>
                        <a:rPr lang="en-US" altLang="ko-KR" sz="1200" dirty="0" err="1"/>
                        <a:t>readyState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referer</a:t>
                      </a:r>
                      <a:r>
                        <a:rPr lang="en-US" altLang="ko-KR" sz="1200" dirty="0"/>
                        <a:t>, title, 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, ... .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 DOM (Document Object Model) API  ㅇ 응용 프로그램(자바스크립트 등)이 웹 페이지 내 모든 요소에 접근할 수 있는 표준 API 모델   - 웹브라우저의 제작사별,버젼별,플랫폼,언어 차이에 의존하지 "/>
                        </a:rPr>
                        <a:t>DOM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관련 </a:t>
                      </a:r>
                      <a:r>
                        <a:rPr lang="en-US" altLang="ko-KR" sz="1200" dirty="0"/>
                        <a:t>: body, form, image, link,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 HTML  ㅇ 인터넷 웹(WWW) 문서를 표현하는 표준화된 마크업 언어   "/>
                        </a:rPr>
                        <a:t>html</a:t>
                      </a:r>
                      <a:r>
                        <a:rPr lang="en-US" altLang="ko-KR" sz="1200" dirty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hash, host, hostname, </a:t>
                      </a:r>
                      <a:r>
                        <a:rPr lang="en-US" altLang="ko-KR" sz="1200" dirty="0" err="1"/>
                        <a:t>href</a:t>
                      </a:r>
                      <a:r>
                        <a:rPr lang="en-US" altLang="ko-KR" sz="1200" dirty="0"/>
                        <a:t>, pathname, port, protocol, search, ...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userAgent</a:t>
                      </a:r>
                      <a:r>
                        <a:rPr lang="en-US" altLang="ko-KR" sz="1200" dirty="0"/>
                        <a:t>, geolocation, language, platform, ...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사용가능화면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작업표시줄 등 제외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availTop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availLeft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availHeight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availWidth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colorDepth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 디지털 영상의 타입 : 픽셀 값 표현 방법  ※ (흑백 영상)  ㅇ 2진 영상     : 영상 밝기(intensity) 표현을 각 화소 당 1 비트 (흑백)로 함  ㅇ 그레이스케일 영상 : 영상 밝기(intensity) 표현을 "/>
                        </a:rPr>
                        <a:t>색 깊이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 tooltip=" 컴퓨터(디지털시스템)에서 수 표현 단위  ㅇ Digit (숫자)   - 아라비아 숫자(0~9)     . 기수법에서 매 자리 마다 쓰여질 수 있는 숫자    * 한편, 숫자 및 문자 등을 모두 포함하는 경우에는 "/>
                        </a:rPr>
                        <a:t>비트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pixelDepth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height, weight, orientation, ... </a:t>
                      </a:r>
                      <a:br>
                        <a:rPr lang="en-US" altLang="ko-KR" sz="1200" dirty="0"/>
                      </a:b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4510"/>
                  </a:ext>
                </a:extLst>
              </a:tr>
              <a:tr h="1433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메서드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back(), forward(), go(</a:t>
                      </a:r>
                      <a:r>
                        <a:rPr lang="ko-KR" altLang="en-US" sz="1200" dirty="0"/>
                        <a:t>수치</a:t>
                      </a:r>
                      <a:r>
                        <a:rPr lang="en-US" altLang="ko-KR" sz="1200" dirty="0"/>
                        <a:t>), </a:t>
                      </a:r>
                      <a:r>
                        <a:rPr lang="en-US" altLang="ko-KR" sz="1200" dirty="0" err="1"/>
                        <a:t>pushState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state,title,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), </a:t>
                      </a:r>
                      <a:r>
                        <a:rPr lang="en-US" altLang="ko-KR" sz="1200" dirty="0" err="1"/>
                        <a:t>replaceState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state,title,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 [UNIX/Linux, C언어] 저수준 파일 입출력 함수[전산]  ※ 대부분의 파일 입출력을 5개 함수[전산]만으로 수행 가능  ☞ 시스템호출 참조   - open(), read(), write(), lseek(), close()   ㅇ fd = int open(const "/>
                        </a:rPr>
                        <a:t>close()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 [UNIX/Linux, C언어] 저수준 파일 입출력 함수[전산]  ※ 대부분의 파일 입출력을 5개 함수[전산]만으로 수행 가능  ☞ 시스템호출 참조   - open(), read(), write(), lseek(), close()   ㅇ fd = int open(const "/>
                        </a:rPr>
                        <a:t>open()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 [UNIX/Linux, C언어] 저수준 파일 입출력 함수[전산]  ※ 대부분의 파일 입출력을 5개 함수[전산]만으로 수행 가능  ☞ 시스템호출 참조   - open(), read(), write(), lseek(), close()   ㅇ fd = int open(const "/>
                        </a:rPr>
                        <a:t>write()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writeln</a:t>
                      </a:r>
                      <a:r>
                        <a:rPr lang="en-US" altLang="ko-KR" sz="1200" dirty="0"/>
                        <a:t>(), ...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assign(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), replace(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), reload() . assign(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    ㅇ HTML 문서 또는 웹 문서   - HTML 구문 규칙에 따라 작성된 텍스트 문서  ㅇ 웹 페이지   - 웹에서 표현(구현)된 하나의 문서 단위     . 웹브라우저가 HTML 문서를 화면에 출력한 "/>
                        </a:rPr>
                        <a:t>웹문서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읽어들이며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이동하며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이력을 남김 </a:t>
                      </a:r>
                      <a:r>
                        <a:rPr lang="en-US" altLang="ko-KR" sz="1200" dirty="0"/>
                        <a:t>. replace(</a:t>
                      </a:r>
                      <a:r>
                        <a:rPr lang="en-US" altLang="ko-KR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 URL (Uniform Resource Locator)  ㅇ 인터넷에 존재하는 자원의 위치와 그 접근방법을 지정하기위한 것   - 주로, 특정 웹서버 내 경로상의 파일 등  ㅇ 일반화된 표현으로 URI(Uniform Resource Identifier) "/>
                        </a:rPr>
                        <a:t>URL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    ㅇ HTML 문서 또는 웹 문서   - HTML 구문 규칙에 따라 작성된 텍스트 문서  ㅇ 웹 페이지   - 웹에서 표현(구현)된 하나의 문서 단위     . 웹브라우저가 HTML 문서를 화면에 출력한 "/>
                        </a:rPr>
                        <a:t>웹문서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읽어들이지만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이동하지만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이력을 남기지 않음 </a:t>
                      </a:r>
                      <a:r>
                        <a:rPr lang="en-US" altLang="ko-KR" sz="1200" dirty="0"/>
                        <a:t>. reload() : </a:t>
                      </a:r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    ㅇ HTML 문서 또는 웹 문서   - HTML 구문 규칙에 따라 작성된 텍스트 문서  ㅇ 웹 페이지   - 웹에서 표현(구현)된 하나의 문서 단위     . 웹브라우저가 HTML 문서를 화면에 출력한 "/>
                        </a:rPr>
                        <a:t>웹문서</a:t>
                      </a:r>
                      <a:r>
                        <a:rPr lang="ko-KR" altLang="en-US" sz="1200" dirty="0"/>
                        <a:t>를 다시 </a:t>
                      </a:r>
                      <a:r>
                        <a:rPr lang="ko-KR" altLang="en-US" sz="1200" dirty="0" err="1"/>
                        <a:t>읽어들임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javaEnabled</a:t>
                      </a:r>
                      <a:r>
                        <a:rPr lang="en-US" altLang="ko-KR" sz="1200" dirty="0"/>
                        <a:t>(), </a:t>
                      </a:r>
                      <a:r>
                        <a:rPr lang="en-US" altLang="ko-KR" sz="1200" dirty="0" err="1"/>
                        <a:t>getUserMedia</a:t>
                      </a:r>
                      <a:r>
                        <a:rPr lang="en-US" altLang="ko-KR" sz="1200" dirty="0"/>
                        <a:t>(), vibrate(), ...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9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692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user</cp:lastModifiedBy>
  <cp:revision>8</cp:revision>
  <dcterms:created xsi:type="dcterms:W3CDTF">2022-05-03T01:58:08Z</dcterms:created>
  <dcterms:modified xsi:type="dcterms:W3CDTF">2022-05-03T13:51:16Z</dcterms:modified>
</cp:coreProperties>
</file>