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6" r:id="rId3"/>
    <p:sldId id="260" r:id="rId4"/>
    <p:sldId id="263" r:id="rId5"/>
    <p:sldId id="267" r:id="rId6"/>
    <p:sldId id="268" r:id="rId7"/>
    <p:sldId id="273" r:id="rId8"/>
    <p:sldId id="290" r:id="rId9"/>
    <p:sldId id="271" r:id="rId10"/>
    <p:sldId id="270" r:id="rId11"/>
    <p:sldId id="277" r:id="rId12"/>
    <p:sldId id="276" r:id="rId13"/>
    <p:sldId id="278" r:id="rId14"/>
    <p:sldId id="27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1" r:id="rId23"/>
    <p:sldId id="281" r:id="rId24"/>
    <p:sldId id="280" r:id="rId25"/>
    <p:sldId id="282" r:id="rId26"/>
    <p:sldId id="265" r:id="rId2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6" autoAdjust="0"/>
    <p:restoredTop sz="86643" autoAdjust="0"/>
  </p:normalViewPr>
  <p:slideViewPr>
    <p:cSldViewPr snapToGrid="0">
      <p:cViewPr varScale="1">
        <p:scale>
          <a:sx n="95" d="100"/>
          <a:sy n="95" d="100"/>
        </p:scale>
        <p:origin x="210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786B1-6C97-4858-9219-AE964502B2AA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04C06-DDE3-4114-BFFB-C2C03BEE9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5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4C06-DDE3-4114-BFFB-C2C03BEE9C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2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4C06-DDE3-4114-BFFB-C2C03BEE9C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4C06-DDE3-4114-BFFB-C2C03BEE9C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6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4C06-DDE3-4114-BFFB-C2C03BEE9C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0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4C06-DDE3-4114-BFFB-C2C03BEE9C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0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4C06-DDE3-4114-BFFB-C2C03BEE9C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9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4C06-DDE3-4114-BFFB-C2C03BEE9C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7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0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9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9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5B8D-AFC3-4A6F-BEF4-11B97F04E49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4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" y="-2"/>
            <a:ext cx="8941873" cy="6858003"/>
            <a:chOff x="-2" y="-2"/>
            <a:chExt cx="8941873" cy="6858003"/>
          </a:xfrm>
        </p:grpSpPr>
        <p:sp>
          <p:nvSpPr>
            <p:cNvPr id="5" name="순서도: 수동 입력 4"/>
            <p:cNvSpPr/>
            <p:nvPr/>
          </p:nvSpPr>
          <p:spPr>
            <a:xfrm rot="16200000" flipH="1" flipV="1">
              <a:off x="1041934" y="-1041937"/>
              <a:ext cx="6858002" cy="8941873"/>
            </a:xfrm>
            <a:prstGeom prst="flowChartManualInp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수동 입력 6"/>
            <p:cNvSpPr/>
            <p:nvPr/>
          </p:nvSpPr>
          <p:spPr>
            <a:xfrm rot="16200000" flipH="1" flipV="1">
              <a:off x="724300" y="-724301"/>
              <a:ext cx="6858002" cy="8306600"/>
            </a:xfrm>
            <a:prstGeom prst="flowChartManualInp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4558" y="1764280"/>
            <a:ext cx="88503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지역별</a:t>
            </a:r>
            <a:r>
              <a:rPr lang="ko-KR" altLang="en-US" sz="4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4000" b="1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예산</a:t>
            </a:r>
            <a:r>
              <a:rPr lang="en-US" altLang="ko-KR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쓰레기발생량과</a:t>
            </a:r>
            <a:endParaRPr lang="en-US" altLang="ko-KR" sz="40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4000" b="1" dirty="0">
                <a:solidFill>
                  <a:schemeClr val="accent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종량제 </a:t>
            </a:r>
            <a:r>
              <a:rPr lang="ko-KR" altLang="en-US" sz="4000" b="1" dirty="0" smtClean="0">
                <a:solidFill>
                  <a:schemeClr val="accent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봉투 가격의 상관관계 </a:t>
            </a:r>
            <a:r>
              <a:rPr lang="en-US" altLang="ko-KR" sz="4000" b="1" dirty="0" smtClean="0">
                <a:solidFill>
                  <a:schemeClr val="accent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sz="4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빅데이터 분석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1662" y="5602871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영진직업전문학교 빅데이터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07"/>
          <p:cNvGrpSpPr/>
          <p:nvPr/>
        </p:nvGrpSpPr>
        <p:grpSpPr>
          <a:xfrm>
            <a:off x="597178" y="1289164"/>
            <a:ext cx="1215522" cy="475116"/>
            <a:chOff x="4071898" y="1920074"/>
            <a:chExt cx="1215522" cy="475116"/>
          </a:xfrm>
        </p:grpSpPr>
        <p:pic>
          <p:nvPicPr>
            <p:cNvPr id="12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1898" y="1920074"/>
              <a:ext cx="1215522" cy="475116"/>
            </a:xfrm>
            <a:prstGeom prst="rect">
              <a:avLst/>
            </a:prstGeom>
          </p:spPr>
        </p:pic>
      </p:grpSp>
      <p:grpSp>
        <p:nvGrpSpPr>
          <p:cNvPr id="13" name="그룹 1005"/>
          <p:cNvGrpSpPr/>
          <p:nvPr/>
        </p:nvGrpSpPr>
        <p:grpSpPr>
          <a:xfrm>
            <a:off x="7042285" y="3897304"/>
            <a:ext cx="1217775" cy="1164871"/>
            <a:chOff x="15185686" y="5604702"/>
            <a:chExt cx="1217775" cy="1164871"/>
          </a:xfrm>
        </p:grpSpPr>
        <p:pic>
          <p:nvPicPr>
            <p:cNvPr id="14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5" name="그룹 1011"/>
          <p:cNvGrpSpPr/>
          <p:nvPr/>
        </p:nvGrpSpPr>
        <p:grpSpPr>
          <a:xfrm>
            <a:off x="7811418" y="4564676"/>
            <a:ext cx="1153725" cy="879024"/>
            <a:chOff x="15893894" y="6265676"/>
            <a:chExt cx="1153725" cy="879024"/>
          </a:xfrm>
        </p:grpSpPr>
        <p:pic>
          <p:nvPicPr>
            <p:cNvPr id="16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  <p:grpSp>
        <p:nvGrpSpPr>
          <p:cNvPr id="17" name="그룹 1006"/>
          <p:cNvGrpSpPr/>
          <p:nvPr/>
        </p:nvGrpSpPr>
        <p:grpSpPr>
          <a:xfrm>
            <a:off x="6638818" y="4800211"/>
            <a:ext cx="585399" cy="368786"/>
            <a:chOff x="14907749" y="6852093"/>
            <a:chExt cx="585399" cy="368786"/>
          </a:xfrm>
        </p:grpSpPr>
        <p:pic>
          <p:nvPicPr>
            <p:cNvPr id="18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9" name="그룹 1009"/>
          <p:cNvGrpSpPr/>
          <p:nvPr/>
        </p:nvGrpSpPr>
        <p:grpSpPr>
          <a:xfrm>
            <a:off x="5593502" y="2283825"/>
            <a:ext cx="1688706" cy="601894"/>
            <a:chOff x="13395610" y="3079116"/>
            <a:chExt cx="1688706" cy="601894"/>
          </a:xfrm>
        </p:grpSpPr>
        <p:pic>
          <p:nvPicPr>
            <p:cNvPr id="20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95610" y="3079116"/>
              <a:ext cx="1688706" cy="601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2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433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데이터 전처리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지역별 예산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열 이름 변경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" y="2085773"/>
            <a:ext cx="9124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845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데이터 전처리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지역별 예산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전처리 한 예산데이터프레임을 필요한 부분만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파일로 저장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59" y="1476777"/>
            <a:ext cx="6339639" cy="48837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977" y="1476777"/>
            <a:ext cx="3947853" cy="48261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22436" y="2004078"/>
            <a:ext cx="1818865" cy="387284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76903" y="5276761"/>
            <a:ext cx="2524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B050"/>
                </a:solidFill>
                <a:latin typeface="+mn-ea"/>
              </a:rPr>
              <a:t>데이터를 합치기 위해</a:t>
            </a:r>
            <a:endParaRPr lang="en-US" altLang="ko-KR" sz="11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sz="1100" b="1" dirty="0" smtClean="0">
                <a:solidFill>
                  <a:srgbClr val="00B050"/>
                </a:solidFill>
                <a:latin typeface="+mn-ea"/>
              </a:rPr>
              <a:t>필요한 열을 선택해</a:t>
            </a:r>
            <a:r>
              <a:rPr lang="en-US" altLang="ko-KR" sz="1100" b="1" dirty="0" smtClean="0">
                <a:solidFill>
                  <a:srgbClr val="00B050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srgbClr val="00B050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srgbClr val="00B050"/>
                </a:solidFill>
                <a:latin typeface="+mn-ea"/>
              </a:rPr>
              <a:t>csv</a:t>
            </a:r>
            <a:r>
              <a:rPr lang="ko-KR" altLang="en-US" sz="1100" b="1" dirty="0" smtClean="0">
                <a:solidFill>
                  <a:srgbClr val="00B050"/>
                </a:solidFill>
                <a:latin typeface="+mn-ea"/>
              </a:rPr>
              <a:t>파일로 저장</a:t>
            </a:r>
            <a:endParaRPr lang="ko-KR" altLang="en-US" sz="1100" b="1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16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130" y="822043"/>
            <a:ext cx="6232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데이터 전처리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봉투 가격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표준이 없거나 숫자가 너무 작은 봉투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column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제거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97" y="1283708"/>
            <a:ext cx="7524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5456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데이터 전처리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봉투가격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인구수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예산 데이터 프레임을 합치기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59" y="1241816"/>
            <a:ext cx="9039225" cy="453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59" y="2855231"/>
            <a:ext cx="9086850" cy="44050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83930" y="3646170"/>
            <a:ext cx="691114" cy="310896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65500" y="3594735"/>
            <a:ext cx="601980" cy="32118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데이터 전처리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특수문자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(,)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 제거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6" y="1283708"/>
            <a:ext cx="92868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데이터 전처리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자체 제작 함수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321117"/>
            <a:ext cx="55911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287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데이터 전처리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- column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순서 변경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6" y="1283708"/>
            <a:ext cx="8597265" cy="50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259882"/>
            <a:ext cx="9906000" cy="1009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데이터 시각화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지역별 쓰레기 발생량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6" y="1902833"/>
            <a:ext cx="3581400" cy="350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05" y="1682270"/>
            <a:ext cx="4853257" cy="41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259882"/>
            <a:ext cx="9906000" cy="1009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320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데이터 시각화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지역별 쓰레기 발생량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9" y="5485064"/>
            <a:ext cx="9353550" cy="10287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92" y="1283715"/>
            <a:ext cx="4507616" cy="42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/>
          <p:cNvSpPr/>
          <p:nvPr/>
        </p:nvSpPr>
        <p:spPr>
          <a:xfrm>
            <a:off x="0" y="259882"/>
            <a:ext cx="9906000" cy="1009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데이터 시각화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지역별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봉투가격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7" y="1295057"/>
            <a:ext cx="4857750" cy="2695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740" y="1295057"/>
            <a:ext cx="4282163" cy="30127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047" y="4213417"/>
            <a:ext cx="3491695" cy="25708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952" y="4307781"/>
            <a:ext cx="3427095" cy="24445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895" y="4307781"/>
            <a:ext cx="3340105" cy="24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2079057" y="701407"/>
            <a:ext cx="7199698" cy="1009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6392" y="701407"/>
            <a:ext cx="1270534" cy="10095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06392" y="2954957"/>
            <a:ext cx="8672363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845251" y="2863517"/>
            <a:ext cx="895610" cy="1355419"/>
            <a:chOff x="845251" y="1910615"/>
            <a:chExt cx="895610" cy="1355419"/>
          </a:xfrm>
        </p:grpSpPr>
        <p:sp>
          <p:nvSpPr>
            <p:cNvPr id="8" name="타원 7"/>
            <p:cNvSpPr/>
            <p:nvPr/>
          </p:nvSpPr>
          <p:spPr>
            <a:xfrm>
              <a:off x="1183909" y="1910615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눈물 방울 11"/>
            <p:cNvSpPr/>
            <p:nvPr/>
          </p:nvSpPr>
          <p:spPr>
            <a:xfrm rot="18900000">
              <a:off x="845251" y="2370424"/>
              <a:ext cx="895610" cy="895610"/>
            </a:xfrm>
            <a:prstGeom prst="teardrop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78864" y="2863517"/>
            <a:ext cx="895610" cy="1355419"/>
            <a:chOff x="2748218" y="1910615"/>
            <a:chExt cx="895610" cy="1355419"/>
          </a:xfrm>
        </p:grpSpPr>
        <p:sp>
          <p:nvSpPr>
            <p:cNvPr id="9" name="타원 8"/>
            <p:cNvSpPr/>
            <p:nvPr/>
          </p:nvSpPr>
          <p:spPr>
            <a:xfrm>
              <a:off x="3104583" y="1910615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눈물 방울 12"/>
            <p:cNvSpPr/>
            <p:nvPr/>
          </p:nvSpPr>
          <p:spPr>
            <a:xfrm rot="18900000">
              <a:off x="2748218" y="2370424"/>
              <a:ext cx="895610" cy="895610"/>
            </a:xfrm>
            <a:prstGeom prst="teardrop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348698" y="2863517"/>
            <a:ext cx="895610" cy="1355419"/>
            <a:chOff x="5734887" y="1910616"/>
            <a:chExt cx="895610" cy="1355419"/>
          </a:xfrm>
        </p:grpSpPr>
        <p:sp>
          <p:nvSpPr>
            <p:cNvPr id="10" name="타원 9"/>
            <p:cNvSpPr/>
            <p:nvPr/>
          </p:nvSpPr>
          <p:spPr>
            <a:xfrm>
              <a:off x="6091252" y="1910616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눈물 방울 13"/>
            <p:cNvSpPr/>
            <p:nvPr/>
          </p:nvSpPr>
          <p:spPr>
            <a:xfrm rot="18900000">
              <a:off x="5734887" y="2370425"/>
              <a:ext cx="895610" cy="895610"/>
            </a:xfrm>
            <a:prstGeom prst="teardrop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179706" y="2863517"/>
            <a:ext cx="895610" cy="1355419"/>
            <a:chOff x="8179706" y="1910615"/>
            <a:chExt cx="895610" cy="1355419"/>
          </a:xfrm>
        </p:grpSpPr>
        <p:sp>
          <p:nvSpPr>
            <p:cNvPr id="11" name="타원 10"/>
            <p:cNvSpPr/>
            <p:nvPr/>
          </p:nvSpPr>
          <p:spPr>
            <a:xfrm>
              <a:off x="8536070" y="1910615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눈물 방울 14"/>
            <p:cNvSpPr/>
            <p:nvPr/>
          </p:nvSpPr>
          <p:spPr>
            <a:xfrm rot="18900000">
              <a:off x="8179706" y="2370424"/>
              <a:ext cx="895610" cy="895610"/>
            </a:xfrm>
            <a:prstGeom prst="teardrop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12478" y="2863517"/>
            <a:ext cx="895610" cy="1355419"/>
            <a:chOff x="4241553" y="1910615"/>
            <a:chExt cx="895610" cy="1355419"/>
          </a:xfrm>
        </p:grpSpPr>
        <p:sp>
          <p:nvSpPr>
            <p:cNvPr id="17" name="타원 16"/>
            <p:cNvSpPr/>
            <p:nvPr/>
          </p:nvSpPr>
          <p:spPr>
            <a:xfrm>
              <a:off x="4597918" y="1910615"/>
              <a:ext cx="182880" cy="18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눈물 방울 17"/>
            <p:cNvSpPr/>
            <p:nvPr/>
          </p:nvSpPr>
          <p:spPr>
            <a:xfrm rot="18900000">
              <a:off x="4241553" y="2370424"/>
              <a:ext cx="895610" cy="895610"/>
            </a:xfrm>
            <a:prstGeom prst="teardrop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58783" y="347874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0103" y="347874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3717" y="347874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79937" y="347874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10944" y="347874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237" y="4433415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개요</a:t>
            </a:r>
            <a:endParaRPr lang="ko-KR" altLang="en-US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53247" y="4433415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팀 구성 및 역할</a:t>
            </a:r>
            <a:endParaRPr lang="ko-KR" altLang="en-US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9151" y="4433415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수행 절차 및 방법</a:t>
            </a:r>
            <a:endParaRPr lang="ko-KR" altLang="en-US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4591" y="4433415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수행 결과</a:t>
            </a:r>
            <a:endParaRPr lang="ko-KR" altLang="en-US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54088" y="4433415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자체 평가 의견</a:t>
            </a:r>
            <a:endParaRPr lang="ko-KR" altLang="en-US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4" name="Object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227" y="841663"/>
            <a:ext cx="956864" cy="7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0" y="259882"/>
            <a:ext cx="9906000" cy="1009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546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데이터 시각화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지역별 쓰레기 발생량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인구수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예산 간의 상관관계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4" y="1283708"/>
            <a:ext cx="6822831" cy="55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0" y="259882"/>
            <a:ext cx="9906000" cy="1009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546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데이터 시각화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지역별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쓰레기 발생량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인구수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예산 간의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상관관계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44" y="1283708"/>
            <a:ext cx="7300912" cy="549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437021" y="2213376"/>
            <a:ext cx="3031958" cy="3031959"/>
            <a:chOff x="3137836" y="1559291"/>
            <a:chExt cx="3031958" cy="3031959"/>
          </a:xfrm>
        </p:grpSpPr>
        <p:grpSp>
          <p:nvGrpSpPr>
            <p:cNvPr id="9" name="그룹 8"/>
            <p:cNvGrpSpPr/>
            <p:nvPr/>
          </p:nvGrpSpPr>
          <p:grpSpPr>
            <a:xfrm>
              <a:off x="3137836" y="1559291"/>
              <a:ext cx="3031958" cy="3031959"/>
              <a:chOff x="3137836" y="1559291"/>
              <a:chExt cx="3031958" cy="3031959"/>
            </a:xfrm>
          </p:grpSpPr>
          <p:sp>
            <p:nvSpPr>
              <p:cNvPr id="8" name="막힌 원호 7"/>
              <p:cNvSpPr/>
              <p:nvPr/>
            </p:nvSpPr>
            <p:spPr>
              <a:xfrm rot="16200000">
                <a:off x="3402531" y="1650732"/>
                <a:ext cx="2666200" cy="2829825"/>
              </a:xfrm>
              <a:prstGeom prst="blockArc">
                <a:avLst>
                  <a:gd name="adj1" fmla="val 10852379"/>
                  <a:gd name="adj2" fmla="val 166434"/>
                  <a:gd name="adj3" fmla="val 1402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화살표: 원형 4"/>
              <p:cNvSpPr/>
              <p:nvPr/>
            </p:nvSpPr>
            <p:spPr>
              <a:xfrm rot="11476075">
                <a:off x="3137836" y="1559292"/>
                <a:ext cx="3031958" cy="3031958"/>
              </a:xfrm>
              <a:prstGeom prst="circular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화살표: 원형 5"/>
              <p:cNvSpPr/>
              <p:nvPr/>
            </p:nvSpPr>
            <p:spPr>
              <a:xfrm rot="6186285">
                <a:off x="3137836" y="1559291"/>
                <a:ext cx="3031958" cy="3031958"/>
              </a:xfrm>
              <a:prstGeom prst="circular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화살표: 원형 6"/>
            <p:cNvSpPr/>
            <p:nvPr/>
          </p:nvSpPr>
          <p:spPr>
            <a:xfrm rot="1599871">
              <a:off x="3137836" y="1559291"/>
              <a:ext cx="3031958" cy="303195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715429"/>
                <a:gd name="adj5" fmla="val 125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화살표: 원형 3"/>
            <p:cNvSpPr/>
            <p:nvPr/>
          </p:nvSpPr>
          <p:spPr>
            <a:xfrm rot="17272689">
              <a:off x="3137836" y="1559292"/>
              <a:ext cx="3031958" cy="303195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839973"/>
                <a:gd name="adj5" fmla="val 125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순서도: 처리 10"/>
          <p:cNvSpPr/>
          <p:nvPr/>
        </p:nvSpPr>
        <p:spPr>
          <a:xfrm>
            <a:off x="0" y="259882"/>
            <a:ext cx="9906000" cy="1009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996539" y="2598387"/>
            <a:ext cx="991535" cy="0"/>
          </a:xfrm>
          <a:prstGeom prst="line">
            <a:avLst/>
          </a:prstGeom>
          <a:ln>
            <a:solidFill>
              <a:schemeClr val="accent6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17926" y="4783322"/>
            <a:ext cx="991535" cy="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917926" y="2569512"/>
            <a:ext cx="991535" cy="0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14977" y="2288758"/>
            <a:ext cx="182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봉투 가격과 </a:t>
            </a:r>
            <a:r>
              <a:rPr lang="ko-KR" altLang="en-US" b="1" dirty="0" smtClean="0"/>
              <a:t>예산은 상관관계가 </a:t>
            </a:r>
            <a:r>
              <a:rPr lang="ko-KR" altLang="en-US" b="1" dirty="0"/>
              <a:t>있다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0189" y="2245257"/>
            <a:ext cx="228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쓰레기 발생량과 봉투 가격은 </a:t>
            </a:r>
            <a:r>
              <a:rPr lang="ko-KR" altLang="en-US" b="1" dirty="0" smtClean="0"/>
              <a:t>상관 관계가 </a:t>
            </a:r>
            <a:r>
              <a:rPr lang="ko-KR" altLang="en-US" b="1" dirty="0" smtClean="0"/>
              <a:t>있다</a:t>
            </a:r>
            <a:r>
              <a:rPr lang="en-US" altLang="ko-KR" b="1" dirty="0" smtClean="0"/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9190" y="4644867"/>
            <a:ext cx="191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예산</a:t>
            </a:r>
            <a:r>
              <a:rPr lang="ko-KR" altLang="en-US" b="1" dirty="0"/>
              <a:t>과</a:t>
            </a:r>
            <a:r>
              <a:rPr lang="en-US" altLang="ko-KR" b="1" dirty="0" smtClean="0"/>
              <a:t> </a:t>
            </a:r>
            <a:r>
              <a:rPr lang="ko-KR" altLang="en-US" b="1" dirty="0"/>
              <a:t>쓰레기발생량은 </a:t>
            </a:r>
            <a:r>
              <a:rPr lang="ko-KR" altLang="en-US" b="1" dirty="0" smtClean="0"/>
              <a:t>상관 관계가 </a:t>
            </a:r>
            <a:r>
              <a:rPr lang="ko-KR" altLang="en-US" b="1" dirty="0"/>
              <a:t>있다</a:t>
            </a:r>
          </a:p>
        </p:txBody>
      </p:sp>
      <p:pic>
        <p:nvPicPr>
          <p:cNvPr id="24" name="Object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5940" y="3225584"/>
            <a:ext cx="1297137" cy="988290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5957587" y="4818044"/>
            <a:ext cx="991535" cy="0"/>
          </a:xfrm>
          <a:prstGeom prst="line">
            <a:avLst/>
          </a:prstGeom>
          <a:ln>
            <a:solidFill>
              <a:schemeClr val="accent6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76024" y="4508415"/>
            <a:ext cx="2034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인당 발생량과 봉투 가격은 약한 </a:t>
            </a:r>
            <a:r>
              <a:rPr lang="ko-KR" altLang="en-US" b="1" dirty="0" err="1" smtClean="0"/>
              <a:t>음적</a:t>
            </a:r>
            <a:r>
              <a:rPr lang="ko-KR" altLang="en-US" b="1" dirty="0" smtClean="0"/>
              <a:t> 상관 관계를 보이고있다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59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자체 평가 의견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9487" y="2007040"/>
            <a:ext cx="10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STEP. 5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595761"/>
              </p:ext>
            </p:extLst>
          </p:nvPr>
        </p:nvGraphicFramePr>
        <p:xfrm>
          <a:off x="681038" y="1997885"/>
          <a:ext cx="8804261" cy="2791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005">
                  <a:extLst>
                    <a:ext uri="{9D8B030D-6E8A-4147-A177-3AD203B41FA5}">
                      <a16:colId xmlns:a16="http://schemas.microsoft.com/office/drawing/2014/main" val="60839247"/>
                    </a:ext>
                  </a:extLst>
                </a:gridCol>
                <a:gridCol w="6369256">
                  <a:extLst>
                    <a:ext uri="{9D8B030D-6E8A-4147-A177-3AD203B41FA5}">
                      <a16:colId xmlns:a16="http://schemas.microsoft.com/office/drawing/2014/main" val="2328585410"/>
                    </a:ext>
                  </a:extLst>
                </a:gridCol>
              </a:tblGrid>
              <a:tr h="384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박현호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77423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 의도와의 부합 정도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목표를 뚜렷하게 설정하여</a:t>
                      </a:r>
                      <a:r>
                        <a:rPr lang="ko-KR" altLang="en-US" sz="1600" baseline="0" dirty="0" smtClean="0"/>
                        <a:t> 상관 관계를 확인 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5391863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실무 활용 가능 정도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각기 다른 </a:t>
                      </a:r>
                      <a:r>
                        <a:rPr lang="en-US" altLang="ko-KR" sz="1600" dirty="0" smtClean="0"/>
                        <a:t>csv</a:t>
                      </a:r>
                      <a:r>
                        <a:rPr lang="ko-KR" altLang="en-US" sz="1600" dirty="0" smtClean="0"/>
                        <a:t>파일을 적당한 형태로 수정할 수 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8562662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완성도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목표에 도달 하였다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8279390"/>
                  </a:ext>
                </a:extLst>
              </a:tr>
              <a:tr h="12545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느낀점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정답이 없는 과제를 할 때 본인의 판단과 실력이</a:t>
                      </a:r>
                      <a:r>
                        <a:rPr lang="ko-KR" altLang="en-US" sz="1600" baseline="0" dirty="0" smtClean="0"/>
                        <a:t> 많이 부족하다 느낌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1122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0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자체 평가 의견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666" y="40450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사전기획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4552" y="3583350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6958" y="3014939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전처리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4840" y="2512366"/>
            <a:ext cx="10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STEP. 4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9487" y="2007040"/>
            <a:ext cx="10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STEP. 5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9038" y="436439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536354"/>
              </p:ext>
            </p:extLst>
          </p:nvPr>
        </p:nvGraphicFramePr>
        <p:xfrm>
          <a:off x="681038" y="1997885"/>
          <a:ext cx="8804261" cy="2791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005">
                  <a:extLst>
                    <a:ext uri="{9D8B030D-6E8A-4147-A177-3AD203B41FA5}">
                      <a16:colId xmlns:a16="http://schemas.microsoft.com/office/drawing/2014/main" val="60839247"/>
                    </a:ext>
                  </a:extLst>
                </a:gridCol>
                <a:gridCol w="6369256">
                  <a:extLst>
                    <a:ext uri="{9D8B030D-6E8A-4147-A177-3AD203B41FA5}">
                      <a16:colId xmlns:a16="http://schemas.microsoft.com/office/drawing/2014/main" val="2328585410"/>
                    </a:ext>
                  </a:extLst>
                </a:gridCol>
              </a:tblGrid>
              <a:tr h="384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공도형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77423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기획 의도와의 부합 정도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쓰레기</a:t>
                      </a:r>
                      <a:r>
                        <a:rPr lang="ko-KR" altLang="en-US" sz="1600" baseline="0" dirty="0" smtClean="0"/>
                        <a:t> 배출량과 인구수 간 </a:t>
                      </a:r>
                      <a:r>
                        <a:rPr lang="ko-KR" altLang="en-US" sz="1600" baseline="0" dirty="0" err="1" smtClean="0"/>
                        <a:t>부합정도</a:t>
                      </a:r>
                      <a:r>
                        <a:rPr lang="ko-KR" altLang="en-US" sz="1600" baseline="0" dirty="0" smtClean="0"/>
                        <a:t> 확인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5391863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실무 활용 가능 정도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실무에서 사용가능 할 정도로 데이터를 처리함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8562662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프로젝트 완성도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80%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8279390"/>
                  </a:ext>
                </a:extLst>
              </a:tr>
              <a:tr h="12545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느낀점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다양한 </a:t>
                      </a:r>
                      <a:r>
                        <a:rPr lang="en-US" altLang="ko-KR" sz="1600" dirty="0" smtClean="0"/>
                        <a:t>csv</a:t>
                      </a:r>
                      <a:r>
                        <a:rPr lang="ko-KR" altLang="en-US" sz="1600" dirty="0" smtClean="0"/>
                        <a:t>파일을 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곳에</a:t>
                      </a:r>
                      <a:r>
                        <a:rPr lang="ko-KR" altLang="en-US" sz="1600" dirty="0" smtClean="0"/>
                        <a:t> 묶어 사용해보니 </a:t>
                      </a:r>
                      <a:r>
                        <a:rPr lang="ko-KR" altLang="en-US" sz="1600" dirty="0" err="1" smtClean="0"/>
                        <a:t>전처리의</a:t>
                      </a:r>
                      <a:r>
                        <a:rPr lang="ko-KR" altLang="en-US" sz="1600" dirty="0" smtClean="0"/>
                        <a:t> 중요성을 </a:t>
                      </a:r>
                      <a:r>
                        <a:rPr lang="ko-KR" altLang="en-US" sz="1600" dirty="0" err="1" smtClean="0"/>
                        <a:t>알게되었다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ko-KR" altLang="en-US" sz="1600" baseline="0" dirty="0" smtClean="0"/>
                        <a:t>공부를 더 많이 해야겠다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1122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9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자체 평가 의견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666" y="40450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사전기획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4552" y="3583350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6958" y="3014939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전처리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4840" y="2512366"/>
            <a:ext cx="10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STEP. 4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9487" y="2007040"/>
            <a:ext cx="10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STEP. 5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9038" y="436439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563987"/>
              </p:ext>
            </p:extLst>
          </p:nvPr>
        </p:nvGraphicFramePr>
        <p:xfrm>
          <a:off x="681038" y="1997885"/>
          <a:ext cx="8804261" cy="283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005">
                  <a:extLst>
                    <a:ext uri="{9D8B030D-6E8A-4147-A177-3AD203B41FA5}">
                      <a16:colId xmlns:a16="http://schemas.microsoft.com/office/drawing/2014/main" val="60839247"/>
                    </a:ext>
                  </a:extLst>
                </a:gridCol>
                <a:gridCol w="6369256">
                  <a:extLst>
                    <a:ext uri="{9D8B030D-6E8A-4147-A177-3AD203B41FA5}">
                      <a16:colId xmlns:a16="http://schemas.microsoft.com/office/drawing/2014/main" val="2328585410"/>
                    </a:ext>
                  </a:extLst>
                </a:gridCol>
              </a:tblGrid>
              <a:tr h="384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정가영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77423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 의도와의 부합 정도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쓰레기 배출량과 예산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인구수의 관련성을 확인할 수 있었다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5391863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실무 활용 가능 정도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 분석 수준과 목적에 따라 활용할 수 있을 것 같다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8562662"/>
                  </a:ext>
                </a:extLst>
              </a:tr>
              <a:tr h="384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프로젝트 완성도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80% 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8279390"/>
                  </a:ext>
                </a:extLst>
              </a:tr>
              <a:tr h="12545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느낀점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데이터를 </a:t>
                      </a:r>
                      <a:r>
                        <a:rPr lang="ko-KR" altLang="en-US" sz="1600" dirty="0" err="1" smtClean="0"/>
                        <a:t>전처리하는</a:t>
                      </a:r>
                      <a:r>
                        <a:rPr lang="ko-KR" altLang="en-US" sz="1600" dirty="0" smtClean="0"/>
                        <a:t> 과정이 어려웠다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도출하려고 하는 목적에 필요한 내용이 어떤 것인지 명확히 알아야 하며 분석 절차에 따른 설계를 하고 진행해야 함을 느꼈다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600" baseline="0" dirty="0" err="1" smtClean="0"/>
                        <a:t>자료값이</a:t>
                      </a:r>
                      <a:r>
                        <a:rPr lang="ko-KR" altLang="en-US" sz="1600" baseline="0" dirty="0" smtClean="0"/>
                        <a:t> 없는 데이터 처리를 삭제할 것인지 평균으로 나눌 것인지 데이터의 신뢰성을 유지하는 선에서  의사결정이 필요함을 배웠다</a:t>
                      </a:r>
                      <a:r>
                        <a:rPr lang="en-US" altLang="ko-KR" sz="1600" baseline="0" dirty="0" smtClean="0"/>
                        <a:t>.  </a:t>
                      </a:r>
                      <a:endParaRPr lang="ko-KR" altLang="en-US" sz="1600" dirty="0"/>
                    </a:p>
                  </a:txBody>
                  <a:tcPr marL="74295" marR="74295" marT="37148" marB="37148"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1122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3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" y="-2"/>
            <a:ext cx="8941873" cy="6858003"/>
            <a:chOff x="-2" y="-2"/>
            <a:chExt cx="8941873" cy="6858003"/>
          </a:xfrm>
        </p:grpSpPr>
        <p:sp>
          <p:nvSpPr>
            <p:cNvPr id="5" name="순서도: 수동 입력 4"/>
            <p:cNvSpPr/>
            <p:nvPr/>
          </p:nvSpPr>
          <p:spPr>
            <a:xfrm rot="16200000" flipH="1" flipV="1">
              <a:off x="1041934" y="-1041937"/>
              <a:ext cx="6858002" cy="8941873"/>
            </a:xfrm>
            <a:prstGeom prst="flowChartManualInp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수동 입력 6"/>
            <p:cNvSpPr/>
            <p:nvPr/>
          </p:nvSpPr>
          <p:spPr>
            <a:xfrm rot="16200000" flipH="1" flipV="1">
              <a:off x="724300" y="-724301"/>
              <a:ext cx="6858002" cy="8306600"/>
            </a:xfrm>
            <a:prstGeom prst="flowChartManualInp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38168" y="2730115"/>
            <a:ext cx="4236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 </a:t>
            </a:r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7498" y="3607278"/>
            <a:ext cx="3042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발표를 들어 주셔서 감사합니다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)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28" y="2230642"/>
            <a:ext cx="1007829" cy="9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302267" y="1761421"/>
            <a:ext cx="3320716" cy="332071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각형 2"/>
          <p:cNvSpPr/>
          <p:nvPr/>
        </p:nvSpPr>
        <p:spPr>
          <a:xfrm>
            <a:off x="837398" y="2521819"/>
            <a:ext cx="1953928" cy="35613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주제 선정 및 배경</a:t>
            </a:r>
            <a:endParaRPr lang="ko-KR" altLang="en-US" sz="1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화살표: 오각형 4"/>
          <p:cNvSpPr/>
          <p:nvPr/>
        </p:nvSpPr>
        <p:spPr>
          <a:xfrm rot="10800000" flipV="1">
            <a:off x="7133924" y="1583354"/>
            <a:ext cx="1953928" cy="35613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개요</a:t>
            </a:r>
            <a:endParaRPr lang="ko-KR" altLang="en-US" sz="1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화살표: 오각형 7"/>
          <p:cNvSpPr/>
          <p:nvPr/>
        </p:nvSpPr>
        <p:spPr>
          <a:xfrm rot="10800000" flipV="1">
            <a:off x="7133924" y="3797164"/>
            <a:ext cx="1953928" cy="56189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활용 장비 및 개발환경</a:t>
            </a:r>
            <a:endParaRPr lang="ko-KR" altLang="en-US" sz="1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259" y="374584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개요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323" y="3032019"/>
            <a:ext cx="28600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쓰레기 종량제 봉투 가격이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시도별 구마다 다름을 발견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종량제 봉투 가격이 무엇과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상관 관계가 있는지 확인하기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위해 주제로 선정하여 분석해 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3924" y="2222831"/>
            <a:ext cx="24240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이용하여 전처리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 사용해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및 시각화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3924" y="4535092"/>
            <a:ext cx="19207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</a:t>
            </a:r>
          </a:p>
        </p:txBody>
      </p:sp>
      <p:pic>
        <p:nvPicPr>
          <p:cNvPr id="1028" name="Picture 4" descr="Python Training - Object Development - Virtual Beeh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329" y="2283435"/>
            <a:ext cx="2198642" cy="109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ickest way to try out Jupyter Notebook: zero install, 3 CLI commands and  5 minutes to action - AMIS, Data Driven Blog - Oracle &amp;amp;amp; Microsoft Az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958" y="3261069"/>
            <a:ext cx="1243666" cy="12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dows 10 | Brands of the World™ | Download vector logos and logotyp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12" y="3320842"/>
            <a:ext cx="1303513" cy="130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31567" y="1931542"/>
            <a:ext cx="8442866" cy="3739793"/>
            <a:chOff x="636998" y="1705510"/>
            <a:chExt cx="9185096" cy="4068566"/>
          </a:xfrm>
        </p:grpSpPr>
        <p:sp>
          <p:nvSpPr>
            <p:cNvPr id="3" name="사각형: 둥근 모서리 2"/>
            <p:cNvSpPr/>
            <p:nvPr/>
          </p:nvSpPr>
          <p:spPr>
            <a:xfrm>
              <a:off x="636998" y="1705510"/>
              <a:ext cx="2876764" cy="4068566"/>
            </a:xfrm>
            <a:prstGeom prst="round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3791164" y="1705510"/>
              <a:ext cx="2876764" cy="4068566"/>
            </a:xfrm>
            <a:prstGeom prst="round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6945330" y="1705510"/>
              <a:ext cx="2876764" cy="4068566"/>
            </a:xfrm>
            <a:prstGeom prst="round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34847" y="4387066"/>
            <a:ext cx="21371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박현호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 및 정규화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데이터 수집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4131" y="4387066"/>
            <a:ext cx="21371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공도형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 및 정규화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 데이터 수집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3415" y="4387066"/>
            <a:ext cx="21371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정가영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 및 정규화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 데이터 수집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57" y="2311599"/>
            <a:ext cx="1906515" cy="18897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97" y="2311600"/>
            <a:ext cx="1906515" cy="18897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37" y="2311600"/>
            <a:ext cx="1906515" cy="1889709"/>
          </a:xfrm>
          <a:prstGeom prst="rect">
            <a:avLst/>
          </a:prstGeom>
        </p:spPr>
      </p:pic>
      <p:sp>
        <p:nvSpPr>
          <p:cNvPr id="22" name="순서도: 처리 21"/>
          <p:cNvSpPr/>
          <p:nvPr/>
        </p:nvSpPr>
        <p:spPr>
          <a:xfrm>
            <a:off x="0" y="259882"/>
            <a:ext cx="9906000" cy="1009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7259" y="374584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팀 구성 및 역할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4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절차 및 방법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7666" y="404501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사전기획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4552" y="3583350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6958" y="3014939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전처리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4840" y="2512366"/>
            <a:ext cx="10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STEP. 4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9487" y="2007040"/>
            <a:ext cx="10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STEP. 5</a:t>
            </a:r>
            <a:endParaRPr lang="ko-KR" altLang="en-US" sz="24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9038" y="436439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39576"/>
              </p:ext>
            </p:extLst>
          </p:nvPr>
        </p:nvGraphicFramePr>
        <p:xfrm>
          <a:off x="717666" y="1936331"/>
          <a:ext cx="8763219" cy="34789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94502">
                  <a:extLst>
                    <a:ext uri="{9D8B030D-6E8A-4147-A177-3AD203B41FA5}">
                      <a16:colId xmlns:a16="http://schemas.microsoft.com/office/drawing/2014/main" val="965832773"/>
                    </a:ext>
                  </a:extLst>
                </a:gridCol>
                <a:gridCol w="2855495">
                  <a:extLst>
                    <a:ext uri="{9D8B030D-6E8A-4147-A177-3AD203B41FA5}">
                      <a16:colId xmlns:a16="http://schemas.microsoft.com/office/drawing/2014/main" val="2419852255"/>
                    </a:ext>
                  </a:extLst>
                </a:gridCol>
                <a:gridCol w="3513222">
                  <a:extLst>
                    <a:ext uri="{9D8B030D-6E8A-4147-A177-3AD203B41FA5}">
                      <a16:colId xmlns:a16="http://schemas.microsoft.com/office/drawing/2014/main" val="4250556046"/>
                    </a:ext>
                  </a:extLst>
                </a:gridCol>
              </a:tblGrid>
              <a:tr h="60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기간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활동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83294"/>
                  </a:ext>
                </a:extLst>
              </a:tr>
              <a:tr h="65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사전 기획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2022.02.12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프로젝트 기획 및 주제 선정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1575"/>
                  </a:ext>
                </a:extLst>
              </a:tr>
              <a:tr h="60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데이터 수집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2022.02.19~03.05</a:t>
                      </a:r>
                      <a:endParaRPr lang="ko-KR" altLang="en-US" sz="18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외부 데이터 수집</a:t>
                      </a:r>
                      <a:endParaRPr lang="en-US" altLang="ko-KR" sz="18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전국종량제봉투가격</a:t>
                      </a:r>
                      <a:endParaRPr lang="en-US" altLang="ko-KR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지역별 예산</a:t>
                      </a:r>
                      <a:endParaRPr lang="en-US" altLang="ko-KR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지역별 인구수</a:t>
                      </a:r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95140"/>
                  </a:ext>
                </a:extLst>
              </a:tr>
              <a:tr h="60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데이터 전처리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2022.02.19~03.05</a:t>
                      </a:r>
                      <a:endParaRPr lang="ko-KR" altLang="en-US" sz="18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데이터 정제 및 정규화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27474"/>
                  </a:ext>
                </a:extLst>
              </a:tr>
              <a:tr h="607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ea"/>
                          <a:ea typeface="+mj-ea"/>
                        </a:rPr>
                        <a:t>총 개발기간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ea"/>
                          <a:ea typeface="+mj-ea"/>
                        </a:rPr>
                        <a:t>2022.02.12~03.05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0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3700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데이터 전처리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전국종량제봉투가격데이터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6" y="1292021"/>
            <a:ext cx="91725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6" y="822043"/>
            <a:ext cx="6508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데이터 전처리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전국종량제봉투가격데이터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)-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가정용 쓰레기 봉투가 아닌 것 삭제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6" y="1138133"/>
            <a:ext cx="92678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5" y="822043"/>
            <a:ext cx="706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필요없는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row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를 삭제하고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함수를 사용하여 구별 평균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봉투가격을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 구함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" y="1792722"/>
            <a:ext cx="949775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259" y="374584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수행 결과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615" y="822043"/>
            <a:ext cx="706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데이터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전처리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지역별 예산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 – </a:t>
            </a: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으로 표시된 데이터를 도시 이름으로 바꾸기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8" y="1450319"/>
            <a:ext cx="2902061" cy="3479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51" y="1450319"/>
            <a:ext cx="2313830" cy="347912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338605" y="3115715"/>
            <a:ext cx="665018" cy="40291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5121" y="2166003"/>
            <a:ext cx="465039" cy="270525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8910" y="2166003"/>
            <a:ext cx="432760" cy="270525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555" y="1983150"/>
            <a:ext cx="4226497" cy="29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641</Words>
  <Application>Microsoft Office PowerPoint</Application>
  <PresentationFormat>A4 용지(210x297mm)</PresentationFormat>
  <Paragraphs>157</Paragraphs>
  <Slides>26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나눔고딕</vt:lpstr>
      <vt:lpstr>나눔고딕 ExtraBold</vt:lpstr>
      <vt:lpstr>나눔바른펜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YJ</cp:lastModifiedBy>
  <cp:revision>60</cp:revision>
  <dcterms:created xsi:type="dcterms:W3CDTF">2016-10-11T23:59:17Z</dcterms:created>
  <dcterms:modified xsi:type="dcterms:W3CDTF">2022-03-12T01:12:35Z</dcterms:modified>
</cp:coreProperties>
</file>