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73"/>
  </p:notesMasterIdLst>
  <p:handoutMasterIdLst>
    <p:handoutMasterId r:id="rId74"/>
  </p:handoutMasterIdLst>
  <p:sldIdLst>
    <p:sldId id="326" r:id="rId2"/>
    <p:sldId id="481" r:id="rId3"/>
    <p:sldId id="482" r:id="rId4"/>
    <p:sldId id="483" r:id="rId5"/>
    <p:sldId id="484" r:id="rId6"/>
    <p:sldId id="485" r:id="rId7"/>
    <p:sldId id="480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532" r:id="rId16"/>
    <p:sldId id="533" r:id="rId17"/>
    <p:sldId id="493" r:id="rId18"/>
    <p:sldId id="494" r:id="rId19"/>
    <p:sldId id="495" r:id="rId20"/>
    <p:sldId id="496" r:id="rId21"/>
    <p:sldId id="534" r:id="rId22"/>
    <p:sldId id="497" r:id="rId23"/>
    <p:sldId id="498" r:id="rId24"/>
    <p:sldId id="535" r:id="rId25"/>
    <p:sldId id="536" r:id="rId26"/>
    <p:sldId id="537" r:id="rId27"/>
    <p:sldId id="538" r:id="rId28"/>
    <p:sldId id="539" r:id="rId29"/>
    <p:sldId id="540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517" r:id="rId47"/>
    <p:sldId id="516" r:id="rId48"/>
    <p:sldId id="515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527" r:id="rId59"/>
    <p:sldId id="543" r:id="rId60"/>
    <p:sldId id="544" r:id="rId61"/>
    <p:sldId id="528" r:id="rId62"/>
    <p:sldId id="545" r:id="rId63"/>
    <p:sldId id="529" r:id="rId64"/>
    <p:sldId id="530" r:id="rId65"/>
    <p:sldId id="531" r:id="rId66"/>
    <p:sldId id="541" r:id="rId67"/>
    <p:sldId id="542" r:id="rId68"/>
    <p:sldId id="546" r:id="rId69"/>
    <p:sldId id="547" r:id="rId70"/>
    <p:sldId id="548" r:id="rId71"/>
    <p:sldId id="325" r:id="rId7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6" autoAdjust="0"/>
    <p:restoredTop sz="93514" autoAdjust="0"/>
  </p:normalViewPr>
  <p:slideViewPr>
    <p:cSldViewPr snapToGrid="0">
      <p:cViewPr varScale="1">
        <p:scale>
          <a:sx n="91" d="100"/>
          <a:sy n="91" d="100"/>
        </p:scale>
        <p:origin x="102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chap8/js_parse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chap8/ja_parse1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chap8/js_get_elem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ap8/j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8. </a:t>
            </a: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기초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내부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762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202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외부 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myscript.js</a:t>
            </a:r>
            <a:r>
              <a:rPr lang="en-US" altLang="ko-KR" sz="1600" kern="0" dirty="0">
                <a:solidFill>
                  <a:srgbClr val="000000"/>
                </a:solidFill>
              </a:rPr>
              <a:t>"&gt;&lt;/script&gt;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210050"/>
            <a:ext cx="390398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66750" y="3152776"/>
            <a:ext cx="8212138" cy="43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50" y="283475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myscript.js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76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="alert('</a:t>
            </a:r>
            <a:r>
              <a:rPr lang="ko-KR" altLang="en-US" sz="1600" kern="0" dirty="0">
                <a:solidFill>
                  <a:srgbClr val="000000"/>
                </a:solidFill>
              </a:rPr>
              <a:t>반갑습니다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.')"&gt;</a:t>
            </a:r>
            <a:r>
              <a:rPr lang="ko-KR" altLang="en-US" sz="1600" kern="0" dirty="0">
                <a:solidFill>
                  <a:srgbClr val="000000"/>
                </a:solidFill>
              </a:rPr>
              <a:t>버튼을 누르세요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895725"/>
            <a:ext cx="24574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3505200"/>
            <a:ext cx="1733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381250" y="4029048"/>
            <a:ext cx="1171575" cy="609627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8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</a:t>
            </a:r>
            <a:r>
              <a:rPr lang="ko-KR" altLang="en-US" dirty="0"/>
              <a:t> 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</a:t>
            </a:r>
            <a:r>
              <a:rPr lang="ko-KR" altLang="en-US" dirty="0" smtClean="0"/>
              <a:t>내리는 명령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57425"/>
            <a:ext cx="8353425" cy="15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303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dirty="0"/>
              <a:t>는 데이터를 저장하는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키워드를 사용하여서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633663"/>
            <a:ext cx="7820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4316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703262" y="1128963"/>
            <a:ext cx="8212138" cy="4152900"/>
          </a:xfrm>
        </p:spPr>
        <p:txBody>
          <a:bodyPr/>
          <a:lstStyle/>
          <a:p>
            <a:r>
              <a:rPr lang="ko-KR" altLang="en-US" b="1" dirty="0" err="1" smtClean="0"/>
              <a:t>변수명</a:t>
            </a:r>
            <a:r>
              <a:rPr lang="ko-KR" altLang="en-US" b="1" dirty="0" smtClean="0"/>
              <a:t> 작성 규칙</a:t>
            </a:r>
            <a:endParaRPr lang="en-US" altLang="ko-KR" b="1" dirty="0" smtClean="0"/>
          </a:p>
          <a:p>
            <a:pPr lvl="1"/>
            <a:r>
              <a:rPr lang="ko-KR" altLang="en-US" sz="1600" b="0" dirty="0" smtClean="0"/>
              <a:t>문자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밑줄</a:t>
            </a:r>
            <a:r>
              <a:rPr lang="en-US" altLang="ko-KR" sz="1600" b="0" dirty="0"/>
              <a:t>(_), </a:t>
            </a:r>
            <a:r>
              <a:rPr lang="ko-KR" altLang="en-US" sz="1600" b="0" dirty="0"/>
              <a:t>달러 기호</a:t>
            </a:r>
            <a:r>
              <a:rPr lang="en-US" altLang="ko-KR" sz="1600" b="0" dirty="0"/>
              <a:t>($)</a:t>
            </a:r>
            <a:r>
              <a:rPr lang="ko-KR" altLang="en-US" sz="1600" b="0" dirty="0"/>
              <a:t>로 </a:t>
            </a:r>
            <a:r>
              <a:rPr lang="ko-KR" altLang="en-US" sz="1600" b="0" dirty="0" smtClean="0"/>
              <a:t>시작</a:t>
            </a:r>
            <a:endParaRPr lang="en-US" altLang="ko-KR" sz="1600" b="0" dirty="0"/>
          </a:p>
          <a:p>
            <a:pPr lvl="1"/>
            <a:r>
              <a:rPr lang="ko-KR" altLang="en-US" sz="1600" b="0" dirty="0" smtClean="0"/>
              <a:t>대소문자 구별</a:t>
            </a:r>
            <a:r>
              <a:rPr lang="en-US" altLang="ko-KR" sz="1600" b="0" dirty="0" smtClean="0"/>
              <a:t>(‘</a:t>
            </a:r>
            <a:r>
              <a:rPr lang="ko-KR" altLang="en-US" sz="1600" b="0" dirty="0"/>
              <a:t>변수 </a:t>
            </a:r>
            <a:r>
              <a:rPr lang="en-US" altLang="ko-KR" sz="1600" b="0" dirty="0"/>
              <a:t>A</a:t>
            </a:r>
            <a:r>
              <a:rPr lang="ko-KR" altLang="en-US" sz="1600" b="0" dirty="0"/>
              <a:t>’와 ‘변수 </a:t>
            </a:r>
            <a:r>
              <a:rPr lang="en-US" altLang="ko-KR" sz="1600" b="0" dirty="0"/>
              <a:t>a</a:t>
            </a:r>
            <a:r>
              <a:rPr lang="ko-KR" altLang="en-US" sz="1600" b="0" dirty="0"/>
              <a:t>’는 서로 다른 </a:t>
            </a:r>
            <a:r>
              <a:rPr lang="ko-KR" altLang="en-US" sz="1600" b="0" dirty="0" smtClean="0"/>
              <a:t>변수</a:t>
            </a:r>
            <a:r>
              <a:rPr lang="en-US" altLang="ko-KR" sz="1600" b="0" dirty="0" smtClean="0"/>
              <a:t>)</a:t>
            </a:r>
            <a:endParaRPr lang="en-US" altLang="ko-KR" sz="1600" b="0" dirty="0"/>
          </a:p>
          <a:p>
            <a:pPr lvl="1"/>
            <a:r>
              <a:rPr lang="ko-KR" altLang="en-US" sz="1600" b="0" dirty="0" smtClean="0"/>
              <a:t>한글은 사용 가능하나 영문자 사용 권장</a:t>
            </a:r>
            <a:endParaRPr lang="en-US" altLang="ko-KR" sz="1600" b="0" dirty="0" smtClean="0"/>
          </a:p>
          <a:p>
            <a:pPr lvl="1"/>
            <a:r>
              <a:rPr lang="ko-KR" altLang="en-US" sz="1600" b="0" dirty="0" smtClean="0"/>
              <a:t>자바스크립트에서 </a:t>
            </a:r>
            <a:r>
              <a:rPr lang="ko-KR" altLang="en-US" sz="1600" b="0" dirty="0"/>
              <a:t>정한 </a:t>
            </a:r>
            <a:r>
              <a:rPr lang="ko-KR" altLang="en-US" sz="1600" b="0" dirty="0" err="1" smtClean="0"/>
              <a:t>예약어는</a:t>
            </a:r>
            <a:r>
              <a:rPr lang="ko-KR" altLang="en-US" sz="1600" b="0" dirty="0" smtClean="0"/>
              <a:t> </a:t>
            </a:r>
            <a:r>
              <a:rPr lang="ko-KR" altLang="en-US" sz="1600" b="0" dirty="0" err="1" smtClean="0"/>
              <a:t>변수명으로</a:t>
            </a:r>
            <a:r>
              <a:rPr lang="ko-KR" altLang="en-US" sz="1600" b="0" dirty="0" smtClean="0"/>
              <a:t> 사용 불가능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22" y="2825552"/>
            <a:ext cx="486655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512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사용 방법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299647" y="1401652"/>
            <a:ext cx="8712968" cy="4614138"/>
          </a:xfrm>
        </p:spPr>
        <p:txBody>
          <a:bodyPr/>
          <a:lstStyle/>
          <a:p>
            <a:r>
              <a:rPr lang="ko-KR" altLang="en-US" dirty="0" smtClean="0"/>
              <a:t>변수 사용 예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x; </a:t>
            </a:r>
            <a:r>
              <a:rPr lang="en-US" altLang="ko-KR" sz="1600" b="0" dirty="0" smtClean="0"/>
              <a:t>        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x </a:t>
            </a:r>
            <a:r>
              <a:rPr lang="ko-KR" altLang="en-US" sz="1600" b="0" dirty="0">
                <a:solidFill>
                  <a:srgbClr val="00B050"/>
                </a:solidFill>
              </a:rPr>
              <a:t>선언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y=10; </a:t>
            </a:r>
            <a:r>
              <a:rPr lang="en-US" altLang="ko-KR" sz="1600" b="0" dirty="0" smtClean="0"/>
              <a:t>  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y </a:t>
            </a:r>
            <a:r>
              <a:rPr lang="ko-KR" altLang="en-US" sz="1600" b="0" dirty="0">
                <a:solidFill>
                  <a:srgbClr val="00B050"/>
                </a:solidFill>
              </a:rPr>
              <a:t>선언 및 </a:t>
            </a:r>
            <a:r>
              <a:rPr lang="ko-KR" altLang="en-US" sz="1600" b="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b="0" dirty="0">
                <a:solidFill>
                  <a:srgbClr val="00B050"/>
                </a:solidFill>
              </a:rPr>
              <a:t> 할당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x=y</a:t>
            </a:r>
            <a:r>
              <a:rPr lang="en-US" altLang="ko-KR" sz="1600" b="0" dirty="0" smtClean="0"/>
              <a:t>;     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y</a:t>
            </a:r>
            <a:r>
              <a:rPr lang="ko-KR" altLang="en-US" sz="1600" b="0" dirty="0">
                <a:solidFill>
                  <a:srgbClr val="00B050"/>
                </a:solidFill>
              </a:rPr>
              <a:t>의 값을 변수 </a:t>
            </a:r>
            <a:r>
              <a:rPr lang="en-US" altLang="ko-KR" sz="1600" b="0" dirty="0">
                <a:solidFill>
                  <a:srgbClr val="00B050"/>
                </a:solidFill>
              </a:rPr>
              <a:t>x</a:t>
            </a:r>
            <a:r>
              <a:rPr lang="ko-KR" altLang="en-US" sz="1600" b="0" dirty="0">
                <a:solidFill>
                  <a:srgbClr val="00B050"/>
                </a:solidFill>
              </a:rPr>
              <a:t>에 저장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a, b, c</a:t>
            </a:r>
            <a:r>
              <a:rPr lang="en-US" altLang="ko-KR" sz="1600" b="0" dirty="0" smtClean="0"/>
              <a:t>; 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a, b, c </a:t>
            </a:r>
            <a:r>
              <a:rPr lang="ko-KR" altLang="en-US" sz="1600" b="0" dirty="0">
                <a:solidFill>
                  <a:srgbClr val="00B050"/>
                </a:solidFill>
              </a:rPr>
              <a:t>선언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a=10, b=11, c=12; </a:t>
            </a:r>
            <a:r>
              <a:rPr lang="en-US" altLang="ko-KR" sz="1600" b="0" dirty="0" smtClean="0"/>
              <a:t>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a, b, c </a:t>
            </a:r>
            <a:r>
              <a:rPr lang="ko-KR" altLang="en-US" sz="1600" b="0" dirty="0">
                <a:solidFill>
                  <a:srgbClr val="00B050"/>
                </a:solidFill>
              </a:rPr>
              <a:t>선언 및 각각 다른 </a:t>
            </a:r>
            <a:r>
              <a:rPr lang="ko-KR" altLang="en-US" sz="1600" b="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b="0" dirty="0">
                <a:solidFill>
                  <a:srgbClr val="00B050"/>
                </a:solidFill>
              </a:rPr>
              <a:t> 할당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a=b=c=10; </a:t>
            </a:r>
            <a:r>
              <a:rPr lang="en-US" altLang="ko-KR" sz="1600" b="0" dirty="0" smtClean="0"/>
              <a:t>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a, b, c </a:t>
            </a:r>
            <a:r>
              <a:rPr lang="ko-KR" altLang="en-US" sz="1600" b="0" dirty="0">
                <a:solidFill>
                  <a:srgbClr val="00B050"/>
                </a:solidFill>
              </a:rPr>
              <a:t>선언 및 같은 </a:t>
            </a:r>
            <a:r>
              <a:rPr lang="ko-KR" altLang="en-US" sz="1600" b="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b="0" dirty="0">
                <a:solidFill>
                  <a:srgbClr val="00B050"/>
                </a:solidFill>
              </a:rPr>
              <a:t> 할당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name=“</a:t>
            </a:r>
            <a:r>
              <a:rPr lang="ko-KR" altLang="en-US" sz="1600" b="0" dirty="0"/>
              <a:t>홍길동”</a:t>
            </a:r>
            <a:r>
              <a:rPr lang="en-US" altLang="ko-KR" sz="1600" b="0" dirty="0"/>
              <a:t>, age=25; </a:t>
            </a:r>
            <a:r>
              <a:rPr lang="en-US" altLang="ko-KR" sz="1600" b="0" dirty="0" smtClean="0"/>
              <a:t>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name, age </a:t>
            </a:r>
            <a:r>
              <a:rPr lang="ko-KR" altLang="en-US" sz="1600" b="0" dirty="0">
                <a:solidFill>
                  <a:srgbClr val="00B050"/>
                </a:solidFill>
              </a:rPr>
              <a:t>선언 및 각각 다른 </a:t>
            </a:r>
            <a:r>
              <a:rPr lang="ko-KR" altLang="en-US" sz="1600" b="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b="0" dirty="0">
                <a:solidFill>
                  <a:srgbClr val="00B050"/>
                </a:solidFill>
              </a:rPr>
              <a:t> 할당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total=</a:t>
            </a:r>
            <a:r>
              <a:rPr lang="en-US" altLang="ko-KR" sz="1600" b="0" dirty="0" err="1"/>
              <a:t>a+b+c</a:t>
            </a:r>
            <a:r>
              <a:rPr lang="en-US" altLang="ko-KR" sz="1600" b="0" dirty="0"/>
              <a:t>; </a:t>
            </a:r>
            <a:r>
              <a:rPr lang="en-US" altLang="ko-KR" sz="1600" b="0" dirty="0" smtClean="0"/>
              <a:t>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a, b, c </a:t>
            </a:r>
            <a:r>
              <a:rPr lang="ko-KR" altLang="en-US" sz="1600" b="0" dirty="0">
                <a:solidFill>
                  <a:srgbClr val="00B050"/>
                </a:solidFill>
              </a:rPr>
              <a:t>값을 더한 결과를 변수 </a:t>
            </a:r>
            <a:r>
              <a:rPr lang="en-US" altLang="ko-KR" sz="1600" b="0" dirty="0">
                <a:solidFill>
                  <a:srgbClr val="00B050"/>
                </a:solidFill>
              </a:rPr>
              <a:t>total</a:t>
            </a:r>
            <a:r>
              <a:rPr lang="ko-KR" altLang="en-US" sz="1600" b="0" dirty="0">
                <a:solidFill>
                  <a:srgbClr val="00B050"/>
                </a:solidFill>
              </a:rPr>
              <a:t>에 저장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870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743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"Hello World!";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alert(x);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43" y="3305175"/>
            <a:ext cx="531444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55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3977089" cy="50405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59" y="3273990"/>
            <a:ext cx="5504021" cy="28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701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100;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 = "</a:t>
            </a:r>
            <a:r>
              <a:rPr lang="ko-KR" altLang="en-US" sz="1600" kern="0" dirty="0">
                <a:solidFill>
                  <a:srgbClr val="000000"/>
                </a:solidFill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</a:rPr>
              <a:t>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54438"/>
            <a:ext cx="3424796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872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206829"/>
            <a:ext cx="7789862" cy="745671"/>
          </a:xfrm>
        </p:spPr>
        <p:txBody>
          <a:bodyPr/>
          <a:lstStyle/>
          <a:p>
            <a:r>
              <a:rPr lang="ko-KR" altLang="en-US" dirty="0" smtClean="0"/>
              <a:t>자바 스크립트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동적인 </a:t>
            </a:r>
            <a:r>
              <a:rPr lang="ko-KR" altLang="en-US" dirty="0"/>
              <a:t>웹 페이지를 작성하기 위하여 </a:t>
            </a:r>
            <a:r>
              <a:rPr lang="ko-KR" altLang="en-US" dirty="0" smtClean="0"/>
              <a:t>사용되는 언어</a:t>
            </a:r>
            <a:endParaRPr lang="en-US" altLang="ko-KR" dirty="0" smtClean="0"/>
          </a:p>
          <a:p>
            <a:r>
              <a:rPr lang="ko-KR" altLang="en-US" dirty="0" smtClean="0"/>
              <a:t>웹의 </a:t>
            </a:r>
            <a:r>
              <a:rPr lang="ko-KR" altLang="en-US" dirty="0"/>
              <a:t>표준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/>
              <a:t>웹브라우저들은</a:t>
            </a:r>
            <a:r>
              <a:rPr lang="ko-KR" altLang="en-US" dirty="0"/>
              <a:t>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33713"/>
            <a:ext cx="5719763" cy="27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3130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114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 = "Hello World";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 = "How are you" + " today?";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(s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(t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s.toUpperCase</a:t>
            </a:r>
            <a:r>
              <a:rPr lang="en-US" altLang="ko-KR" sz="1600" kern="0" dirty="0">
                <a:solidFill>
                  <a:srgbClr val="000000"/>
                </a:solidFill>
              </a:rPr>
              <a:t>()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94" y="4067175"/>
            <a:ext cx="3517106" cy="15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070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2472" y="173881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typeof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연산자를 사용하여 데이터 타입 확인하기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js_type.html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2472" y="2098851"/>
            <a:ext cx="8344461" cy="432601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6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변숫</a:t>
            </a:r>
            <a:r>
              <a:rPr lang="ko-KR" altLang="en-US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값이 없음</a:t>
            </a:r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  <a:r>
              <a:rPr lang="en-US" altLang="ko-KR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 </a:t>
            </a:r>
            <a:r>
              <a:rPr lang="ko-KR" altLang="en-US" sz="1600" b="1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변숫</a:t>
            </a:r>
            <a:r>
              <a:rPr lang="ko-KR" altLang="en-US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값이 없음</a:t>
            </a:r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100+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6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10.5+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6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6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6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[1,2,3]+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6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{name: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age:25}+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6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6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600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6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6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440" y="4371637"/>
            <a:ext cx="1283599" cy="22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786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s-ES" altLang="ko-KR" dirty="0"/>
              <a:t>var myCar = { model: "bmz", color: "red", hp: 100 </a:t>
            </a:r>
            <a:r>
              <a:rPr lang="es-ES" altLang="ko-KR" dirty="0" smtClean="0"/>
              <a:t>};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myCar.model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myCar.color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myCar.hp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endParaRPr lang="es-E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7" name="_x255493640" descr="EMB00001afc69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4613546"/>
            <a:ext cx="1795462" cy="11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7" y="4461933"/>
            <a:ext cx="2332037" cy="14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1808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281113"/>
            <a:ext cx="8220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0213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산술연산자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55693" y="1335694"/>
            <a:ext cx="8352928" cy="5443746"/>
            <a:chOff x="395536" y="739950"/>
            <a:chExt cx="8352928" cy="3633739"/>
          </a:xfrm>
        </p:grpSpPr>
        <p:sp>
          <p:nvSpPr>
            <p:cNvPr id="5" name="직사각형 4"/>
            <p:cNvSpPr/>
            <p:nvPr/>
          </p:nvSpPr>
          <p:spPr>
            <a:xfrm>
              <a:off x="395536" y="739950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다양한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산술 연산자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활용하기                                                        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js_arith.html</a:t>
              </a:r>
              <a:endParaRPr lang="ko-KR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5536" y="1099989"/>
              <a:ext cx="8344461" cy="2338309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6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b="1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b="1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incData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=1;</a:t>
              </a:r>
            </a:p>
            <a:p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b="1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decData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=5;    </a:t>
              </a:r>
            </a:p>
            <a:p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b="1" dirty="0" err="1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r1=r2=0;</a:t>
              </a:r>
            </a:p>
            <a:p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r1=15%6;    </a:t>
              </a:r>
              <a:r>
                <a:rPr lang="en-US" altLang="ko-KR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나머지 연산</a:t>
              </a:r>
              <a:endPara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"15%3 = 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r1 +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600" b="1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b="1" dirty="0" err="1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incData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++ = 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incData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++ +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 </a:t>
              </a:r>
              <a:r>
                <a:rPr lang="en-US" altLang="ko-KR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후위 증가</a:t>
              </a:r>
              <a:endPara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"++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incData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= 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++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incData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 </a:t>
              </a:r>
              <a:r>
                <a:rPr lang="en-US" altLang="ko-KR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전위 증가</a:t>
              </a:r>
              <a:endPara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decData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-- = 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decData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-- +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 </a:t>
              </a:r>
              <a:r>
                <a:rPr lang="en-US" altLang="ko-KR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후위 감소</a:t>
              </a:r>
              <a:endPara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"--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decData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= 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--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decData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 </a:t>
              </a:r>
              <a:r>
                <a:rPr lang="en-US" altLang="ko-KR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전위 감소</a:t>
              </a:r>
              <a:endPara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r2=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incData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decData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   </a:t>
              </a:r>
              <a:r>
                <a:rPr lang="en-US" altLang="ko-KR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600" b="1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곱셈 연산</a:t>
              </a:r>
              <a:endPara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b="1" dirty="0" err="1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incData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decData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= 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r2 +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</a:t>
              </a:r>
              <a:r>
                <a:rPr lang="en-US" altLang="ko-KR" sz="1600" b="1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</a:t>
              </a:r>
              <a:r>
                <a:rPr lang="en-US" altLang="ko-KR" sz="1600" b="1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&gt;"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</a:t>
              </a:r>
            </a:p>
            <a:p>
              <a:r>
                <a:rPr lang="en-US" altLang="ko-KR" sz="1600" b="1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600" b="1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6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9806" y="2920174"/>
              <a:ext cx="2126933" cy="1453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0188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비교연산자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263734" y="1377408"/>
            <a:ext cx="7099592" cy="1944216"/>
          </a:xfrm>
        </p:spPr>
        <p:txBody>
          <a:bodyPr/>
          <a:lstStyle/>
          <a:p>
            <a:r>
              <a:rPr lang="ko-KR" altLang="en-US" b="1" dirty="0" smtClean="0"/>
              <a:t>비교 연산자</a:t>
            </a:r>
            <a:endParaRPr lang="en-US" altLang="ko-KR" b="1" dirty="0" smtClean="0"/>
          </a:p>
          <a:p>
            <a:pPr marL="541338" lvl="1" indent="-185738" algn="just"/>
            <a:r>
              <a:rPr lang="ko-KR" altLang="en-US" dirty="0" smtClean="0"/>
              <a:t>두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값을 비교하여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 </a:t>
            </a:r>
            <a:r>
              <a:rPr lang="ko-KR" altLang="en-US" dirty="0"/>
              <a:t>값을 </a:t>
            </a:r>
            <a:r>
              <a:rPr lang="ko-KR" altLang="en-US" dirty="0" smtClean="0"/>
              <a:t>반환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>
          <a:xfrm>
            <a:off x="812800" y="2803358"/>
            <a:ext cx="7501730" cy="24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281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비교연산자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2472" y="160020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비교 </a:t>
            </a:r>
            <a:r>
              <a:rPr lang="ko-KR" altLang="en-US" sz="1400" b="1" dirty="0">
                <a:solidFill>
                  <a:schemeClr val="tx1"/>
                </a:solidFill>
              </a:rPr>
              <a:t>연산자 활용하기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js_comp.html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2472" y="1960240"/>
            <a:ext cx="8344461" cy="400742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x=5;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</a:t>
            </a:r>
            <a:r>
              <a:rPr lang="en-U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"5"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result=(x&gt;y);    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비교 연산</a:t>
            </a:r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x &gt; y : 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result=(x==y);    </a:t>
            </a:r>
            <a:r>
              <a:rPr lang="en-US" altLang="ko-KR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값이 같은지 비교</a:t>
            </a:r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x == y : 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result=(x===y);   </a:t>
            </a:r>
            <a:r>
              <a:rPr lang="en-US" altLang="ko-KR" sz="1600" b="1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값과 타입이 같은지 비교</a:t>
            </a:r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x === y : 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&lt;br&gt;"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result=(x!=y);    </a:t>
            </a:r>
            <a:r>
              <a:rPr lang="en-US" altLang="ko-KR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값이 다른지 비교</a:t>
            </a:r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x != y : 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result=(x!==y);   </a:t>
            </a:r>
            <a:r>
              <a:rPr lang="en-US" altLang="ko-KR" sz="1600" b="1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값이 다르거나 또는 타입이 다른지 비교</a:t>
            </a:r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x !== y : 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600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6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16" y="3232408"/>
            <a:ext cx="1553528" cy="13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774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논리연산자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263552" y="1281339"/>
            <a:ext cx="8712968" cy="2880320"/>
          </a:xfrm>
        </p:spPr>
        <p:txBody>
          <a:bodyPr/>
          <a:lstStyle/>
          <a:p>
            <a:r>
              <a:rPr lang="ko-KR" altLang="en-US" b="1" dirty="0" smtClean="0"/>
              <a:t>일반 논리 연산자</a:t>
            </a:r>
            <a:endParaRPr lang="en-US" altLang="ko-KR" b="1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 smtClean="0"/>
              <a:t>일반 논리 연산자의 </a:t>
            </a:r>
            <a:r>
              <a:rPr lang="ko-KR" altLang="en-US" b="1" dirty="0" err="1" smtClean="0"/>
              <a:t>진리표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4"/>
          <a:stretch/>
        </p:blipFill>
        <p:spPr>
          <a:xfrm>
            <a:off x="831170" y="4017643"/>
            <a:ext cx="5021580" cy="208178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73577"/>
              </p:ext>
            </p:extLst>
          </p:nvPr>
        </p:nvGraphicFramePr>
        <p:xfrm>
          <a:off x="831170" y="1837899"/>
          <a:ext cx="7416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논리곱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(&amp;&amp;)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두 개의 피연산자 값이 모두 참일 때만 참이고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하나라도 거짓이면 거짓</a:t>
                      </a:r>
                      <a:endParaRPr lang="en-US" altLang="ko-KR" sz="14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논리합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(||)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두 개의 피연산자 값 중 하나라도 참이면 참이고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모두 거짓이면 거짓</a:t>
                      </a:r>
                      <a:endParaRPr lang="en-US" altLang="ko-KR" sz="14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논리 부정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(!)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피연산자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값이 참이면 거짓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거짓이면 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39773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논리연산자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2472" y="1437747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일반 </a:t>
            </a:r>
            <a:r>
              <a:rPr lang="ko-KR" altLang="en-US" sz="1400" b="1" dirty="0">
                <a:solidFill>
                  <a:schemeClr val="tx1"/>
                </a:solidFill>
              </a:rPr>
              <a:t>논리 연산자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활용하기                                                      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js_logic.html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2472" y="1797787"/>
            <a:ext cx="8344461" cy="302687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6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x=5;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y=7;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600" b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result;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result=(x&lt;10 &amp;&amp; y&gt;10);   </a:t>
            </a:r>
            <a:r>
              <a:rPr lang="en-US" altLang="ko-KR" sz="160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논리곱</a:t>
            </a:r>
            <a:endParaRPr lang="ko-KR" altLang="en-US" sz="16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60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"(x&lt;10 &amp;&amp; y&gt;10) : "</a:t>
            </a:r>
            <a:r>
              <a:rPr lang="es-E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60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result=(x&lt;10 || y&gt;10);   </a:t>
            </a:r>
            <a:r>
              <a:rPr lang="en-US" altLang="ko-KR" sz="160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논리합</a:t>
            </a:r>
            <a:endParaRPr lang="ko-KR" altLang="en-US" sz="16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60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"(x&lt;10 || y&gt;10) : "</a:t>
            </a:r>
            <a:r>
              <a:rPr lang="es-E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60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result=!(x&lt;10 &amp;&amp; y&gt;10);  </a:t>
            </a:r>
            <a:r>
              <a:rPr lang="en-US" altLang="ko-KR" sz="160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 부정</a:t>
            </a:r>
            <a:endParaRPr lang="ko-KR" altLang="en-US" sz="1600" b="1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60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"!(x&lt;10 &amp;&amp; y&gt;10) : "</a:t>
            </a:r>
            <a:r>
              <a:rPr lang="es-E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600" b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600" b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b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600" b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600" b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57" y="5045405"/>
            <a:ext cx="2180273" cy="8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8433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조건연산자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1138658"/>
          </a:xfrm>
        </p:spPr>
        <p:txBody>
          <a:bodyPr/>
          <a:lstStyle/>
          <a:p>
            <a:r>
              <a:rPr lang="ko-KR" altLang="en-US" b="1" dirty="0" smtClean="0"/>
              <a:t>조건 연산자</a:t>
            </a:r>
            <a:endParaRPr lang="en-US" altLang="ko-KR" b="1" dirty="0" smtClean="0"/>
          </a:p>
          <a:p>
            <a:pPr lvl="1"/>
            <a:r>
              <a:rPr lang="ko-KR" altLang="en-US" b="0" dirty="0" smtClean="0"/>
              <a:t>조건식을 </a:t>
            </a:r>
            <a:r>
              <a:rPr lang="ko-KR" altLang="en-US" b="0" dirty="0"/>
              <a:t>판별하여 참이냐 거짓이냐에 따라 다음 문장을 선택적으로 </a:t>
            </a:r>
            <a:r>
              <a:rPr lang="ko-KR" altLang="en-US" b="0" dirty="0" smtClean="0"/>
              <a:t>실행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6" y="2328464"/>
            <a:ext cx="7680960" cy="62674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95536" y="3047239"/>
            <a:ext cx="8352928" cy="2920423"/>
            <a:chOff x="395536" y="2708920"/>
            <a:chExt cx="8352928" cy="2088232"/>
          </a:xfrm>
        </p:grpSpPr>
        <p:sp>
          <p:nvSpPr>
            <p:cNvPr id="7" name="직사각형 6"/>
            <p:cNvSpPr/>
            <p:nvPr/>
          </p:nvSpPr>
          <p:spPr>
            <a:xfrm>
              <a:off x="395536" y="2708920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조건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연산자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활용하기                                                            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js_conditiion.html</a:t>
              </a:r>
              <a:endParaRPr lang="ko-KR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5536" y="3068960"/>
              <a:ext cx="8344461" cy="1728192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600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6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x=5;   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y=7;   </a:t>
              </a:r>
            </a:p>
            <a:p>
              <a:r>
                <a:rPr lang="en-US" altLang="ko-KR" sz="1600" dirty="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dirty="0" err="1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result;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result=(x &gt; y)? x : y;        </a:t>
              </a:r>
              <a:r>
                <a:rPr lang="en-US" altLang="ko-KR" sz="16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6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조건 연산</a:t>
              </a:r>
              <a:endPara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ko-KR" altLang="en-US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큰 값 </a:t>
              </a:r>
              <a:r>
                <a:rPr lang="en-US" altLang="ko-KR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"</a:t>
              </a:r>
              <a:r>
                <a:rPr lang="ko-KR" altLang="en-US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result + </a:t>
              </a:r>
              <a:r>
                <a:rPr lang="en-US" altLang="ko-KR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</a:t>
              </a:r>
              <a:r>
                <a:rPr lang="en-US" altLang="ko-KR" sz="1600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</a:t>
              </a:r>
              <a:r>
                <a:rPr lang="en-US" altLang="ko-KR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&gt;"</a:t>
              </a:r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result=(x &gt; y)? x-y : y-x;    </a:t>
              </a:r>
              <a:r>
                <a:rPr lang="en-US" altLang="ko-KR" sz="16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6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조건 연산</a:t>
              </a:r>
              <a:endPara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6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ko-KR" altLang="en-US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큰 값</a:t>
              </a:r>
              <a:r>
                <a:rPr lang="en-US" altLang="ko-KR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-</a:t>
              </a:r>
              <a:r>
                <a:rPr lang="ko-KR" altLang="en-US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작은 값 </a:t>
              </a:r>
              <a:r>
                <a:rPr lang="en-US" altLang="ko-KR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"</a:t>
              </a:r>
              <a:r>
                <a:rPr lang="ko-KR" altLang="en-US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result + </a:t>
              </a:r>
              <a:r>
                <a:rPr lang="en-US" altLang="ko-KR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</a:t>
              </a:r>
              <a:r>
                <a:rPr lang="en-US" altLang="ko-KR" sz="1600" dirty="0" err="1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</a:t>
              </a:r>
              <a:r>
                <a:rPr lang="en-US" altLang="ko-KR" sz="1600" dirty="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&gt;"</a:t>
              </a:r>
              <a:r>
                <a:rPr lang="en-US" altLang="ko-KR" sz="16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600" dirty="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600" dirty="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6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6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212141"/>
              <a:ext cx="1560195" cy="485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08423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04800"/>
            <a:ext cx="7789862" cy="647700"/>
          </a:xfrm>
        </p:spPr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기술의 핵심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19225"/>
            <a:ext cx="57912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7680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prompt()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119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age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나이를 입력하세요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만나이로</a:t>
            </a:r>
            <a:r>
              <a:rPr lang="ko-KR" altLang="en-US" sz="1600" kern="0" dirty="0">
                <a:solidFill>
                  <a:srgbClr val="000000"/>
                </a:solidFill>
              </a:rPr>
              <a:t> 입력합니다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75" y="2876550"/>
            <a:ext cx="53688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40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62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x, y;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input;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input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정수를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", "</a:t>
            </a:r>
            <a:r>
              <a:rPr lang="ko-KR" altLang="en-US" sz="1600" kern="0" dirty="0">
                <a:solidFill>
                  <a:srgbClr val="000000"/>
                </a:solidFill>
              </a:rPr>
              <a:t>정수로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(input);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(x + y + "&lt;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17411" name="_x253992296" descr="EMB00001afc69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92" y="4018756"/>
            <a:ext cx="4500298" cy="12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7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86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&lt;title&gt;Calculator&lt;/title&gt;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x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("x").value;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y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("y").value;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sum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(x) +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(y);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("sum").value = sum;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86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덧셈 계산기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myform</a:t>
            </a:r>
            <a:r>
              <a:rPr lang="en-US" altLang="ko-KR" sz="1600" kern="0" dirty="0">
                <a:solidFill>
                  <a:srgbClr val="000000"/>
                </a:solidFill>
              </a:rPr>
              <a:t>" action="..." method="POST"&gt;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첫번째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id="x"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두번째</a:t>
            </a:r>
            <a:r>
              <a:rPr lang="ko-KR" altLang="en-US" sz="1600" kern="0" dirty="0">
                <a:solidFill>
                  <a:srgbClr val="000000"/>
                </a:solidFill>
              </a:rPr>
              <a:t> 정수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id="y"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합계</a:t>
            </a:r>
            <a:r>
              <a:rPr lang="en-US" altLang="ko-KR" sz="1600" kern="0" dirty="0">
                <a:solidFill>
                  <a:srgbClr val="000000"/>
                </a:solidFill>
              </a:rPr>
              <a:t>: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id="sum"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계산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calc</a:t>
            </a:r>
            <a:r>
              <a:rPr lang="en-US" altLang="ko-KR" sz="1600" kern="0" dirty="0">
                <a:solidFill>
                  <a:srgbClr val="000000"/>
                </a:solidFill>
              </a:rPr>
              <a:t>();"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9" y="4280316"/>
            <a:ext cx="3648075" cy="20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0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HTML </a:t>
            </a:r>
            <a:r>
              <a:rPr lang="ko-KR" altLang="en-US" dirty="0"/>
              <a:t>요소에 접근하기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2886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 id="test"&gt;This is a heading.&lt;/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function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("test");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e.style.color</a:t>
            </a:r>
            <a:r>
              <a:rPr lang="en-US" altLang="ko-KR" sz="1600" kern="0" dirty="0">
                <a:solidFill>
                  <a:srgbClr val="000000"/>
                </a:solidFill>
              </a:rPr>
              <a:t> = "red";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&lt;button type="button"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func</a:t>
            </a:r>
            <a:r>
              <a:rPr lang="en-US" altLang="ko-KR" sz="1600" kern="0" dirty="0">
                <a:solidFill>
                  <a:srgbClr val="000000"/>
                </a:solidFill>
              </a:rPr>
              <a:t>()"&gt;</a:t>
            </a:r>
            <a:r>
              <a:rPr lang="ko-KR" altLang="en-US" sz="1600" kern="0" dirty="0">
                <a:solidFill>
                  <a:srgbClr val="000000"/>
                </a:solidFill>
              </a:rPr>
              <a:t>클릭하세요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!&lt;/button&gt;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2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2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4482514"/>
            <a:ext cx="3497263" cy="15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497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04938"/>
            <a:ext cx="65627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5129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if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if</a:t>
            </a:r>
            <a:r>
              <a:rPr lang="en-US" altLang="ko-KR" dirty="0"/>
              <a:t>...else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14706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3981452"/>
            <a:ext cx="8212138" cy="119062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if (time&lt;12)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{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	greeting="Good Morning!";</a:t>
            </a:r>
          </a:p>
          <a:p>
            <a:pPr marL="127000" indent="0" eaLnBrk="0" latinLnBrk="0" hangingPunc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28688"/>
            <a:ext cx="4767263" cy="301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479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if (time&lt;12)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Morning!";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msg</a:t>
            </a:r>
            <a:r>
              <a:rPr lang="en-US" altLang="ko-KR" dirty="0"/>
              <a:t>="Good Afternoon!";</a:t>
            </a:r>
          </a:p>
          <a:p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051354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연속적인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time = new Date().</a:t>
            </a:r>
            <a:r>
              <a:rPr lang="en-US" altLang="ko-KR" sz="1600" kern="0" dirty="0" err="1">
                <a:solidFill>
                  <a:srgbClr val="000000"/>
                </a:solidFill>
              </a:rPr>
              <a:t>getHours</a:t>
            </a:r>
            <a:r>
              <a:rPr lang="en-US" altLang="ko-KR" sz="1600" kern="0" dirty="0">
                <a:solidFill>
                  <a:srgbClr val="000000"/>
                </a:solidFill>
              </a:rPr>
              <a:t>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if (time &lt; 12) {		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12</a:t>
            </a:r>
            <a:r>
              <a:rPr lang="ko-KR" altLang="en-US" sz="1600" kern="0" dirty="0" smtClean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msg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= "Good Morning";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if (time &lt; 18) {			// 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이전이면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Afternoon";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else {			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</a:rPr>
              <a:t>그렇지 않으면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</a:rPr>
              <a:t>오후 </a:t>
            </a:r>
            <a:r>
              <a:rPr lang="en-US" altLang="ko-KR" sz="1600" kern="0" dirty="0">
                <a:solidFill>
                  <a:srgbClr val="000000"/>
                </a:solidFill>
              </a:rPr>
              <a:t>6</a:t>
            </a:r>
            <a:r>
              <a:rPr lang="ko-KR" altLang="en-US" sz="1600" kern="0" dirty="0">
                <a:solidFill>
                  <a:srgbClr val="000000"/>
                </a:solidFill>
              </a:rPr>
              <a:t>시 이후이면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 = "Good evening";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alert(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670425"/>
            <a:ext cx="1849438" cy="15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2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174171"/>
            <a:ext cx="7789862" cy="778329"/>
          </a:xfrm>
        </p:spPr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90663"/>
            <a:ext cx="82772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860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switch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300"/>
            <a:ext cx="8212138" cy="331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grade = prompt("</a:t>
            </a:r>
            <a:r>
              <a:rPr lang="ko-KR" altLang="en-US" sz="1600" kern="0" dirty="0">
                <a:solidFill>
                  <a:srgbClr val="000000"/>
                </a:solidFill>
              </a:rPr>
              <a:t>성적을 입력하시오</a:t>
            </a:r>
            <a:r>
              <a:rPr lang="en-US" altLang="ko-KR" sz="1600" kern="0" dirty="0">
                <a:solidFill>
                  <a:srgbClr val="000000"/>
                </a:solidFill>
              </a:rPr>
              <a:t>:", "A-F</a:t>
            </a:r>
            <a:r>
              <a:rPr lang="ko-KR" altLang="en-US" sz="1600" kern="0" dirty="0">
                <a:solidFill>
                  <a:srgbClr val="000000"/>
                </a:solidFill>
              </a:rPr>
              <a:t>사이의 문자로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switch (grade)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'A':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잘했어요</a:t>
            </a:r>
            <a:r>
              <a:rPr lang="en-US" altLang="ko-KR" sz="1600" kern="0" dirty="0">
                <a:solidFill>
                  <a:srgbClr val="000000"/>
                </a:solidFill>
              </a:rPr>
              <a:t>!");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'B':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좋은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'C':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괜찮은 점수군요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'D': alert("</a:t>
            </a:r>
            <a:r>
              <a:rPr lang="ko-KR" altLang="en-US" sz="1600" kern="0" dirty="0">
                <a:solidFill>
                  <a:srgbClr val="000000"/>
                </a:solidFill>
              </a:rPr>
              <a:t>좀더 노력하세요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case 'F':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다음학기</a:t>
            </a:r>
            <a:r>
              <a:rPr lang="ko-KR" altLang="en-US" sz="1600" kern="0" dirty="0">
                <a:solidFill>
                  <a:srgbClr val="000000"/>
                </a:solidFill>
              </a:rPr>
              <a:t> 수강하세요</a:t>
            </a:r>
            <a:r>
              <a:rPr lang="en-US" altLang="ko-KR" sz="1600" kern="0" dirty="0">
                <a:solidFill>
                  <a:srgbClr val="000000"/>
                </a:solidFill>
              </a:rPr>
              <a:t>");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break;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default: alert("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알수없는</a:t>
            </a:r>
            <a:r>
              <a:rPr lang="ko-KR" altLang="en-US" sz="1600" kern="0" dirty="0">
                <a:solidFill>
                  <a:srgbClr val="000000"/>
                </a:solidFill>
              </a:rPr>
              <a:t> 학점입니다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.")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16" y="4833056"/>
            <a:ext cx="4411389" cy="11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4833056"/>
            <a:ext cx="1592262" cy="16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88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5429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 = 53;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정답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 = 0;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function guess()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result = "";		// </a:t>
            </a:r>
            <a:r>
              <a:rPr lang="ko-KR" altLang="en-US" sz="1600" kern="0" dirty="0">
                <a:solidFill>
                  <a:srgbClr val="000000"/>
                </a:solidFill>
              </a:rPr>
              <a:t>결과 메시지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사용자가 입력한 값을 받아서 변수 </a:t>
            </a:r>
            <a:r>
              <a:rPr lang="en-US" altLang="ko-KR" sz="1600" kern="0" dirty="0">
                <a:solidFill>
                  <a:srgbClr val="000000"/>
                </a:solidFill>
              </a:rPr>
              <a:t>number</a:t>
            </a:r>
            <a:r>
              <a:rPr lang="ko-KR" altLang="en-US" sz="1600" kern="0" dirty="0">
                <a:solidFill>
                  <a:srgbClr val="000000"/>
                </a:solidFill>
              </a:rPr>
              <a:t>에 대입한다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number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parseInt</a:t>
            </a:r>
            <a:r>
              <a:rPr lang="en-US" altLang="ko-KR" sz="1600" kern="0" dirty="0">
                <a:solidFill>
                  <a:srgbClr val="000000"/>
                </a:solidFill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("user").value);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++;		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</a:rPr>
              <a:t>추측 횟수를 증가시킨다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if (number ==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성공입니다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if (number &lt;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computerNumber</a:t>
            </a:r>
            <a:r>
              <a:rPr lang="en-US" altLang="ko-KR" sz="1600" kern="0" dirty="0">
                <a:solidFill>
                  <a:srgbClr val="000000"/>
                </a:solidFill>
              </a:rPr>
              <a:t>)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낮습니다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else result = "</a:t>
            </a:r>
            <a:r>
              <a:rPr lang="ko-KR" altLang="en-US" sz="1600" kern="0" dirty="0">
                <a:solidFill>
                  <a:srgbClr val="000000"/>
                </a:solidFill>
              </a:rPr>
              <a:t>높습니다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.";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("result").value = result;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600" kern="0" dirty="0">
                <a:solidFill>
                  <a:srgbClr val="000000"/>
                </a:solidFill>
              </a:rPr>
              <a:t>("guesses").value =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nGuesses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return true;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숫자 게임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257299"/>
            <a:ext cx="8212138" cy="3524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숫자 맞추기 게임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ko-KR" altLang="en-US" sz="1600" kern="0" dirty="0">
                <a:solidFill>
                  <a:srgbClr val="000000"/>
                </a:solidFill>
              </a:rPr>
              <a:t>이 게임은 컴퓨터가 생성한 숫자를 맞추는 게임입니다</a:t>
            </a:r>
            <a:r>
              <a:rPr lang="en-US" altLang="ko-KR" sz="1600" kern="0" dirty="0">
                <a:solidFill>
                  <a:srgbClr val="000000"/>
                </a:solidFill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</a:rPr>
              <a:t>숫자는 </a:t>
            </a:r>
            <a:r>
              <a:rPr lang="en-US" altLang="ko-KR" sz="1600" kern="0" dirty="0">
                <a:solidFill>
                  <a:srgbClr val="000000"/>
                </a:solidFill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</a:rPr>
              <a:t>부터 </a:t>
            </a:r>
            <a:r>
              <a:rPr lang="en-US" altLang="ko-KR" sz="1600" kern="0" dirty="0">
                <a:solidFill>
                  <a:srgbClr val="000000"/>
                </a:solidFill>
              </a:rPr>
              <a:t>100 </a:t>
            </a:r>
            <a:r>
              <a:rPr lang="ko-KR" altLang="en-US" sz="1600" kern="0" dirty="0">
                <a:solidFill>
                  <a:srgbClr val="000000"/>
                </a:solidFill>
              </a:rPr>
              <a:t>사이에 있습니다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숫자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id="user"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확인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onclick</a:t>
            </a:r>
            <a:r>
              <a:rPr lang="en-US" altLang="ko-KR" sz="1600" kern="0" dirty="0">
                <a:solidFill>
                  <a:srgbClr val="000000"/>
                </a:solidFill>
              </a:rPr>
              <a:t>="guess();"&gt;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추측횟수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id="guesses" size="5"&gt;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힌트</a:t>
            </a:r>
            <a:r>
              <a:rPr lang="en-US" altLang="ko-KR" sz="1600" kern="0" dirty="0">
                <a:solidFill>
                  <a:srgbClr val="000000"/>
                </a:solidFill>
              </a:rPr>
              <a:t>: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type="text" id="result" size="16"&gt;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26625" name="_x10038936" descr="EMB00001afc69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4781550"/>
            <a:ext cx="4410075" cy="20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67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처리 과정을 여러 번 되풀이하는 것</a:t>
            </a: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295525"/>
            <a:ext cx="68008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4318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– </a:t>
            </a:r>
            <a:r>
              <a:rPr lang="ko-KR" altLang="en-US" dirty="0"/>
              <a:t>지정된 조건이 참이면 반복 실행한다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for – </a:t>
            </a:r>
            <a:r>
              <a:rPr lang="ko-KR" altLang="en-US" dirty="0" err="1"/>
              <a:t>정해진</a:t>
            </a:r>
            <a:r>
              <a:rPr lang="ko-KR" altLang="en-US" dirty="0"/>
              <a:t> 횟수 동안 코드를 반복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5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90713"/>
            <a:ext cx="82105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8651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while (</a:t>
            </a:r>
            <a:r>
              <a:rPr lang="en-US" altLang="ko-KR" dirty="0" err="1"/>
              <a:t>i</a:t>
            </a:r>
            <a:r>
              <a:rPr lang="en-US" altLang="ko-KR" dirty="0"/>
              <a:t> &lt; 10)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4428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9800"/>
            <a:ext cx="830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72052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15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카운터 </a:t>
            </a:r>
            <a:r>
              <a:rPr lang="en-US" altLang="ko-KR" dirty="0"/>
              <a:t>: " + </a:t>
            </a:r>
            <a:r>
              <a:rPr lang="en-US" altLang="ko-KR" dirty="0" err="1"/>
              <a:t>i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93" y="3225801"/>
            <a:ext cx="2675595" cy="2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6511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&lt;title&gt;</a:t>
            </a:r>
            <a:r>
              <a:rPr lang="ko-KR" altLang="en-US" dirty="0"/>
              <a:t>온도 변환기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&lt;table border="3"&gt;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섭씨온도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    &lt;td&gt;</a:t>
            </a:r>
            <a:r>
              <a:rPr lang="ko-KR" altLang="en-US" dirty="0" err="1"/>
              <a:t>화씨온도</a:t>
            </a:r>
            <a:r>
              <a:rPr lang="en-US" altLang="ko-KR" dirty="0"/>
              <a:t>&lt;/td&gt;</a:t>
            </a:r>
          </a:p>
          <a:p>
            <a:endParaRPr lang="en-US" altLang="ko-KR" dirty="0"/>
          </a:p>
          <a:p>
            <a:r>
              <a:rPr lang="en-US" altLang="ko-KR" dirty="0"/>
              <a:t>    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&lt;script&gt;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celsius</a:t>
            </a:r>
            <a:r>
              <a:rPr lang="en-US" altLang="ko-KR" dirty="0"/>
              <a:t> = 0; </a:t>
            </a:r>
            <a:r>
              <a:rPr lang="en-US" altLang="ko-KR" dirty="0" err="1"/>
              <a:t>celsius</a:t>
            </a:r>
            <a:r>
              <a:rPr lang="en-US" altLang="ko-KR" dirty="0"/>
              <a:t> &lt;= 10; </a:t>
            </a:r>
            <a:r>
              <a:rPr lang="en-US" altLang="ko-KR" dirty="0" err="1"/>
              <a:t>celsius</a:t>
            </a:r>
            <a:r>
              <a:rPr lang="en-US" altLang="ko-KR" dirty="0"/>
              <a:t> = </a:t>
            </a:r>
            <a:r>
              <a:rPr lang="en-US" altLang="ko-KR" dirty="0" err="1"/>
              <a:t>celsius</a:t>
            </a:r>
            <a:r>
              <a:rPr lang="en-US" altLang="ko-KR" dirty="0"/>
              <a:t> + 1)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&gt;&lt;td&gt;" + </a:t>
            </a:r>
            <a:r>
              <a:rPr lang="en-US" altLang="ko-KR" dirty="0" err="1"/>
              <a:t>celsius</a:t>
            </a:r>
            <a:r>
              <a:rPr lang="en-US" altLang="ko-KR" dirty="0"/>
              <a:t> + "&lt;/td&gt;&lt;td&gt;"</a:t>
            </a:r>
          </a:p>
          <a:p>
            <a:r>
              <a:rPr lang="en-US" altLang="ko-KR" dirty="0"/>
              <a:t>                + ((</a:t>
            </a:r>
            <a:r>
              <a:rPr lang="en-US" altLang="ko-KR" dirty="0" err="1"/>
              <a:t>celsius</a:t>
            </a:r>
            <a:r>
              <a:rPr lang="en-US" altLang="ko-KR" dirty="0"/>
              <a:t> * 9.0 / 5) + 32) + "&lt;/td&gt;&lt;/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&lt;/script&gt;</a:t>
            </a:r>
          </a:p>
          <a:p>
            <a:r>
              <a:rPr lang="en-US" altLang="ko-KR" dirty="0"/>
              <a:t>    &lt;/table&gt;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1745" name="_x10038936" descr="EMB00001afc69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7" y="1651000"/>
            <a:ext cx="2235659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321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239486"/>
            <a:ext cx="7789862" cy="713014"/>
          </a:xfrm>
        </p:spPr>
        <p:txBody>
          <a:bodyPr/>
          <a:lstStyle/>
          <a:p>
            <a:r>
              <a:rPr lang="ko-KR" altLang="en-US" dirty="0" smtClean="0"/>
              <a:t>자바 스크립트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넷스케이프의</a:t>
            </a:r>
            <a:r>
              <a:rPr lang="ko-KR" altLang="en-US" dirty="0" smtClean="0"/>
              <a:t> </a:t>
            </a:r>
            <a:r>
              <a:rPr lang="ko-KR" altLang="en-US" dirty="0" err="1"/>
              <a:t>브렌던</a:t>
            </a:r>
            <a:r>
              <a:rPr lang="ko-KR" altLang="en-US" dirty="0"/>
              <a:t> </a:t>
            </a:r>
            <a:r>
              <a:rPr lang="ko-KR" altLang="en-US" dirty="0" err="1"/>
              <a:t>아이크</a:t>
            </a:r>
            <a:r>
              <a:rPr lang="en-US" altLang="ko-KR" dirty="0"/>
              <a:t>(Brendan </a:t>
            </a:r>
            <a:r>
              <a:rPr lang="en-US" altLang="ko-KR" dirty="0" err="1"/>
              <a:t>Eich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처음에는 </a:t>
            </a:r>
            <a:r>
              <a:rPr lang="ko-KR" altLang="en-US" dirty="0" err="1"/>
              <a:t>라이브스크립트</a:t>
            </a:r>
            <a:r>
              <a:rPr lang="en-US" altLang="ko-KR" dirty="0"/>
              <a:t>(</a:t>
            </a:r>
            <a:r>
              <a:rPr lang="en-US" altLang="ko-KR" dirty="0" err="1"/>
              <a:t>LiveScript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ECMA(European </a:t>
            </a:r>
            <a:r>
              <a:rPr lang="en-US" altLang="ko-KR" dirty="0"/>
              <a:t>Computer Manufacturer’s Association)</a:t>
            </a:r>
            <a:r>
              <a:rPr lang="ko-KR" altLang="en-US" dirty="0"/>
              <a:t>이 </a:t>
            </a:r>
            <a:r>
              <a:rPr lang="en-US" altLang="ko-KR" dirty="0" err="1"/>
              <a:t>ECMAScript</a:t>
            </a:r>
            <a:r>
              <a:rPr lang="ko-KR" altLang="en-US" dirty="0"/>
              <a:t>라는 이름으로 표준을 </a:t>
            </a:r>
            <a:r>
              <a:rPr lang="ko-KR" altLang="en-US" dirty="0" smtClean="0"/>
              <a:t>제정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ECMA</a:t>
            </a:r>
            <a:r>
              <a:rPr lang="en-US" altLang="ko-KR" dirty="0" smtClean="0"/>
              <a:t>-262</a:t>
            </a:r>
            <a:endParaRPr lang="ko-KR" altLang="en-US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4" y="3479799"/>
            <a:ext cx="1908175" cy="23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9316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57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  <a:r>
              <a:rPr lang="ko-KR" altLang="en-US" dirty="0" err="1"/>
              <a:t>구구단표</a:t>
            </a:r>
            <a:r>
              <a:rPr lang="en-US" altLang="ko-KR" dirty="0"/>
              <a:t>&lt;/</a:t>
            </a:r>
            <a:r>
              <a:rPr lang="en-US" altLang="ko-KR" dirty="0" err="1"/>
              <a:t>h1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("&lt;table border=2 width=50%");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1; </a:t>
            </a:r>
            <a:r>
              <a:rPr lang="en-US" altLang="ko-KR" dirty="0" err="1"/>
              <a:t>i</a:t>
            </a:r>
            <a:r>
              <a:rPr lang="en-US" altLang="ko-KR" dirty="0"/>
              <a:t> &lt;= 9; </a:t>
            </a:r>
            <a:r>
              <a:rPr lang="en-US" altLang="ko-KR" dirty="0" err="1"/>
              <a:t>i</a:t>
            </a:r>
            <a:r>
              <a:rPr lang="en-US" altLang="ko-KR" dirty="0"/>
              <a:t>++) {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+ "&lt;/td&gt;");</a:t>
            </a:r>
          </a:p>
          <a:p>
            <a:endParaRPr lang="en-US" altLang="ko-KR" dirty="0"/>
          </a:p>
          <a:p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j = 2; j &lt;= 9; j++) {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("&lt;td&gt;" + </a:t>
            </a:r>
            <a:r>
              <a:rPr lang="en-US" altLang="ko-KR" dirty="0" err="1"/>
              <a:t>i</a:t>
            </a:r>
            <a:r>
              <a:rPr lang="en-US" altLang="ko-KR" dirty="0"/>
              <a:t> * j + "&lt;/td&gt;");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</a:t>
            </a:r>
            <a:r>
              <a:rPr lang="en-US" altLang="ko-KR" dirty="0" err="1"/>
              <a:t>tr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("&lt;/table&gt;");</a:t>
            </a:r>
          </a:p>
          <a:p>
            <a:endParaRPr lang="en-US" altLang="ko-KR" dirty="0"/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1990725"/>
            <a:ext cx="2597150" cy="38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6000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for/in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2124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myCar</a:t>
            </a:r>
            <a:r>
              <a:rPr lang="en-US" altLang="ko-KR" dirty="0"/>
              <a:t> = { make: "BMW", model: "</a:t>
            </a:r>
            <a:r>
              <a:rPr lang="en-US" altLang="ko-KR" dirty="0" err="1"/>
              <a:t>X5</a:t>
            </a:r>
            <a:r>
              <a:rPr lang="en-US" altLang="ko-KR" dirty="0"/>
              <a:t>", year: 2013 };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txt="";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x in </a:t>
            </a:r>
            <a:r>
              <a:rPr lang="en-US" altLang="ko-KR" dirty="0" err="1"/>
              <a:t>myCar</a:t>
            </a:r>
            <a:r>
              <a:rPr lang="en-US" altLang="ko-KR" dirty="0"/>
              <a:t>) {</a:t>
            </a:r>
          </a:p>
          <a:p>
            <a:endParaRPr lang="en-US" altLang="ko-KR" dirty="0"/>
          </a:p>
          <a:p>
            <a:r>
              <a:rPr lang="en-US" altLang="ko-KR" dirty="0"/>
              <a:t>                    txt += </a:t>
            </a:r>
            <a:r>
              <a:rPr lang="en-US" altLang="ko-KR" dirty="0" err="1"/>
              <a:t>myCar</a:t>
            </a:r>
            <a:r>
              <a:rPr lang="en-US" altLang="ko-KR" dirty="0"/>
              <a:t>[x] + " 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(txt);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154488"/>
            <a:ext cx="3240251" cy="10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505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</a:t>
            </a:r>
            <a:r>
              <a:rPr lang="ko-KR" altLang="en-US" dirty="0"/>
              <a:t>값을 저장할 수 있는 </a:t>
            </a:r>
            <a:r>
              <a:rPr lang="ko-KR" altLang="en-US" dirty="0" smtClean="0"/>
              <a:t>공간이 필요할 때 배열을 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서로 관련된 데이터를 차례로 접근하여서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52309"/>
            <a:ext cx="5810250" cy="41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63789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ko-KR" altLang="en-US" dirty="0" err="1"/>
              <a:t>리터럴로</a:t>
            </a:r>
            <a:r>
              <a:rPr lang="ko-KR" altLang="en-US" dirty="0"/>
              <a:t>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["apple", "banana", "peach</a:t>
            </a:r>
            <a:r>
              <a:rPr lang="en-US" altLang="ko-KR" dirty="0" smtClean="0"/>
              <a:t>"];</a:t>
            </a:r>
          </a:p>
          <a:p>
            <a:pPr marL="342900" lvl="2" indent="-342900">
              <a:buClr>
                <a:schemeClr val="folHlink"/>
              </a:buClr>
            </a:pPr>
            <a:endParaRPr lang="en-US" altLang="ko-KR" dirty="0" smtClean="0"/>
          </a:p>
          <a:p>
            <a:pPr marL="342900" lvl="2" indent="-342900">
              <a:buClr>
                <a:schemeClr val="folHlink"/>
              </a:buClr>
            </a:pPr>
            <a:r>
              <a:rPr lang="en-US" altLang="ko-KR" dirty="0" smtClean="0"/>
              <a:t>Array </a:t>
            </a:r>
            <a:r>
              <a:rPr lang="ko-KR" altLang="en-US" dirty="0"/>
              <a:t>객체로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fruits=new Array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apple",“banana",“orange</a:t>
            </a:r>
            <a:r>
              <a:rPr lang="en-US" altLang="ko-KR" dirty="0"/>
              <a:t>“);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99388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3781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new Array();</a:t>
            </a:r>
          </a:p>
          <a:p>
            <a:r>
              <a:rPr lang="en-US" altLang="ko-KR" dirty="0"/>
              <a:t>    fruits[0] = "Apple";</a:t>
            </a:r>
          </a:p>
          <a:p>
            <a:r>
              <a:rPr lang="en-US" altLang="ko-KR" dirty="0"/>
              <a:t>    fruits[1] = "Banana";</a:t>
            </a:r>
          </a:p>
          <a:p>
            <a:r>
              <a:rPr lang="en-US" altLang="ko-KR" dirty="0"/>
              <a:t>    fruits[2] = "Orange";</a:t>
            </a:r>
          </a:p>
          <a:p>
            <a:endParaRPr lang="en-US" altLang="ko-KR" dirty="0"/>
          </a:p>
          <a:p>
            <a:r>
              <a:rPr lang="en-US" altLang="ko-KR" dirty="0"/>
              <a:t>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fruits.length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(fruits[</a:t>
            </a:r>
            <a:r>
              <a:rPr lang="en-US" altLang="ko-KR" dirty="0" err="1"/>
              <a:t>i</a:t>
            </a:r>
            <a:r>
              <a:rPr lang="en-US" altLang="ko-KR" dirty="0"/>
              <a:t>]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2" y="4876800"/>
            <a:ext cx="2814637" cy="1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2724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</a:t>
            </a:r>
            <a:r>
              <a:rPr lang="ko-KR" altLang="en-US" dirty="0"/>
              <a:t>관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7"/>
            <a:ext cx="8212138" cy="4676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1&lt;input type="text" name="</a:t>
            </a:r>
            <a:r>
              <a:rPr lang="en-US" altLang="ko-KR" dirty="0" err="1"/>
              <a:t>a0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2&lt;input type="text" name="</a:t>
            </a:r>
            <a:r>
              <a:rPr lang="en-US" altLang="ko-KR" dirty="0" err="1"/>
              <a:t>a1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필드</a:t>
            </a:r>
            <a:r>
              <a:rPr lang="en-US" altLang="ko-KR" dirty="0"/>
              <a:t>3&lt;input type="text" name="</a:t>
            </a:r>
            <a:r>
              <a:rPr lang="en-US" altLang="ko-KR" dirty="0" err="1"/>
              <a:t>a2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&lt;input type="button" value="</a:t>
            </a:r>
            <a:r>
              <a:rPr lang="ko-KR" altLang="en-US" dirty="0"/>
              <a:t>초기화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init</a:t>
            </a:r>
            <a:r>
              <a:rPr lang="en-US" altLang="ko-KR" dirty="0"/>
              <a:t>();"&gt;</a:t>
            </a:r>
          </a:p>
          <a:p>
            <a:r>
              <a:rPr lang="en-US" altLang="ko-KR" dirty="0"/>
              <a:t>    &lt;/form&gt;</a:t>
            </a:r>
          </a:p>
          <a:p>
            <a:endParaRPr lang="en-US" altLang="ko-KR" dirty="0"/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3;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document.myForm</a:t>
            </a:r>
            <a:r>
              <a:rPr lang="en-US" altLang="ko-KR" dirty="0"/>
              <a:t>["a" + </a:t>
            </a:r>
            <a:r>
              <a:rPr lang="en-US" altLang="ko-KR" dirty="0" err="1"/>
              <a:t>i</a:t>
            </a:r>
            <a:r>
              <a:rPr lang="en-US" altLang="ko-KR" dirty="0"/>
              <a:t>].value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8913" name="_x10038936" descr="EMB00001afc6a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4406900"/>
            <a:ext cx="3261577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803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입력을 받아서 특정한 작업을 수행하여서 결과를 반환하는 블랙 박스</a:t>
            </a:r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52650"/>
            <a:ext cx="66865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8478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showDialog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alert("</a:t>
            </a:r>
            <a:r>
              <a:rPr lang="ko-KR" altLang="en-US" dirty="0"/>
              <a:t>안녕하세요</a:t>
            </a:r>
            <a:r>
              <a:rPr lang="en-US" altLang="ko-KR" dirty="0"/>
              <a:t>?");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showDialog</a:t>
            </a:r>
            <a:r>
              <a:rPr lang="en-US" altLang="ko-KR" dirty="0"/>
              <a:t>()"&gt;</a:t>
            </a:r>
            <a:r>
              <a:rPr lang="ko-KR" altLang="en-US" dirty="0" err="1"/>
              <a:t>대화상자오픈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5088749"/>
            <a:ext cx="2482000" cy="10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31" y="4820425"/>
            <a:ext cx="1442244" cy="132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2806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62" y="4973563"/>
            <a:ext cx="3011938" cy="94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99" y="4729089"/>
            <a:ext cx="2157413" cy="13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매개 변수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3067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greeting(name, position) {</a:t>
            </a:r>
          </a:p>
          <a:p>
            <a:r>
              <a:rPr lang="en-US" altLang="ko-KR" dirty="0"/>
              <a:t>            alert(name + " " + position + "</a:t>
            </a:r>
            <a:r>
              <a:rPr lang="ko-KR" altLang="en-US" dirty="0"/>
              <a:t>님을 환영합니다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="greeting('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부장</a:t>
            </a:r>
            <a:r>
              <a:rPr lang="en-US" altLang="ko-KR" dirty="0"/>
              <a:t>')"&gt;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6" name="자유형 5"/>
          <p:cNvSpPr/>
          <p:nvPr/>
        </p:nvSpPr>
        <p:spPr bwMode="auto">
          <a:xfrm>
            <a:off x="2743200" y="5172075"/>
            <a:ext cx="2724150" cy="552450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8508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1060784"/>
          </a:xfrm>
        </p:spPr>
        <p:txBody>
          <a:bodyPr/>
          <a:lstStyle/>
          <a:p>
            <a:r>
              <a:rPr lang="ko-KR" altLang="en-US" dirty="0" smtClean="0"/>
              <a:t>다음과 같은 결과가 나오도록 코드를 작성하라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학생정보</a:t>
            </a:r>
            <a:r>
              <a:rPr lang="ko-KR" altLang="en-US" dirty="0" smtClean="0"/>
              <a:t> 버튼을 클릭하면 이름과 나이가 나오도록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04" y="2551420"/>
            <a:ext cx="542275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899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174171"/>
            <a:ext cx="7789862" cy="778329"/>
          </a:xfrm>
        </p:spPr>
        <p:txBody>
          <a:bodyPr/>
          <a:lstStyle/>
          <a:p>
            <a:r>
              <a:rPr lang="ko-KR" altLang="en-US" dirty="0" smtClean="0"/>
              <a:t>자바 스크립트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동적 </a:t>
            </a:r>
            <a:r>
              <a:rPr lang="ko-KR" altLang="en-US" dirty="0"/>
              <a:t>타이핑</a:t>
            </a:r>
            <a:r>
              <a:rPr lang="en-US" altLang="ko-KR" dirty="0"/>
              <a:t>(dynamic typing)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구조적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 기반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함수형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(prototype-based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471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무명 함수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708720" y="1521968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작성하는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무명 함수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2026024"/>
            <a:ext cx="7674292" cy="1433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736" y="3934326"/>
            <a:ext cx="311768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</a:t>
            </a:r>
            <a:r>
              <a:rPr lang="en-US" altLang="ko-KR" dirty="0" err="1" smtClean="0"/>
              <a:t>showDialog</a:t>
            </a:r>
            <a:r>
              <a:rPr lang="en-US" altLang="ko-KR" dirty="0" smtClean="0"/>
              <a:t>()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alert(“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?”);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0469" y="3934326"/>
            <a:ext cx="311768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ko-KR" altLang="en-US" dirty="0" smtClean="0"/>
              <a:t> </a:t>
            </a:r>
            <a:r>
              <a:rPr lang="en-US" altLang="ko-KR" dirty="0" smtClean="0"/>
              <a:t>= greeting = function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alert(“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?”);</a:t>
            </a:r>
          </a:p>
          <a:p>
            <a:r>
              <a:rPr lang="en-US" altLang="ko-KR" dirty="0"/>
              <a:t>}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g</a:t>
            </a:r>
            <a:r>
              <a:rPr lang="en-US" altLang="ko-KR" dirty="0" smtClean="0"/>
              <a:t>reeting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13093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/>
              <a:t>문장을 </a:t>
            </a:r>
            <a:r>
              <a:rPr lang="ko-KR" altLang="en-US" dirty="0" smtClean="0"/>
              <a:t>사용하여 외부로 값을 반환</a:t>
            </a:r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438400"/>
            <a:ext cx="7124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03218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반환값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0939" y="1181781"/>
            <a:ext cx="8344461" cy="462121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add(name, n) {  </a:t>
            </a:r>
          </a:p>
          <a:p>
            <a:r>
              <a:rPr lang="ko-KR" altLang="en-US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 + 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학생이 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 + 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 덧셈 수행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b="1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b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nn-NO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nn-NO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i=1; i&lt;=n; i++) 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sum;  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result=add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result=add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이영희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b="1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538300"/>
            <a:ext cx="3086322" cy="1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0948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alert("</a:t>
            </a:r>
            <a:r>
              <a:rPr lang="ko-KR" altLang="en-US" dirty="0"/>
              <a:t>이것이 </a:t>
            </a:r>
            <a:r>
              <a:rPr lang="en-US" altLang="ko-KR" dirty="0"/>
              <a:t>alert()</a:t>
            </a:r>
            <a:r>
              <a:rPr lang="ko-KR" altLang="en-US" dirty="0"/>
              <a:t>입니다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7" y="2762250"/>
            <a:ext cx="1900237" cy="14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60006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user = confirm("confirm()</a:t>
            </a:r>
            <a:r>
              <a:rPr lang="ko-KR" altLang="en-US" dirty="0"/>
              <a:t>은 사용자의 답변을 전달합니다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560638"/>
            <a:ext cx="2808978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0884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362078"/>
            <a:ext cx="8212138" cy="914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age = prompt("</a:t>
            </a:r>
            <a:r>
              <a:rPr lang="ko-KR" altLang="en-US" dirty="0"/>
              <a:t>나이를 입력하세요</a:t>
            </a:r>
            <a:r>
              <a:rPr lang="en-US" altLang="ko-KR" dirty="0"/>
              <a:t>", "</a:t>
            </a:r>
            <a:r>
              <a:rPr lang="ko-KR" altLang="en-US" dirty="0" err="1"/>
              <a:t>만나이로</a:t>
            </a:r>
            <a:r>
              <a:rPr lang="ko-KR" altLang="en-US" dirty="0"/>
              <a:t> 입력합니다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46081" name="_x10039016" descr="EMB00001afc6a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86" y="2728119"/>
            <a:ext cx="4554402" cy="10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2" y="1309436"/>
            <a:ext cx="8212138" cy="1433763"/>
          </a:xfrm>
        </p:spPr>
        <p:txBody>
          <a:bodyPr/>
          <a:lstStyle/>
          <a:p>
            <a:r>
              <a:rPr lang="en-US" altLang="ko-KR" sz="2400" b="1" dirty="0" smtClean="0"/>
              <a:t>100</a:t>
            </a:r>
            <a:r>
              <a:rPr lang="ko-KR" altLang="en-US" sz="2400" b="1" dirty="0" smtClean="0"/>
              <a:t>보다 작은 정수만을 </a:t>
            </a:r>
            <a:r>
              <a:rPr lang="ko-KR" altLang="en-US" sz="2400" b="1" dirty="0" err="1" smtClean="0"/>
              <a:t>입력받는</a:t>
            </a:r>
            <a:r>
              <a:rPr lang="ko-KR" altLang="en-US" sz="2400" b="1" dirty="0" smtClean="0"/>
              <a:t> 자바스크립트 프로그램을 작성하여 보자</a:t>
            </a:r>
            <a:r>
              <a:rPr lang="en-US" altLang="ko-KR" sz="2400" b="1" dirty="0" smtClean="0"/>
              <a:t>. 100</a:t>
            </a:r>
            <a:r>
              <a:rPr lang="ko-KR" altLang="en-US" sz="2400" b="1" dirty="0" smtClean="0"/>
              <a:t>보다 큰 정수가 들어오면 경고 상자를 표시한다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16" y="2743199"/>
            <a:ext cx="6934200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84" y="4733925"/>
            <a:ext cx="34385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8330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2" y="1309436"/>
            <a:ext cx="8212138" cy="1433763"/>
          </a:xfrm>
        </p:spPr>
        <p:txBody>
          <a:bodyPr/>
          <a:lstStyle/>
          <a:p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부터 </a:t>
            </a:r>
            <a:r>
              <a:rPr lang="en-US" altLang="ko-KR" sz="2400" b="1" dirty="0" smtClean="0"/>
              <a:t>100</a:t>
            </a:r>
            <a:r>
              <a:rPr lang="ko-KR" altLang="en-US" sz="2400" b="1" dirty="0" smtClean="0"/>
              <a:t>까지의 합을 구하는 프로그램을 작성해 본다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결과는 </a:t>
            </a:r>
            <a:r>
              <a:rPr lang="en-US" altLang="ko-KR" sz="2400" b="1" dirty="0" smtClean="0"/>
              <a:t>alert()</a:t>
            </a:r>
            <a:r>
              <a:rPr lang="ko-KR" altLang="en-US" sz="2400" b="1" dirty="0" smtClean="0"/>
              <a:t>를 호출해서 경고 상자 형태로 출력한다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43" y="2743199"/>
            <a:ext cx="2346410" cy="27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8893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2" y="1309436"/>
            <a:ext cx="8212138" cy="1433763"/>
          </a:xfrm>
        </p:spPr>
        <p:txBody>
          <a:bodyPr/>
          <a:lstStyle/>
          <a:p>
            <a:r>
              <a:rPr lang="ko-KR" altLang="en-US" sz="2400" b="1" dirty="0" smtClean="0"/>
              <a:t>태양계의 모든 행성을 배열에 저장하고 반복하면서 행성의 이름을 경고 상자로 출력하는 프로그램을 작성한다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1" y="2903370"/>
            <a:ext cx="1809750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60" y="2903370"/>
            <a:ext cx="1809750" cy="2152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69" y="2950995"/>
            <a:ext cx="1790700" cy="21050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 bwMode="auto">
          <a:xfrm>
            <a:off x="2625391" y="3814011"/>
            <a:ext cx="293269" cy="2526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4751680" y="3814010"/>
            <a:ext cx="293269" cy="2526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6933323" y="3792953"/>
            <a:ext cx="293269" cy="2526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1921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2" y="1309437"/>
            <a:ext cx="8212138" cy="868280"/>
          </a:xfrm>
        </p:spPr>
        <p:txBody>
          <a:bodyPr/>
          <a:lstStyle/>
          <a:p>
            <a:r>
              <a:rPr lang="ko-KR" altLang="en-US" sz="2400" b="1" dirty="0" smtClean="0"/>
              <a:t>다음과 같은 자바스크립트 프로그램을 작성해 본다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538" y="1985211"/>
            <a:ext cx="7585325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onfirm() </a:t>
            </a:r>
            <a:r>
              <a:rPr lang="ko-KR" altLang="en-US" dirty="0" smtClean="0"/>
              <a:t>메서드를 이용해 게임 한판 하겠냐고 물어본다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confirm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반환하는 값을 인수로 하여 </a:t>
            </a:r>
            <a:r>
              <a:rPr lang="en-US" altLang="ko-KR" dirty="0" smtClean="0"/>
              <a:t>process() </a:t>
            </a:r>
            <a:r>
              <a:rPr lang="ko-KR" altLang="en-US" dirty="0" smtClean="0"/>
              <a:t>함수를 호출한다</a:t>
            </a:r>
            <a:r>
              <a:rPr lang="en-US" altLang="ko-KR" dirty="0" smtClean="0"/>
              <a:t>. process() </a:t>
            </a:r>
            <a:r>
              <a:rPr lang="ko-KR" altLang="en-US" dirty="0" smtClean="0"/>
              <a:t>함수에서는 인수로 들어온 값이 참이면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좋습니다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게임을 시작합니다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인수가 거짓이면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하시죠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06" y="3733299"/>
            <a:ext cx="3076575" cy="21050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 bwMode="auto">
          <a:xfrm>
            <a:off x="4437647" y="4487780"/>
            <a:ext cx="326858" cy="2165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346" y="3618498"/>
            <a:ext cx="2705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828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283029"/>
            <a:ext cx="7789862" cy="669471"/>
          </a:xfrm>
        </p:spPr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32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 My First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Javascript</a:t>
            </a:r>
            <a:r>
              <a:rPr lang="en-US" altLang="ko-KR" sz="1600" kern="0" dirty="0">
                <a:solidFill>
                  <a:srgbClr val="000000"/>
                </a:solidFill>
              </a:rPr>
              <a:t> 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</a:rPr>
              <a:t> now = new Date();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</a:rPr>
              <a:t>(now);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&lt;/script&gt;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11650"/>
            <a:ext cx="4341842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81175" y="5286375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웹브라우저에서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2" y="1309437"/>
            <a:ext cx="8212138" cy="868280"/>
          </a:xfrm>
        </p:spPr>
        <p:txBody>
          <a:bodyPr/>
          <a:lstStyle/>
          <a:p>
            <a:r>
              <a:rPr lang="ko-KR" altLang="en-US" sz="2400" b="1" dirty="0" smtClean="0"/>
              <a:t>다음과 같은 자바스크립트 프로그램을 작성해 본다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25538" y="1985211"/>
            <a:ext cx="7585325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onfirm() </a:t>
            </a:r>
            <a:r>
              <a:rPr lang="ko-KR" altLang="en-US" dirty="0" smtClean="0"/>
              <a:t>메서드를 이용해 게임 한판 하겠냐고 물어본다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confirm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반환하는 값을 인수로 하여 </a:t>
            </a:r>
            <a:r>
              <a:rPr lang="en-US" altLang="ko-KR" dirty="0" smtClean="0"/>
              <a:t>process() </a:t>
            </a:r>
            <a:r>
              <a:rPr lang="ko-KR" altLang="en-US" dirty="0" smtClean="0"/>
              <a:t>함수를 호출한다</a:t>
            </a:r>
            <a:r>
              <a:rPr lang="en-US" altLang="ko-KR" dirty="0" smtClean="0"/>
              <a:t>. process() </a:t>
            </a:r>
            <a:r>
              <a:rPr lang="ko-KR" altLang="en-US" dirty="0" smtClean="0"/>
              <a:t>함수에서는 인수로 들어온 값이 참이면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좋습니다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게임을 시작합니다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인수가 거짓이면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 하시죠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 bwMode="auto">
          <a:xfrm>
            <a:off x="4437647" y="4487780"/>
            <a:ext cx="326858" cy="2165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01" y="3637548"/>
            <a:ext cx="2686050" cy="213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200" y="3694698"/>
            <a:ext cx="23622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72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250371"/>
            <a:ext cx="7789862" cy="702129"/>
          </a:xfrm>
        </p:spPr>
        <p:txBody>
          <a:bodyPr/>
          <a:lstStyle/>
          <a:p>
            <a:r>
              <a:rPr lang="ko-KR" altLang="en-US" dirty="0" smtClean="0"/>
              <a:t>자바 스크립트의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이벤트에 반응하는 동작을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AJAX</a:t>
            </a:r>
          </a:p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요소들의 크기나 색상을 동적으로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게임이나 애니메이션 같은 상호 </a:t>
            </a:r>
            <a:r>
              <a:rPr lang="ko-KR" altLang="en-US" dirty="0" err="1" smtClean="0"/>
              <a:t>대화적인</a:t>
            </a:r>
            <a:r>
              <a:rPr lang="ko-KR" altLang="en-US" dirty="0" smtClean="0"/>
              <a:t> 콘텐츠를 구현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사용자가 </a:t>
            </a:r>
            <a:r>
              <a:rPr lang="ko-KR" altLang="en-US" dirty="0"/>
              <a:t>입력한 값들을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34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내부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/>
              <a:t>외부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45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3079</Words>
  <Application>Microsoft Office PowerPoint</Application>
  <PresentationFormat>화면 슬라이드 쇼(4:3)</PresentationFormat>
  <Paragraphs>608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굴림</vt:lpstr>
      <vt:lpstr>돋움체</vt:lpstr>
      <vt:lpstr>Arial</vt:lpstr>
      <vt:lpstr>Century Schoolbook</vt:lpstr>
      <vt:lpstr>Comic Sans MS</vt:lpstr>
      <vt:lpstr>Symbol</vt:lpstr>
      <vt:lpstr>1_Crayons</vt:lpstr>
      <vt:lpstr>PowerPoint 프레젠테이션</vt:lpstr>
      <vt:lpstr>자바 스크립트 소개</vt:lpstr>
      <vt:lpstr>HTML5 기술의 핵심 </vt:lpstr>
      <vt:lpstr>자바 vs 자바 스크립트</vt:lpstr>
      <vt:lpstr>자바 스크립트 역사</vt:lpstr>
      <vt:lpstr>자바 스크립트 특징</vt:lpstr>
      <vt:lpstr>첫번째 예제</vt:lpstr>
      <vt:lpstr>자바 스크립트의 용도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변수</vt:lpstr>
      <vt:lpstr>변수명 규칙</vt:lpstr>
      <vt:lpstr>변수 사용 방법</vt:lpstr>
      <vt:lpstr>예제</vt:lpstr>
      <vt:lpstr>자료형</vt:lpstr>
      <vt:lpstr>예제</vt:lpstr>
      <vt:lpstr>예제</vt:lpstr>
      <vt:lpstr>데이터 타입 출력</vt:lpstr>
      <vt:lpstr>객체형</vt:lpstr>
      <vt:lpstr>연산자</vt:lpstr>
      <vt:lpstr>산술연산자</vt:lpstr>
      <vt:lpstr>비교연산자</vt:lpstr>
      <vt:lpstr>비교연산자</vt:lpstr>
      <vt:lpstr>논리연산자</vt:lpstr>
      <vt:lpstr>논리연산자</vt:lpstr>
      <vt:lpstr>조건연산자</vt:lpstr>
      <vt:lpstr>prompt() 함수</vt:lpstr>
      <vt:lpstr>예제</vt:lpstr>
      <vt:lpstr>예제</vt:lpstr>
      <vt:lpstr>예제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switch 문</vt:lpstr>
      <vt:lpstr>숫자 게임 예제</vt:lpstr>
      <vt:lpstr>숫자 게임 예제</vt:lpstr>
      <vt:lpstr>반복문</vt:lpstr>
      <vt:lpstr>반복문의 종류</vt:lpstr>
      <vt:lpstr>while 문</vt:lpstr>
      <vt:lpstr>while 문</vt:lpstr>
      <vt:lpstr>for 문</vt:lpstr>
      <vt:lpstr>for 문</vt:lpstr>
      <vt:lpstr>예제 </vt:lpstr>
      <vt:lpstr>중첩 반복문 예제 </vt:lpstr>
      <vt:lpstr>for/in 반복문 </vt:lpstr>
      <vt:lpstr>배열</vt:lpstr>
      <vt:lpstr>배열을 생성하는 2가지 방법</vt:lpstr>
      <vt:lpstr>예제</vt:lpstr>
      <vt:lpstr>연관 배열</vt:lpstr>
      <vt:lpstr>함수</vt:lpstr>
      <vt:lpstr>예제</vt:lpstr>
      <vt:lpstr>인수와 매개 변수</vt:lpstr>
      <vt:lpstr>예제</vt:lpstr>
      <vt:lpstr>무명 함수</vt:lpstr>
      <vt:lpstr>함수의 반환값</vt:lpstr>
      <vt:lpstr>반환값 출력</vt:lpstr>
      <vt:lpstr>alert() 함수 </vt:lpstr>
      <vt:lpstr>confirm() 함수 </vt:lpstr>
      <vt:lpstr>prompt() 함수 </vt:lpstr>
      <vt:lpstr>Exercise #1</vt:lpstr>
      <vt:lpstr>Exercise #2</vt:lpstr>
      <vt:lpstr>Exercise #3</vt:lpstr>
      <vt:lpstr>Exercise #4</vt:lpstr>
      <vt:lpstr>Exercise #4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YJ</cp:lastModifiedBy>
  <cp:revision>440</cp:revision>
  <dcterms:created xsi:type="dcterms:W3CDTF">2007-06-29T06:43:39Z</dcterms:created>
  <dcterms:modified xsi:type="dcterms:W3CDTF">2020-07-23T07:07:00Z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