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2"/>
  </p:notesMasterIdLst>
  <p:handoutMasterIdLst>
    <p:handoutMasterId r:id="rId63"/>
  </p:handoutMasterIdLst>
  <p:sldIdLst>
    <p:sldId id="326" r:id="rId2"/>
    <p:sldId id="532" r:id="rId3"/>
    <p:sldId id="533" r:id="rId4"/>
    <p:sldId id="581" r:id="rId5"/>
    <p:sldId id="534" r:id="rId6"/>
    <p:sldId id="582" r:id="rId7"/>
    <p:sldId id="583" r:id="rId8"/>
    <p:sldId id="584" r:id="rId9"/>
    <p:sldId id="537" r:id="rId10"/>
    <p:sldId id="531" r:id="rId11"/>
    <p:sldId id="538" r:id="rId12"/>
    <p:sldId id="585" r:id="rId13"/>
    <p:sldId id="586" r:id="rId14"/>
    <p:sldId id="587" r:id="rId15"/>
    <p:sldId id="588" r:id="rId16"/>
    <p:sldId id="589" r:id="rId17"/>
    <p:sldId id="590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78" r:id="rId58"/>
    <p:sldId id="579" r:id="rId59"/>
    <p:sldId id="580" r:id="rId60"/>
    <p:sldId id="325" r:id="rId6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2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20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r>
              <a:rPr lang="en-US" altLang="ko-KR" dirty="0"/>
              <a:t>        function Car(model, speed, color)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this.model</a:t>
            </a:r>
            <a:r>
              <a:rPr lang="en-US" altLang="ko-KR" dirty="0"/>
              <a:t>=model;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=speed;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this.color</a:t>
            </a:r>
            <a:r>
              <a:rPr lang="en-US" altLang="ko-KR" dirty="0"/>
              <a:t> = color;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this.brake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-=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this.accel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+=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</a:t>
            </a:r>
            <a:r>
              <a:rPr lang="en-US" altLang="ko-KR" dirty="0"/>
              <a:t> = new Car("</a:t>
            </a:r>
            <a:r>
              <a:rPr lang="en-US" altLang="ko-KR" dirty="0" err="1"/>
              <a:t>520d</a:t>
            </a:r>
            <a:r>
              <a:rPr lang="en-US" altLang="ko-KR" dirty="0"/>
              <a:t>", 60, "red");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myCar.accel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myCar.brake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 err="1"/>
              <a:t>myCar.turbo</a:t>
            </a:r>
            <a:r>
              <a:rPr lang="en-US" altLang="ko-KR" dirty="0"/>
              <a:t> = true;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 err="1"/>
              <a:t>myCar.showModel</a:t>
            </a:r>
            <a:r>
              <a:rPr lang="en-US" altLang="ko-KR" dirty="0"/>
              <a:t> = function() {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	</a:t>
            </a:r>
            <a:r>
              <a:rPr lang="ko-KR" altLang="en-US" dirty="0"/>
              <a:t>		 </a:t>
            </a:r>
            <a:r>
              <a:rPr lang="en-US" altLang="ko-KR" dirty="0"/>
              <a:t>alert( "</a:t>
            </a:r>
            <a:r>
              <a:rPr lang="ko-KR" altLang="en-US" dirty="0"/>
              <a:t>모델은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this.model</a:t>
            </a:r>
            <a:r>
              <a:rPr lang="en-US" altLang="ko-KR" dirty="0"/>
              <a:t> + 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/>
              <a:t>}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변수를 이용하는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02 </a:t>
            </a:r>
            <a:r>
              <a:rPr kumimoji="0" lang="ko-KR" altLang="en-US" b="1" dirty="0">
                <a:solidFill>
                  <a:schemeClr val="bg1"/>
                </a:solidFill>
              </a:rPr>
              <a:t>객체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자동차의 </a:t>
            </a:r>
            <a:r>
              <a:rPr lang="ko-KR" altLang="en-US" sz="1100" dirty="0">
                <a:solidFill>
                  <a:schemeClr val="tx1"/>
                </a:solidFill>
              </a:rPr>
              <a:t>속도 제어하기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ch09/05_obj.html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412776"/>
            <a:ext cx="3600399" cy="49685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="upspeed"&gt;&lt;/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="downspeed"&gt;&lt;/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car={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name: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'Sonata'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speed: 100,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'white'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speedup: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.speed+a;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(sp&gt;=300)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sp=50;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speeddown: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.speed-a;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(sp&lt;0)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sp=0;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1412776"/>
            <a:ext cx="4752528" cy="12241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"upspeed"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upspeed.textContent=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속도 증가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car.speedup(100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downspeed=document.getElementById(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"downspeed"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downspeed.textContent=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속도 감소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car.speeddown(30);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851207"/>
            <a:ext cx="1697355" cy="6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36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이용하는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객체 생성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함수 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700962" cy="2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852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이용하는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객체 생성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Object </a:t>
            </a:r>
            <a:r>
              <a:rPr lang="ko-KR" altLang="en-US" sz="1100" dirty="0">
                <a:solidFill>
                  <a:schemeClr val="tx1"/>
                </a:solidFill>
              </a:rPr>
              <a:t>함수를 이용하여 객체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ch09/06_obj.html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360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="carcolor"&gt;&lt;/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="carspeed"&gt;&lt;/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Object();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car.name=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'Sonata'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car.speed=100;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car.color=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'blue'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car.speedup=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.speed+10;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car.name;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colname.textContent=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색상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car.color;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"carspeed"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속도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car.speedup();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45024"/>
            <a:ext cx="2051960" cy="11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17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이용하는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객체 생성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 정의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700962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568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이용하는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객체 생성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5" y="1052736"/>
            <a:ext cx="8352929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함수 정의 후 객체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ch09/07_obj.html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412776"/>
            <a:ext cx="3744415" cy="41764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[Hong's Car]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carcolor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carspeed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[Kim's Car]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="carname2"&gt;&lt;/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="carcolor2"&gt;&lt;/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="carspeed2"&gt;&lt;/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Car(name, color, speed)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.name=name;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=color;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=speed;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.speedup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.speed+10;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.speeddown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.speed-10;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Hongcar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Car(</a:t>
            </a:r>
            <a:r>
              <a:rPr lang="en-US" altLang="ko-KR" sz="11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'Sonata'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'blue'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Kimcar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Car(</a:t>
            </a:r>
            <a:r>
              <a:rPr lang="en-US" altLang="ko-KR" sz="11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'Jeep'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'red'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70);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3" y="1412776"/>
            <a:ext cx="4608512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Hongcar.name;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colname.textContent=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색상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Hongcar.color;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"carspeed"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속도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Hongcar.speedup();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"carname2"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Kimcar.name;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"carcolor2"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colname.textContent=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색상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Kimcar.color;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"carspeed2"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속도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Kimcar.speedup();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717032"/>
            <a:ext cx="172593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6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이용하는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객체 생성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이미 생성된 객체에 속성 추가 및 삭제하기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ch09/08_obj.html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412776"/>
            <a:ext cx="3744415" cy="43924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[Hong's Car]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="hong1"&gt;&lt;/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="hong2"&gt;&lt;/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="hong3"&gt;&lt;/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[Kim's Car]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="data1"&gt;&lt;/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="data2"&gt;&lt;/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="data3"&gt;&lt;/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="data4"&gt;&lt;/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Car(name, color, speed)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.name=name;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.color=color;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.speed=speed;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.speedup=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.speed+10;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.speeddown=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.speed-10;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Hongcar=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'Sonata'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'blue'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Kimcar=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'Jeep'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'red'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70);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Kimcar.price=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천만 원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Kimcar.color;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1" y="1412777"/>
            <a:ext cx="4608513" cy="28290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"hong1"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Hongcar.name;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"hong2"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colname.textContent=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색상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Hongcar.color;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"hong3"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속도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Hongcar.speedup();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Kimcar.name;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colname.textContent=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색상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Kimcar.color;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cspeed = document.getElementById(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"data3"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속도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Kimcar.speedup();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"data4"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cspeed.textContent=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가격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Kimcar.price;  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05064"/>
            <a:ext cx="1671067" cy="27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26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스크립트에서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여러 객체가 </a:t>
            </a:r>
            <a:r>
              <a:rPr lang="ko-KR" altLang="en-US" dirty="0" smtClean="0"/>
              <a:t>공유하려면 어떻게 해야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현재</a:t>
            </a:r>
            <a:r>
              <a:rPr lang="ko-KR" altLang="en-US" dirty="0"/>
              <a:t>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공유할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this.getDistance</a:t>
            </a:r>
            <a:r>
              <a:rPr lang="en-US" altLang="ko-KR" dirty="0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smtClean="0"/>
              <a:t>	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자바스크립트의</a:t>
            </a:r>
            <a:r>
              <a:rPr lang="ko-KR" altLang="en-US" dirty="0"/>
              <a:t> 모든 객체들은 </a:t>
            </a:r>
            <a:r>
              <a:rPr lang="en-US" altLang="ko-KR" dirty="0"/>
              <a:t>prototype</a:t>
            </a:r>
            <a:r>
              <a:rPr lang="ko-KR" altLang="en-US" dirty="0"/>
              <a:t>이라는 </a:t>
            </a:r>
            <a:r>
              <a:rPr lang="ko-KR" altLang="en-US" dirty="0" err="1"/>
              <a:t>숨겨진</a:t>
            </a:r>
            <a:r>
              <a:rPr lang="ko-KR" altLang="en-US" dirty="0"/>
              <a:t> 객체를 가지고 있으며 이 객체를 이용하여서 공유되는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		 </a:t>
            </a:r>
            <a:endParaRPr lang="en-US" altLang="ko-KR" dirty="0" smtClean="0"/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this.y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latinLnBrk="1">
              <a:lnSpc>
                <a:spcPct val="100000"/>
              </a:lnSpc>
            </a:pPr>
            <a:endParaRPr lang="en-US" altLang="ko-KR" dirty="0" smtClean="0"/>
          </a:p>
          <a:p>
            <a:pPr latinLnBrk="1">
              <a:lnSpc>
                <a:spcPct val="100000"/>
              </a:lnSpc>
            </a:pPr>
            <a:r>
              <a:rPr lang="en-US" altLang="ko-KR" dirty="0" err="1" smtClean="0"/>
              <a:t>Point.prototype.getDistance</a:t>
            </a:r>
            <a:r>
              <a:rPr lang="en-US" altLang="ko-KR" dirty="0" smtClean="0"/>
              <a:t> </a:t>
            </a:r>
            <a:r>
              <a:rPr lang="en-US" altLang="ko-KR" dirty="0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};</a:t>
            </a:r>
            <a:endParaRPr lang="en-US" altLang="ko-KR" dirty="0"/>
          </a:p>
          <a:p>
            <a:pPr latinLnBrk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세상에 존재하는 모든 것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01" y="3995554"/>
            <a:ext cx="6077511" cy="286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4"/>
          <a:stretch/>
        </p:blipFill>
        <p:spPr>
          <a:xfrm>
            <a:off x="1336301" y="2912834"/>
            <a:ext cx="4023606" cy="14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Point.prototype.getDistance</a:t>
            </a:r>
            <a:r>
              <a:rPr lang="en-US" altLang="ko-KR" dirty="0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</a:t>
            </a:r>
            <a:r>
              <a:rPr lang="en-US" altLang="ko-KR" dirty="0" err="1"/>
              <a:t>p1.getDistance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</a:t>
            </a:r>
            <a:r>
              <a:rPr lang="en-US" altLang="ko-KR" dirty="0" err="1"/>
              <a:t>p2.getDistance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d1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d2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체인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</a:t>
            </a:r>
            <a:r>
              <a:rPr lang="ko-KR" altLang="en-US" dirty="0"/>
              <a:t>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참조하게 되면 다음과 같은 순서대로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속성이나 </a:t>
            </a:r>
            <a:r>
              <a:rPr lang="ko-KR" altLang="en-US" dirty="0" err="1"/>
              <a:t>메소드가</a:t>
            </a:r>
            <a:r>
              <a:rPr lang="ko-KR" altLang="en-US" dirty="0"/>
              <a:t> 정의되어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정의되어 있지 않으면 객체의 </a:t>
            </a:r>
            <a:r>
              <a:rPr lang="en-US" altLang="ko-KR" dirty="0"/>
              <a:t>prototype</a:t>
            </a:r>
            <a:r>
              <a:rPr lang="ko-KR" altLang="en-US" dirty="0"/>
              <a:t>이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원하는 속성</a:t>
            </a:r>
            <a:r>
              <a:rPr lang="en-US" altLang="ko-KR" dirty="0"/>
              <a:t>/</a:t>
            </a:r>
            <a:r>
              <a:rPr lang="ko-KR" altLang="en-US" dirty="0" err="1"/>
              <a:t>메소드를</a:t>
            </a:r>
            <a:r>
              <a:rPr lang="ko-KR" altLang="en-US" dirty="0"/>
              <a:t> 찾을 때까지 </a:t>
            </a:r>
            <a:r>
              <a:rPr lang="ko-KR" altLang="en-US" dirty="0" err="1"/>
              <a:t>프로토타입</a:t>
            </a:r>
            <a:r>
              <a:rPr lang="ko-KR" altLang="en-US" dirty="0"/>
              <a:t> 체인</a:t>
            </a:r>
            <a:r>
              <a:rPr lang="en-US" altLang="ko-KR" dirty="0"/>
              <a:t>(chain)</a:t>
            </a:r>
            <a:r>
              <a:rPr lang="ko-KR" altLang="en-US" dirty="0"/>
              <a:t>을 따라서 올라간다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Date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Array </a:t>
            </a:r>
            <a:r>
              <a:rPr lang="ko-KR" altLang="en-US" dirty="0"/>
              <a:t>객체 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</a:t>
            </a:r>
            <a:r>
              <a:rPr lang="en-US" altLang="ko-KR" dirty="0" err="1"/>
              <a:t>dateString</a:t>
            </a:r>
            <a:r>
              <a:rPr lang="en-US" altLang="ko-KR" dirty="0"/>
              <a:t>)// </a:t>
            </a:r>
            <a:r>
              <a:rPr lang="ko-KR" altLang="en-US" dirty="0"/>
              <a:t>다양한 문자열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/>
              <a:t>]]]])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alert(</a:t>
            </a:r>
            <a:r>
              <a:rPr lang="en-US" altLang="ko-KR" dirty="0" err="1"/>
              <a:t>d1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alert(</a:t>
            </a:r>
            <a:r>
              <a:rPr lang="en-US" altLang="ko-KR" dirty="0" err="1"/>
              <a:t>d2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today.toISOString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today.toJSON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today.toUTCString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 비교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checkDate</a:t>
            </a:r>
            <a:r>
              <a:rPr lang="en-US" altLang="ko-KR" dirty="0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pdate</a:t>
            </a:r>
            <a:r>
              <a:rPr lang="en-US" altLang="ko-KR" dirty="0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pdate</a:t>
            </a:r>
            <a:r>
              <a:rPr lang="en-US" altLang="ko-KR" dirty="0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today.getTime</a:t>
            </a:r>
            <a:r>
              <a:rPr lang="en-US" altLang="ko-KR" dirty="0"/>
              <a:t>() - </a:t>
            </a:r>
            <a:r>
              <a:rPr lang="en-US" altLang="ko-KR" dirty="0" err="1"/>
              <a:t>pdate.getTime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alert("</a:t>
            </a:r>
            <a:r>
              <a:rPr lang="ko-KR" altLang="en-US" dirty="0"/>
              <a:t>교환 기한이 지났습니다</a:t>
            </a:r>
            <a:r>
              <a:rPr lang="en-US" altLang="ko-KR" dirty="0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구입날짜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type="date" id="</a:t>
            </a:r>
            <a:r>
              <a:rPr lang="en-US" altLang="ko-KR" dirty="0" err="1"/>
              <a:t>pdate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checkDate</a:t>
            </a:r>
            <a:r>
              <a:rPr lang="en-US" altLang="ko-KR" dirty="0"/>
              <a:t>()"&gt;</a:t>
            </a:r>
            <a:r>
              <a:rPr lang="ko-KR" altLang="en-US" dirty="0"/>
              <a:t>검사</a:t>
            </a:r>
            <a:r>
              <a:rPr lang="en-US" altLang="ko-KR" dirty="0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datesUntilNewYear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newYear</a:t>
            </a:r>
            <a:r>
              <a:rPr lang="en-US" altLang="ko-KR" dirty="0"/>
              <a:t> = new Date('January 1, ' + (</a:t>
            </a:r>
            <a:r>
              <a:rPr lang="en-US" altLang="ko-KR" dirty="0" err="1"/>
              <a:t>now.getFullYear</a:t>
            </a:r>
            <a:r>
              <a:rPr lang="en-US" altLang="ko-KR" dirty="0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newYear</a:t>
            </a:r>
            <a:r>
              <a:rPr lang="en-US" altLang="ko-KR" dirty="0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milliseconds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minutes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hours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outStr</a:t>
            </a:r>
            <a:r>
              <a:rPr lang="en-US" altLang="ko-KR" dirty="0"/>
              <a:t> = '</a:t>
            </a:r>
            <a:r>
              <a:rPr lang="ko-KR" altLang="en-US" dirty="0"/>
              <a:t>내년도 신정까지 </a:t>
            </a:r>
            <a:r>
              <a:rPr lang="en-US" altLang="ko-KR" dirty="0"/>
              <a:t>' + days + '</a:t>
            </a:r>
            <a:r>
              <a:rPr lang="ko-KR" altLang="en-US" dirty="0"/>
              <a:t>일</a:t>
            </a:r>
            <a:r>
              <a:rPr lang="en-US" altLang="ko-KR" dirty="0"/>
              <a:t>, ' + hours + '</a:t>
            </a:r>
            <a:r>
              <a:rPr lang="ko-KR" altLang="en-US" dirty="0"/>
              <a:t>시간</a:t>
            </a:r>
            <a:r>
              <a:rPr lang="en-US" altLang="ko-KR" dirty="0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outStr</a:t>
            </a:r>
            <a:r>
              <a:rPr lang="en-US" altLang="ko-KR" dirty="0"/>
              <a:t> += '</a:t>
            </a:r>
            <a:r>
              <a:rPr lang="ko-KR" altLang="en-US" dirty="0"/>
              <a:t>분</a:t>
            </a:r>
            <a:r>
              <a:rPr lang="en-US" altLang="ko-KR" dirty="0"/>
              <a:t>, ' + seconds + '</a:t>
            </a:r>
            <a:r>
              <a:rPr lang="ko-KR" altLang="en-US" dirty="0"/>
              <a:t>초</a:t>
            </a:r>
            <a:r>
              <a:rPr lang="en-US" altLang="ko-KR" dirty="0"/>
              <a:t>' + ' </a:t>
            </a:r>
            <a:r>
              <a:rPr lang="ko-KR" altLang="en-US" dirty="0" err="1"/>
              <a:t>남았읍니다</a:t>
            </a:r>
            <a:r>
              <a:rPr lang="en-US" altLang="ko-KR" dirty="0"/>
              <a:t>.';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('remaining').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outStr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// 1</a:t>
            </a:r>
            <a:r>
              <a:rPr lang="ko-KR" altLang="en-US" dirty="0"/>
              <a:t>초가 지나면 다시 함수를 호출한다</a:t>
            </a:r>
            <a:r>
              <a:rPr lang="en-US" altLang="ko-KR" dirty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("</a:t>
            </a:r>
            <a:r>
              <a:rPr lang="en-US" altLang="ko-KR" dirty="0" err="1"/>
              <a:t>datesUntilNewYear</a:t>
            </a:r>
            <a:r>
              <a:rPr lang="en-US" altLang="ko-KR" dirty="0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// </a:t>
            </a:r>
            <a:r>
              <a:rPr lang="ko-KR" altLang="en-US" dirty="0" smtClean="0"/>
              <a:t>타이머를 시작한다</a:t>
            </a:r>
            <a:r>
              <a:rPr lang="en-US" altLang="ko-KR" dirty="0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 err="1"/>
              <a:t>datesUntilNewYear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2" y="1108583"/>
            <a:ext cx="8212138" cy="2342029"/>
          </a:xfrm>
        </p:spPr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2"/>
          <a:stretch/>
        </p:blipFill>
        <p:spPr bwMode="auto">
          <a:xfrm>
            <a:off x="1792941" y="3450612"/>
            <a:ext cx="4964253" cy="326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setClock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now.getHours</a:t>
            </a:r>
            <a:r>
              <a:rPr lang="en-US" altLang="ko-KR" dirty="0"/>
              <a:t>() + ':' + </a:t>
            </a:r>
            <a:r>
              <a:rPr lang="en-US" altLang="ko-KR" dirty="0" err="1"/>
              <a:t>now.getMinutes</a:t>
            </a:r>
            <a:r>
              <a:rPr lang="en-US" altLang="ko-KR" dirty="0"/>
              <a:t>() + ':' + </a:t>
            </a:r>
            <a:r>
              <a:rPr lang="en-US" altLang="ko-KR" dirty="0" err="1"/>
              <a:t>now.getSeconds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('clock').</a:t>
            </a:r>
            <a:r>
              <a:rPr lang="en-US" altLang="ko-KR" dirty="0" err="1"/>
              <a:t>innerHTML</a:t>
            </a:r>
            <a:r>
              <a:rPr lang="en-US" altLang="ko-KR" dirty="0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('</a:t>
            </a:r>
            <a:r>
              <a:rPr lang="en-US" altLang="ko-KR" dirty="0" err="1"/>
              <a:t>setClock</a:t>
            </a:r>
            <a:r>
              <a:rPr lang="en-US" altLang="ko-KR" dirty="0"/>
              <a:t>()', 1000);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setClock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객체는 </a:t>
            </a:r>
            <a:r>
              <a:rPr lang="ko-KR" altLang="en-US" dirty="0" err="1"/>
              <a:t>수치형</a:t>
            </a:r>
            <a:r>
              <a:rPr lang="ko-KR" altLang="en-US" dirty="0"/>
              <a:t> 값을 감싸서 객체로 만들어 주는 </a:t>
            </a:r>
            <a:r>
              <a:rPr lang="ko-KR" altLang="en-US" dirty="0" err="1"/>
              <a:t>랩퍼</a:t>
            </a:r>
            <a:r>
              <a:rPr lang="en-US" altLang="ko-KR" dirty="0"/>
              <a:t>(wrapper)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new Number(7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/>
          </a:p>
          <a:p>
            <a:pPr lvl="1"/>
            <a:r>
              <a:rPr lang="en-US" altLang="ko-KR" dirty="0" err="1"/>
              <a:t>toFixed</a:t>
            </a:r>
            <a:r>
              <a:rPr lang="en-US" altLang="ko-KR" dirty="0"/>
              <a:t>([digits])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 smtClean="0"/>
              <a:t>document.writeln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num.toFixed</a:t>
            </a:r>
            <a:r>
              <a:rPr lang="en-US" altLang="ko-KR" dirty="0" smtClean="0"/>
              <a:t>(1</a:t>
            </a:r>
            <a:r>
              <a:rPr lang="en-US" altLang="ko-KR" dirty="0"/>
              <a:t>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123.5</a:t>
            </a:r>
          </a:p>
          <a:p>
            <a:pPr lvl="1"/>
            <a:r>
              <a:rPr lang="en-US" altLang="ko-KR" dirty="0" err="1" smtClean="0"/>
              <a:t>toPrecision</a:t>
            </a:r>
            <a:r>
              <a:rPr lang="en-US" altLang="ko-KR" dirty="0"/>
              <a:t>([precision))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num.toPrecision</a:t>
            </a:r>
            <a:r>
              <a:rPr lang="en-US" altLang="ko-KR" dirty="0"/>
              <a:t>(1)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</a:t>
            </a:r>
            <a:r>
              <a:rPr lang="en-US" altLang="ko-KR" dirty="0" err="1"/>
              <a:t>1e+2</a:t>
            </a:r>
            <a:endParaRPr lang="en-US" altLang="ko-KR" dirty="0"/>
          </a:p>
          <a:p>
            <a:pPr lvl="1"/>
            <a:r>
              <a:rPr lang="en-US" altLang="ko-KR" dirty="0" err="1" smtClean="0"/>
              <a:t>toString</a:t>
            </a:r>
            <a:r>
              <a:rPr lang="en-US" altLang="ko-KR" dirty="0"/>
              <a:t>([radix</a:t>
            </a:r>
            <a:r>
              <a:rPr lang="en-US" altLang="ko-KR" dirty="0" smtClean="0"/>
              <a:t>])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count1</a:t>
            </a:r>
            <a:r>
              <a:rPr lang="en-US" altLang="ko-KR" dirty="0"/>
              <a:t>, </a:t>
            </a:r>
            <a:r>
              <a:rPr lang="en-US" altLang="ko-KR" dirty="0" err="1"/>
              <a:t>count2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count1</a:t>
            </a:r>
            <a:r>
              <a:rPr lang="en-US" altLang="ko-KR" dirty="0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count2</a:t>
            </a:r>
            <a:r>
              <a:rPr lang="en-US" altLang="ko-KR" dirty="0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if (</a:t>
            </a:r>
            <a:r>
              <a:rPr lang="en-US" altLang="ko-KR" dirty="0" err="1"/>
              <a:t>count1.toFixed</a:t>
            </a:r>
            <a:r>
              <a:rPr lang="en-US" altLang="ko-KR" dirty="0"/>
              <a:t>(2) === </a:t>
            </a:r>
            <a:r>
              <a:rPr lang="en-US" altLang="ko-KR" dirty="0" err="1"/>
              <a:t>count2.toFixed</a:t>
            </a:r>
            <a:r>
              <a:rPr lang="en-US" altLang="ko-KR" dirty="0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alert("</a:t>
            </a:r>
            <a:r>
              <a:rPr lang="ko-KR" altLang="en-US" dirty="0"/>
              <a:t>소수점 </a:t>
            </a:r>
            <a:r>
              <a:rPr lang="en-US" altLang="ko-KR" dirty="0"/>
              <a:t>2</a:t>
            </a:r>
            <a:r>
              <a:rPr lang="ko-KR" altLang="en-US" dirty="0"/>
              <a:t>째 자리까지 같습니다</a:t>
            </a:r>
            <a:r>
              <a:rPr lang="en-US" altLang="ko-KR" dirty="0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pPr lvl="1"/>
            <a:r>
              <a:rPr lang="en-US" altLang="ko-KR" dirty="0"/>
              <a:t>prototype</a:t>
            </a:r>
          </a:p>
          <a:p>
            <a:pPr lvl="1"/>
            <a:r>
              <a:rPr lang="en-US" altLang="ko-KR" dirty="0"/>
              <a:t>constructor</a:t>
            </a:r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charAt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smtClean="0"/>
              <a:t>match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replace()</a:t>
            </a:r>
          </a:p>
          <a:p>
            <a:pPr lvl="1"/>
            <a:r>
              <a:rPr lang="en-US" altLang="ko-KR" dirty="0"/>
              <a:t>search()</a:t>
            </a:r>
          </a:p>
          <a:p>
            <a:pPr lvl="1"/>
            <a:r>
              <a:rPr lang="en-US" altLang="ko-KR" dirty="0"/>
              <a:t>slice()</a:t>
            </a:r>
          </a:p>
          <a:p>
            <a:pPr lvl="1"/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'</a:t>
            </a:r>
            <a:r>
              <a:rPr lang="en-US" altLang="ko-KR" dirty="0" err="1"/>
              <a:t>aBcDeF</a:t>
            </a:r>
            <a:r>
              <a:rPr lang="en-US" altLang="ko-KR" dirty="0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result1</a:t>
            </a:r>
            <a:r>
              <a:rPr lang="en-US" altLang="ko-KR" dirty="0"/>
              <a:t> = </a:t>
            </a:r>
            <a:r>
              <a:rPr lang="en-US" altLang="ko-KR" dirty="0" err="1"/>
              <a:t>s.toLowerCase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result2</a:t>
            </a:r>
            <a:r>
              <a:rPr lang="en-US" altLang="ko-KR" dirty="0"/>
              <a:t> = </a:t>
            </a:r>
            <a:r>
              <a:rPr lang="en-US" altLang="ko-KR" dirty="0" err="1"/>
              <a:t>s.toUpperCase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result1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result2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&lt;/script&gt;</a:t>
            </a:r>
            <a:endParaRPr lang="en-US" altLang="ko-KR" dirty="0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s1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s2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2 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s3</a:t>
            </a:r>
            <a:r>
              <a:rPr lang="en-US" altLang="ko-KR" dirty="0"/>
              <a:t> = </a:t>
            </a:r>
            <a:r>
              <a:rPr lang="en-US" altLang="ko-KR" dirty="0" err="1"/>
              <a:t>s1.concat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s3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&gt;'); // “</a:t>
            </a:r>
            <a:r>
              <a:rPr lang="ko-KR" altLang="en-US" dirty="0"/>
              <a:t>문자열 </a:t>
            </a:r>
            <a:r>
              <a:rPr lang="en-US" altLang="ko-KR" dirty="0"/>
              <a:t>1  </a:t>
            </a:r>
            <a:r>
              <a:rPr lang="ko-KR" altLang="en-US" dirty="0"/>
              <a:t>문자열 </a:t>
            </a:r>
            <a:r>
              <a:rPr lang="en-US" altLang="ko-KR" dirty="0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s = "</a:t>
            </a:r>
            <a:r>
              <a:rPr lang="en-US" altLang="ko-KR" dirty="0" err="1"/>
              <a:t>One,Two,Three,Four,Five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array = </a:t>
            </a:r>
            <a:r>
              <a:rPr lang="en-US" altLang="ko-KR" dirty="0" err="1"/>
              <a:t>s.split</a:t>
            </a:r>
            <a:r>
              <a:rPr lang="en-US" altLang="ko-KR" dirty="0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'-' + array[</a:t>
            </a:r>
            <a:r>
              <a:rPr lang="en-US" altLang="ko-KR" dirty="0" err="1"/>
              <a:t>i</a:t>
            </a:r>
            <a:r>
              <a:rPr lang="en-US" altLang="ko-KR" dirty="0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("Big: " + </a:t>
            </a:r>
            <a:r>
              <a:rPr lang="en-US" altLang="ko-KR" dirty="0" err="1"/>
              <a:t>s.big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("Small: " + </a:t>
            </a:r>
            <a:r>
              <a:rPr lang="en-US" altLang="ko-KR" dirty="0" err="1"/>
              <a:t>s.small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("Bold: " + </a:t>
            </a:r>
            <a:r>
              <a:rPr lang="en-US" altLang="ko-KR" dirty="0" err="1"/>
              <a:t>s.bold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("Italic: " + </a:t>
            </a:r>
            <a:r>
              <a:rPr lang="en-US" altLang="ko-KR" dirty="0" err="1"/>
              <a:t>s.italics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("Fixed: " + </a:t>
            </a:r>
            <a:r>
              <a:rPr lang="en-US" altLang="ko-KR" dirty="0" err="1"/>
              <a:t>s.fixed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("Strike: " + </a:t>
            </a:r>
            <a:r>
              <a:rPr lang="en-US" altLang="ko-KR" dirty="0" err="1"/>
              <a:t>s.strike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Fontcolor</a:t>
            </a:r>
            <a:r>
              <a:rPr lang="en-US" altLang="ko-KR" dirty="0"/>
              <a:t>: " + </a:t>
            </a:r>
            <a:r>
              <a:rPr lang="en-US" altLang="ko-KR" dirty="0" err="1"/>
              <a:t>s.fontcolor</a:t>
            </a:r>
            <a:r>
              <a:rPr lang="en-US" altLang="ko-KR" dirty="0"/>
              <a:t>("green")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Fontsize</a:t>
            </a:r>
            <a:r>
              <a:rPr lang="en-US" altLang="ko-KR" dirty="0"/>
              <a:t>: " + </a:t>
            </a:r>
            <a:r>
              <a:rPr lang="en-US" altLang="ko-KR" dirty="0" err="1"/>
              <a:t>s.fontsize</a:t>
            </a:r>
            <a:r>
              <a:rPr lang="en-US" altLang="ko-KR" dirty="0"/>
              <a:t>(6)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("Subscript: " + </a:t>
            </a:r>
            <a:r>
              <a:rPr lang="en-US" altLang="ko-KR" dirty="0" err="1"/>
              <a:t>s.sub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("Superscript: " + </a:t>
            </a:r>
            <a:r>
              <a:rPr lang="en-US" altLang="ko-KR" dirty="0" err="1"/>
              <a:t>s.sup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("Link: " + </a:t>
            </a:r>
            <a:r>
              <a:rPr lang="en-US" altLang="ko-KR" dirty="0" err="1"/>
              <a:t>s.link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calc</a:t>
            </a:r>
            <a:r>
              <a:rPr lang="en-US" altLang="ko-KR" dirty="0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x = Number(</a:t>
            </a:r>
            <a:r>
              <a:rPr lang="en-US" altLang="ko-KR" dirty="0" err="1"/>
              <a:t>document.calculator.number1.value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Math.sin</a:t>
            </a:r>
            <a:r>
              <a:rPr lang="en-US" altLang="ko-KR" dirty="0"/>
              <a:t>((x * </a:t>
            </a:r>
            <a:r>
              <a:rPr lang="en-US" altLang="ko-KR" dirty="0" err="1"/>
              <a:t>Math.PI</a:t>
            </a:r>
            <a:r>
              <a:rPr lang="en-US" altLang="ko-KR" dirty="0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Math.log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Math.sqrt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Math.abs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document.calculator.total.value</a:t>
            </a:r>
            <a:r>
              <a:rPr lang="en-US" altLang="ko-KR" dirty="0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객체의 이해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536504"/>
          </a:xfrm>
        </p:spPr>
        <p:txBody>
          <a:bodyPr/>
          <a:lstStyle/>
          <a:p>
            <a:r>
              <a:rPr lang="ko-KR" altLang="en-US" smtClean="0"/>
              <a:t>자바스크립트 객체</a:t>
            </a:r>
            <a:endParaRPr lang="en-US" altLang="ko-KR" smtClean="0"/>
          </a:p>
          <a:p>
            <a:endParaRPr lang="en-US" altLang="ko-KR" sz="400" dirty="0" smtClean="0"/>
          </a:p>
          <a:p>
            <a:pPr lvl="1"/>
            <a:r>
              <a:rPr lang="ko-KR" altLang="en-US" b="0" smtClean="0"/>
              <a:t>사용자 </a:t>
            </a:r>
            <a:r>
              <a:rPr lang="ko-KR" altLang="en-US" b="0"/>
              <a:t>정의 </a:t>
            </a:r>
            <a:r>
              <a:rPr lang="ko-KR" altLang="en-US" b="0" smtClean="0"/>
              <a:t>객체</a:t>
            </a:r>
            <a:r>
              <a:rPr lang="en-US" altLang="ko-KR" b="0" smtClean="0"/>
              <a:t>: </a:t>
            </a:r>
            <a:r>
              <a:rPr lang="ko-KR" altLang="en-US" b="0" dirty="0"/>
              <a:t>사용자가 직접 객체의 속성과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정의하여 사용하는 </a:t>
            </a:r>
            <a:r>
              <a:rPr lang="ko-KR" altLang="en-US" b="0" dirty="0" smtClean="0"/>
              <a:t>객체</a:t>
            </a:r>
            <a:r>
              <a:rPr lang="en-US" altLang="ko-KR" b="0" smtClean="0"/>
              <a:t>(</a:t>
            </a:r>
            <a:r>
              <a:rPr lang="ko-KR" altLang="en-US" b="0" smtClean="0"/>
              <a:t>예</a:t>
            </a:r>
            <a:r>
              <a:rPr lang="en-US" altLang="ko-KR" b="0" smtClean="0"/>
              <a:t>: Car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House</a:t>
            </a:r>
            <a:r>
              <a:rPr lang="en-US" altLang="ko-KR" b="0" dirty="0"/>
              <a:t>( ), Hotel</a:t>
            </a:r>
            <a:r>
              <a:rPr lang="en-US" altLang="ko-KR" b="0"/>
              <a:t>( </a:t>
            </a:r>
            <a:r>
              <a:rPr lang="en-US" altLang="ko-KR" b="0" smtClean="0"/>
              <a:t>))</a:t>
            </a:r>
          </a:p>
          <a:p>
            <a:pPr lvl="1"/>
            <a:endParaRPr lang="en-US" altLang="ko-KR" sz="400" b="0" dirty="0"/>
          </a:p>
          <a:p>
            <a:pPr lvl="1"/>
            <a:r>
              <a:rPr lang="ko-KR" altLang="en-US" b="0" smtClean="0"/>
              <a:t>내장 객체</a:t>
            </a:r>
            <a:r>
              <a:rPr lang="en-US" altLang="ko-KR" b="0" smtClean="0"/>
              <a:t>: </a:t>
            </a:r>
            <a:r>
              <a:rPr lang="ko-KR" altLang="en-US" b="0" dirty="0"/>
              <a:t>자바스크립트 프로그램 자체에서 정의하여 사용자에게 제공하는 </a:t>
            </a:r>
            <a:r>
              <a:rPr lang="ko-KR" altLang="en-US" b="0" dirty="0" smtClean="0"/>
              <a:t>객체</a:t>
            </a:r>
            <a:r>
              <a:rPr lang="en-US" altLang="ko-KR" b="0" smtClean="0"/>
              <a:t>(</a:t>
            </a:r>
            <a:r>
              <a:rPr lang="ko-KR" altLang="en-US" b="0" smtClean="0"/>
              <a:t>예</a:t>
            </a:r>
            <a:r>
              <a:rPr lang="en-US" altLang="ko-KR" b="0" smtClean="0"/>
              <a:t>: </a:t>
            </a:r>
            <a:r>
              <a:rPr lang="en-US" altLang="ko-KR" b="0" dirty="0" smtClean="0"/>
              <a:t>Object</a:t>
            </a:r>
            <a:r>
              <a:rPr lang="en-US" altLang="ko-KR" b="0" dirty="0"/>
              <a:t>( ), Array( ), Date</a:t>
            </a:r>
            <a:r>
              <a:rPr lang="en-US" altLang="ko-KR" b="0"/>
              <a:t>( </a:t>
            </a:r>
            <a:r>
              <a:rPr lang="en-US" altLang="ko-KR" b="0" smtClean="0"/>
              <a:t>))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내장 </a:t>
            </a:r>
            <a:r>
              <a:rPr lang="ko-KR" altLang="en-US" smtClean="0"/>
              <a:t>객체의 종류</a:t>
            </a:r>
            <a:endParaRPr lang="en-US" altLang="ko-KR" smtClean="0"/>
          </a:p>
          <a:p>
            <a:endParaRPr lang="en-US" altLang="ko-KR" sz="400" dirty="0" smtClean="0"/>
          </a:p>
          <a:p>
            <a:pPr lvl="1"/>
            <a:r>
              <a:rPr lang="ko-KR" altLang="en-US" b="0" dirty="0"/>
              <a:t>브라우저 객체 모델</a:t>
            </a:r>
            <a:r>
              <a:rPr lang="en-US" altLang="ko-KR" b="0" dirty="0"/>
              <a:t>(BOM, Browser Object </a:t>
            </a:r>
            <a:r>
              <a:rPr lang="en-US" altLang="ko-KR" b="0"/>
              <a:t>Model</a:t>
            </a:r>
            <a:r>
              <a:rPr lang="en-US" altLang="ko-KR" b="0" smtClean="0"/>
              <a:t>): </a:t>
            </a:r>
            <a:r>
              <a:rPr lang="ko-KR" altLang="en-US" b="0" dirty="0"/>
              <a:t>웹 브라우저의 각종 요소를 </a:t>
            </a:r>
            <a:r>
              <a:rPr lang="ko-KR" altLang="en-US" b="0"/>
              <a:t>객체로 </a:t>
            </a:r>
            <a:r>
              <a:rPr lang="ko-KR" altLang="en-US" b="0" smtClean="0"/>
              <a:t>표현</a:t>
            </a:r>
            <a:endParaRPr lang="en-US" altLang="ko-KR" b="0" smtClean="0"/>
          </a:p>
          <a:p>
            <a:pPr lvl="1"/>
            <a:endParaRPr lang="en-US" altLang="ko-KR" sz="400" b="0" dirty="0" smtClean="0"/>
          </a:p>
          <a:p>
            <a:pPr lvl="1"/>
            <a:r>
              <a:rPr lang="ko-KR" altLang="en-US" b="0" dirty="0" smtClean="0"/>
              <a:t>문서 </a:t>
            </a:r>
            <a:r>
              <a:rPr lang="ko-KR" altLang="en-US" b="0" dirty="0"/>
              <a:t>객체 모델</a:t>
            </a:r>
            <a:r>
              <a:rPr lang="en-US" altLang="ko-KR" b="0" dirty="0"/>
              <a:t>(DOM, Document Object </a:t>
            </a:r>
            <a:r>
              <a:rPr lang="en-US" altLang="ko-KR" b="0"/>
              <a:t>Model</a:t>
            </a:r>
            <a:r>
              <a:rPr lang="en-US" altLang="ko-KR" b="0" smtClean="0"/>
              <a:t>): </a:t>
            </a:r>
            <a:r>
              <a:rPr lang="ko-KR" altLang="en-US" b="0" dirty="0"/>
              <a:t>웹 문서의 각종 요소를 </a:t>
            </a:r>
            <a:r>
              <a:rPr lang="ko-KR" altLang="en-US" b="0"/>
              <a:t>객체로 </a:t>
            </a:r>
            <a:r>
              <a:rPr lang="ko-KR" altLang="en-US" b="0" smtClean="0"/>
              <a:t>표현</a:t>
            </a:r>
            <a:endParaRPr lang="en-US" altLang="ko-KR" b="0" smtClean="0"/>
          </a:p>
          <a:p>
            <a:pPr lvl="1"/>
            <a:endParaRPr lang="en-US" altLang="ko-KR" sz="400" b="0" dirty="0"/>
          </a:p>
          <a:p>
            <a:pPr lvl="1"/>
            <a:r>
              <a:rPr lang="ko-KR" altLang="en-US" b="0" dirty="0" smtClean="0"/>
              <a:t>전역 </a:t>
            </a:r>
            <a:r>
              <a:rPr lang="ko-KR" altLang="en-US" b="0" dirty="0"/>
              <a:t>자바스크립트 객체</a:t>
            </a:r>
            <a:r>
              <a:rPr lang="en-US" altLang="ko-KR" b="0" dirty="0"/>
              <a:t>(Global JavaScript </a:t>
            </a:r>
            <a:r>
              <a:rPr lang="en-US" altLang="ko-KR" b="0"/>
              <a:t>Objects</a:t>
            </a:r>
            <a:r>
              <a:rPr lang="en-US" altLang="ko-KR" b="0" smtClean="0"/>
              <a:t>): </a:t>
            </a:r>
            <a:r>
              <a:rPr lang="ko-KR" altLang="en-US" b="0" dirty="0"/>
              <a:t>자바스크립트 프로그램 전체에서 </a:t>
            </a:r>
            <a:r>
              <a:rPr lang="ko-KR" altLang="en-US" b="0" dirty="0" smtClean="0"/>
              <a:t>사용하는 </a:t>
            </a:r>
            <a:r>
              <a:rPr lang="ko-KR" altLang="en-US" b="0" dirty="0"/>
              <a:t>내장 </a:t>
            </a:r>
            <a:r>
              <a:rPr lang="ko-KR" altLang="en-US" b="0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2799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입력</a:t>
            </a:r>
            <a:r>
              <a:rPr lang="en-US" altLang="ko-KR" dirty="0"/>
              <a:t>:               &lt;input type="text" name="</a:t>
            </a:r>
            <a:r>
              <a:rPr lang="en-US" altLang="ko-KR" dirty="0" err="1"/>
              <a:t>number1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계산 결과</a:t>
            </a:r>
            <a:r>
              <a:rPr lang="en-US" altLang="ko-KR" dirty="0"/>
              <a:t>:          &lt;input type="text" name="total"&gt;&lt;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value="SIN"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value="LOG"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</a:t>
            </a:r>
            <a:r>
              <a:rPr lang="en-US" altLang="ko-KR" dirty="0" err="1"/>
              <a:t>SQRT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(3);"&gt;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value="ABS"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new Array();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[0] = "apple";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[1] = "banana";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[2] = "orange";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printArray</a:t>
            </a:r>
            <a:r>
              <a:rPr lang="en-US" altLang="ko-KR" dirty="0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 ] 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myArray1</a:t>
            </a:r>
            <a:r>
              <a:rPr lang="en-US" altLang="ko-KR" dirty="0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myArray2</a:t>
            </a:r>
            <a:r>
              <a:rPr lang="en-US" altLang="ko-KR" dirty="0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myArray3</a:t>
            </a:r>
            <a:r>
              <a:rPr lang="en-US" altLang="ko-KR" dirty="0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myArray1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myArray2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myArray3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length, prototype</a:t>
            </a:r>
            <a:endParaRPr lang="en-US" altLang="ko-KR" dirty="0"/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join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lastIndexOf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slice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splice()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joined = </a:t>
            </a:r>
            <a:r>
              <a:rPr lang="en-US" altLang="ko-KR" dirty="0" err="1"/>
              <a:t>x.concat</a:t>
            </a:r>
            <a:r>
              <a:rPr lang="en-US" altLang="ko-KR" dirty="0"/>
              <a:t>(y);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(x);     // </a:t>
            </a:r>
            <a:r>
              <a:rPr lang="ko-KR" altLang="en-US" dirty="0"/>
              <a:t>출력</a:t>
            </a:r>
            <a:r>
              <a:rPr lang="en-US" altLang="ko-KR" dirty="0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(joined);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fruits.indexOf</a:t>
            </a:r>
            <a:r>
              <a:rPr lang="en-US" altLang="ko-KR" dirty="0"/>
              <a:t>("banana"));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numbers.push</a:t>
            </a:r>
            <a:r>
              <a:rPr lang="en-US" altLang="ko-KR" dirty="0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item = </a:t>
            </a:r>
            <a:r>
              <a:rPr lang="en-US" altLang="ko-KR" dirty="0" err="1"/>
              <a:t>numbers.pop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item = </a:t>
            </a:r>
            <a:r>
              <a:rPr lang="en-US" altLang="ko-KR" dirty="0" err="1"/>
              <a:t>numbers.shift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(item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// </a:t>
            </a:r>
            <a:r>
              <a:rPr lang="ko-KR" altLang="en-US" dirty="0"/>
              <a:t>출력</a:t>
            </a:r>
            <a:r>
              <a:rPr lang="en-US" altLang="ko-KR" dirty="0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&lt;/script&gt;</a:t>
            </a:r>
            <a:endParaRPr lang="en-US" altLang="ko-KR" dirty="0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자바스크립트에서의</a:t>
            </a:r>
            <a:r>
              <a:rPr lang="ko-KR" altLang="en-US" dirty="0"/>
              <a:t> 예외 처리기는 </a:t>
            </a:r>
            <a:r>
              <a:rPr lang="en-US" altLang="ko-KR" dirty="0"/>
              <a:t>try </a:t>
            </a:r>
            <a:r>
              <a:rPr lang="ko-KR" altLang="en-US" dirty="0"/>
              <a:t>블록과 </a:t>
            </a:r>
            <a:r>
              <a:rPr lang="en-US" altLang="ko-KR" dirty="0"/>
              <a:t>catch </a:t>
            </a:r>
            <a:r>
              <a:rPr lang="ko-KR" altLang="en-US" dirty="0"/>
              <a:t>블록으로 이루어진다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 dirty="0"/>
              <a:t>try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예외가 발생할 수 있는 코드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b="1" dirty="0"/>
              <a:t>catch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예외를 처리하는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allert</a:t>
            </a:r>
            <a:r>
              <a:rPr lang="en-US" altLang="ko-KR" dirty="0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msg</a:t>
            </a:r>
            <a:r>
              <a:rPr lang="en-US" altLang="ko-KR" dirty="0"/>
              <a:t> = "</a:t>
            </a:r>
            <a:r>
              <a:rPr lang="ko-KR" altLang="en-US" dirty="0"/>
              <a:t>다음과 같은 오류가 발생하였음</a:t>
            </a:r>
            <a:r>
              <a:rPr lang="en-US" altLang="ko-KR" dirty="0"/>
              <a:t>: " + </a:t>
            </a:r>
            <a:r>
              <a:rPr lang="en-US" altLang="ko-KR" dirty="0" err="1"/>
              <a:t>error.message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type="button" value="try-catch </a:t>
            </a:r>
            <a:r>
              <a:rPr lang="ko-KR" altLang="en-US" dirty="0"/>
              <a:t>시험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ko-KR" altLang="en-US" dirty="0"/>
              <a:t>문장은 개발자가 오류를 생성할 수 있도록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문장을 사용하여서 오류 처리를 이용할 수도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맞추기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51520" y="1052736"/>
            <a:ext cx="84352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mtClean="0"/>
              <a:t>객체 변수를 이용하여 객체 생성</a:t>
            </a:r>
            <a:endParaRPr kumimoji="0" lang="en-US" altLang="ko-KR" smtClean="0"/>
          </a:p>
          <a:p>
            <a:endParaRPr kumimoji="0" lang="en-US" altLang="ko-KR"/>
          </a:p>
          <a:p>
            <a:endParaRPr kumimoji="0" lang="en-US" altLang="ko-KR" smtClean="0"/>
          </a:p>
          <a:p>
            <a:endParaRPr kumimoji="0" lang="en-US" altLang="ko-KR"/>
          </a:p>
          <a:p>
            <a:endParaRPr kumimoji="0" lang="en-US" altLang="ko-KR" smtClean="0"/>
          </a:p>
          <a:p>
            <a:endParaRPr kumimoji="0" lang="en-US" altLang="ko-KR"/>
          </a:p>
          <a:p>
            <a:endParaRPr kumimoji="0" lang="en-US" altLang="ko-KR" smtClean="0"/>
          </a:p>
          <a:p>
            <a:endParaRPr kumimoji="0" lang="en-US" altLang="ko-KR" smtClean="0"/>
          </a:p>
          <a:p>
            <a:endParaRPr kumimoji="0" lang="en-US" altLang="ko-KR"/>
          </a:p>
          <a:p>
            <a:endParaRPr kumimoji="0" lang="en-US" altLang="ko-KR" smtClean="0"/>
          </a:p>
          <a:p>
            <a:r>
              <a:rPr kumimoji="0" lang="ko-KR" altLang="en-US" smtClean="0"/>
              <a:t>객체 속성 접근 방법</a:t>
            </a:r>
            <a:endParaRPr kumimoji="0"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3"/>
          <a:stretch/>
        </p:blipFill>
        <p:spPr>
          <a:xfrm>
            <a:off x="611560" y="5235449"/>
            <a:ext cx="5256584" cy="1263652"/>
          </a:xfrm>
          <a:prstGeom prst="rect">
            <a:avLst/>
          </a:prstGeom>
        </p:spPr>
      </p:pic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7"/>
          <a:stretch/>
        </p:blipFill>
        <p:spPr>
          <a:xfrm>
            <a:off x="611560" y="1556792"/>
            <a:ext cx="4137868" cy="2952328"/>
          </a:xfrm>
        </p:spPr>
      </p:pic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== "") throw "</a:t>
            </a:r>
            <a:r>
              <a:rPr lang="ko-KR" altLang="en-US" dirty="0" err="1"/>
              <a:t>입력없음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isNaN</a:t>
            </a:r>
            <a:r>
              <a:rPr lang="en-US" altLang="ko-KR" dirty="0"/>
              <a:t>(x)) throw "</a:t>
            </a:r>
            <a:r>
              <a:rPr lang="ko-KR" altLang="en-US" dirty="0"/>
              <a:t>숫자가 아님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&gt; solution) throw "</a:t>
            </a:r>
            <a:r>
              <a:rPr lang="ko-KR" altLang="en-US" dirty="0"/>
              <a:t>너무 큼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&lt; solution) throw "</a:t>
            </a:r>
            <a:r>
              <a:rPr lang="ko-KR" altLang="en-US" dirty="0"/>
              <a:t>너무 작음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== solution) throw "</a:t>
            </a:r>
            <a:r>
              <a:rPr lang="ko-KR" altLang="en-US" dirty="0"/>
              <a:t>성공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y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y.innerHTML</a:t>
            </a:r>
            <a:r>
              <a:rPr lang="en-US" altLang="ko-KR" dirty="0"/>
              <a:t> = "</a:t>
            </a:r>
            <a:r>
              <a:rPr lang="ko-KR" altLang="en-US" dirty="0"/>
              <a:t>힌트</a:t>
            </a:r>
            <a:r>
              <a:rPr lang="en-US" altLang="ko-KR" dirty="0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&gt;Number Guess&lt;/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&lt;p&gt;1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/>
              <a:t>사이의 숫자를 입력하시오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="test()"&gt;</a:t>
            </a:r>
            <a:r>
              <a:rPr lang="ko-KR" altLang="en-US" dirty="0"/>
              <a:t>숫자 추측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165" y="1479177"/>
            <a:ext cx="80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0</a:t>
            </a:r>
            <a:r>
              <a:rPr lang="ko-KR" altLang="en-US" b="1" dirty="0" smtClean="0"/>
              <a:t>부터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백만까지 더하는데 걸리는 시간을 측정하는 자바스크립트를 작성하시오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04" y="2522444"/>
            <a:ext cx="5156735" cy="21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1054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165" y="1479177"/>
            <a:ext cx="80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문자열을 받아서 문자열의 첫 번째 글자를 대문자로 변환하는 </a:t>
            </a:r>
            <a:r>
              <a:rPr lang="en-US" altLang="ko-KR" b="1" dirty="0" err="1" smtClean="0"/>
              <a:t>strCap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str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작성해 보자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52" b="6341"/>
          <a:stretch/>
        </p:blipFill>
        <p:spPr>
          <a:xfrm>
            <a:off x="3915278" y="3671668"/>
            <a:ext cx="3932954" cy="1202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058" y="2363372"/>
            <a:ext cx="66891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err="1" smtClean="0"/>
              <a:t>strCap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hong</a:t>
            </a:r>
            <a:r>
              <a:rPr lang="en-US" altLang="ko-KR" dirty="0" smtClean="0"/>
              <a:t>”) == “Hong” 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8719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165" y="1401805"/>
            <a:ext cx="80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Date </a:t>
            </a:r>
            <a:r>
              <a:rPr lang="ko-KR" altLang="en-US" b="1" dirty="0" smtClean="0"/>
              <a:t>객체의 </a:t>
            </a:r>
            <a:r>
              <a:rPr lang="en-US" altLang="ko-KR" b="1" dirty="0" err="1" smtClean="0"/>
              <a:t>getMonth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메소드를</a:t>
            </a:r>
            <a:r>
              <a:rPr lang="ko-KR" altLang="en-US" b="1" dirty="0" smtClean="0"/>
              <a:t> 이용하여 금월의 이름을 출력하는 프로그램을 작성하시오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월 이름은 배열에 저장하라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49" y="2497441"/>
            <a:ext cx="29241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59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165" y="1401805"/>
            <a:ext cx="806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다음과 같은 순서대로 자바스크립트 프로그램을 작성하시오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29397" y="2004646"/>
            <a:ext cx="710418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</a:t>
            </a:r>
            <a:r>
              <a:rPr lang="ko-KR" altLang="en-US" sz="1600" dirty="0" smtClean="0"/>
              <a:t>터미네이터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트랜스포머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를 배열 요소로 가지고 있는 배열 </a:t>
            </a:r>
            <a:r>
              <a:rPr lang="en-US" altLang="ko-KR" sz="1600" dirty="0" smtClean="0"/>
              <a:t>movies</a:t>
            </a:r>
            <a:r>
              <a:rPr lang="ko-KR" altLang="en-US" sz="1600" dirty="0" smtClean="0"/>
              <a:t>를 생성한다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맨오브스틸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을 배열에 추가한다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배열의 뒤에서부터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번째 요소를 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스파이더맨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으로 변경한다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배열의 마지막 요소를 꺼내서 </a:t>
            </a:r>
            <a:r>
              <a:rPr lang="en-US" altLang="ko-KR" sz="1600" dirty="0" smtClean="0"/>
              <a:t>alert()</a:t>
            </a:r>
            <a:r>
              <a:rPr lang="ko-KR" altLang="en-US" sz="1600" dirty="0" smtClean="0"/>
              <a:t>를 사용하여경고 박스에 표시한다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93" y="3803479"/>
            <a:ext cx="4286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66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#5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165" y="1401805"/>
            <a:ext cx="80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Math.random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을 이용해 배열에서 </a:t>
            </a:r>
            <a:r>
              <a:rPr lang="ko-KR" altLang="en-US" b="1" dirty="0" err="1" smtClean="0"/>
              <a:t>랜덤하게</a:t>
            </a:r>
            <a:r>
              <a:rPr lang="ko-KR" altLang="en-US" b="1" dirty="0" smtClean="0"/>
              <a:t> 하나의 요소를 선택해서 출력하는 프로그램을 작성해 보자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2025" y="2181779"/>
            <a:ext cx="710418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 = [“</a:t>
            </a:r>
            <a:r>
              <a:rPr lang="ko-KR" altLang="en-US" sz="1600" dirty="0" smtClean="0"/>
              <a:t>사과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오렌지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귤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당근</a:t>
            </a:r>
            <a:r>
              <a:rPr lang="en-US" altLang="ko-KR" sz="1600" dirty="0" smtClean="0"/>
              <a:t>“, “</a:t>
            </a:r>
            <a:r>
              <a:rPr lang="ko-KR" altLang="en-US" sz="1600" dirty="0" err="1" smtClean="0"/>
              <a:t>케일</a:t>
            </a:r>
            <a:r>
              <a:rPr lang="en-US" altLang="ko-KR" sz="1600" dirty="0" smtClean="0"/>
              <a:t>“];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34" y="3116433"/>
            <a:ext cx="4276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482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#6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999" y="1411136"/>
            <a:ext cx="80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배열 요소의 값을 받으면 그 요소를 배열에서 찾아서 인덱스를 반환하는 함수  </a:t>
            </a:r>
            <a:r>
              <a:rPr lang="en-US" altLang="ko-KR" b="1" dirty="0" smtClean="0"/>
              <a:t>find(</a:t>
            </a:r>
            <a:r>
              <a:rPr lang="en-US" altLang="ko-KR" b="1" dirty="0" err="1" smtClean="0"/>
              <a:t>arr</a:t>
            </a:r>
            <a:r>
              <a:rPr lang="en-US" altLang="ko-KR" b="1" dirty="0" smtClean="0"/>
              <a:t>, value)</a:t>
            </a:r>
            <a:r>
              <a:rPr lang="ko-KR" altLang="en-US" b="1" dirty="0" smtClean="0"/>
              <a:t>를 작성해 보자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예를 들면 다음과 같다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2025" y="2181779"/>
            <a:ext cx="710418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 = [“Hello”, 10, 32, 6, true];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25538" y="2745413"/>
            <a:ext cx="806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배열에서 </a:t>
            </a:r>
            <a:r>
              <a:rPr lang="en-US" altLang="ko-KR" dirty="0" smtClean="0"/>
              <a:t>find(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, “Hello”)</a:t>
            </a:r>
            <a:r>
              <a:rPr lang="ko-KR" altLang="en-US" dirty="0" smtClean="0"/>
              <a:t>를 호출하면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95757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#7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999" y="1411136"/>
            <a:ext cx="806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인터넷에서 비속어가 사용되면 이것을 검출할 수 있는 함수 </a:t>
            </a:r>
            <a:r>
              <a:rPr lang="en-US" altLang="ko-KR" b="1" dirty="0" smtClean="0"/>
              <a:t>check(</a:t>
            </a:r>
            <a:r>
              <a:rPr lang="en-US" altLang="ko-KR" b="1" dirty="0" err="1" smtClean="0"/>
              <a:t>str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작성하여 보자</a:t>
            </a:r>
            <a:r>
              <a:rPr lang="en-US" altLang="ko-KR" b="1" dirty="0" smtClean="0"/>
              <a:t>. check()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“XXX”</a:t>
            </a:r>
            <a:r>
              <a:rPr lang="ko-KR" altLang="en-US" b="1" dirty="0" smtClean="0"/>
              <a:t>를 문자열이 포함하고 있으면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를 반환한다</a:t>
            </a:r>
            <a:r>
              <a:rPr lang="en-US" altLang="ko-KR" b="1" dirty="0" smtClean="0"/>
              <a:t>.</a:t>
            </a:r>
            <a:r>
              <a:rPr lang="ko-KR" altLang="en-US" b="1" dirty="0"/>
              <a:t> </a:t>
            </a:r>
            <a:r>
              <a:rPr lang="ko-KR" altLang="en-US" b="1" dirty="0" smtClean="0"/>
              <a:t>그렇지 않으면 </a:t>
            </a:r>
            <a:r>
              <a:rPr lang="en-US" altLang="ko-KR" b="1" dirty="0" smtClean="0"/>
              <a:t>false</a:t>
            </a:r>
            <a:r>
              <a:rPr lang="ko-KR" altLang="en-US" b="1" dirty="0" smtClean="0"/>
              <a:t>를 반환한다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예를 들어 다음과 같다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5538" y="2454548"/>
            <a:ext cx="710418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heck(‘buy XXX now’) == true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19" y="3224310"/>
            <a:ext cx="3943350" cy="857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16" y="4512768"/>
            <a:ext cx="4133850" cy="1076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959163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#8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999" y="1411136"/>
            <a:ext cx="806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다음과 같은 화면을 가지는 입력을 작성하여 보자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물론 </a:t>
            </a:r>
            <a:r>
              <a:rPr lang="en-US" altLang="ko-KR" b="1" dirty="0" smtClean="0"/>
              <a:t>Date </a:t>
            </a:r>
            <a:r>
              <a:rPr lang="ko-KR" altLang="en-US" b="1" dirty="0" smtClean="0"/>
              <a:t>객체를 많이 이용해야 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주기적으로 호출하는 함수는 </a:t>
            </a:r>
            <a:r>
              <a:rPr lang="en-US" altLang="ko-KR" b="1" dirty="0" err="1" smtClean="0"/>
              <a:t>setTimeout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을 이용한다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하루에 한번씩 화면을 업데이트 하도록 하자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58" y="2793102"/>
            <a:ext cx="5418948" cy="11189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27107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변수를 이용하는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02 </a:t>
            </a:r>
            <a:r>
              <a:rPr kumimoji="0" lang="ko-KR" altLang="en-US" b="1" dirty="0">
                <a:solidFill>
                  <a:schemeClr val="bg1"/>
                </a:solidFill>
              </a:rPr>
              <a:t>객체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343103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속성만 가진 객체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ch09/01_obj.html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3791074"/>
            <a:ext cx="8344461" cy="208619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="var1"&gt;&lt;/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="var2"&gt;&lt;/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="var3"&gt;&lt;/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car={name: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'Sonata'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speed: 100, color: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'white'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"var1"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).innerHTML=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car[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'name'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"var2"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).innerHTML=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속도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car.speed;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"var3"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).innerHTML=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자동차 색상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car.color;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1982713" cy="1264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" y="1052736"/>
            <a:ext cx="7700962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466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변수를 이용하는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02 </a:t>
            </a:r>
            <a:r>
              <a:rPr kumimoji="0" lang="ko-KR" altLang="en-US" b="1" dirty="0">
                <a:solidFill>
                  <a:schemeClr val="bg1"/>
                </a:solidFill>
              </a:rPr>
              <a:t>객체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호출하여 연산 결과 </a:t>
            </a:r>
            <a:r>
              <a:rPr lang="ko-KR" altLang="en-US" sz="1100" dirty="0" smtClean="0">
                <a:solidFill>
                  <a:schemeClr val="tx1"/>
                </a:solidFill>
              </a:rPr>
              <a:t>출력하기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ch09/02_obj.html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="msg1"&gt;&lt;/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="msg2"&gt;&lt;/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="msg3"&gt;&lt;/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obj={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m1: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Sonata"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m2: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result=a;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m3: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b)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result=a+b;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"msg1"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).innerHTML=obj.m1();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"msg2"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).innerHTML=obj.m2(100);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"msg3"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).innerHTML=obj.m3(100, 200);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221088"/>
            <a:ext cx="1966515" cy="11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296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변수를 이용하는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02 </a:t>
            </a:r>
            <a:r>
              <a:rPr kumimoji="0" lang="ko-KR" altLang="en-US" b="1" dirty="0">
                <a:solidFill>
                  <a:schemeClr val="bg1"/>
                </a:solidFill>
              </a:rPr>
              <a:t>객체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자동차 </a:t>
            </a:r>
            <a:r>
              <a:rPr lang="ko-KR" altLang="en-US" sz="1100" dirty="0">
                <a:solidFill>
                  <a:schemeClr val="tx1"/>
                </a:solidFill>
              </a:rPr>
              <a:t>객체 생성하기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ch09/03_obj.html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="carcolor"&gt;&lt;/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="carspeed"&gt;&lt;/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car={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name: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'Sonata'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speed: 50,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'white'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start: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.speed+10;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cname.textContent=car.name;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colname=document.getElementById(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colname.textContent=car.color;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cspeed=document.getElementById(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"carspeed"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cspeed.textContent=car.start();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73016"/>
            <a:ext cx="2327474" cy="13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32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 bwMode="auto">
          <a:xfrm>
            <a:off x="3870663" y="1304925"/>
            <a:ext cx="656948" cy="2396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4506</TotalTime>
  <Words>4068</Words>
  <Application>Microsoft Office PowerPoint</Application>
  <PresentationFormat>화면 슬라이드 쇼(4:3)</PresentationFormat>
  <Paragraphs>725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굴림</vt:lpstr>
      <vt:lpstr>돋움체</vt:lpstr>
      <vt:lpstr>Arial</vt:lpstr>
      <vt:lpstr>Century Schoolbook</vt:lpstr>
      <vt:lpstr>Comic Sans MS</vt:lpstr>
      <vt:lpstr>Symbol</vt:lpstr>
      <vt:lpstr>Wingdings</vt:lpstr>
      <vt:lpstr>1_Crayons</vt:lpstr>
      <vt:lpstr>PowerPoint 프레젠테이션</vt:lpstr>
      <vt:lpstr>객체</vt:lpstr>
      <vt:lpstr>객체의 종류</vt:lpstr>
      <vt:lpstr>자바스크립트 객체</vt:lpstr>
      <vt:lpstr>객체 생성 방법</vt:lpstr>
      <vt:lpstr>객체 변수를 이용하는 방법</vt:lpstr>
      <vt:lpstr>객체 변수를 이용하는 방법</vt:lpstr>
      <vt:lpstr>객체 변수를 이용하는 방법</vt:lpstr>
      <vt:lpstr>생성자를 이용한 객체 생성</vt:lpstr>
      <vt:lpstr>객체 생성 예제</vt:lpstr>
      <vt:lpstr>객체에 속성과 메소드 추가</vt:lpstr>
      <vt:lpstr>객체 변수를 이용하는 방법</vt:lpstr>
      <vt:lpstr>생성자 함수를 이용하는 방법</vt:lpstr>
      <vt:lpstr>생성자 함수를 이용하는 방법</vt:lpstr>
      <vt:lpstr>생성자 함수를 이용하는 방법</vt:lpstr>
      <vt:lpstr>생성자 함수를 이용하는 방법</vt:lpstr>
      <vt:lpstr>생성자 함수를 이용하는 방법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  <vt:lpstr>Exercise #1</vt:lpstr>
      <vt:lpstr>Exercise #2</vt:lpstr>
      <vt:lpstr>Exercise #3</vt:lpstr>
      <vt:lpstr>Exercise #4</vt:lpstr>
      <vt:lpstr>Exercise #5</vt:lpstr>
      <vt:lpstr>Exercise #6</vt:lpstr>
      <vt:lpstr>Exercise #7</vt:lpstr>
      <vt:lpstr>Exercise #8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YJ</cp:lastModifiedBy>
  <cp:revision>472</cp:revision>
  <dcterms:created xsi:type="dcterms:W3CDTF">2007-06-29T06:43:39Z</dcterms:created>
  <dcterms:modified xsi:type="dcterms:W3CDTF">2020-07-29T05:01:17Z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