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52"/>
  </p:notesMasterIdLst>
  <p:handoutMasterIdLst>
    <p:handoutMasterId r:id="rId53"/>
  </p:handoutMasterIdLst>
  <p:sldIdLst>
    <p:sldId id="328" r:id="rId2"/>
    <p:sldId id="329" r:id="rId3"/>
    <p:sldId id="330" r:id="rId4"/>
    <p:sldId id="331" r:id="rId5"/>
    <p:sldId id="326" r:id="rId6"/>
    <p:sldId id="333" r:id="rId7"/>
    <p:sldId id="332" r:id="rId8"/>
    <p:sldId id="334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36" r:id="rId21"/>
    <p:sldId id="348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49" r:id="rId32"/>
    <p:sldId id="359" r:id="rId33"/>
    <p:sldId id="361" r:id="rId34"/>
    <p:sldId id="362" r:id="rId35"/>
    <p:sldId id="363" r:id="rId36"/>
    <p:sldId id="365" r:id="rId37"/>
    <p:sldId id="364" r:id="rId38"/>
    <p:sldId id="366" r:id="rId39"/>
    <p:sldId id="368" r:id="rId40"/>
    <p:sldId id="367" r:id="rId41"/>
    <p:sldId id="369" r:id="rId42"/>
    <p:sldId id="360" r:id="rId43"/>
    <p:sldId id="370" r:id="rId44"/>
    <p:sldId id="372" r:id="rId45"/>
    <p:sldId id="371" r:id="rId46"/>
    <p:sldId id="373" r:id="rId47"/>
    <p:sldId id="374" r:id="rId48"/>
    <p:sldId id="375" r:id="rId49"/>
    <p:sldId id="376" r:id="rId50"/>
    <p:sldId id="258" r:id="rId5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4" autoAdjust="0"/>
    <p:restoredTop sz="90899" autoAdjust="0"/>
  </p:normalViewPr>
  <p:slideViewPr>
    <p:cSldViewPr>
      <p:cViewPr varScale="1">
        <p:scale>
          <a:sx n="87" d="100"/>
          <a:sy n="87" d="100"/>
        </p:scale>
        <p:origin x="102" y="3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2021-10-08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2021-10-08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737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796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컴퓨팅 사고력을 키우는 </a:t>
            </a: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SW </a:t>
            </a:r>
            <a:r>
              <a:rPr lang="ko-KR" altLang="en-US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교육 </a:t>
            </a: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1600" b="1" dirty="0" err="1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파이썬</a:t>
            </a:r>
            <a:endParaRPr lang="en-US" altLang="ko-KR" sz="1600" b="1" dirty="0" smtClean="0">
              <a:solidFill>
                <a:srgbClr val="1F497D">
                  <a:lumMod val="60000"/>
                  <a:lumOff val="4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우재남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과 </a:t>
            </a:r>
            <a:r>
              <a:rPr lang="ko-KR" altLang="en-US" sz="1400" b="1" spc="-1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㈜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에 있습니다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이 자료는 강의 보조자료로 제공되는 것으로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학생들에게 배포되어서는 안 됩니다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 </a:t>
            </a:r>
            <a:endParaRPr lang="ko-KR" altLang="en-US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535" y="3474005"/>
            <a:ext cx="2745118" cy="2565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/50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smtClean="0"/>
              <a:t>절제목</a:t>
            </a:r>
            <a:endParaRPr lang="en-US" altLang="ko-KR" noProof="0" dirty="0" smtClean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121454"/>
            <a:ext cx="900000" cy="1094347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/50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2021-10-08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95" r:id="rId2"/>
    <p:sldLayoutId id="2147483712" r:id="rId3"/>
    <p:sldLayoutId id="2147483696" r:id="rId4"/>
    <p:sldLayoutId id="2147483692" r:id="rId5"/>
    <p:sldLayoutId id="214748368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print( )</a:t>
            </a:r>
            <a:r>
              <a:rPr lang="ko-KR" altLang="en-US" spc="-150" dirty="0"/>
              <a:t>의 </a:t>
            </a:r>
            <a:r>
              <a:rPr lang="ko-KR" altLang="en-US" spc="-150" dirty="0" smtClean="0"/>
              <a:t>서식을 지정해봅시다</a:t>
            </a:r>
            <a:r>
              <a:rPr lang="en-US" altLang="ko-KR" spc="-150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정수</a:t>
            </a:r>
            <a:r>
              <a:rPr lang="en-US" altLang="ko-KR" dirty="0"/>
              <a:t>(%d) </a:t>
            </a:r>
            <a:r>
              <a:rPr lang="ko-KR" altLang="en-US" dirty="0" smtClean="0"/>
              <a:t>외에 자주 사용되는 서식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 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en-US" altLang="ko-KR" dirty="0" smtClean="0"/>
              <a:t>100/200=0.5</a:t>
            </a:r>
            <a:r>
              <a:rPr lang="ko-KR" altLang="en-US" dirty="0"/>
              <a:t> </a:t>
            </a:r>
            <a:r>
              <a:rPr lang="ko-KR" altLang="en-US" dirty="0" smtClean="0"/>
              <a:t>가 아닌 </a:t>
            </a:r>
            <a:r>
              <a:rPr lang="en-US" altLang="ko-KR" dirty="0" smtClean="0"/>
              <a:t>100/200=0</a:t>
            </a:r>
            <a:r>
              <a:rPr lang="ko-KR" altLang="en-US" dirty="0"/>
              <a:t> </a:t>
            </a:r>
            <a:r>
              <a:rPr lang="ko-KR" altLang="en-US" dirty="0" smtClean="0"/>
              <a:t>이 나옴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/>
              <a:t>세 번째 숫자 </a:t>
            </a:r>
            <a:r>
              <a:rPr lang="en-US" altLang="ko-KR" dirty="0"/>
              <a:t>0.5</a:t>
            </a:r>
            <a:r>
              <a:rPr lang="ko-KR" altLang="en-US" dirty="0"/>
              <a:t>는 실수</a:t>
            </a:r>
            <a:r>
              <a:rPr lang="en-US" altLang="ko-KR" dirty="0"/>
              <a:t>(</a:t>
            </a:r>
            <a:r>
              <a:rPr lang="ko-KR" altLang="en-US" dirty="0"/>
              <a:t>소수점이 있는 수</a:t>
            </a:r>
            <a:r>
              <a:rPr lang="en-US" altLang="ko-KR" dirty="0"/>
              <a:t>)</a:t>
            </a:r>
            <a:r>
              <a:rPr lang="ko-KR" altLang="en-US" dirty="0"/>
              <a:t>이지만 보여주는 방식이 </a:t>
            </a:r>
            <a:r>
              <a:rPr lang="ko-KR" altLang="en-US" dirty="0" smtClean="0"/>
              <a:t>정수임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7" y="1448780"/>
            <a:ext cx="77057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7" y="3217131"/>
            <a:ext cx="770572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437" y="5998431"/>
            <a:ext cx="18764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7238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print( )</a:t>
            </a:r>
            <a:r>
              <a:rPr lang="ko-KR" altLang="en-US" spc="-150" dirty="0"/>
              <a:t>의 </a:t>
            </a:r>
            <a:r>
              <a:rPr lang="ko-KR" altLang="en-US" spc="-150" dirty="0" smtClean="0"/>
              <a:t>서식을 지정해봅시다</a:t>
            </a:r>
            <a:r>
              <a:rPr lang="en-US" altLang="ko-KR" spc="-150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세 </a:t>
            </a:r>
            <a:r>
              <a:rPr lang="ko-KR" altLang="en-US" dirty="0"/>
              <a:t>번째 </a:t>
            </a:r>
            <a:r>
              <a:rPr lang="en-US" altLang="ko-KR" dirty="0"/>
              <a:t>%d </a:t>
            </a:r>
            <a:r>
              <a:rPr lang="ko-KR" altLang="en-US" dirty="0"/>
              <a:t>대신에 </a:t>
            </a:r>
            <a:r>
              <a:rPr lang="en-US" altLang="ko-KR" dirty="0"/>
              <a:t>%f</a:t>
            </a:r>
            <a:r>
              <a:rPr lang="ko-KR" altLang="en-US" dirty="0"/>
              <a:t>로 </a:t>
            </a:r>
            <a:r>
              <a:rPr lang="ko-KR" altLang="en-US" dirty="0" smtClean="0"/>
              <a:t>수정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45" y="1422949"/>
            <a:ext cx="775335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195" y="778747"/>
            <a:ext cx="17811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45" y="4709139"/>
            <a:ext cx="76676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2818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print( )</a:t>
            </a:r>
            <a:r>
              <a:rPr lang="ko-KR" altLang="en-US" spc="-150" dirty="0"/>
              <a:t>의 </a:t>
            </a:r>
            <a:r>
              <a:rPr lang="ko-KR" altLang="en-US" spc="-150" dirty="0" smtClean="0"/>
              <a:t>서식을 지정해봅시다</a:t>
            </a:r>
            <a:r>
              <a:rPr lang="en-US" altLang="ko-KR" spc="-150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서식 출력 연습</a:t>
            </a:r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261" y="1356657"/>
            <a:ext cx="6876109" cy="302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145" y="832782"/>
            <a:ext cx="1419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261" y="4519447"/>
            <a:ext cx="6249667" cy="2059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168" y="6093575"/>
            <a:ext cx="7905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5090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print( )</a:t>
            </a:r>
            <a:r>
              <a:rPr lang="ko-KR" altLang="en-US" spc="-150" dirty="0"/>
              <a:t>의 </a:t>
            </a:r>
            <a:r>
              <a:rPr lang="ko-KR" altLang="en-US" spc="-150" dirty="0" smtClean="0"/>
              <a:t>서식을 지정해봅시다</a:t>
            </a:r>
            <a:r>
              <a:rPr lang="en-US" altLang="ko-KR" spc="-150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정수형 데이터 서식 지정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07" y="1459597"/>
            <a:ext cx="7610475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07" y="5202925"/>
            <a:ext cx="1676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9985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print( )</a:t>
            </a:r>
            <a:r>
              <a:rPr lang="ko-KR" altLang="en-US" spc="-150" dirty="0"/>
              <a:t>의 </a:t>
            </a:r>
            <a:r>
              <a:rPr lang="ko-KR" altLang="en-US" spc="-150" dirty="0" smtClean="0"/>
              <a:t>서식을 지정해봅시다</a:t>
            </a:r>
            <a:r>
              <a:rPr lang="en-US" altLang="ko-KR" spc="-150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실수 형 </a:t>
            </a:r>
            <a:r>
              <a:rPr lang="ko-KR" altLang="en-US" dirty="0"/>
              <a:t>데이터의 서식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2"/>
            <a:r>
              <a:rPr lang="ko-KR" altLang="en-US" dirty="0"/>
              <a:t>두 번째 </a:t>
            </a:r>
            <a:r>
              <a:rPr lang="en-US" altLang="ko-KR" dirty="0"/>
              <a:t>%7.1f</a:t>
            </a:r>
            <a:r>
              <a:rPr lang="ko-KR" altLang="en-US" dirty="0"/>
              <a:t>는 </a:t>
            </a:r>
            <a:r>
              <a:rPr lang="ko-KR" altLang="en-US" dirty="0" smtClean="0"/>
              <a:t>소수점 을 </a:t>
            </a:r>
            <a:r>
              <a:rPr lang="ko-KR" altLang="en-US" dirty="0"/>
              <a:t>포함한 전체 자리인 일곱 자리를 확보하고 소수점 아래는 한 자리만 </a:t>
            </a:r>
            <a:r>
              <a:rPr lang="ko-KR" altLang="en-US" dirty="0" smtClean="0"/>
              <a:t>차지한다는 의미</a:t>
            </a:r>
            <a:endParaRPr lang="en-US" altLang="ko-KR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60" y="2057725"/>
            <a:ext cx="8505945" cy="3580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980" y="5769260"/>
            <a:ext cx="16097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869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print( )</a:t>
            </a:r>
            <a:r>
              <a:rPr lang="ko-KR" altLang="en-US" spc="-150" dirty="0"/>
              <a:t>의 </a:t>
            </a:r>
            <a:r>
              <a:rPr lang="ko-KR" altLang="en-US" spc="-150" dirty="0" smtClean="0"/>
              <a:t>서식을 지정해봅시다</a:t>
            </a:r>
            <a:r>
              <a:rPr lang="en-US" altLang="ko-KR" spc="-150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문자열 형 </a:t>
            </a:r>
            <a:r>
              <a:rPr lang="ko-KR" altLang="en-US" dirty="0"/>
              <a:t>데이터 서식 지정</a:t>
            </a:r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39" y="1420019"/>
            <a:ext cx="8389088" cy="2560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477" y="4076779"/>
            <a:ext cx="18097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1567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print( )</a:t>
            </a:r>
            <a:r>
              <a:rPr lang="ko-KR" altLang="en-US" spc="-150" dirty="0"/>
              <a:t>의 </a:t>
            </a:r>
            <a:r>
              <a:rPr lang="ko-KR" altLang="en-US" spc="-150" dirty="0" smtClean="0"/>
              <a:t>서식을 지정해봅시다</a:t>
            </a:r>
            <a:r>
              <a:rPr lang="en-US" altLang="ko-KR" spc="-150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format( ) </a:t>
            </a:r>
            <a:r>
              <a:rPr lang="ko-KR" altLang="en-US" dirty="0"/>
              <a:t>함수의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     ex) print('{} x {} = {}'.format(x,y,x*y))</a:t>
            </a:r>
            <a:endParaRPr lang="en-US" altLang="ko-KR" smtClean="0"/>
          </a:p>
          <a:p>
            <a:pPr marL="457200" lvl="1" indent="0">
              <a:buNone/>
            </a:pPr>
            <a:r>
              <a:rPr lang="en-US" altLang="ko-KR" smtClean="0">
                <a:sym typeface="Wingdings" panose="05000000000000000000" pitchFamily="2" charset="2"/>
              </a:rPr>
              <a:t> 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두 행은 동일 결과를 출력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</a:t>
            </a:r>
            <a:r>
              <a:rPr lang="ko-KR" altLang="en-US" dirty="0" smtClean="0">
                <a:sym typeface="Wingdings" panose="05000000000000000000" pitchFamily="2" charset="2"/>
              </a:rPr>
              <a:t>두 </a:t>
            </a:r>
            <a:r>
              <a:rPr lang="ko-KR" altLang="en-US" dirty="0">
                <a:sym typeface="Wingdings" panose="05000000000000000000" pitchFamily="2" charset="2"/>
              </a:rPr>
              <a:t>번째 행에서 </a:t>
            </a:r>
            <a:r>
              <a:rPr lang="en-US" altLang="ko-KR" dirty="0">
                <a:sym typeface="Wingdings" panose="05000000000000000000" pitchFamily="2" charset="2"/>
              </a:rPr>
              <a:t>{ } </a:t>
            </a:r>
            <a:r>
              <a:rPr lang="ko-KR" altLang="en-US" dirty="0">
                <a:sym typeface="Wingdings" panose="05000000000000000000" pitchFamily="2" charset="2"/>
              </a:rPr>
              <a:t>안의 </a:t>
            </a:r>
            <a:r>
              <a:rPr lang="en-US" altLang="ko-KR" dirty="0">
                <a:sym typeface="Wingdings" panose="05000000000000000000" pitchFamily="2" charset="2"/>
              </a:rPr>
              <a:t>0, 1, 2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format( ) </a:t>
            </a:r>
            <a:r>
              <a:rPr lang="ko-KR" altLang="en-US" dirty="0">
                <a:sym typeface="Wingdings" panose="05000000000000000000" pitchFamily="2" charset="2"/>
              </a:rPr>
              <a:t>안의 </a:t>
            </a:r>
            <a:r>
              <a:rPr lang="en-US" altLang="ko-KR" dirty="0">
                <a:sym typeface="Wingdings" panose="05000000000000000000" pitchFamily="2" charset="2"/>
              </a:rPr>
              <a:t>0</a:t>
            </a:r>
            <a:r>
              <a:rPr lang="ko-KR" altLang="en-US" dirty="0">
                <a:sym typeface="Wingdings" panose="05000000000000000000" pitchFamily="2" charset="2"/>
              </a:rPr>
              <a:t>번째</a:t>
            </a:r>
            <a:r>
              <a:rPr lang="en-US" altLang="ko-KR" dirty="0">
                <a:sym typeface="Wingdings" panose="05000000000000000000" pitchFamily="2" charset="2"/>
              </a:rPr>
              <a:t>, 1</a:t>
            </a:r>
            <a:r>
              <a:rPr lang="ko-KR" altLang="en-US" dirty="0">
                <a:sym typeface="Wingdings" panose="05000000000000000000" pitchFamily="2" charset="2"/>
              </a:rPr>
              <a:t>번째</a:t>
            </a:r>
            <a:r>
              <a:rPr lang="en-US" altLang="ko-KR" dirty="0">
                <a:sym typeface="Wingdings" panose="05000000000000000000" pitchFamily="2" charset="2"/>
              </a:rPr>
              <a:t>, 2</a:t>
            </a:r>
            <a:r>
              <a:rPr lang="ko-KR" altLang="en-US" dirty="0">
                <a:sym typeface="Wingdings" panose="05000000000000000000" pitchFamily="2" charset="2"/>
              </a:rPr>
              <a:t>번째 값에 대응한다는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</a:t>
            </a:r>
            <a:r>
              <a:rPr lang="ko-KR" altLang="en-US" dirty="0" smtClean="0">
                <a:sym typeface="Wingdings" panose="05000000000000000000" pitchFamily="2" charset="2"/>
              </a:rPr>
              <a:t>의미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>%</a:t>
            </a:r>
            <a:r>
              <a:rPr lang="en-US" altLang="ko-KR" dirty="0" smtClean="0">
                <a:sym typeface="Wingdings" panose="05000000000000000000" pitchFamily="2" charset="2"/>
              </a:rPr>
              <a:t>d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%</a:t>
            </a:r>
            <a:r>
              <a:rPr lang="ko-KR" altLang="en-US" dirty="0">
                <a:sym typeface="Wingdings" panose="05000000000000000000" pitchFamily="2" charset="2"/>
              </a:rPr>
              <a:t>를 떼고 </a:t>
            </a:r>
            <a:r>
              <a:rPr lang="en-US" altLang="ko-KR" dirty="0">
                <a:sym typeface="Wingdings" panose="05000000000000000000" pitchFamily="2" charset="2"/>
              </a:rPr>
              <a:t>d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ko-KR" altLang="en-US" dirty="0" smtClean="0">
                <a:sym typeface="Wingdings" panose="05000000000000000000" pitchFamily="2" charset="2"/>
              </a:rPr>
              <a:t>표시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68" y="1268760"/>
            <a:ext cx="76866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71" y="3765805"/>
            <a:ext cx="67341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205" y="5857751"/>
            <a:ext cx="1495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3832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print( )</a:t>
            </a:r>
            <a:r>
              <a:rPr lang="ko-KR" altLang="en-US" spc="-150" dirty="0"/>
              <a:t>의 </a:t>
            </a:r>
            <a:r>
              <a:rPr lang="ko-KR" altLang="en-US" spc="-150" dirty="0" smtClean="0"/>
              <a:t>서식을 지정해봅시다</a:t>
            </a:r>
            <a:r>
              <a:rPr lang="en-US" altLang="ko-KR" spc="-150" dirty="0" smtClean="0"/>
              <a:t>(10)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다양한 이스케이프 문자</a:t>
            </a:r>
            <a:endParaRPr lang="en-US" altLang="ko-KR" dirty="0" smtClean="0"/>
          </a:p>
          <a:p>
            <a:pPr lvl="1"/>
            <a:r>
              <a:rPr lang="en-US" altLang="ko-KR" dirty="0"/>
              <a:t>print( )</a:t>
            </a:r>
            <a:r>
              <a:rPr lang="ko-KR" altLang="en-US" dirty="0"/>
              <a:t>문은 내용을 출력한 후에 한 행을 </a:t>
            </a:r>
            <a:r>
              <a:rPr lang="ko-KR" altLang="en-US" dirty="0" smtClean="0"/>
              <a:t>넘겨줌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" y="1893304"/>
            <a:ext cx="76485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" y="3429000"/>
            <a:ext cx="7648575" cy="2744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" y="2933700"/>
            <a:ext cx="11525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2402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print( )</a:t>
            </a:r>
            <a:r>
              <a:rPr lang="ko-KR" altLang="en-US" spc="-150" dirty="0"/>
              <a:t>의 </a:t>
            </a:r>
            <a:r>
              <a:rPr lang="ko-KR" altLang="en-US" spc="-150" dirty="0" smtClean="0"/>
              <a:t>서식을 지정해봅시다</a:t>
            </a:r>
            <a:r>
              <a:rPr lang="en-US" altLang="ko-KR" spc="-150" dirty="0" smtClean="0"/>
              <a:t>(11)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이스케이프 </a:t>
            </a:r>
            <a:r>
              <a:rPr lang="ko-KR" altLang="en-US" dirty="0" smtClean="0"/>
              <a:t>문자 활용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655" y="1355394"/>
            <a:ext cx="7094960" cy="195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655" y="3752150"/>
            <a:ext cx="7112565" cy="231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4" y="1355394"/>
            <a:ext cx="14382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752150"/>
            <a:ext cx="8096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9444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print( )</a:t>
            </a:r>
            <a:r>
              <a:rPr lang="ko-KR" altLang="en-US" spc="-150" dirty="0"/>
              <a:t>의 </a:t>
            </a:r>
            <a:r>
              <a:rPr lang="ko-KR" altLang="en-US" spc="-150" dirty="0" smtClean="0"/>
              <a:t>서식을 지정해봅시다</a:t>
            </a:r>
            <a:r>
              <a:rPr lang="en-US" altLang="ko-KR" spc="-150" dirty="0" smtClean="0"/>
              <a:t>(12)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별표 </a:t>
            </a:r>
            <a:r>
              <a:rPr lang="ko-KR" altLang="en-US" dirty="0" smtClean="0"/>
              <a:t>출력 프로그램 </a:t>
            </a:r>
            <a:r>
              <a:rPr lang="ko-KR" altLang="en-US" dirty="0"/>
              <a:t>완성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2051005"/>
            <a:ext cx="763905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92" y="1517605"/>
            <a:ext cx="14668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657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5" y="1088740"/>
            <a:ext cx="4339650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Chapter</a:t>
            </a:r>
            <a:r>
              <a:rPr lang="en-US" altLang="ko-KR" sz="40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66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</a:t>
            </a:r>
          </a:p>
          <a:p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변수와 데이터 형식 </a:t>
            </a:r>
            <a:endParaRPr lang="en-US" altLang="ko-KR" sz="3600" dirty="0" smtClean="0">
              <a:solidFill>
                <a:srgbClr val="1F497D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완전정복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26988" y="3686255"/>
            <a:ext cx="542048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print( )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의 서식을 지정해봅시다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변수를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확실히 이해합시다 </a:t>
            </a:r>
          </a:p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비트와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바이트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,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진수에 대해 알아봅시다 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04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데이터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형식을 정리해봅시다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변수를 확실히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이해합시다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4227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변수를 확실히 </a:t>
            </a:r>
            <a:r>
              <a:rPr lang="ko-KR" altLang="en-US" spc="-150" dirty="0"/>
              <a:t>이해합시다</a:t>
            </a:r>
            <a:r>
              <a:rPr lang="en-US" altLang="ko-KR" spc="-150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변수의 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pPr lvl="1"/>
            <a:r>
              <a:rPr lang="ko-KR" altLang="en-US" dirty="0"/>
              <a:t>변수는 어떤 값을 저장하기 위한 메모리 </a:t>
            </a:r>
            <a:r>
              <a:rPr lang="ko-KR" altLang="en-US" dirty="0" smtClean="0"/>
              <a:t>공간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r>
              <a:rPr lang="ko-KR" altLang="en-US" dirty="0"/>
              <a:t>‘그릇’이라고 </a:t>
            </a:r>
            <a:r>
              <a:rPr lang="ko-KR" altLang="en-US" dirty="0" smtClean="0"/>
              <a:t>생각함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가장 많이 사용하는 변수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00" y="2389824"/>
            <a:ext cx="77247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00" y="3274811"/>
            <a:ext cx="767715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00" y="5357864"/>
            <a:ext cx="11239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2647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변수를 확실히 </a:t>
            </a:r>
            <a:r>
              <a:rPr lang="ko-KR" altLang="en-US" spc="-150" dirty="0"/>
              <a:t>이해합시다</a:t>
            </a:r>
            <a:r>
              <a:rPr lang="en-US" altLang="ko-KR" spc="-150" dirty="0" smtClean="0"/>
              <a:t>(</a:t>
            </a:r>
            <a:r>
              <a:rPr lang="en-US" altLang="ko-KR" spc="-150" dirty="0"/>
              <a:t>2</a:t>
            </a:r>
            <a:r>
              <a:rPr lang="en-US" altLang="ko-KR" spc="-150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type( ) </a:t>
            </a:r>
            <a:r>
              <a:rPr lang="ko-KR" altLang="en-US" dirty="0"/>
              <a:t>함수는 변수의 종류를 </a:t>
            </a:r>
            <a:r>
              <a:rPr lang="ko-KR" altLang="en-US" dirty="0" smtClean="0"/>
              <a:t>확인하는 함수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파이썬에서</a:t>
            </a:r>
            <a:r>
              <a:rPr lang="ko-KR" altLang="en-US" dirty="0"/>
              <a:t> 변수의 데이터 </a:t>
            </a:r>
            <a:r>
              <a:rPr lang="ko-KR" altLang="en-US" dirty="0" smtClean="0"/>
              <a:t>형식은 값을 </a:t>
            </a:r>
            <a:r>
              <a:rPr lang="ko-KR" altLang="en-US" dirty="0"/>
              <a:t>넣는 순간마다 변경될 수 있는 유연한 구조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90" y="1528120"/>
            <a:ext cx="76485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64" y="3918528"/>
            <a:ext cx="74390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8549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변수를 확실히 </a:t>
            </a:r>
            <a:r>
              <a:rPr lang="ko-KR" altLang="en-US" spc="-150" dirty="0"/>
              <a:t>이해합시다</a:t>
            </a:r>
            <a:r>
              <a:rPr lang="en-US" altLang="ko-KR" spc="-150" dirty="0" smtClean="0"/>
              <a:t>(</a:t>
            </a:r>
            <a:r>
              <a:rPr lang="en-US" altLang="ko-KR" spc="-150" dirty="0"/>
              <a:t>3</a:t>
            </a:r>
            <a:r>
              <a:rPr lang="en-US" altLang="ko-KR" spc="-150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변수에 </a:t>
            </a:r>
            <a:r>
              <a:rPr lang="ko-KR" altLang="en-US" dirty="0" smtClean="0"/>
              <a:t>값을 담는 </a:t>
            </a:r>
            <a:r>
              <a:rPr lang="ko-KR" altLang="en-US" dirty="0"/>
              <a:t>방법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11" y="1448780"/>
            <a:ext cx="7425825" cy="1408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10" y="3150848"/>
            <a:ext cx="7425825" cy="2597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11" y="5817426"/>
            <a:ext cx="18097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1859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변수를 확실히 </a:t>
            </a:r>
            <a:r>
              <a:rPr lang="ko-KR" altLang="en-US" spc="-150" dirty="0"/>
              <a:t>이해합시다</a:t>
            </a:r>
            <a:r>
              <a:rPr lang="en-US" altLang="ko-KR" spc="-150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변수의 값을 변수에 넣기</a:t>
            </a:r>
            <a:endParaRPr lang="en-US" altLang="ko-KR" dirty="0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605" y="2473661"/>
            <a:ext cx="54102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87" y="2473661"/>
            <a:ext cx="16764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032" y="1360235"/>
            <a:ext cx="5306593" cy="814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4882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변수를 확실히 </a:t>
            </a:r>
            <a:r>
              <a:rPr lang="ko-KR" altLang="en-US" spc="-150" dirty="0"/>
              <a:t>이해합시다</a:t>
            </a:r>
            <a:r>
              <a:rPr lang="en-US" altLang="ko-KR" spc="-150" dirty="0" smtClean="0"/>
              <a:t>(</a:t>
            </a:r>
            <a:r>
              <a:rPr lang="en-US" altLang="ko-KR" spc="-150" dirty="0"/>
              <a:t>5</a:t>
            </a:r>
            <a:r>
              <a:rPr lang="en-US" altLang="ko-KR" spc="-150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계산 결과를 변수에 넣기</a:t>
            </a:r>
            <a:endParaRPr lang="en-US" altLang="ko-KR" dirty="0" smtClean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383" y="2228001"/>
            <a:ext cx="581025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530" y="1395653"/>
            <a:ext cx="57245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7" y="2228001"/>
            <a:ext cx="16383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8817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변수를 확실히 </a:t>
            </a:r>
            <a:r>
              <a:rPr lang="ko-KR" altLang="en-US" spc="-150" dirty="0"/>
              <a:t>이해합시다</a:t>
            </a:r>
            <a:r>
              <a:rPr lang="en-US" altLang="ko-KR" spc="-150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변수와 숫자의 연산을 변수에 </a:t>
            </a:r>
            <a:r>
              <a:rPr lang="ko-KR" altLang="en-US" dirty="0" smtClean="0"/>
              <a:t>넣기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963" y="1386066"/>
            <a:ext cx="5838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735" y="2213865"/>
            <a:ext cx="5819775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85" y="2213865"/>
            <a:ext cx="177165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4273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변수를 확실히 </a:t>
            </a:r>
            <a:r>
              <a:rPr lang="ko-KR" altLang="en-US" spc="-150" dirty="0"/>
              <a:t>이해합시다</a:t>
            </a:r>
            <a:r>
              <a:rPr lang="en-US" altLang="ko-KR" spc="-150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연속된 값을 대입하는 방식</a:t>
            </a:r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10" y="1231876"/>
            <a:ext cx="7375101" cy="1444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09" y="2857583"/>
            <a:ext cx="7375101" cy="3475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250" y="5919394"/>
            <a:ext cx="18192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957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변수를 확실히 </a:t>
            </a:r>
            <a:r>
              <a:rPr lang="ko-KR" altLang="en-US" spc="-150" dirty="0"/>
              <a:t>이해합시다</a:t>
            </a:r>
            <a:r>
              <a:rPr lang="en-US" altLang="ko-KR" spc="-150" dirty="0" smtClean="0"/>
              <a:t>(</a:t>
            </a:r>
            <a:r>
              <a:rPr lang="en-US" altLang="ko-KR" spc="-150" dirty="0"/>
              <a:t>8</a:t>
            </a:r>
            <a:r>
              <a:rPr lang="en-US" altLang="ko-KR" spc="-150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자신의 값에 계산 </a:t>
            </a:r>
            <a:r>
              <a:rPr lang="ko-KR" altLang="en-US" dirty="0" smtClean="0"/>
              <a:t>결과를 대입하는 </a:t>
            </a:r>
            <a:r>
              <a:rPr lang="ko-KR" altLang="en-US" dirty="0"/>
              <a:t>방식</a:t>
            </a:r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296" y="1358770"/>
            <a:ext cx="61912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00" y="2033845"/>
            <a:ext cx="6248400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65" y="2033845"/>
            <a:ext cx="15811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6901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변수를 확실히 </a:t>
            </a:r>
            <a:r>
              <a:rPr lang="ko-KR" altLang="en-US" spc="-150" dirty="0"/>
              <a:t>이해합시다</a:t>
            </a:r>
            <a:r>
              <a:rPr lang="en-US" altLang="ko-KR" spc="-150" dirty="0" smtClean="0"/>
              <a:t>(</a:t>
            </a:r>
            <a:r>
              <a:rPr lang="en-US" altLang="ko-KR" spc="-150" dirty="0"/>
              <a:t>9</a:t>
            </a:r>
            <a:r>
              <a:rPr lang="en-US" altLang="ko-KR" spc="-150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대입 </a:t>
            </a:r>
            <a:r>
              <a:rPr lang="ko-KR" altLang="en-US" dirty="0" smtClean="0"/>
              <a:t>연산자와 변수의 위치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틀린 문장</a:t>
            </a:r>
            <a:endParaRPr lang="en-US" altLang="ko-K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103" y="1898997"/>
            <a:ext cx="6819900" cy="530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102" y="2626505"/>
            <a:ext cx="68199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103" y="4980927"/>
            <a:ext cx="161925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665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서식에 맞춘 </a:t>
            </a:r>
            <a:r>
              <a:rPr lang="en-US" altLang="ko-KR" dirty="0"/>
              <a:t>print() </a:t>
            </a:r>
            <a:r>
              <a:rPr lang="ko-KR" altLang="en-US" dirty="0"/>
              <a:t>함수를 익힙니다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변수를 </a:t>
            </a:r>
            <a:r>
              <a:rPr lang="ko-KR" altLang="en-US" dirty="0"/>
              <a:t>완벽히 이해합니다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비트</a:t>
            </a:r>
            <a:r>
              <a:rPr lang="en-US" altLang="ko-KR" dirty="0"/>
              <a:t>, </a:t>
            </a:r>
            <a:r>
              <a:rPr lang="ko-KR" altLang="en-US" dirty="0"/>
              <a:t>바이트 및 진수를 공부합니다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정수</a:t>
            </a:r>
            <a:r>
              <a:rPr lang="en-US" altLang="ko-KR" dirty="0"/>
              <a:t>, </a:t>
            </a:r>
            <a:r>
              <a:rPr lang="ko-KR" altLang="en-US" dirty="0"/>
              <a:t>실수</a:t>
            </a:r>
            <a:r>
              <a:rPr lang="en-US" altLang="ko-KR" dirty="0"/>
              <a:t>, </a:t>
            </a:r>
            <a:r>
              <a:rPr lang="ko-KR" altLang="en-US" dirty="0"/>
              <a:t>문자열 등 기본적인 데이터 형식을 학습합니다</a:t>
            </a:r>
            <a:r>
              <a:rPr lang="en-US" altLang="ko-KR" dirty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변수를 확실히 </a:t>
            </a:r>
            <a:r>
              <a:rPr lang="ko-KR" altLang="en-US" spc="-150" dirty="0"/>
              <a:t>이해합시다</a:t>
            </a:r>
            <a:r>
              <a:rPr lang="en-US" altLang="ko-KR" spc="-150" dirty="0" smtClean="0"/>
              <a:t>(10)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왼쪽에 변수 선언</a:t>
            </a:r>
            <a:endParaRPr lang="en-US" altLang="ko-KR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67" y="1485663"/>
            <a:ext cx="7696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67" y="2353600"/>
            <a:ext cx="770572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67" y="4836338"/>
            <a:ext cx="15906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7423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03 </a:t>
            </a:r>
            <a:r>
              <a:rPr lang="ko-KR" altLang="en-US" dirty="0"/>
              <a:t>비트와 바이트</a:t>
            </a:r>
            <a:r>
              <a:rPr lang="en-US" altLang="ko-KR" dirty="0" smtClean="0"/>
              <a:t>,</a:t>
            </a:r>
            <a:r>
              <a:rPr lang="ko-KR" altLang="en-US" dirty="0" smtClean="0"/>
              <a:t>진수에 </a:t>
            </a:r>
            <a:r>
              <a:rPr lang="ko-KR" altLang="en-US" dirty="0"/>
              <a:t>대해 알아봅시다</a:t>
            </a:r>
          </a:p>
        </p:txBody>
      </p:sp>
    </p:spTree>
    <p:extLst>
      <p:ext uri="{BB962C8B-B14F-4D97-AF65-F5344CB8AC3E}">
        <p14:creationId xmlns:p14="http://schemas.microsoft.com/office/powerpoint/2010/main" val="3276132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비트와 바이트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진수에 </a:t>
            </a:r>
            <a:r>
              <a:rPr lang="ko-KR" altLang="en-US" spc="-150" dirty="0"/>
              <a:t>대해 알아봅시다</a:t>
            </a:r>
            <a:r>
              <a:rPr lang="en-US" altLang="ko-KR" spc="-150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비트</a:t>
            </a:r>
            <a:r>
              <a:rPr lang="en-US" altLang="ko-KR" dirty="0"/>
              <a:t>(Bit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컴퓨터에서 표현할 수 있는 제일 작은 </a:t>
            </a:r>
            <a:r>
              <a:rPr lang="ko-KR" altLang="en-US" dirty="0" smtClean="0"/>
              <a:t>단위로 </a:t>
            </a:r>
            <a:r>
              <a:rPr lang="en-US" altLang="ko-KR" dirty="0"/>
              <a:t>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</a:t>
            </a:r>
            <a:r>
              <a:rPr lang="ko-KR" altLang="en-US" dirty="0"/>
              <a:t>만 </a:t>
            </a:r>
            <a:r>
              <a:rPr lang="ko-KR" altLang="en-US" dirty="0" smtClean="0"/>
              <a:t>존재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</a:t>
            </a:r>
            <a:r>
              <a:rPr lang="ko-KR" altLang="en-US" dirty="0"/>
              <a:t> 하나의 비트로 표현할 수 있는 가짓수는 </a:t>
            </a:r>
            <a:r>
              <a:rPr lang="en-US" altLang="ko-KR" dirty="0"/>
              <a:t>2</a:t>
            </a:r>
            <a:r>
              <a:rPr lang="ko-KR" altLang="en-US" dirty="0"/>
              <a:t>가 </a:t>
            </a:r>
            <a:r>
              <a:rPr lang="ko-KR" altLang="en-US" dirty="0" smtClean="0"/>
              <a:t>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두 개의 전기 스위치</a:t>
            </a:r>
            <a:r>
              <a:rPr lang="en-US" altLang="ko-KR" dirty="0"/>
              <a:t>(=2</a:t>
            </a:r>
            <a:r>
              <a:rPr lang="ko-KR" altLang="en-US" dirty="0"/>
              <a:t>비트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2</a:t>
            </a:r>
            <a:r>
              <a:rPr lang="ko-KR" altLang="en-US" dirty="0"/>
              <a:t>진수로 </a:t>
            </a:r>
            <a:r>
              <a:rPr lang="ko-KR" altLang="en-US" dirty="0" smtClean="0"/>
              <a:t>나타내면 </a:t>
            </a:r>
            <a:r>
              <a:rPr lang="ko-KR" altLang="en-US" dirty="0"/>
              <a:t>각각 </a:t>
            </a:r>
            <a:r>
              <a:rPr lang="en-US" altLang="ko-KR" dirty="0"/>
              <a:t>00, 01, 10, 11</a:t>
            </a:r>
            <a:r>
              <a:rPr lang="ko-KR" altLang="en-US" dirty="0"/>
              <a:t>이고 </a:t>
            </a:r>
            <a:r>
              <a:rPr lang="en-US" altLang="ko-KR" dirty="0"/>
              <a:t>10</a:t>
            </a:r>
            <a:r>
              <a:rPr lang="ko-KR" altLang="en-US" dirty="0"/>
              <a:t>진수로 나타내면 </a:t>
            </a:r>
            <a:r>
              <a:rPr lang="en-US" altLang="ko-KR" dirty="0"/>
              <a:t>0, 1, 2, </a:t>
            </a:r>
            <a:r>
              <a:rPr lang="en-US" altLang="ko-KR" dirty="0" smtClean="0"/>
              <a:t>3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다음을 유추할 수 있음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즉 </a:t>
            </a:r>
            <a:r>
              <a:rPr lang="en-US" altLang="ko-KR" dirty="0"/>
              <a:t>3</a:t>
            </a:r>
            <a:r>
              <a:rPr lang="ko-KR" altLang="en-US" dirty="0"/>
              <a:t>비트로 표현할 수 있는 가짓수는 </a:t>
            </a:r>
            <a:r>
              <a:rPr lang="en-US" altLang="ko-KR" dirty="0" smtClean="0"/>
              <a:t>2</a:t>
            </a:r>
            <a:r>
              <a:rPr lang="en-US" altLang="ko-KR" baseline="30000" dirty="0" smtClean="0"/>
              <a:t>3</a:t>
            </a:r>
            <a:r>
              <a:rPr lang="en-US" altLang="ko-KR" dirty="0" smtClean="0"/>
              <a:t>=8</a:t>
            </a:r>
            <a:r>
              <a:rPr lang="ko-KR" altLang="en-US" dirty="0"/>
              <a:t>이 되고</a:t>
            </a:r>
            <a:r>
              <a:rPr lang="en-US" altLang="ko-KR" dirty="0"/>
              <a:t>, 4</a:t>
            </a:r>
            <a:r>
              <a:rPr lang="ko-KR" altLang="en-US" dirty="0"/>
              <a:t>비트로 표현할 수 있는 </a:t>
            </a:r>
            <a:r>
              <a:rPr lang="ko-KR" altLang="en-US" dirty="0" smtClean="0"/>
              <a:t>가짓수는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2</a:t>
            </a:r>
            <a:r>
              <a:rPr lang="en-US" altLang="ko-KR" baseline="30000" dirty="0" smtClean="0"/>
              <a:t>4</a:t>
            </a:r>
            <a:r>
              <a:rPr lang="en-US" altLang="ko-KR" dirty="0" smtClean="0"/>
              <a:t>=16</a:t>
            </a:r>
            <a:r>
              <a:rPr lang="ko-KR" altLang="en-US" dirty="0" smtClean="0"/>
              <a:t>임 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66" y="1988840"/>
            <a:ext cx="6132865" cy="2315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897" y="1988840"/>
            <a:ext cx="14954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66" y="5083783"/>
            <a:ext cx="6274709" cy="42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0060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비트와 바이트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진수에 </a:t>
            </a:r>
            <a:r>
              <a:rPr lang="ko-KR" altLang="en-US" spc="-150" dirty="0"/>
              <a:t>대해 알아봅시다</a:t>
            </a:r>
            <a:r>
              <a:rPr lang="en-US" altLang="ko-KR" spc="-150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진수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16</a:t>
            </a:r>
            <a:r>
              <a:rPr lang="ko-KR" altLang="en-US" dirty="0"/>
              <a:t>진수는 </a:t>
            </a:r>
            <a:r>
              <a:rPr lang="en-US" altLang="ko-KR" dirty="0"/>
              <a:t>0~F</a:t>
            </a:r>
            <a:r>
              <a:rPr lang="ko-KR" altLang="en-US" dirty="0"/>
              <a:t>까지 총 </a:t>
            </a:r>
            <a:r>
              <a:rPr lang="en-US" altLang="ko-KR" dirty="0"/>
              <a:t>16</a:t>
            </a:r>
            <a:r>
              <a:rPr lang="ko-KR" altLang="en-US" dirty="0"/>
              <a:t>가지의 숫자로 </a:t>
            </a:r>
            <a:r>
              <a:rPr lang="ko-KR" altLang="en-US" dirty="0" smtClean="0"/>
              <a:t>표현</a:t>
            </a:r>
            <a:r>
              <a:rPr lang="en-US" altLang="ko-KR" dirty="0" smtClean="0"/>
              <a:t>. </a:t>
            </a:r>
            <a:r>
              <a:rPr lang="en-US" altLang="ko-KR" dirty="0"/>
              <a:t>16</a:t>
            </a:r>
            <a:r>
              <a:rPr lang="ko-KR" altLang="en-US" dirty="0"/>
              <a:t>진수가 필요한 이유는 </a:t>
            </a:r>
            <a:r>
              <a:rPr lang="en-US" altLang="ko-KR" dirty="0"/>
              <a:t>2</a:t>
            </a:r>
            <a:r>
              <a:rPr lang="ko-KR" altLang="en-US" dirty="0"/>
              <a:t>진수의 네 자리와 </a:t>
            </a:r>
            <a:r>
              <a:rPr lang="en-US" altLang="ko-KR" dirty="0"/>
              <a:t>16</a:t>
            </a:r>
            <a:r>
              <a:rPr lang="ko-KR" altLang="en-US" dirty="0"/>
              <a:t>진수 한 자리가 </a:t>
            </a:r>
            <a:r>
              <a:rPr lang="ko-KR" altLang="en-US" dirty="0" smtClean="0"/>
              <a:t>맞아떨어지기 때문임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63" y="1803627"/>
            <a:ext cx="7486600" cy="3385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742" y="1210233"/>
            <a:ext cx="19335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3940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비트와 바이트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진수에 </a:t>
            </a:r>
            <a:r>
              <a:rPr lang="ko-KR" altLang="en-US" spc="-150" dirty="0"/>
              <a:t>대해 알아봅시다</a:t>
            </a:r>
            <a:r>
              <a:rPr lang="en-US" altLang="ko-KR" spc="-150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바이트</a:t>
            </a:r>
            <a:endParaRPr lang="en-US" altLang="ko-KR" dirty="0" smtClean="0"/>
          </a:p>
          <a:p>
            <a:pPr lvl="1"/>
            <a:r>
              <a:rPr lang="en-US" altLang="ko-KR" dirty="0"/>
              <a:t>8</a:t>
            </a:r>
            <a:r>
              <a:rPr lang="ko-KR" altLang="en-US" dirty="0"/>
              <a:t>개의 비트가 합쳐진 </a:t>
            </a:r>
            <a:r>
              <a:rPr lang="ko-KR" altLang="en-US" dirty="0" smtClean="0"/>
              <a:t>단위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4" y="1838966"/>
            <a:ext cx="8937485" cy="2839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245" y="4796859"/>
            <a:ext cx="17621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55423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비트와 바이트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진수에 </a:t>
            </a:r>
            <a:r>
              <a:rPr lang="ko-KR" altLang="en-US" spc="-150" dirty="0"/>
              <a:t>대해 알아봅시다</a:t>
            </a:r>
            <a:r>
              <a:rPr lang="en-US" altLang="ko-KR" spc="-150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진수의 변환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18" y="1583795"/>
            <a:ext cx="767715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118" y="4329100"/>
            <a:ext cx="12382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64357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비트와 바이트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진수에 </a:t>
            </a:r>
            <a:r>
              <a:rPr lang="ko-KR" altLang="en-US" spc="-150" dirty="0"/>
              <a:t>대해 알아봅시다</a:t>
            </a:r>
            <a:r>
              <a:rPr lang="en-US" altLang="ko-KR" spc="-150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ko-KR" dirty="0"/>
              <a:t>	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998730"/>
            <a:ext cx="7705725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890" y="5437379"/>
            <a:ext cx="15049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64607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비트와 바이트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진수에 </a:t>
            </a:r>
            <a:r>
              <a:rPr lang="ko-KR" altLang="en-US" spc="-150" dirty="0"/>
              <a:t>대해 알아봅시다</a:t>
            </a:r>
            <a:r>
              <a:rPr lang="en-US" altLang="ko-KR" spc="-150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err="1" smtClean="0"/>
              <a:t>파이썬에서는</a:t>
            </a:r>
            <a:r>
              <a:rPr lang="ko-KR" altLang="en-US" dirty="0" smtClean="0"/>
              <a:t> </a:t>
            </a:r>
            <a:r>
              <a:rPr lang="en-US" altLang="ko-KR" dirty="0"/>
              <a:t>2</a:t>
            </a:r>
            <a:r>
              <a:rPr lang="ko-KR" altLang="en-US" dirty="0"/>
              <a:t>진수를 입력하려면 앞에 </a:t>
            </a:r>
            <a:r>
              <a:rPr lang="en-US" altLang="ko-KR" dirty="0"/>
              <a:t>0b </a:t>
            </a:r>
            <a:r>
              <a:rPr lang="ko-KR" altLang="en-US" dirty="0"/>
              <a:t>또는 </a:t>
            </a:r>
            <a:r>
              <a:rPr lang="en-US" altLang="ko-KR" dirty="0"/>
              <a:t>0B</a:t>
            </a:r>
            <a:r>
              <a:rPr lang="ko-KR" altLang="en-US" dirty="0"/>
              <a:t>를 </a:t>
            </a:r>
            <a:r>
              <a:rPr lang="ko-KR" altLang="en-US" dirty="0" smtClean="0"/>
              <a:t>붙여줌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출력 시 </a:t>
            </a:r>
            <a:r>
              <a:rPr lang="en-US" altLang="ko-KR" dirty="0"/>
              <a:t>10</a:t>
            </a:r>
            <a:r>
              <a:rPr lang="ko-KR" altLang="en-US" dirty="0"/>
              <a:t>진수로 </a:t>
            </a:r>
            <a:r>
              <a:rPr lang="ko-KR" altLang="en-US" dirty="0" smtClean="0"/>
              <a:t>나옴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/>
              <a:t>또는 </a:t>
            </a:r>
            <a:r>
              <a:rPr lang="en-US" altLang="ko-KR" dirty="0" err="1"/>
              <a:t>int</a:t>
            </a:r>
            <a:r>
              <a:rPr lang="en-US" altLang="ko-KR" dirty="0"/>
              <a:t>(‘</a:t>
            </a:r>
            <a:r>
              <a:rPr lang="ko-KR" altLang="en-US" dirty="0"/>
              <a:t>숫자’ </a:t>
            </a:r>
            <a:r>
              <a:rPr lang="en-US" altLang="ko-KR" dirty="0"/>
              <a:t>, </a:t>
            </a:r>
            <a:r>
              <a:rPr lang="ko-KR" altLang="en-US" dirty="0"/>
              <a:t>진수</a:t>
            </a:r>
            <a:r>
              <a:rPr lang="en-US" altLang="ko-KR" dirty="0"/>
              <a:t>)</a:t>
            </a:r>
            <a:r>
              <a:rPr lang="ko-KR" altLang="en-US" dirty="0"/>
              <a:t>를 사용하면 </a:t>
            </a:r>
            <a:r>
              <a:rPr lang="en-US" altLang="ko-KR" dirty="0"/>
              <a:t>10</a:t>
            </a:r>
            <a:r>
              <a:rPr lang="ko-KR" altLang="en-US" dirty="0"/>
              <a:t>진수로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/>
              <a:t>16</a:t>
            </a:r>
            <a:r>
              <a:rPr lang="ko-KR" altLang="en-US" dirty="0"/>
              <a:t>진수는 앞에 </a:t>
            </a:r>
            <a:r>
              <a:rPr lang="en-US" altLang="ko-KR" dirty="0"/>
              <a:t>0x </a:t>
            </a:r>
            <a:r>
              <a:rPr lang="ko-KR" altLang="en-US" dirty="0"/>
              <a:t>또는 </a:t>
            </a:r>
            <a:r>
              <a:rPr lang="en-US" altLang="ko-KR" dirty="0"/>
              <a:t>0X</a:t>
            </a:r>
            <a:r>
              <a:rPr lang="ko-KR" altLang="en-US" dirty="0"/>
              <a:t>를 붙여주거나 </a:t>
            </a:r>
            <a:r>
              <a:rPr lang="en-US" altLang="ko-KR" dirty="0" err="1"/>
              <a:t>int</a:t>
            </a:r>
            <a:r>
              <a:rPr lang="en-US" altLang="ko-KR" dirty="0"/>
              <a:t>() </a:t>
            </a:r>
            <a:r>
              <a:rPr lang="ko-KR" altLang="en-US" dirty="0"/>
              <a:t>함수를 사용해 </a:t>
            </a:r>
            <a:r>
              <a:rPr lang="en-US" altLang="ko-KR" dirty="0"/>
              <a:t>10</a:t>
            </a:r>
            <a:r>
              <a:rPr lang="ko-KR" altLang="en-US" dirty="0"/>
              <a:t>진수로 </a:t>
            </a:r>
            <a:r>
              <a:rPr lang="ko-KR" altLang="en-US" dirty="0" smtClean="0"/>
              <a:t>변환</a:t>
            </a:r>
            <a:r>
              <a:rPr lang="en-US" altLang="ko-KR" dirty="0" smtClean="0"/>
              <a:t>.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89" y="1308239"/>
            <a:ext cx="7605845" cy="1024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89" y="2996325"/>
            <a:ext cx="7605845" cy="10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89" y="4732260"/>
            <a:ext cx="7605845" cy="1288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66604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비트와 바이트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진수에 </a:t>
            </a:r>
            <a:r>
              <a:rPr lang="ko-KR" altLang="en-US" spc="-150" dirty="0"/>
              <a:t>대해 알아봅시다</a:t>
            </a:r>
            <a:r>
              <a:rPr lang="en-US" altLang="ko-KR" spc="-150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진수 변환 </a:t>
            </a:r>
            <a:r>
              <a:rPr lang="ko-KR" altLang="en-US" dirty="0" smtClean="0"/>
              <a:t>연습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07" y="1964797"/>
            <a:ext cx="4021115" cy="238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22" y="4577026"/>
            <a:ext cx="19431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717" y="1450885"/>
            <a:ext cx="4275512" cy="288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602" y="4566918"/>
            <a:ext cx="19716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13381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비트와 바이트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진수에 </a:t>
            </a:r>
            <a:r>
              <a:rPr lang="ko-KR" altLang="en-US" spc="-150" dirty="0"/>
              <a:t>대해 알아봅시다</a:t>
            </a:r>
            <a:r>
              <a:rPr lang="en-US" altLang="ko-KR" spc="-150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dirty="0" err="1"/>
              <a:t> 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1157652"/>
            <a:ext cx="776287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671877"/>
            <a:ext cx="14097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87" y="3388482"/>
            <a:ext cx="313372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387" y="5931657"/>
            <a:ext cx="17621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008" y="3388482"/>
            <a:ext cx="41910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938" y="5807832"/>
            <a:ext cx="17145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5193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이번 </a:t>
            </a:r>
            <a:r>
              <a:rPr lang="ko-KR" altLang="en-US" dirty="0" smtClean="0"/>
              <a:t>장에서 만들 </a:t>
            </a:r>
            <a:r>
              <a:rPr lang="ko-KR" altLang="en-US" dirty="0"/>
              <a:t>프로그램</a:t>
            </a:r>
          </a:p>
        </p:txBody>
      </p:sp>
    </p:spTree>
    <p:extLst>
      <p:ext uri="{BB962C8B-B14F-4D97-AF65-F5344CB8AC3E}">
        <p14:creationId xmlns:p14="http://schemas.microsoft.com/office/powerpoint/2010/main" val="21943043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비트와 바이트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진수에 </a:t>
            </a:r>
            <a:r>
              <a:rPr lang="ko-KR" altLang="en-US" spc="-150" dirty="0"/>
              <a:t>대해 알아봅시다</a:t>
            </a:r>
            <a:r>
              <a:rPr lang="en-US" altLang="ko-KR" spc="-150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hex(</a:t>
            </a:r>
            <a:r>
              <a:rPr lang="ko-KR" altLang="en-US" dirty="0"/>
              <a:t>숫자</a:t>
            </a:r>
            <a:r>
              <a:rPr lang="en-US" altLang="ko-KR" dirty="0"/>
              <a:t>), </a:t>
            </a:r>
            <a:r>
              <a:rPr lang="en-US" altLang="ko-KR" dirty="0" err="1"/>
              <a:t>oct</a:t>
            </a:r>
            <a:r>
              <a:rPr lang="en-US" altLang="ko-KR" dirty="0"/>
              <a:t>(</a:t>
            </a:r>
            <a:r>
              <a:rPr lang="ko-KR" altLang="en-US" dirty="0"/>
              <a:t>숫자</a:t>
            </a:r>
            <a:r>
              <a:rPr lang="en-US" altLang="ko-KR" dirty="0"/>
              <a:t>), bin(</a:t>
            </a:r>
            <a:r>
              <a:rPr lang="ko-KR" altLang="en-US" dirty="0"/>
              <a:t>숫자</a:t>
            </a:r>
            <a:r>
              <a:rPr lang="en-US" altLang="ko-KR" dirty="0"/>
              <a:t>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2"/>
            <a:r>
              <a:rPr lang="en-US" altLang="ko-KR" dirty="0"/>
              <a:t>hex()</a:t>
            </a:r>
            <a:r>
              <a:rPr lang="ko-KR" altLang="en-US" dirty="0"/>
              <a:t>는 </a:t>
            </a:r>
            <a:r>
              <a:rPr lang="en-US" altLang="ko-KR" dirty="0"/>
              <a:t>16</a:t>
            </a:r>
            <a:r>
              <a:rPr lang="ko-KR" altLang="en-US" dirty="0"/>
              <a:t>진수로</a:t>
            </a:r>
            <a:r>
              <a:rPr lang="en-US" altLang="ko-KR" dirty="0"/>
              <a:t>, </a:t>
            </a:r>
            <a:r>
              <a:rPr lang="en-US" altLang="ko-KR" dirty="0" err="1"/>
              <a:t>oct</a:t>
            </a:r>
            <a:r>
              <a:rPr lang="en-US" altLang="ko-KR" dirty="0"/>
              <a:t>()</a:t>
            </a:r>
            <a:r>
              <a:rPr lang="ko-KR" altLang="en-US" dirty="0"/>
              <a:t>는 </a:t>
            </a:r>
            <a:r>
              <a:rPr lang="en-US" altLang="ko-KR" dirty="0"/>
              <a:t>8</a:t>
            </a:r>
            <a:r>
              <a:rPr lang="ko-KR" altLang="en-US" dirty="0"/>
              <a:t>진수로</a:t>
            </a:r>
            <a:r>
              <a:rPr lang="en-US" altLang="ko-KR" dirty="0"/>
              <a:t>, bin()</a:t>
            </a:r>
            <a:r>
              <a:rPr lang="ko-KR" altLang="en-US" dirty="0"/>
              <a:t>은 </a:t>
            </a:r>
            <a:r>
              <a:rPr lang="en-US" altLang="ko-KR" dirty="0"/>
              <a:t>2</a:t>
            </a:r>
            <a:r>
              <a:rPr lang="ko-KR" altLang="en-US" dirty="0"/>
              <a:t>진수로 </a:t>
            </a:r>
            <a:r>
              <a:rPr lang="ko-KR" altLang="en-US" dirty="0" smtClean="0"/>
              <a:t>결과 출력</a:t>
            </a:r>
            <a:endParaRPr lang="en-US" altLang="ko-KR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701" y="1994806"/>
            <a:ext cx="7017752" cy="501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11" y="2589847"/>
            <a:ext cx="7960952" cy="10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35623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비트와 바이트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진수에 </a:t>
            </a:r>
            <a:r>
              <a:rPr lang="ko-KR" altLang="en-US" spc="-150" dirty="0"/>
              <a:t>대해 알아봅시다</a:t>
            </a:r>
            <a:r>
              <a:rPr lang="en-US" altLang="ko-KR" spc="-150" dirty="0" smtClean="0"/>
              <a:t>(10)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진수 </a:t>
            </a:r>
            <a:r>
              <a:rPr lang="ko-KR" altLang="en-US" dirty="0" smtClean="0"/>
              <a:t>변환 프로그램 완성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조건식이 </a:t>
            </a:r>
            <a:r>
              <a:rPr lang="ko-KR" altLang="en-US" dirty="0"/>
              <a:t>참일 경우에 </a:t>
            </a:r>
            <a:r>
              <a:rPr lang="en-US" altLang="ko-KR" dirty="0"/>
              <a:t>if</a:t>
            </a:r>
            <a:r>
              <a:rPr lang="ko-KR" altLang="en-US" dirty="0"/>
              <a:t>문 아래가 </a:t>
            </a:r>
            <a:r>
              <a:rPr lang="ko-KR" altLang="en-US" dirty="0" smtClean="0"/>
              <a:t>수행</a:t>
            </a:r>
            <a:endParaRPr lang="en-US" altLang="ko-KR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975" y="1080284"/>
            <a:ext cx="2696565" cy="68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4" y="1881121"/>
            <a:ext cx="13906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18" y="1853825"/>
            <a:ext cx="5170580" cy="472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63618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04 </a:t>
            </a:r>
            <a:r>
              <a:rPr lang="ko-KR" altLang="en-US" dirty="0"/>
              <a:t>데이터 </a:t>
            </a:r>
            <a:r>
              <a:rPr lang="ko-KR" altLang="en-US" dirty="0" smtClean="0"/>
              <a:t>형식을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정리해봅시다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6836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데이터 </a:t>
            </a:r>
            <a:r>
              <a:rPr lang="ko-KR" altLang="en-US" spc="-150" dirty="0" smtClean="0"/>
              <a:t>형식을 정리해봅시다</a:t>
            </a:r>
            <a:r>
              <a:rPr lang="en-US" altLang="ko-KR" spc="-150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정수 데이터 형식</a:t>
            </a:r>
            <a:endParaRPr lang="en-US" altLang="ko-KR" dirty="0" smtClean="0"/>
          </a:p>
          <a:p>
            <a:pPr lvl="1"/>
            <a:r>
              <a:rPr lang="ko-KR" altLang="en-US" dirty="0"/>
              <a:t>정수형은 소수점이 없는 </a:t>
            </a:r>
            <a:r>
              <a:rPr lang="ko-KR" altLang="en-US" dirty="0" smtClean="0"/>
              <a:t>데이터임</a:t>
            </a:r>
            <a:r>
              <a:rPr lang="en-US" altLang="ko-KR" dirty="0" smtClean="0"/>
              <a:t>. ( </a:t>
            </a:r>
            <a:r>
              <a:rPr lang="ko-KR" altLang="en-US" dirty="0" smtClean="0"/>
              <a:t>기본적인 정수형</a:t>
            </a:r>
            <a:r>
              <a:rPr lang="en-US" altLang="ko-KR" dirty="0" smtClean="0"/>
              <a:t> 100</a:t>
            </a:r>
            <a:r>
              <a:rPr lang="en-US" altLang="ko-KR" dirty="0"/>
              <a:t>, -123, 0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 err="1" smtClean="0"/>
              <a:t>파이썬은</a:t>
            </a:r>
            <a:r>
              <a:rPr lang="ko-KR" altLang="en-US" dirty="0" smtClean="0"/>
              <a:t> </a:t>
            </a:r>
            <a:r>
              <a:rPr lang="ko-KR" altLang="en-US" dirty="0"/>
              <a:t>변수의 </a:t>
            </a:r>
            <a:r>
              <a:rPr lang="ko-KR" altLang="en-US" dirty="0" smtClean="0"/>
              <a:t>선언이 </a:t>
            </a:r>
            <a:r>
              <a:rPr lang="ko-KR" altLang="en-US" dirty="0"/>
              <a:t>없으며 변수에 값을 넣는 순간 변수의 데이터 형식이 </a:t>
            </a:r>
            <a:r>
              <a:rPr lang="ko-KR" altLang="en-US" dirty="0" smtClean="0"/>
              <a:t>결정됨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r>
              <a:rPr lang="ko-KR" altLang="en-US" dirty="0"/>
              <a:t>는 </a:t>
            </a:r>
            <a:r>
              <a:rPr lang="ko-KR" altLang="en-US" dirty="0" smtClean="0"/>
              <a:t>기본적인 </a:t>
            </a:r>
            <a:r>
              <a:rPr lang="ko-KR" altLang="en-US" dirty="0"/>
              <a:t>정수 데이터 </a:t>
            </a:r>
            <a:r>
              <a:rPr lang="ko-KR" altLang="en-US" dirty="0" smtClean="0"/>
              <a:t>형식이며 </a:t>
            </a:r>
            <a:r>
              <a:rPr lang="ko-KR" altLang="en-US" dirty="0" err="1"/>
              <a:t>파이썬</a:t>
            </a:r>
            <a:r>
              <a:rPr lang="ko-KR" altLang="en-US" dirty="0"/>
              <a:t> 버전 </a:t>
            </a:r>
            <a:r>
              <a:rPr lang="en-US" altLang="ko-KR" dirty="0"/>
              <a:t>3.5</a:t>
            </a:r>
            <a:r>
              <a:rPr lang="ko-KR" altLang="en-US" dirty="0"/>
              <a:t>에서는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en-US" dirty="0"/>
              <a:t>크기의 제한이 </a:t>
            </a:r>
            <a:r>
              <a:rPr lang="ko-KR" altLang="en-US" dirty="0" smtClean="0"/>
              <a:t>없음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66" y="2313918"/>
            <a:ext cx="7675216" cy="128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13" y="4442012"/>
            <a:ext cx="7675217" cy="131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67870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데이터 </a:t>
            </a:r>
            <a:r>
              <a:rPr lang="ko-KR" altLang="en-US" spc="-150" dirty="0" smtClean="0"/>
              <a:t>형식을 정리해봅시다</a:t>
            </a:r>
            <a:r>
              <a:rPr lang="en-US" altLang="ko-KR" spc="-150" dirty="0" smtClean="0"/>
              <a:t>(</a:t>
            </a:r>
            <a:r>
              <a:rPr lang="en-US" altLang="ko-KR" spc="-150" dirty="0"/>
              <a:t>2</a:t>
            </a:r>
            <a:r>
              <a:rPr lang="en-US" altLang="ko-KR" spc="-150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16</a:t>
            </a:r>
            <a:r>
              <a:rPr lang="ko-KR" altLang="en-US" dirty="0"/>
              <a:t>진수는 </a:t>
            </a:r>
            <a:r>
              <a:rPr lang="en-US" altLang="ko-KR" dirty="0"/>
              <a:t>0x</a:t>
            </a:r>
            <a:r>
              <a:rPr lang="ko-KR" altLang="en-US" dirty="0"/>
              <a:t>나 </a:t>
            </a:r>
            <a:r>
              <a:rPr lang="en-US" altLang="ko-KR" dirty="0"/>
              <a:t>0X</a:t>
            </a:r>
            <a:r>
              <a:rPr lang="ko-KR" altLang="en-US" dirty="0"/>
              <a:t>로</a:t>
            </a:r>
            <a:r>
              <a:rPr lang="en-US" altLang="ko-KR" dirty="0"/>
              <a:t>, 8</a:t>
            </a:r>
            <a:r>
              <a:rPr lang="ko-KR" altLang="en-US" dirty="0"/>
              <a:t>진수는 </a:t>
            </a:r>
            <a:r>
              <a:rPr lang="en-US" altLang="ko-KR" dirty="0"/>
              <a:t>0o</a:t>
            </a:r>
            <a:r>
              <a:rPr lang="ko-KR" altLang="en-US" dirty="0"/>
              <a:t>나 </a:t>
            </a:r>
            <a:r>
              <a:rPr lang="en-US" altLang="ko-KR" dirty="0"/>
              <a:t>0O(</a:t>
            </a:r>
            <a:r>
              <a:rPr lang="ko-KR" altLang="en-US" dirty="0"/>
              <a:t>숫자</a:t>
            </a:r>
            <a:r>
              <a:rPr lang="en-US" altLang="ko-KR" dirty="0"/>
              <a:t>+</a:t>
            </a:r>
            <a:r>
              <a:rPr lang="ko-KR" altLang="en-US" dirty="0"/>
              <a:t>알파벳 오</a:t>
            </a:r>
            <a:r>
              <a:rPr lang="en-US" altLang="ko-KR" dirty="0"/>
              <a:t>)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진수는 </a:t>
            </a:r>
            <a:r>
              <a:rPr lang="en-US" altLang="ko-KR" dirty="0"/>
              <a:t>0b</a:t>
            </a:r>
            <a:r>
              <a:rPr lang="ko-KR" altLang="en-US" dirty="0"/>
              <a:t>나 </a:t>
            </a:r>
            <a:r>
              <a:rPr lang="en-US" altLang="ko-KR" dirty="0"/>
              <a:t>0B</a:t>
            </a:r>
            <a:r>
              <a:rPr lang="ko-KR" altLang="en-US" dirty="0"/>
              <a:t>로 </a:t>
            </a:r>
            <a:r>
              <a:rPr lang="ko-KR" altLang="en-US" dirty="0" smtClean="0"/>
              <a:t>표현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07" y="1403775"/>
            <a:ext cx="7875875" cy="1913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70170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데이터 </a:t>
            </a:r>
            <a:r>
              <a:rPr lang="ko-KR" altLang="en-US" spc="-150" dirty="0" smtClean="0"/>
              <a:t>형식을 정리해봅시다</a:t>
            </a:r>
            <a:r>
              <a:rPr lang="en-US" altLang="ko-KR" spc="-150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실수 </a:t>
            </a:r>
            <a:r>
              <a:rPr lang="ko-KR" altLang="en-US" dirty="0" smtClean="0"/>
              <a:t>데이터 형식</a:t>
            </a:r>
            <a:endParaRPr lang="en-US" altLang="ko-KR" dirty="0" smtClean="0"/>
          </a:p>
          <a:p>
            <a:pPr lvl="1"/>
            <a:r>
              <a:rPr lang="ko-KR" altLang="en-US" dirty="0" err="1"/>
              <a:t>실수형은</a:t>
            </a:r>
            <a:r>
              <a:rPr lang="ko-KR" altLang="en-US" dirty="0"/>
              <a:t> </a:t>
            </a:r>
            <a:r>
              <a:rPr lang="en-US" altLang="ko-KR" dirty="0"/>
              <a:t>3.14, -2.7</a:t>
            </a:r>
            <a:r>
              <a:rPr lang="ko-KR" altLang="en-US" dirty="0"/>
              <a:t>처럼 소수점이 있는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사칙연산인 </a:t>
            </a:r>
            <a:r>
              <a:rPr lang="en-US" altLang="ko-KR" dirty="0"/>
              <a:t>+, -, *, /</a:t>
            </a:r>
            <a:r>
              <a:rPr lang="ko-KR" altLang="en-US" dirty="0"/>
              <a:t>를 </a:t>
            </a:r>
            <a:r>
              <a:rPr lang="ko-KR" altLang="en-US" dirty="0" smtClean="0"/>
              <a:t>수행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13" y="1834365"/>
            <a:ext cx="8136160" cy="1701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13" y="4349119"/>
            <a:ext cx="8100900" cy="1357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55876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데이터 </a:t>
            </a:r>
            <a:r>
              <a:rPr lang="ko-KR" altLang="en-US" spc="-150" dirty="0" smtClean="0"/>
              <a:t>형식을 정리해봅시다</a:t>
            </a:r>
            <a:r>
              <a:rPr lang="en-US" altLang="ko-KR" spc="-150" dirty="0" smtClean="0"/>
              <a:t>(</a:t>
            </a:r>
            <a:r>
              <a:rPr lang="en-US" altLang="ko-KR" spc="-150" dirty="0"/>
              <a:t>4</a:t>
            </a:r>
            <a:r>
              <a:rPr lang="en-US" altLang="ko-KR" spc="-150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제곱을 의미하는 **</a:t>
            </a:r>
            <a:r>
              <a:rPr lang="en-US" altLang="ko-KR" dirty="0"/>
              <a:t>, </a:t>
            </a:r>
            <a:r>
              <a:rPr lang="ko-KR" altLang="en-US" dirty="0"/>
              <a:t>나머지를 구하는 </a:t>
            </a:r>
            <a:r>
              <a:rPr lang="en-US" altLang="ko-KR" dirty="0"/>
              <a:t>%, </a:t>
            </a:r>
            <a:r>
              <a:rPr lang="ko-KR" altLang="en-US" dirty="0"/>
              <a:t>나눈 후에 소수점을 버리는 </a:t>
            </a:r>
            <a:r>
              <a:rPr lang="en-US" altLang="ko-KR" dirty="0"/>
              <a:t>// </a:t>
            </a:r>
            <a:r>
              <a:rPr lang="ko-KR" altLang="en-US" dirty="0" smtClean="0"/>
              <a:t>연산자 사용</a:t>
            </a:r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48" y="1373554"/>
            <a:ext cx="7830870" cy="131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65811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데이터 </a:t>
            </a:r>
            <a:r>
              <a:rPr lang="ko-KR" altLang="en-US" spc="-150" dirty="0" smtClean="0"/>
              <a:t>형식을 정리해봅시다</a:t>
            </a:r>
            <a:r>
              <a:rPr lang="en-US" altLang="ko-KR" spc="-150" dirty="0" smtClean="0"/>
              <a:t>(</a:t>
            </a:r>
            <a:r>
              <a:rPr lang="en-US" altLang="ko-KR" spc="-150" dirty="0"/>
              <a:t>5</a:t>
            </a:r>
            <a:r>
              <a:rPr lang="en-US" altLang="ko-KR" spc="-150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불 데이터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pPr lvl="1"/>
            <a:r>
              <a:rPr lang="ko-KR" altLang="en-US" dirty="0"/>
              <a:t>참</a:t>
            </a:r>
            <a:r>
              <a:rPr lang="en-US" altLang="ko-KR" dirty="0"/>
              <a:t>(True)</a:t>
            </a:r>
            <a:r>
              <a:rPr lang="ko-KR" altLang="en-US" dirty="0"/>
              <a:t>이나 거짓</a:t>
            </a:r>
            <a:r>
              <a:rPr lang="en-US" altLang="ko-KR" dirty="0"/>
              <a:t>(False)</a:t>
            </a:r>
            <a:r>
              <a:rPr lang="ko-KR" altLang="en-US" dirty="0"/>
              <a:t>만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/>
            <a:r>
              <a:rPr lang="ko-KR" altLang="en-US" dirty="0" err="1"/>
              <a:t>불형은</a:t>
            </a:r>
            <a:r>
              <a:rPr lang="ko-KR" altLang="en-US" dirty="0"/>
              <a:t> 단독으로 사용하기보다는 </a:t>
            </a:r>
            <a:r>
              <a:rPr lang="en-US" altLang="ko-KR" dirty="0"/>
              <a:t>if </a:t>
            </a:r>
            <a:r>
              <a:rPr lang="ko-KR" altLang="en-US" dirty="0" err="1" smtClean="0"/>
              <a:t>조건문</a:t>
            </a:r>
            <a:r>
              <a:rPr lang="ko-KR" altLang="en-US" dirty="0" smtClean="0"/>
              <a:t> 이나 </a:t>
            </a:r>
            <a:r>
              <a:rPr lang="en-US" altLang="ko-KR" dirty="0"/>
              <a:t>while </a:t>
            </a:r>
            <a:r>
              <a:rPr lang="ko-KR" altLang="en-US" dirty="0" err="1"/>
              <a:t>반복문</a:t>
            </a:r>
            <a:r>
              <a:rPr lang="ko-KR" altLang="en-US" dirty="0"/>
              <a:t> 등과 함께 주로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90" y="2379586"/>
            <a:ext cx="7672489" cy="1278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604" y="4181110"/>
            <a:ext cx="6753127" cy="1579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90" y="5318264"/>
            <a:ext cx="685342" cy="275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06961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데이터 </a:t>
            </a:r>
            <a:r>
              <a:rPr lang="ko-KR" altLang="en-US" spc="-150" dirty="0" smtClean="0"/>
              <a:t>형식을 정리해봅시다</a:t>
            </a:r>
            <a:r>
              <a:rPr lang="en-US" altLang="ko-KR" spc="-150" dirty="0" smtClean="0"/>
              <a:t>(</a:t>
            </a:r>
            <a:r>
              <a:rPr lang="en-US" altLang="ko-KR" spc="-150" dirty="0"/>
              <a:t>6</a:t>
            </a:r>
            <a:r>
              <a:rPr lang="en-US" altLang="ko-KR" spc="-150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smtClean="0"/>
              <a:t>데이터 형식</a:t>
            </a:r>
            <a:endParaRPr lang="en-US" altLang="ko-KR" dirty="0" smtClean="0"/>
          </a:p>
          <a:p>
            <a:pPr lvl="1"/>
            <a:r>
              <a:rPr lang="ko-KR" altLang="en-US" dirty="0"/>
              <a:t>문자열은 양쪽을 큰따옴표</a:t>
            </a:r>
            <a:r>
              <a:rPr lang="en-US" altLang="ko-KR" dirty="0"/>
              <a:t>(“”)</a:t>
            </a:r>
            <a:r>
              <a:rPr lang="ko-KR" altLang="en-US" dirty="0"/>
              <a:t>나 작은따옴표</a:t>
            </a:r>
            <a:r>
              <a:rPr lang="en-US" altLang="ko-KR" dirty="0"/>
              <a:t>(‘’)</a:t>
            </a:r>
            <a:r>
              <a:rPr lang="ko-KR" altLang="en-US" dirty="0"/>
              <a:t>로 감싸야 함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675" y="1808820"/>
            <a:ext cx="6824566" cy="1293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87" y="3197790"/>
            <a:ext cx="7820170" cy="106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257" y="4641538"/>
            <a:ext cx="6963271" cy="746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94" y="5473131"/>
            <a:ext cx="7907734" cy="764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46017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데이터 </a:t>
            </a:r>
            <a:r>
              <a:rPr lang="ko-KR" altLang="en-US" spc="-150" dirty="0" smtClean="0"/>
              <a:t>형식을 정리해봅시다</a:t>
            </a:r>
            <a:r>
              <a:rPr lang="en-US" altLang="ko-KR" spc="-150" dirty="0" smtClean="0"/>
              <a:t>(</a:t>
            </a:r>
            <a:r>
              <a:rPr lang="en-US" altLang="ko-KR" spc="-150" dirty="0"/>
              <a:t>7</a:t>
            </a:r>
            <a:r>
              <a:rPr lang="en-US" altLang="ko-KR" spc="-150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dirty="0" smtClean="0"/>
              <a:t>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99" y="766155"/>
            <a:ext cx="7282491" cy="1511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99" y="2573905"/>
            <a:ext cx="7274575" cy="1496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49" y="4329100"/>
            <a:ext cx="7242912" cy="2279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6223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이번 </a:t>
            </a:r>
            <a:r>
              <a:rPr lang="ko-KR" altLang="en-US" spc="-150" dirty="0" smtClean="0"/>
              <a:t>장에서 만들 프로그램 </a:t>
            </a:r>
            <a:r>
              <a:rPr lang="en-US" altLang="ko-KR" spc="-150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별표 </a:t>
            </a:r>
            <a:r>
              <a:rPr lang="ko-KR" altLang="en-US" dirty="0" smtClean="0"/>
              <a:t>출력 프로그램 소개</a:t>
            </a:r>
            <a:endParaRPr lang="en-US" altLang="ko-KR" dirty="0" smtClean="0"/>
          </a:p>
          <a:p>
            <a:pPr lvl="1"/>
            <a:r>
              <a:rPr lang="ko-KR" altLang="en-US" dirty="0"/>
              <a:t>별표를 다이아몬드 모양으로 </a:t>
            </a:r>
            <a:r>
              <a:rPr lang="ko-KR" altLang="en-US" dirty="0" smtClean="0"/>
              <a:t>출력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6" y="1965606"/>
            <a:ext cx="7920880" cy="2747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071" y="4755409"/>
            <a:ext cx="13811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이번 </a:t>
            </a:r>
            <a:r>
              <a:rPr lang="ko-KR" altLang="en-US" spc="-150" dirty="0" smtClean="0"/>
              <a:t>장에서 만들 프로그램 </a:t>
            </a:r>
            <a:r>
              <a:rPr lang="en-US" altLang="ko-KR" spc="-150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진수 </a:t>
            </a:r>
            <a:r>
              <a:rPr lang="ko-KR" altLang="en-US" dirty="0" smtClean="0"/>
              <a:t>변환 프로그램 </a:t>
            </a:r>
            <a:r>
              <a:rPr lang="ko-KR" altLang="en-US" dirty="0"/>
              <a:t>소개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1666814"/>
            <a:ext cx="772477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389" y="4105372"/>
            <a:ext cx="13335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5245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01 print( )</a:t>
            </a:r>
            <a:r>
              <a:rPr lang="ko-KR" altLang="en-US" dirty="0"/>
              <a:t>의 서식을</a:t>
            </a:r>
            <a:br>
              <a:rPr lang="ko-KR" altLang="en-US" dirty="0"/>
            </a:br>
            <a:r>
              <a:rPr lang="ko-KR" altLang="en-US" dirty="0"/>
              <a:t>지정해봅시다</a:t>
            </a:r>
          </a:p>
        </p:txBody>
      </p:sp>
    </p:spTree>
    <p:extLst>
      <p:ext uri="{BB962C8B-B14F-4D97-AF65-F5344CB8AC3E}">
        <p14:creationId xmlns:p14="http://schemas.microsoft.com/office/powerpoint/2010/main" val="4256440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print( )</a:t>
            </a:r>
            <a:r>
              <a:rPr lang="ko-KR" altLang="en-US" spc="-150" dirty="0"/>
              <a:t>의 </a:t>
            </a:r>
            <a:r>
              <a:rPr lang="ko-KR" altLang="en-US" spc="-150" dirty="0" smtClean="0"/>
              <a:t>서식을 지정해봅시다</a:t>
            </a:r>
            <a:r>
              <a:rPr lang="en-US" altLang="ko-KR" spc="-150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서식을 지원하는 </a:t>
            </a:r>
            <a:r>
              <a:rPr lang="en-US" altLang="ko-KR" dirty="0" smtClean="0"/>
              <a:t>print</a:t>
            </a:r>
            <a:r>
              <a:rPr lang="en-US" altLang="ko-KR" dirty="0"/>
              <a:t>( ) </a:t>
            </a:r>
            <a:r>
              <a:rPr lang="ko-KR" altLang="en-US" dirty="0" smtClean="0"/>
              <a:t>함수 사용법</a:t>
            </a:r>
            <a:endParaRPr lang="en-US" altLang="ko-KR" dirty="0" smtClean="0"/>
          </a:p>
          <a:p>
            <a:pPr lvl="1"/>
            <a:r>
              <a:rPr lang="ko-KR" altLang="en-US" dirty="0"/>
              <a:t>서식은 앞에 </a:t>
            </a:r>
            <a:r>
              <a:rPr lang="en-US" altLang="ko-KR" dirty="0"/>
              <a:t>%</a:t>
            </a:r>
            <a:r>
              <a:rPr lang="ko-KR" altLang="en-US" dirty="0"/>
              <a:t>가 </a:t>
            </a:r>
            <a:r>
              <a:rPr lang="ko-KR" altLang="en-US" dirty="0" smtClean="0"/>
              <a:t>붙음</a:t>
            </a:r>
            <a:r>
              <a:rPr lang="en-US" altLang="ko-KR" dirty="0"/>
              <a:t>. %d</a:t>
            </a:r>
            <a:r>
              <a:rPr lang="ko-KR" altLang="en-US" dirty="0"/>
              <a:t>는 정수</a:t>
            </a:r>
            <a:r>
              <a:rPr lang="en-US" altLang="ko-KR" dirty="0"/>
              <a:t>(Decimal)</a:t>
            </a:r>
            <a:r>
              <a:rPr lang="ko-KR" altLang="en-US" dirty="0"/>
              <a:t>를 </a:t>
            </a:r>
            <a:r>
              <a:rPr lang="ko-KR" altLang="en-US" dirty="0" smtClean="0"/>
              <a:t>의미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   </a:t>
            </a: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 </a:t>
            </a:r>
            <a:r>
              <a:rPr lang="ko-KR" altLang="en-US" dirty="0" smtClean="0">
                <a:sym typeface="Wingdings" panose="05000000000000000000" pitchFamily="2" charset="2"/>
              </a:rPr>
              <a:t>안녕하세요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    </a:t>
            </a: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     </a:t>
            </a: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 </a:t>
            </a:r>
            <a:r>
              <a:rPr lang="ko-KR" altLang="en-US" dirty="0" smtClean="0">
                <a:sym typeface="Wingdings" panose="05000000000000000000" pitchFamily="2" charset="2"/>
              </a:rPr>
              <a:t>글자 </a:t>
            </a:r>
            <a:r>
              <a:rPr lang="en-US" altLang="ko-KR" dirty="0">
                <a:sym typeface="Wingdings" panose="05000000000000000000" pitchFamily="2" charset="2"/>
              </a:rPr>
              <a:t>100(</a:t>
            </a:r>
            <a:r>
              <a:rPr lang="ko-KR" altLang="en-US" dirty="0" err="1">
                <a:sym typeface="Wingdings" panose="05000000000000000000" pitchFamily="2" charset="2"/>
              </a:rPr>
              <a:t>일영영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      </a:t>
            </a:r>
            <a:r>
              <a:rPr lang="ko-KR" altLang="en-US" dirty="0">
                <a:sym typeface="Wingdings" panose="05000000000000000000" pitchFamily="2" charset="2"/>
              </a:rPr>
              <a:t>숫자 </a:t>
            </a:r>
            <a:r>
              <a:rPr lang="en-US" altLang="ko-KR" dirty="0" smtClean="0">
                <a:sym typeface="Wingdings" panose="05000000000000000000" pitchFamily="2" charset="2"/>
              </a:rPr>
              <a:t>100</a:t>
            </a: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      </a:t>
            </a:r>
            <a:r>
              <a:rPr lang="ko-KR" altLang="en-US" dirty="0" smtClean="0">
                <a:sym typeface="Wingdings" panose="05000000000000000000" pitchFamily="2" charset="2"/>
              </a:rPr>
              <a:t>글자 </a:t>
            </a:r>
            <a:r>
              <a:rPr lang="en-US" altLang="ko-KR" dirty="0" smtClean="0">
                <a:sym typeface="Wingdings" panose="05000000000000000000" pitchFamily="2" charset="2"/>
              </a:rPr>
              <a:t>100+100</a:t>
            </a: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 </a:t>
            </a:r>
            <a:r>
              <a:rPr lang="ko-KR" altLang="en-US" dirty="0">
                <a:sym typeface="Wingdings" panose="05000000000000000000" pitchFamily="2" charset="2"/>
              </a:rPr>
              <a:t>숫자 </a:t>
            </a:r>
            <a:r>
              <a:rPr lang="en-US" altLang="ko-KR" dirty="0" smtClean="0">
                <a:sym typeface="Wingdings" panose="05000000000000000000" pitchFamily="2" charset="2"/>
              </a:rPr>
              <a:t>200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06" y="1943835"/>
            <a:ext cx="76771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06" y="3068207"/>
            <a:ext cx="77057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06" y="4824155"/>
            <a:ext cx="76771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3927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print( )</a:t>
            </a:r>
            <a:r>
              <a:rPr lang="ko-KR" altLang="en-US" spc="-150" dirty="0"/>
              <a:t>의 </a:t>
            </a:r>
            <a:r>
              <a:rPr lang="ko-KR" altLang="en-US" spc="-150" dirty="0" smtClean="0"/>
              <a:t>서식을 지정해봅시다</a:t>
            </a:r>
            <a:r>
              <a:rPr lang="en-US" altLang="ko-KR" spc="-150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서식의 개수와 </a:t>
            </a:r>
            <a:r>
              <a:rPr lang="en-US" altLang="ko-KR" dirty="0" smtClean="0"/>
              <a:t>% </a:t>
            </a:r>
            <a:r>
              <a:rPr lang="ko-KR" altLang="en-US" dirty="0" smtClean="0"/>
              <a:t>뒤에 </a:t>
            </a:r>
            <a:r>
              <a:rPr lang="ko-KR" altLang="en-US" dirty="0"/>
              <a:t>나오는 숫자</a:t>
            </a:r>
            <a:r>
              <a:rPr lang="en-US" altLang="ko-KR" dirty="0"/>
              <a:t>(</a:t>
            </a:r>
            <a:r>
              <a:rPr lang="ko-KR" altLang="en-US" dirty="0"/>
              <a:t>또는 문자</a:t>
            </a:r>
            <a:r>
              <a:rPr lang="en-US" altLang="ko-KR" dirty="0"/>
              <a:t>)</a:t>
            </a:r>
            <a:r>
              <a:rPr lang="ko-KR" altLang="en-US" dirty="0"/>
              <a:t>의 개수가 </a:t>
            </a:r>
            <a:r>
              <a:rPr lang="ko-KR" altLang="en-US" dirty="0" smtClean="0"/>
              <a:t>같아야 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 </a:t>
            </a:r>
            <a:r>
              <a:rPr lang="ko-KR" altLang="en-US" dirty="0" smtClean="0">
                <a:sym typeface="Wingdings" panose="05000000000000000000" pitchFamily="2" charset="2"/>
              </a:rPr>
              <a:t>오류발생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 smtClean="0"/>
              <a:t>      </a:t>
            </a:r>
            <a:r>
              <a:rPr lang="ko-KR" altLang="en-US" dirty="0"/>
              <a:t>첫 번째 행에는 </a:t>
            </a:r>
            <a:r>
              <a:rPr lang="en-US" altLang="ko-KR" dirty="0"/>
              <a:t>%d</a:t>
            </a:r>
            <a:r>
              <a:rPr lang="ko-KR" altLang="en-US" dirty="0"/>
              <a:t>가 하나밖에 없는데 숫자는 두 개</a:t>
            </a:r>
            <a:r>
              <a:rPr lang="en-US" altLang="ko-KR" dirty="0"/>
              <a:t>(100, 200)</a:t>
            </a:r>
            <a:r>
              <a:rPr lang="ko-KR" altLang="en-US" dirty="0"/>
              <a:t>가 나왔고</a:t>
            </a:r>
            <a:r>
              <a:rPr lang="en-US" altLang="ko-KR" dirty="0"/>
              <a:t>, </a:t>
            </a:r>
            <a:r>
              <a:rPr lang="ko-KR" altLang="en-US" dirty="0"/>
              <a:t>두 </a:t>
            </a:r>
            <a:r>
              <a:rPr lang="ko-KR" altLang="en-US" dirty="0" smtClean="0"/>
              <a:t>번 째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행에는 </a:t>
            </a:r>
            <a:r>
              <a:rPr lang="en-US" altLang="ko-KR" dirty="0"/>
              <a:t>%d</a:t>
            </a:r>
            <a:r>
              <a:rPr lang="ko-KR" altLang="en-US" dirty="0"/>
              <a:t>가 두 개인데</a:t>
            </a:r>
            <a:r>
              <a:rPr lang="en-US" altLang="ko-KR" dirty="0"/>
              <a:t>, </a:t>
            </a:r>
            <a:r>
              <a:rPr lang="ko-KR" altLang="en-US" dirty="0"/>
              <a:t>숫자는 하나</a:t>
            </a:r>
            <a:r>
              <a:rPr lang="en-US" altLang="ko-KR" dirty="0"/>
              <a:t>(100)</a:t>
            </a:r>
            <a:r>
              <a:rPr lang="ko-KR" altLang="en-US" dirty="0"/>
              <a:t>밖에 나오지 </a:t>
            </a:r>
            <a:r>
              <a:rPr lang="ko-KR" altLang="en-US" dirty="0" smtClean="0"/>
              <a:t>않음</a:t>
            </a:r>
            <a:endParaRPr lang="en-US" altLang="ko-KR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34" y="1448780"/>
            <a:ext cx="76962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34" y="4350870"/>
            <a:ext cx="385762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075" y="5589240"/>
            <a:ext cx="13620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49961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1775</TotalTime>
  <Words>1055</Words>
  <Application>Microsoft Office PowerPoint</Application>
  <PresentationFormat>화면 슬라이드 쇼(4:3)</PresentationFormat>
  <Paragraphs>207</Paragraphs>
  <Slides>50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7" baseType="lpstr">
      <vt:lpstr>HY견명조</vt:lpstr>
      <vt:lpstr>HY헤드라인M</vt:lpstr>
      <vt:lpstr>맑은 고딕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이번 장에서 만들 프로그램</vt:lpstr>
      <vt:lpstr>이번 장에서 만들 프로그램 (1)</vt:lpstr>
      <vt:lpstr>이번 장에서 만들 프로그램 (2)</vt:lpstr>
      <vt:lpstr>Section 01 print( )의 서식을 지정해봅시다</vt:lpstr>
      <vt:lpstr>print( )의 서식을 지정해봅시다(1)</vt:lpstr>
      <vt:lpstr>print( )의 서식을 지정해봅시다(2)</vt:lpstr>
      <vt:lpstr>print( )의 서식을 지정해봅시다(3)</vt:lpstr>
      <vt:lpstr>print( )의 서식을 지정해봅시다(4)</vt:lpstr>
      <vt:lpstr>print( )의 서식을 지정해봅시다(5)</vt:lpstr>
      <vt:lpstr>print( )의 서식을 지정해봅시다(6)</vt:lpstr>
      <vt:lpstr>print( )의 서식을 지정해봅시다(7)</vt:lpstr>
      <vt:lpstr>print( )의 서식을 지정해봅시다(8)</vt:lpstr>
      <vt:lpstr>print( )의 서식을 지정해봅시다(9)</vt:lpstr>
      <vt:lpstr>print( )의 서식을 지정해봅시다(10)</vt:lpstr>
      <vt:lpstr>print( )의 서식을 지정해봅시다(11)</vt:lpstr>
      <vt:lpstr>print( )의 서식을 지정해봅시다(12)</vt:lpstr>
      <vt:lpstr>Section 02 변수를 확실히  이해합시다</vt:lpstr>
      <vt:lpstr>변수를 확실히 이해합시다(1)</vt:lpstr>
      <vt:lpstr>변수를 확실히 이해합시다(2)</vt:lpstr>
      <vt:lpstr>변수를 확실히 이해합시다(3)</vt:lpstr>
      <vt:lpstr>변수를 확실히 이해합시다(4)</vt:lpstr>
      <vt:lpstr>변수를 확실히 이해합시다(5)</vt:lpstr>
      <vt:lpstr>변수를 확실히 이해합시다(6)</vt:lpstr>
      <vt:lpstr>변수를 확실히 이해합시다(7)</vt:lpstr>
      <vt:lpstr>변수를 확실히 이해합시다(8)</vt:lpstr>
      <vt:lpstr>변수를 확실히 이해합시다(9)</vt:lpstr>
      <vt:lpstr>변수를 확실히 이해합시다(10)</vt:lpstr>
      <vt:lpstr>Section 03 비트와 바이트,진수에 대해 알아봅시다</vt:lpstr>
      <vt:lpstr>비트와 바이트, 진수에 대해 알아봅시다(1)</vt:lpstr>
      <vt:lpstr>비트와 바이트, 진수에 대해 알아봅시다(2)</vt:lpstr>
      <vt:lpstr>비트와 바이트, 진수에 대해 알아봅시다(3)</vt:lpstr>
      <vt:lpstr>비트와 바이트, 진수에 대해 알아봅시다(4)</vt:lpstr>
      <vt:lpstr>비트와 바이트, 진수에 대해 알아봅시다(5)</vt:lpstr>
      <vt:lpstr>비트와 바이트, 진수에 대해 알아봅시다(6)</vt:lpstr>
      <vt:lpstr>비트와 바이트, 진수에 대해 알아봅시다(7)</vt:lpstr>
      <vt:lpstr>비트와 바이트, 진수에 대해 알아봅시다(8)</vt:lpstr>
      <vt:lpstr>비트와 바이트, 진수에 대해 알아봅시다(9)</vt:lpstr>
      <vt:lpstr>비트와 바이트, 진수에 대해 알아봅시다(10)</vt:lpstr>
      <vt:lpstr>Section 04 데이터 형식을  정리해봅시다</vt:lpstr>
      <vt:lpstr>데이터 형식을 정리해봅시다(1)</vt:lpstr>
      <vt:lpstr>데이터 형식을 정리해봅시다(2)</vt:lpstr>
      <vt:lpstr>데이터 형식을 정리해봅시다(3)</vt:lpstr>
      <vt:lpstr>데이터 형식을 정리해봅시다(4)</vt:lpstr>
      <vt:lpstr>데이터 형식을 정리해봅시다(5)</vt:lpstr>
      <vt:lpstr>데이터 형식을 정리해봅시다(6)</vt:lpstr>
      <vt:lpstr>데이터 형식을 정리해봅시다(7)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YJ</cp:lastModifiedBy>
  <cp:revision>212</cp:revision>
  <dcterms:created xsi:type="dcterms:W3CDTF">2012-07-23T02:34:37Z</dcterms:created>
  <dcterms:modified xsi:type="dcterms:W3CDTF">2021-10-08T01:23:09Z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