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8" r:id="rId8"/>
    <p:sldId id="260" r:id="rId9"/>
    <p:sldId id="264" r:id="rId10"/>
    <p:sldId id="263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90B6-A96B-4844-BD12-649F9DB4D3A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D1178BF-16BB-4643-A2D8-3A007EC653C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5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90B6-A96B-4844-BD12-649F9DB4D3A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8BF-16BB-4643-A2D8-3A007EC65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0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90B6-A96B-4844-BD12-649F9DB4D3A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8BF-16BB-4643-A2D8-3A007EC65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8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90B6-A96B-4844-BD12-649F9DB4D3A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8BF-16BB-4643-A2D8-3A007EC653C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90B6-A96B-4844-BD12-649F9DB4D3A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8BF-16BB-4643-A2D8-3A007EC65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90B6-A96B-4844-BD12-649F9DB4D3A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8BF-16BB-4643-A2D8-3A007EC653C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45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90B6-A96B-4844-BD12-649F9DB4D3A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8BF-16BB-4643-A2D8-3A007EC65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90B6-A96B-4844-BD12-649F9DB4D3A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8BF-16BB-4643-A2D8-3A007EC653C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2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90B6-A96B-4844-BD12-649F9DB4D3A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8BF-16BB-4643-A2D8-3A007EC65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6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90B6-A96B-4844-BD12-649F9DB4D3A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8BF-16BB-4643-A2D8-3A007EC65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53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90B6-A96B-4844-BD12-649F9DB4D3A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178BF-16BB-4643-A2D8-3A007EC653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36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DF190B6-A96B-4844-BD12-649F9DB4D3A8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78BF-16BB-4643-A2D8-3A007EC653C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9711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빅데이터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72274" y="4284198"/>
            <a:ext cx="5357600" cy="1160213"/>
          </a:xfrm>
        </p:spPr>
        <p:txBody>
          <a:bodyPr>
            <a:normAutofit/>
          </a:bodyPr>
          <a:lstStyle/>
          <a:p>
            <a:r>
              <a:rPr lang="ko-KR" altLang="en-US" sz="2800" dirty="0" err="1" smtClean="0"/>
              <a:t>정가영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9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빅데이터의 활용 분야 및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6</a:t>
            </a:r>
            <a:r>
              <a:rPr lang="en-US" altLang="ko-KR" dirty="0"/>
              <a:t>. </a:t>
            </a:r>
            <a:r>
              <a:rPr lang="ko-KR" altLang="en-US" dirty="0" smtClean="0"/>
              <a:t>교육계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`</a:t>
            </a:r>
            <a:r>
              <a:rPr lang="ko-KR" altLang="en-US" dirty="0" err="1" smtClean="0"/>
              <a:t>학습이력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행동이력</a:t>
            </a:r>
            <a:r>
              <a:rPr lang="ko-KR" altLang="en-US" dirty="0" smtClean="0"/>
              <a:t> 등의 데이터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학습 평가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개별화된 교육 방안 제정 및 진로 판단 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 err="1" smtClean="0"/>
              <a:t>여행업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고객 키워드 분석해 인기 관광지 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항공사는 여행객의 수화물 데이터에 따라 여행 서비스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맞춤형 여행지 추천 및 정보 전송 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 smtClean="0"/>
              <a:t>정부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테러리즘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에너지 자원 탐사 등 국가적 과제에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35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빅데이터의 활용 분야 및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농업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생산 계획부터 수확출하까지 전 과정 모니터링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리스크 예측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사전 대책 실현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8</a:t>
            </a:r>
            <a:r>
              <a:rPr lang="en-US" altLang="ko-KR" dirty="0"/>
              <a:t>. </a:t>
            </a:r>
            <a:r>
              <a:rPr lang="ko-KR" altLang="en-US" dirty="0" err="1" smtClean="0"/>
              <a:t>음식업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근처 음식점 찾는 사람의 스마트폰으로 최적의 타이밍에 광고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방문객 수 예측 및 재방문 고객 유치를 위한 판촉활동 조정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1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빅데이터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직관적이고 배우기 쉬움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대량의 데이터 빠르게 처리 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반복되는 부분 프로그래밍 처리 가능</a:t>
            </a: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관련한 다양한 분석 및 예측 라이브러리 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2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빅데이터 관련 라이브러리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Pandas : </a:t>
            </a:r>
          </a:p>
          <a:p>
            <a:pPr lvl="1"/>
            <a:r>
              <a:rPr lang="ko-KR" altLang="en-US" dirty="0" smtClean="0"/>
              <a:t>데이터를 표의 형태로 작성하고 기초통계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시각화 등 지원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Seaborn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색상 테마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통계용</a:t>
            </a:r>
            <a:r>
              <a:rPr lang="ko-KR" altLang="en-US" dirty="0" smtClean="0"/>
              <a:t> 차트를 지원하는 시각화 라이브러리</a:t>
            </a:r>
            <a:r>
              <a:rPr lang="en-US" altLang="ko-KR" dirty="0" smtClean="0"/>
              <a:t>, 2,3</a:t>
            </a:r>
            <a:r>
              <a:rPr lang="ko-KR" altLang="en-US" dirty="0" smtClean="0"/>
              <a:t>차원 데이터 시각화 가능</a:t>
            </a:r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-learn: </a:t>
            </a:r>
            <a:endParaRPr lang="en-US" altLang="ko-KR" dirty="0"/>
          </a:p>
          <a:p>
            <a:pPr lvl="1"/>
            <a:r>
              <a:rPr lang="ko-KR" altLang="en-US" dirty="0" smtClean="0"/>
              <a:t>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클러스터링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차원 축소 등 다양한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모델링 지원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151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빅데이터 관련 라이브러리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73599" y="2052115"/>
            <a:ext cx="8068572" cy="451663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: </a:t>
            </a:r>
          </a:p>
          <a:p>
            <a:pPr lvl="1"/>
            <a:r>
              <a:rPr lang="ko-KR" altLang="en-US" dirty="0" smtClean="0"/>
              <a:t>구글에서 제공하는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개발위한</a:t>
            </a:r>
            <a:r>
              <a:rPr lang="ko-KR" altLang="en-US" dirty="0" smtClean="0"/>
              <a:t> 라이브러리</a:t>
            </a:r>
            <a:endParaRPr lang="en-US" altLang="ko-KR" dirty="0" smtClean="0"/>
          </a:p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client: </a:t>
            </a:r>
          </a:p>
          <a:p>
            <a:pPr lvl="1"/>
            <a:r>
              <a:rPr lang="en-US" altLang="ko-KR" dirty="0" smtClean="0"/>
              <a:t>MySQL DB</a:t>
            </a:r>
            <a:r>
              <a:rPr lang="ko-KR" altLang="en-US" dirty="0" smtClean="0"/>
              <a:t>에 연결하고 쿼리를 실행할 수 있는 라이브러리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lvl="1"/>
            <a:r>
              <a:rPr lang="ko-KR" altLang="en-US" dirty="0"/>
              <a:t>수학 작업과 과학 계산</a:t>
            </a:r>
            <a:r>
              <a:rPr lang="en-US" altLang="ko-KR" dirty="0"/>
              <a:t>, </a:t>
            </a:r>
            <a:r>
              <a:rPr lang="ko-KR" altLang="en-US" dirty="0"/>
              <a:t>수치 해석의 기능을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다차원 배열 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벡터화</a:t>
            </a:r>
            <a:r>
              <a:rPr lang="ko-KR" altLang="en-US" dirty="0" smtClean="0"/>
              <a:t> 연산 지원</a:t>
            </a:r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lvl="1"/>
            <a:r>
              <a:rPr lang="ko-KR" altLang="en-US" dirty="0" smtClean="0"/>
              <a:t>과학 계산용 그래프 라이브러리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2D </a:t>
            </a:r>
            <a:r>
              <a:rPr lang="ko-KR" altLang="en-US" dirty="0" smtClean="0"/>
              <a:t>그래프나 시각화 위해 활용 </a:t>
            </a:r>
            <a:endParaRPr lang="ko-KR" altLang="en-US" dirty="0"/>
          </a:p>
          <a:p>
            <a:pPr lvl="1"/>
            <a:endParaRPr lang="ko-KR" altLang="en-US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79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06535" y="3010080"/>
            <a:ext cx="7958331" cy="1077229"/>
          </a:xfrm>
        </p:spPr>
        <p:txBody>
          <a:bodyPr/>
          <a:lstStyle/>
          <a:p>
            <a:pPr algn="ctr"/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8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빅데이터란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데이터의 종류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빅데이터의 특징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빅데이터의 기술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빅데이터의 활용 분야 및 예</a:t>
            </a:r>
            <a:endParaRPr lang="en-US" altLang="ko-KR" dirty="0" smtClean="0"/>
          </a:p>
          <a:p>
            <a:r>
              <a:rPr lang="en-US" altLang="ko-KR" dirty="0" smtClean="0"/>
              <a:t>6.  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빅데이터</a:t>
            </a:r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빅데이터 관련 라이브러리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1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빅데이터의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스마트 시대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지능화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사물 정보화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디지털 환경에서 발생하는 대량의 정형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비정형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반정형</a:t>
            </a:r>
            <a:r>
              <a:rPr lang="ko-KR" altLang="en-US" dirty="0" smtClean="0"/>
              <a:t> 데이터로부터 가치를 추출하고 결과를 분석하는 기술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데이터의 종류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632709"/>
              </p:ext>
            </p:extLst>
          </p:nvPr>
        </p:nvGraphicFramePr>
        <p:xfrm>
          <a:off x="1828801" y="2052638"/>
          <a:ext cx="9274627" cy="421331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18704">
                  <a:extLst>
                    <a:ext uri="{9D8B030D-6E8A-4147-A177-3AD203B41FA5}">
                      <a16:colId xmlns:a16="http://schemas.microsoft.com/office/drawing/2014/main" val="4189373841"/>
                    </a:ext>
                  </a:extLst>
                </a:gridCol>
                <a:gridCol w="4064381">
                  <a:extLst>
                    <a:ext uri="{9D8B030D-6E8A-4147-A177-3AD203B41FA5}">
                      <a16:colId xmlns:a16="http://schemas.microsoft.com/office/drawing/2014/main" val="3708497985"/>
                    </a:ext>
                  </a:extLst>
                </a:gridCol>
                <a:gridCol w="3091542">
                  <a:extLst>
                    <a:ext uri="{9D8B030D-6E8A-4147-A177-3AD203B41FA5}">
                      <a16:colId xmlns:a16="http://schemas.microsoft.com/office/drawing/2014/main" val="1317723341"/>
                    </a:ext>
                  </a:extLst>
                </a:gridCol>
              </a:tblGrid>
              <a:tr h="4479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/>
                        <a:t>정의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/>
                        <a:t>예시</a:t>
                      </a:r>
                      <a:endParaRPr lang="ko-KR" alt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99355"/>
                  </a:ext>
                </a:extLst>
              </a:tr>
              <a:tr h="1227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정형 데이터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틀에 맞게 들어간 데이터 중 수치만으로 의미 파악이 쉬운 데이터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남자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여자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en-US" altLang="ko-KR" sz="2000" dirty="0" smtClean="0"/>
                        <a:t>Age</a:t>
                      </a:r>
                      <a:r>
                        <a:rPr lang="ko-KR" altLang="en-US" sz="2000" dirty="0" smtClean="0"/>
                        <a:t>칸의 나이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err="1" smtClean="0"/>
                        <a:t>고객데이터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err="1" smtClean="0"/>
                        <a:t>거래데이터</a:t>
                      </a:r>
                      <a:endParaRPr lang="en-US" altLang="ko-KR" sz="2000" dirty="0" smtClean="0"/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13569"/>
                  </a:ext>
                </a:extLst>
              </a:tr>
              <a:tr h="1227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반정형</a:t>
                      </a:r>
                      <a:r>
                        <a:rPr lang="ko-KR" altLang="en-US" sz="2000" b="1" dirty="0" smtClean="0"/>
                        <a:t> 데이터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데이터 형식과 구조가 변경될 수 있는 데이터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웹페이지</a:t>
                      </a:r>
                      <a:r>
                        <a:rPr lang="ko-KR" altLang="en-US" sz="2000" dirty="0" smtClean="0"/>
                        <a:t> </a:t>
                      </a:r>
                      <a:r>
                        <a:rPr lang="en-US" altLang="ko-KR" sz="2000" dirty="0" smtClean="0"/>
                        <a:t>HTML,</a:t>
                      </a:r>
                      <a:r>
                        <a:rPr lang="en-US" altLang="ko-KR" sz="2000" baseline="0" dirty="0" smtClean="0"/>
                        <a:t> XML, JSON</a:t>
                      </a:r>
                      <a:r>
                        <a:rPr lang="ko-KR" altLang="en-US" sz="2000" baseline="0" dirty="0" smtClean="0"/>
                        <a:t>의 파일 형태 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12916"/>
                  </a:ext>
                </a:extLst>
              </a:tr>
              <a:tr h="1227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비정형 데이터</a:t>
                      </a:r>
                      <a:endParaRPr lang="ko-KR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틀이 없어서 값의 의미를 파악하기 어려운 데이터 </a:t>
                      </a:r>
                      <a:endParaRPr lang="en-US" altLang="ko-KR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/>
                        <a:t>텍스트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음성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영상</a:t>
                      </a:r>
                      <a:r>
                        <a:rPr lang="en-US" altLang="ko-KR" sz="2000" dirty="0" smtClean="0"/>
                        <a:t>,</a:t>
                      </a:r>
                      <a:r>
                        <a:rPr lang="en-US" altLang="ko-KR" sz="2000" baseline="0" dirty="0" smtClean="0"/>
                        <a:t> GPS, SNS</a:t>
                      </a:r>
                      <a:endParaRPr lang="ko-KR" altLang="en-US" sz="2000" dirty="0" smtClean="0"/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9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0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빅데이터의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데이터 측면</a:t>
            </a:r>
            <a:r>
              <a:rPr lang="en-US" altLang="ko-KR" sz="2400" dirty="0" smtClean="0"/>
              <a:t>-5V</a:t>
            </a:r>
          </a:p>
          <a:p>
            <a:r>
              <a:rPr lang="en-US" altLang="ko-KR" dirty="0" smtClean="0"/>
              <a:t>Volume : </a:t>
            </a:r>
            <a:r>
              <a:rPr lang="ko-KR" altLang="en-US" dirty="0" smtClean="0"/>
              <a:t>데이터의 크기</a:t>
            </a:r>
            <a:endParaRPr lang="en-US" altLang="ko-KR" dirty="0" smtClean="0"/>
          </a:p>
          <a:p>
            <a:r>
              <a:rPr lang="en-US" altLang="ko-KR" dirty="0" smtClean="0"/>
              <a:t>Velocity : </a:t>
            </a:r>
            <a:r>
              <a:rPr lang="ko-KR" altLang="en-US" dirty="0" smtClean="0"/>
              <a:t>데이터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 속도 </a:t>
            </a:r>
            <a:endParaRPr lang="en-US" altLang="ko-KR" dirty="0" smtClean="0"/>
          </a:p>
          <a:p>
            <a:r>
              <a:rPr lang="en-US" altLang="ko-KR" dirty="0" smtClean="0"/>
              <a:t>Variety : </a:t>
            </a:r>
            <a:r>
              <a:rPr lang="ko-KR" altLang="en-US" dirty="0" smtClean="0"/>
              <a:t>다양한 데이터</a:t>
            </a:r>
            <a:endParaRPr lang="en-US" altLang="ko-KR" dirty="0" smtClean="0"/>
          </a:p>
          <a:p>
            <a:r>
              <a:rPr lang="en-US" altLang="ko-KR" dirty="0" smtClean="0"/>
              <a:t>Value : </a:t>
            </a:r>
            <a:r>
              <a:rPr lang="ko-KR" altLang="en-US" dirty="0" smtClean="0"/>
              <a:t>가치 창출</a:t>
            </a:r>
            <a:endParaRPr lang="en-US" altLang="ko-KR" dirty="0" smtClean="0"/>
          </a:p>
          <a:p>
            <a:r>
              <a:rPr lang="en-US" altLang="ko-KR" dirty="0" smtClean="0"/>
              <a:t>Veracity : </a:t>
            </a:r>
            <a:r>
              <a:rPr lang="ko-KR" altLang="en-US" dirty="0" smtClean="0"/>
              <a:t>신뢰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정확성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798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빅데이터의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err="1" smtClean="0"/>
              <a:t>분석환경</a:t>
            </a:r>
            <a:r>
              <a:rPr lang="ko-KR" altLang="en-US" sz="2400" dirty="0" smtClean="0"/>
              <a:t> 측면</a:t>
            </a:r>
            <a:endParaRPr lang="en-US" altLang="ko-KR" sz="2400" dirty="0" smtClean="0"/>
          </a:p>
          <a:p>
            <a:r>
              <a:rPr lang="ko-KR" altLang="en-US" dirty="0" smtClean="0"/>
              <a:t>비정형의 다양한 데이터</a:t>
            </a:r>
            <a:endParaRPr lang="en-US" altLang="ko-KR" dirty="0" smtClean="0"/>
          </a:p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컴퓨팅으로 효율성 증대</a:t>
            </a:r>
            <a:endParaRPr lang="en-US" altLang="ko-KR" dirty="0" smtClean="0"/>
          </a:p>
          <a:p>
            <a:r>
              <a:rPr lang="ko-KR" altLang="en-US" dirty="0" smtClean="0"/>
              <a:t>오픈소스 형태의 소프트웨어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오픈소스 통계 솔루션</a:t>
            </a:r>
            <a:r>
              <a:rPr lang="en-US" altLang="ko-KR" dirty="0" smtClean="0"/>
              <a:t>(R), </a:t>
            </a:r>
            <a:r>
              <a:rPr lang="ko-KR" altLang="en-US" dirty="0" err="1" smtClean="0"/>
              <a:t>텍스트마이닝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err="1" smtClean="0"/>
              <a:t>오피니언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마이닝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감성분석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73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빅데이터의 기술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770721"/>
              </p:ext>
            </p:extLst>
          </p:nvPr>
        </p:nvGraphicFramePr>
        <p:xfrm>
          <a:off x="1336449" y="1801236"/>
          <a:ext cx="9916269" cy="486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75">
                  <a:extLst>
                    <a:ext uri="{9D8B030D-6E8A-4147-A177-3AD203B41FA5}">
                      <a16:colId xmlns:a16="http://schemas.microsoft.com/office/drawing/2014/main" val="4066903988"/>
                    </a:ext>
                  </a:extLst>
                </a:gridCol>
                <a:gridCol w="4068147">
                  <a:extLst>
                    <a:ext uri="{9D8B030D-6E8A-4147-A177-3AD203B41FA5}">
                      <a16:colId xmlns:a16="http://schemas.microsoft.com/office/drawing/2014/main" val="2890290456"/>
                    </a:ext>
                  </a:extLst>
                </a:gridCol>
                <a:gridCol w="4068147">
                  <a:extLst>
                    <a:ext uri="{9D8B030D-6E8A-4147-A177-3AD203B41FA5}">
                      <a16:colId xmlns:a16="http://schemas.microsoft.com/office/drawing/2014/main" val="990294096"/>
                    </a:ext>
                  </a:extLst>
                </a:gridCol>
              </a:tblGrid>
              <a:tr h="4940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기술영역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3579"/>
                  </a:ext>
                </a:extLst>
              </a:tr>
              <a:tr h="6903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데이터 소스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내부 데이터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외부 데이터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데이터베이스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파일관리 시스템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파일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멀티미디어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스트리밍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43423"/>
                  </a:ext>
                </a:extLst>
              </a:tr>
              <a:tr h="6903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수집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크롤링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ETL(</a:t>
                      </a:r>
                      <a:r>
                        <a:rPr lang="ko-KR" altLang="en-US" baseline="0" dirty="0" smtClean="0"/>
                        <a:t>추출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변환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적재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검색 엔진을 통한 데이터 수집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소스 데이터 추출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전송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변환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적재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539066"/>
                  </a:ext>
                </a:extLst>
              </a:tr>
              <a:tr h="6903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3. </a:t>
                      </a:r>
                      <a:r>
                        <a:rPr lang="ko-KR" altLang="en-US" dirty="0" smtClean="0"/>
                        <a:t>저장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데이터관리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저장소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서버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비정형 데이터 관리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빅데이터 저장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err="1" smtClean="0"/>
                        <a:t>초경량서버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68554"/>
                  </a:ext>
                </a:extLst>
              </a:tr>
              <a:tr h="6903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맵리듀스</a:t>
                      </a:r>
                      <a:r>
                        <a:rPr lang="en-US" altLang="ko-KR" dirty="0" smtClean="0"/>
                        <a:t>,  R, </a:t>
                      </a:r>
                      <a:r>
                        <a:rPr lang="ko-KR" altLang="en-US" dirty="0" err="1" smtClean="0"/>
                        <a:t>하둡</a:t>
                      </a:r>
                      <a:r>
                        <a:rPr lang="en-US" altLang="ko-KR" dirty="0" smtClean="0"/>
                        <a:t>, NoSQL,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ko-KR" altLang="en-US" baseline="0" dirty="0" err="1" smtClean="0"/>
                        <a:t>카산드라</a:t>
                      </a:r>
                      <a:r>
                        <a:rPr lang="en-US" altLang="ko-KR" baseline="0" dirty="0" smtClean="0"/>
                        <a:t>, H</a:t>
                      </a:r>
                      <a:r>
                        <a:rPr lang="ko-KR" altLang="en-US" baseline="0" dirty="0" smtClean="0"/>
                        <a:t>베이스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추출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다중 </a:t>
                      </a:r>
                      <a:r>
                        <a:rPr lang="ko-KR" altLang="en-US" dirty="0" err="1" smtClean="0"/>
                        <a:t>작업처리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303178"/>
                  </a:ext>
                </a:extLst>
              </a:tr>
              <a:tr h="6903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5. </a:t>
                      </a:r>
                      <a:r>
                        <a:rPr lang="ko-KR" altLang="en-US" dirty="0" smtClean="0"/>
                        <a:t>분석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신경 언어 프로그래밍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err="1" smtClean="0"/>
                        <a:t>머신러닝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직렬화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자연어 처리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데이터 패턴 발견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데이터 간 순서화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351615"/>
                  </a:ext>
                </a:extLst>
              </a:tr>
              <a:tr h="6903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6. </a:t>
                      </a:r>
                      <a:r>
                        <a:rPr lang="ko-KR" altLang="en-US" dirty="0" smtClean="0"/>
                        <a:t>표현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시각화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획득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도표나 그래픽으로 표현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데이터 해석 및 재해석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624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93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빅데이터의 활용 분야 및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제조업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데이터 통합 관리로 공장 설비의 운전 상황 및 설비 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계획 대비 실적 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 </a:t>
            </a:r>
            <a:r>
              <a:rPr lang="ko-KR" altLang="en-US" dirty="0" err="1" smtClean="0"/>
              <a:t>트래킹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의료업 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유행병 발생 예측</a:t>
            </a:r>
            <a:r>
              <a:rPr lang="en-US" altLang="ko-KR" dirty="0"/>
              <a:t> </a:t>
            </a:r>
            <a:r>
              <a:rPr lang="ko-KR" altLang="en-US" dirty="0" smtClean="0"/>
              <a:t>및 예방책 결정에 도움 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은행업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고객 데이터 수집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분석을 통한 맞춤형 서비스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738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빅데이터의 활용 분야 및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소매업 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시장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 관심 분석을 통한 최적의 마케팅 및 효율적 재고 관리 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전자상거래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err="1" smtClean="0"/>
              <a:t>유입원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사이트 내 고객 행동 데이터 조합 해 효과적인 채널과 판매 활동 판별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데이터에 따라 최적의 가격 설정 및 개별 고객에 맞춤형 상품 추천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006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TM16401375[[fn=메디슨]]</Template>
  <TotalTime>76</TotalTime>
  <Words>698</Words>
  <Application>Microsoft Office PowerPoint</Application>
  <PresentationFormat>와이드스크린</PresentationFormat>
  <Paragraphs>121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MS Shell Dlg 2</vt:lpstr>
      <vt:lpstr>Wingdings</vt:lpstr>
      <vt:lpstr>Wingdings 3</vt:lpstr>
      <vt:lpstr>Madison</vt:lpstr>
      <vt:lpstr>빅데이터</vt:lpstr>
      <vt:lpstr>목차</vt:lpstr>
      <vt:lpstr>1. 빅데이터의 정의</vt:lpstr>
      <vt:lpstr>2. 데이터의 종류 </vt:lpstr>
      <vt:lpstr>3. 빅데이터의 특징</vt:lpstr>
      <vt:lpstr>3. 빅데이터의 특징</vt:lpstr>
      <vt:lpstr>4. 빅데이터의 기술</vt:lpstr>
      <vt:lpstr>5. 빅데이터의 활용 분야 및 예</vt:lpstr>
      <vt:lpstr>5. 빅데이터의 활용 분야 및 예</vt:lpstr>
      <vt:lpstr>5. 빅데이터의 활용 분야 및 예</vt:lpstr>
      <vt:lpstr>5. 빅데이터의 활용 분야 및 예</vt:lpstr>
      <vt:lpstr>6. 파이썬과 빅데이터</vt:lpstr>
      <vt:lpstr>6. 빅데이터 관련 라이브러리 </vt:lpstr>
      <vt:lpstr>6. 빅데이터 관련 라이브러리 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</dc:title>
  <dc:creator>YJ</dc:creator>
  <cp:lastModifiedBy>YJ</cp:lastModifiedBy>
  <cp:revision>9</cp:revision>
  <dcterms:created xsi:type="dcterms:W3CDTF">2021-12-01T06:30:20Z</dcterms:created>
  <dcterms:modified xsi:type="dcterms:W3CDTF">2021-12-01T07:46:57Z</dcterms:modified>
</cp:coreProperties>
</file>