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1AF9-29A4-4AA8-B133-ADDC63A48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8E7D0-2CDF-4E11-A2AB-73C2CD89F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8DA86-1BA8-4AE5-8F8F-852F89A3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218A-8CAA-4DBD-84F6-C49AF22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B119B-4FAC-46B1-96C4-B26E7E08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2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8BD90-6AC8-4537-97B8-C7AB52D9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463D5-E001-4BBF-BEC9-F30EC88CC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0010C-EBC2-431E-8021-A8D5C37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355BC-26AD-42E2-A1A2-89DA2B15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13AE0-671D-4346-AF1F-FF7AC4EC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1CA8D6-15D5-4E35-85F4-74227463C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74823-B54C-4F93-9887-7F52D0A87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9C277-9363-4E4B-B4D9-F6E1BA31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D8648-B2FE-4DE8-9DFA-2A1CD3D1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367C3-0C41-42DA-8B14-1C536987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6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CBD30-F21F-4D3E-9ECF-4A0F1E9C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BBB33-0F4A-49E7-A7E7-6C72E802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BAA2C-C373-4E47-B809-71AA2B35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7925A-CCA7-46B0-86E6-4F4E5765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81940-F9BD-4D51-B222-62646EDD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A3242-1E77-4377-863D-523C1267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55AE5-FDDB-46BC-9CD8-597399F4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99D21-9A32-4BD3-A21B-2367BB95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226A5-27A3-4DE6-8C31-A9A3239E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5EF82-3550-496E-84D3-A6312B79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5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85B9-0FF9-4AC3-81BC-7199932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9121-B2EB-4092-AC1A-AC719BAAF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4EBAB-B12D-4FB9-A07C-048DC5741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49FD6-5B6D-48BE-9A51-72B91B5D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DA525-7CC0-4084-8DD1-19BDAEF2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64E80-B518-4A40-A2A6-13D61F6F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6CD8-B880-41D2-9D99-EB0E0FBB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30613-73C2-45C3-9A87-088200A7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DCA464-7DEA-4753-B90D-BAECDAC9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08AC0-A890-4385-AE68-A1063D6F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1BE12-68E3-44B6-AC20-6202BF2D8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1CA6B9-D51F-4A89-8AD1-504771A5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2681D7-6FCA-4CB1-86F5-E7EAC54A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BE8372-C1CA-455D-9F8A-61DDC685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AFBB-BC81-4A1C-B567-E708466C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2949E-2911-4BB9-AF7C-898EDDC3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63D07-84DD-440A-BECD-5A713419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9DB4D1-D343-4EE4-997A-04A1CD10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5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372930-B656-40EF-9532-8663D4C0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CFE1C-11B5-42FF-B585-25B0886E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28111-E620-4606-945D-9E607026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7B9C-BB1B-4616-81FF-AEF5FF8F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7A96A-ADB5-421E-9B24-560764E4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9A743-C53E-4C41-B971-2724AF51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BDD68-E84F-4BC9-B03F-0341DDA6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2541B-33D8-481E-8393-50A00444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DD605-AFC1-4631-B75D-F54FD8F0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2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2C44-8D2B-49D9-A15C-69877CFB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372C7-CE29-436D-8855-2888CD1C2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BFDC8-C88B-46A3-AE92-1E9380D6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A6FF2-125A-43A3-9B35-EA7CF6B5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9BF09-EFD1-4D0D-AE8B-F3DD200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8A80B-2718-495F-89F0-A2DFBCD2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2C792-4D8D-489A-AFB0-39317323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23752-E4B7-40D8-953E-DE94FCC1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6A4F5-6565-4E75-B01D-0A5A31291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8280-8771-40C9-8113-B807D8C62E7E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8EB3F-9CE6-4976-A341-6D74CCA3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C272A-CF21-4AD5-BFFD-8E3F6F63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8A8E-EFFC-49C8-A7A0-56CB2BE6B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8743ef278ac" TargetMode="External"/><Relationship Id="rId2" Type="http://schemas.openxmlformats.org/officeDocument/2006/relationships/hyperlink" Target="https://blog.csdn.net/wzy198852/article/details/1726650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09803-83D8-4010-A470-4B611D597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GIF</a:t>
            </a:r>
            <a:r>
              <a:rPr lang="zh-CN" altLang="en-US" dirty="0"/>
              <a:t>格式解析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2B885-EF65-4B62-9CD8-6D1204FEF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780"/>
            <a:ext cx="8506120" cy="1655762"/>
          </a:xfrm>
        </p:spPr>
        <p:txBody>
          <a:bodyPr/>
          <a:lstStyle/>
          <a:p>
            <a:pPr algn="r"/>
            <a:r>
              <a:rPr lang="zh-CN" altLang="en-US" dirty="0"/>
              <a:t>汇报人：杨思云</a:t>
            </a:r>
          </a:p>
        </p:txBody>
      </p:sp>
    </p:spTree>
    <p:extLst>
      <p:ext uri="{BB962C8B-B14F-4D97-AF65-F5344CB8AC3E}">
        <p14:creationId xmlns:p14="http://schemas.microsoft.com/office/powerpoint/2010/main" val="29951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AEA2D4-00CD-4B3C-B787-02E890F5F23E}"/>
              </a:ext>
            </a:extLst>
          </p:cNvPr>
          <p:cNvSpPr txBox="1"/>
          <p:nvPr/>
        </p:nvSpPr>
        <p:spPr>
          <a:xfrm>
            <a:off x="1882218" y="1357459"/>
            <a:ext cx="842756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图像互换格式（</a:t>
            </a:r>
            <a:r>
              <a:rPr lang="en-US" altLang="zh-CN" sz="2000" dirty="0"/>
              <a:t>GIF</a:t>
            </a:r>
            <a:r>
              <a:rPr lang="zh-CN" altLang="en-US" sz="2000" dirty="0"/>
              <a:t>，</a:t>
            </a:r>
            <a:r>
              <a:rPr lang="en-US" altLang="zh-CN" sz="2000" dirty="0"/>
              <a:t>Graphics Interchange Format</a:t>
            </a:r>
            <a:r>
              <a:rPr lang="zh-CN" altLang="en-US" sz="2000" dirty="0"/>
              <a:t>）是一种位图图形文件格式，以</a:t>
            </a:r>
            <a:r>
              <a:rPr lang="en-US" altLang="zh-CN" sz="2000" dirty="0"/>
              <a:t>8</a:t>
            </a:r>
            <a:r>
              <a:rPr lang="zh-CN" altLang="en-US" sz="2000" dirty="0"/>
              <a:t>位色（即</a:t>
            </a:r>
            <a:r>
              <a:rPr lang="en-US" altLang="zh-CN" sz="2000" dirty="0"/>
              <a:t>256</a:t>
            </a:r>
            <a:r>
              <a:rPr lang="zh-CN" altLang="en-US" sz="2000" dirty="0"/>
              <a:t>种颜色）重现真彩色的图像。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特性：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GIF</a:t>
            </a:r>
            <a:r>
              <a:rPr lang="zh-CN" altLang="en-US" dirty="0"/>
              <a:t>的编码技术在许多平台上都可以使用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采用</a:t>
            </a:r>
            <a:r>
              <a:rPr lang="en-US" altLang="zh-CN" dirty="0"/>
              <a:t>LZW</a:t>
            </a:r>
            <a:r>
              <a:rPr lang="zh-CN" altLang="en-US" dirty="0"/>
              <a:t>压缩算法进行编码，可以显著减小图像文件的大小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非常容易实现动画效果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73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88F083-AB11-4BD0-B540-225141122154}"/>
              </a:ext>
            </a:extLst>
          </p:cNvPr>
          <p:cNvSpPr/>
          <p:nvPr/>
        </p:nvSpPr>
        <p:spPr>
          <a:xfrm>
            <a:off x="1383509" y="831073"/>
            <a:ext cx="9424982" cy="4665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ea typeface="Microsoft Yahei" panose="020B0503020204020204" pitchFamily="34" charset="-122"/>
              </a:rPr>
              <a:t>GIF </a:t>
            </a:r>
            <a:r>
              <a:rPr lang="zh-CN" altLang="en-US" sz="2000" dirty="0">
                <a:solidFill>
                  <a:srgbClr val="333333"/>
                </a:solidFill>
                <a:ea typeface="Microsoft Yahei" panose="020B0503020204020204" pitchFamily="34" charset="-122"/>
              </a:rPr>
              <a:t>格式的版本和颜色</a:t>
            </a:r>
            <a:endParaRPr lang="en-US" altLang="zh-CN" sz="2000" dirty="0">
              <a:solidFill>
                <a:srgbClr val="333333"/>
              </a:solidFill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图像互换格式主要分为两个版本，即图像互换格式</a:t>
            </a:r>
            <a:r>
              <a:rPr lang="en-US" altLang="zh-CN" dirty="0"/>
              <a:t>87a</a:t>
            </a:r>
            <a:r>
              <a:rPr lang="zh-CN" altLang="en-US" dirty="0"/>
              <a:t>和图像互换格式</a:t>
            </a:r>
            <a:r>
              <a:rPr lang="en-US" altLang="zh-CN" dirty="0"/>
              <a:t>89a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图像互换格式</a:t>
            </a:r>
            <a:r>
              <a:rPr lang="en-US" altLang="zh-CN" dirty="0"/>
              <a:t>87a</a:t>
            </a:r>
            <a:r>
              <a:rPr lang="zh-CN" altLang="en-US" dirty="0"/>
              <a:t>：是在</a:t>
            </a:r>
            <a:r>
              <a:rPr lang="en-US" altLang="zh-CN" dirty="0"/>
              <a:t>1987</a:t>
            </a:r>
            <a:r>
              <a:rPr lang="zh-CN" altLang="en-US" dirty="0"/>
              <a:t>年制定的版本。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图像互换格式</a:t>
            </a:r>
            <a:r>
              <a:rPr lang="en-US" altLang="zh-CN" dirty="0"/>
              <a:t>89a</a:t>
            </a:r>
            <a:r>
              <a:rPr lang="zh-CN" altLang="en-US" dirty="0"/>
              <a:t>：是在</a:t>
            </a:r>
            <a:r>
              <a:rPr lang="en-US" altLang="zh-CN" dirty="0"/>
              <a:t>1989</a:t>
            </a:r>
            <a:r>
              <a:rPr lang="zh-CN" altLang="en-US" dirty="0"/>
              <a:t>年制定的版本。在这个版本中，为图像互换格式文档扩充了图形控制区块、备注、说明、应用程序接口等四个区块，并提供了对透明色和多帧动画的支持。现在我们一般所说的</a:t>
            </a:r>
            <a:r>
              <a:rPr lang="en-US" altLang="zh-CN" dirty="0"/>
              <a:t>GIF</a:t>
            </a:r>
            <a:r>
              <a:rPr lang="zh-CN" altLang="en-US" dirty="0"/>
              <a:t>动画都是指</a:t>
            </a:r>
            <a:r>
              <a:rPr lang="en-US" altLang="zh-CN" dirty="0"/>
              <a:t>89a</a:t>
            </a:r>
            <a:r>
              <a:rPr lang="zh-CN" altLang="en-US" dirty="0"/>
              <a:t>的格式。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现在流行的浏览器都支持这两种 </a:t>
            </a:r>
            <a:r>
              <a:rPr lang="en-US" altLang="zh-CN" dirty="0"/>
              <a:t>GIF </a:t>
            </a:r>
            <a:r>
              <a:rPr lang="zh-CN" altLang="en-US" dirty="0"/>
              <a:t>格式，它们都是通过同一种方案来把 </a:t>
            </a:r>
            <a:r>
              <a:rPr lang="en-US" altLang="zh-CN" dirty="0"/>
              <a:t>8 </a:t>
            </a:r>
            <a:r>
              <a:rPr lang="zh-CN" altLang="en-US" dirty="0"/>
              <a:t>位的像素值映射到一个颜色表当中，这样每个图像最多可以有 </a:t>
            </a:r>
            <a:r>
              <a:rPr lang="en-US" altLang="zh-CN" dirty="0"/>
              <a:t>256 </a:t>
            </a:r>
            <a:r>
              <a:rPr lang="zh-CN" altLang="en-US" dirty="0"/>
              <a:t>种颜色。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然而，由于颜色数目有限，用 </a:t>
            </a:r>
            <a:r>
              <a:rPr lang="en-US" altLang="zh-CN" dirty="0"/>
              <a:t>GIF </a:t>
            </a:r>
            <a:r>
              <a:rPr lang="zh-CN" altLang="en-US" dirty="0"/>
              <a:t>编码的图像并不是任何时候都适用，尤其是对那些具有照片一样逼真效果的图片来说。</a:t>
            </a:r>
          </a:p>
        </p:txBody>
      </p:sp>
    </p:spTree>
    <p:extLst>
      <p:ext uri="{BB962C8B-B14F-4D97-AF65-F5344CB8AC3E}">
        <p14:creationId xmlns:p14="http://schemas.microsoft.com/office/powerpoint/2010/main" val="302612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88F083-AB11-4BD0-B540-225141122154}"/>
              </a:ext>
            </a:extLst>
          </p:cNvPr>
          <p:cNvSpPr/>
          <p:nvPr/>
        </p:nvSpPr>
        <p:spPr>
          <a:xfrm>
            <a:off x="1169378" y="839701"/>
            <a:ext cx="9853242" cy="258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33333"/>
                </a:solidFill>
                <a:ea typeface="Microsoft Yahei" panose="020B0503020204020204" pitchFamily="34" charset="-122"/>
              </a:rPr>
              <a:t>GIF </a:t>
            </a:r>
            <a:r>
              <a:rPr lang="zh-CN" altLang="en-US" sz="2000" dirty="0">
                <a:solidFill>
                  <a:srgbClr val="333333"/>
                </a:solidFill>
                <a:ea typeface="Microsoft Yahei" panose="020B0503020204020204" pitchFamily="34" charset="-122"/>
              </a:rPr>
              <a:t>文件存储格式</a:t>
            </a:r>
            <a:endParaRPr lang="en-US" altLang="zh-CN" sz="2000" dirty="0">
              <a:solidFill>
                <a:srgbClr val="333333"/>
              </a:solidFill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GIF</a:t>
            </a:r>
            <a:r>
              <a:rPr lang="zh-CN" altLang="en-US" dirty="0"/>
              <a:t>文件内部是按块划分的，包括控制块（ </a:t>
            </a:r>
            <a:r>
              <a:rPr lang="en-US" altLang="zh-CN" dirty="0"/>
              <a:t>Control Block </a:t>
            </a:r>
            <a:r>
              <a:rPr lang="zh-CN" altLang="en-US" dirty="0"/>
              <a:t>）和数据块（</a:t>
            </a:r>
            <a:r>
              <a:rPr lang="en-US" altLang="zh-CN" dirty="0"/>
              <a:t>Data Sub-blocks</a:t>
            </a:r>
            <a:r>
              <a:rPr lang="zh-CN" altLang="en-US" dirty="0"/>
              <a:t>）两种。控制块是控制数据块行为的，根据不同的控制块包含一些不同的控制参数；数据块只包含一些</a:t>
            </a:r>
            <a:r>
              <a:rPr lang="en-US" altLang="zh-CN" dirty="0"/>
              <a:t>8-bit</a:t>
            </a:r>
            <a:r>
              <a:rPr lang="zh-CN" altLang="en-US" dirty="0"/>
              <a:t>的字符流，由它前面的控制块来决定它的功能，每个数据块大小从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255</a:t>
            </a:r>
            <a:r>
              <a:rPr lang="zh-CN" altLang="en-US" dirty="0"/>
              <a:t>个字节，数据块的第一个字节指出这个数据块大小（字节数），计算数据块的大小时不包括这个字节，所以一个空的数据块有一个字节，那就是数据块的大小</a:t>
            </a:r>
            <a:r>
              <a:rPr lang="en-US" altLang="zh-CN" dirty="0"/>
              <a:t>0x00</a:t>
            </a:r>
            <a:r>
              <a:rPr lang="zh-CN" altLang="en-US" dirty="0"/>
              <a:t>。下表是一个数据块的结构：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4F18FA-D78B-470E-80A9-B777B9A1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19" y="3561689"/>
            <a:ext cx="6187961" cy="25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88F083-AB11-4BD0-B540-225141122154}"/>
              </a:ext>
            </a:extLst>
          </p:cNvPr>
          <p:cNvSpPr/>
          <p:nvPr/>
        </p:nvSpPr>
        <p:spPr>
          <a:xfrm>
            <a:off x="1383509" y="831073"/>
            <a:ext cx="9424982" cy="1709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</a:t>
            </a:r>
            <a:r>
              <a:rPr lang="en-US" altLang="zh-CN" dirty="0"/>
              <a:t>GIF</a:t>
            </a:r>
            <a:r>
              <a:rPr lang="zh-CN" altLang="en-US" dirty="0"/>
              <a:t>文件的结构可分为文件头</a:t>
            </a:r>
            <a:r>
              <a:rPr lang="en-US" altLang="zh-CN" dirty="0"/>
              <a:t>(File Header)</a:t>
            </a:r>
            <a:r>
              <a:rPr lang="zh-CN" altLang="en-US" dirty="0"/>
              <a:t>、</a:t>
            </a:r>
            <a:r>
              <a:rPr lang="en-US" altLang="zh-CN" dirty="0"/>
              <a:t>GIF</a:t>
            </a:r>
            <a:r>
              <a:rPr lang="zh-CN" altLang="en-US" dirty="0"/>
              <a:t>数据流</a:t>
            </a:r>
            <a:r>
              <a:rPr lang="en-US" altLang="zh-CN" dirty="0"/>
              <a:t>(GIF Data Stream)</a:t>
            </a:r>
            <a:r>
              <a:rPr lang="zh-CN" altLang="en-US" dirty="0"/>
              <a:t>和文件终结器</a:t>
            </a:r>
            <a:r>
              <a:rPr lang="en-US" altLang="zh-CN" dirty="0"/>
              <a:t>(Trailer)</a:t>
            </a:r>
            <a:r>
              <a:rPr lang="zh-CN" altLang="en-US" dirty="0"/>
              <a:t>三个部分。文件头包含</a:t>
            </a:r>
            <a:r>
              <a:rPr lang="en-US" altLang="zh-CN" dirty="0"/>
              <a:t>GIF</a:t>
            </a:r>
            <a:r>
              <a:rPr lang="zh-CN" altLang="en-US" dirty="0"/>
              <a:t>文件署名</a:t>
            </a:r>
            <a:r>
              <a:rPr lang="en-US" altLang="zh-CN" dirty="0"/>
              <a:t>(Signature)</a:t>
            </a:r>
            <a:r>
              <a:rPr lang="zh-CN" altLang="en-US" dirty="0"/>
              <a:t>和版本号</a:t>
            </a:r>
            <a:r>
              <a:rPr lang="en-US" altLang="zh-CN" dirty="0"/>
              <a:t>(Version)</a:t>
            </a:r>
            <a:r>
              <a:rPr lang="zh-CN" altLang="en-US" dirty="0"/>
              <a:t>；</a:t>
            </a:r>
            <a:r>
              <a:rPr lang="en-US" altLang="zh-CN" dirty="0"/>
              <a:t>GIF</a:t>
            </a:r>
            <a:r>
              <a:rPr lang="zh-CN" altLang="en-US" dirty="0"/>
              <a:t>数据流由控制标识符、图象块</a:t>
            </a:r>
            <a:r>
              <a:rPr lang="en-US" altLang="zh-CN" dirty="0"/>
              <a:t>(Image Block)</a:t>
            </a:r>
            <a:r>
              <a:rPr lang="zh-CN" altLang="en-US" dirty="0"/>
              <a:t>和其他的一些扩展块组成；文件终结器只有一个值为</a:t>
            </a:r>
            <a:r>
              <a:rPr lang="en-US" altLang="zh-CN" dirty="0"/>
              <a:t>0x3B</a:t>
            </a:r>
            <a:r>
              <a:rPr lang="zh-CN" altLang="en-US" dirty="0"/>
              <a:t>的字符（</a:t>
            </a:r>
            <a:r>
              <a:rPr lang="en-US" altLang="zh-CN" dirty="0"/>
              <a:t>';'</a:t>
            </a:r>
            <a:r>
              <a:rPr lang="zh-CN" altLang="en-US" dirty="0"/>
              <a:t>）表示文件结束。下表显示了一个</a:t>
            </a:r>
            <a:r>
              <a:rPr lang="en-US" altLang="zh-CN" dirty="0"/>
              <a:t>GIF</a:t>
            </a:r>
            <a:r>
              <a:rPr lang="zh-CN" altLang="en-US" dirty="0"/>
              <a:t>文件的组成结构：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682ABD-CB4E-4686-8A6F-B660C6BB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32" y="2198178"/>
            <a:ext cx="3797552" cy="42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88F083-AB11-4BD0-B540-225141122154}"/>
              </a:ext>
            </a:extLst>
          </p:cNvPr>
          <p:cNvSpPr/>
          <p:nvPr/>
        </p:nvSpPr>
        <p:spPr>
          <a:xfrm>
            <a:off x="1383509" y="831073"/>
            <a:ext cx="9424982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LZW</a:t>
            </a:r>
            <a:r>
              <a:rPr lang="zh-CN" altLang="en-US" dirty="0"/>
              <a:t>算法：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LZW</a:t>
            </a:r>
            <a:r>
              <a:rPr lang="zh-CN" altLang="en-US" dirty="0"/>
              <a:t>压缩有三个重要的对象：数据流</a:t>
            </a:r>
            <a:r>
              <a:rPr lang="en-US" altLang="zh-CN" dirty="0"/>
              <a:t>(</a:t>
            </a:r>
            <a:r>
              <a:rPr lang="en-US" altLang="zh-CN" dirty="0" err="1"/>
              <a:t>CharStream</a:t>
            </a:r>
            <a:r>
              <a:rPr lang="en-US" altLang="zh-CN" dirty="0"/>
              <a:t>)</a:t>
            </a:r>
            <a:r>
              <a:rPr lang="zh-CN" altLang="en-US" dirty="0"/>
              <a:t>、编码流</a:t>
            </a:r>
            <a:r>
              <a:rPr lang="en-US" altLang="zh-CN" dirty="0"/>
              <a:t>(</a:t>
            </a:r>
            <a:r>
              <a:rPr lang="en-US" altLang="zh-CN" dirty="0" err="1"/>
              <a:t>CodeStream</a:t>
            </a:r>
            <a:r>
              <a:rPr lang="en-US" altLang="zh-CN" dirty="0"/>
              <a:t>)</a:t>
            </a:r>
            <a:r>
              <a:rPr lang="zh-CN" altLang="en-US" dirty="0"/>
              <a:t>和编译表</a:t>
            </a:r>
            <a:r>
              <a:rPr lang="en-US" altLang="zh-CN" dirty="0"/>
              <a:t>(String Table)</a:t>
            </a:r>
            <a:r>
              <a:rPr lang="zh-CN" altLang="en-US" dirty="0"/>
              <a:t>。在编码时，数据流是输入对象（图象的光栅数据序列），编码流就是输出对象（经过压缩运算的编码数据）；在解码时，编码流则是输入对象，数据流是输出对象；而编译表是在编码和解码时都须要用借助的对象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LZW</a:t>
            </a:r>
            <a:r>
              <a:rPr lang="zh-CN" altLang="en-US" dirty="0"/>
              <a:t>压缩的原理：提取原始图象数据中的不同图案，基于这些图案创建一个编译表，然后用编译表中的图案索引来替代原始光栅数据中的相应图案，减少原始数据大小。看起来和调色板图象的实现原理差不多，但是应该注意到的是，我们这里的编译表不是事先创建好的，而是根据原始图象数据动态创建的，解码时还要从已编码的数据中还原出原来的编译表（</a:t>
            </a:r>
            <a:r>
              <a:rPr lang="en-US" altLang="zh-CN" dirty="0"/>
              <a:t>GIF</a:t>
            </a:r>
            <a:r>
              <a:rPr lang="zh-CN" altLang="en-US" dirty="0"/>
              <a:t>文件中是不携带编译表信息的）</a:t>
            </a:r>
          </a:p>
        </p:txBody>
      </p:sp>
    </p:spTree>
    <p:extLst>
      <p:ext uri="{BB962C8B-B14F-4D97-AF65-F5344CB8AC3E}">
        <p14:creationId xmlns:p14="http://schemas.microsoft.com/office/powerpoint/2010/main" val="19704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588F083-AB11-4BD0-B540-225141122154}"/>
              </a:ext>
            </a:extLst>
          </p:cNvPr>
          <p:cNvSpPr/>
          <p:nvPr/>
        </p:nvSpPr>
        <p:spPr>
          <a:xfrm>
            <a:off x="1383509" y="831073"/>
            <a:ext cx="9424982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GIF</a:t>
            </a:r>
            <a:r>
              <a:rPr lang="zh-CN" altLang="en-US" dirty="0"/>
              <a:t>数据压缩：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把光栅数据序列（数据流）压缩成</a:t>
            </a:r>
            <a:r>
              <a:rPr lang="en-US" altLang="zh-CN" dirty="0"/>
              <a:t>GIF</a:t>
            </a:r>
            <a:r>
              <a:rPr lang="zh-CN" altLang="en-US" dirty="0"/>
              <a:t>文件的图象数据（字符流）可以按下面的步骤进行：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定义编码长度（指要表现一个像素所需要的最小位数，通常就等于图象的色深）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压缩数据（</a:t>
            </a:r>
            <a:r>
              <a:rPr lang="en-US" altLang="zh-CN" dirty="0"/>
              <a:t>LZW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编译成字节序列（编译成固定的</a:t>
            </a:r>
            <a:r>
              <a:rPr lang="en-US" altLang="zh-CN" dirty="0"/>
              <a:t>8-bit</a:t>
            </a:r>
            <a:r>
              <a:rPr lang="zh-CN" altLang="en-US" dirty="0"/>
              <a:t>长度的字符流）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打包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0FFE85-2F2F-4810-A71B-D1E7E6DF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731" y="3429000"/>
            <a:ext cx="6948537" cy="27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39EAA3-0222-47D8-85D3-E52A1095B686}"/>
              </a:ext>
            </a:extLst>
          </p:cNvPr>
          <p:cNvSpPr txBox="1"/>
          <p:nvPr/>
        </p:nvSpPr>
        <p:spPr>
          <a:xfrm>
            <a:off x="2626936" y="1197204"/>
            <a:ext cx="693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https://blog.csdn.net/wzy198852/article/details/17266507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https://www.jianshu.com/p/38743ef278ac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9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787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GIF格式解析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思云</dc:creator>
  <cp:lastModifiedBy>杨 思云</cp:lastModifiedBy>
  <cp:revision>8</cp:revision>
  <dcterms:created xsi:type="dcterms:W3CDTF">2019-09-18T14:36:42Z</dcterms:created>
  <dcterms:modified xsi:type="dcterms:W3CDTF">2019-09-24T05:34:27Z</dcterms:modified>
</cp:coreProperties>
</file>