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70" r:id="rId4"/>
    <p:sldId id="272" r:id="rId5"/>
    <p:sldId id="273" r:id="rId6"/>
    <p:sldId id="27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36" autoAdjust="0"/>
    <p:restoredTop sz="94660"/>
  </p:normalViewPr>
  <p:slideViewPr>
    <p:cSldViewPr>
      <p:cViewPr varScale="1">
        <p:scale>
          <a:sx n="85" d="100"/>
          <a:sy n="85" d="100"/>
        </p:scale>
        <p:origin x="136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47FCE2-1380-4610-B0F0-B0A9BE9F8446}" type="datetimeFigureOut">
              <a:rPr lang="en-US" smtClean="0"/>
              <a:pPr/>
              <a:t>6/26/2018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F3403C-6739-4E66-BCE3-19F53C23D127}" type="slidenum">
              <a:rPr lang="en-US" smtClean="0"/>
              <a:pPr/>
              <a:t>‹#›</a:t>
            </a:fld>
            <a:endParaRPr lang="en-US"/>
          </a:p>
        </p:txBody>
      </p:sp>
    </p:spTree>
    <p:extLst>
      <p:ext uri="{BB962C8B-B14F-4D97-AF65-F5344CB8AC3E}">
        <p14:creationId xmlns:p14="http://schemas.microsoft.com/office/powerpoint/2010/main" val="1690143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A26545-3A2D-48A4-B5BD-C4BB8112CB11}" type="datetimeFigureOut">
              <a:rPr lang="en-US" smtClean="0"/>
              <a:pPr/>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95644-6BA4-4AEA-BC02-6CF096AA35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A26545-3A2D-48A4-B5BD-C4BB8112CB11}" type="datetimeFigureOut">
              <a:rPr lang="en-US" smtClean="0"/>
              <a:pPr/>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95644-6BA4-4AEA-BC02-6CF096AA35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A26545-3A2D-48A4-B5BD-C4BB8112CB11}" type="datetimeFigureOut">
              <a:rPr lang="en-US" smtClean="0"/>
              <a:pPr/>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95644-6BA4-4AEA-BC02-6CF096AA35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A26545-3A2D-48A4-B5BD-C4BB8112CB11}" type="datetimeFigureOut">
              <a:rPr lang="en-US" smtClean="0"/>
              <a:pPr/>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95644-6BA4-4AEA-BC02-6CF096AA35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26545-3A2D-48A4-B5BD-C4BB8112CB11}" type="datetimeFigureOut">
              <a:rPr lang="en-US" smtClean="0"/>
              <a:pPr/>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95644-6BA4-4AEA-BC02-6CF096AA35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A26545-3A2D-48A4-B5BD-C4BB8112CB11}" type="datetimeFigureOut">
              <a:rPr lang="en-US" smtClean="0"/>
              <a:pPr/>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95644-6BA4-4AEA-BC02-6CF096AA35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A26545-3A2D-48A4-B5BD-C4BB8112CB11}" type="datetimeFigureOut">
              <a:rPr lang="en-US" smtClean="0"/>
              <a:pPr/>
              <a:t>6/26/2018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95644-6BA4-4AEA-BC02-6CF096AA35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A26545-3A2D-48A4-B5BD-C4BB8112CB11}" type="datetimeFigureOut">
              <a:rPr lang="en-US" smtClean="0"/>
              <a:pPr/>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95644-6BA4-4AEA-BC02-6CF096AA35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26545-3A2D-48A4-B5BD-C4BB8112CB11}" type="datetimeFigureOut">
              <a:rPr lang="en-US" smtClean="0"/>
              <a:pPr/>
              <a:t>6/26/2018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95644-6BA4-4AEA-BC02-6CF096AA35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26545-3A2D-48A4-B5BD-C4BB8112CB11}" type="datetimeFigureOut">
              <a:rPr lang="en-US" smtClean="0"/>
              <a:pPr/>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95644-6BA4-4AEA-BC02-6CF096AA35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26545-3A2D-48A4-B5BD-C4BB8112CB11}" type="datetimeFigureOut">
              <a:rPr lang="en-US" smtClean="0"/>
              <a:pPr/>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95644-6BA4-4AEA-BC02-6CF096AA35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26545-3A2D-48A4-B5BD-C4BB8112CB11}" type="datetimeFigureOut">
              <a:rPr lang="en-US" smtClean="0"/>
              <a:pPr/>
              <a:t>6/26/2018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95644-6BA4-4AEA-BC02-6CF096AA35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F6E20E-312B-4B03-8585-711C3300C608}"/>
              </a:ext>
            </a:extLst>
          </p:cNvPr>
          <p:cNvSpPr txBox="1"/>
          <p:nvPr/>
        </p:nvSpPr>
        <p:spPr>
          <a:xfrm>
            <a:off x="3048000" y="5257800"/>
            <a:ext cx="5486400" cy="461665"/>
          </a:xfrm>
          <a:prstGeom prst="rect">
            <a:avLst/>
          </a:prstGeom>
          <a:noFill/>
        </p:spPr>
        <p:txBody>
          <a:bodyPr wrap="square" rtlCol="0">
            <a:spAutoFit/>
          </a:bodyPr>
          <a:lstStyle/>
          <a:p>
            <a:pPr algn="r"/>
            <a:r>
              <a:rPr lang="en-US" sz="2400" dirty="0">
                <a:solidFill>
                  <a:schemeClr val="tx1">
                    <a:lumMod val="50000"/>
                    <a:lumOff val="50000"/>
                  </a:schemeClr>
                </a:solidFill>
                <a:latin typeface="+mj-lt"/>
                <a:ea typeface="Verdana" panose="020B0604030504040204" pitchFamily="34" charset="0"/>
                <a:cs typeface="Verdana" panose="020B0604030504040204" pitchFamily="34" charset="0"/>
              </a:rPr>
              <a:t>IAS Order &amp; Dray Management Estimation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p:cNvSpPr txBox="1">
            <a:spLocks/>
          </p:cNvSpPr>
          <p:nvPr/>
        </p:nvSpPr>
        <p:spPr>
          <a:xfrm>
            <a:off x="2057400" y="152400"/>
            <a:ext cx="7086600" cy="457200"/>
          </a:xfrm>
          <a:prstGeom prst="rect">
            <a:avLst/>
          </a:prstGeom>
        </p:spPr>
        <p:txBody>
          <a:bodyP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tx1">
                    <a:lumMod val="75000"/>
                    <a:lumOff val="25000"/>
                  </a:schemeClr>
                </a:solidFill>
                <a:effectLst/>
                <a:uLnTx/>
                <a:uFillTx/>
                <a:latin typeface="+mj-lt"/>
                <a:ea typeface="+mj-ea"/>
                <a:cs typeface="+mj-cs"/>
              </a:rPr>
              <a:t>Project Requirement/Scope</a:t>
            </a:r>
          </a:p>
        </p:txBody>
      </p:sp>
      <p:sp>
        <p:nvSpPr>
          <p:cNvPr id="5" name="TextBox 4">
            <a:extLst>
              <a:ext uri="{FF2B5EF4-FFF2-40B4-BE49-F238E27FC236}">
                <a16:creationId xmlns:a16="http://schemas.microsoft.com/office/drawing/2014/main" id="{44F8FA13-AA6B-41D9-94D7-022AA7E62F35}"/>
              </a:ext>
            </a:extLst>
          </p:cNvPr>
          <p:cNvSpPr txBox="1"/>
          <p:nvPr/>
        </p:nvSpPr>
        <p:spPr>
          <a:xfrm>
            <a:off x="381000" y="1371600"/>
            <a:ext cx="8382000" cy="4093428"/>
          </a:xfrm>
          <a:prstGeom prst="rect">
            <a:avLst/>
          </a:prstGeom>
          <a:noFill/>
        </p:spPr>
        <p:txBody>
          <a:bodyPr wrap="square" rtlCol="0">
            <a:spAutoFit/>
          </a:bodyPr>
          <a:lstStyle/>
          <a:p>
            <a:r>
              <a:rPr lang="en-US" sz="2000" b="1" dirty="0"/>
              <a:t>Scope of Work:</a:t>
            </a:r>
          </a:p>
          <a:p>
            <a:endParaRPr lang="en-US" sz="2000" dirty="0"/>
          </a:p>
          <a:p>
            <a:r>
              <a:rPr lang="en-US" sz="2000" dirty="0"/>
              <a:t>IAS has a requirement for developing a portal for Dray Management by IAS representative using the csv files that are uploaded by them every week. The scope also includes sending emails to Dray Provider and Freight Forwarder.</a:t>
            </a:r>
          </a:p>
          <a:p>
            <a:endParaRPr lang="en-US" sz="2000" dirty="0"/>
          </a:p>
          <a:p>
            <a:endParaRPr lang="en-US" sz="2000" dirty="0"/>
          </a:p>
          <a:p>
            <a:pPr marL="342900" indent="-342900">
              <a:buFont typeface="Arial" panose="020B0604020202020204" pitchFamily="34" charset="0"/>
              <a:buChar char="•"/>
            </a:pPr>
            <a:r>
              <a:rPr lang="en-US" sz="2000" dirty="0"/>
              <a:t>One shared platform for all IAS Member.</a:t>
            </a:r>
          </a:p>
          <a:p>
            <a:pPr marL="342900" indent="-342900">
              <a:buFont typeface="Arial" panose="020B0604020202020204" pitchFamily="34" charset="0"/>
              <a:buChar char="•"/>
            </a:pPr>
            <a:r>
              <a:rPr lang="en-US" sz="2000" dirty="0"/>
              <a:t>Option to load dock receipt by IAS Member.</a:t>
            </a:r>
          </a:p>
          <a:p>
            <a:pPr marL="342900" indent="-342900">
              <a:buFont typeface="Arial" panose="020B0604020202020204" pitchFamily="34" charset="0"/>
              <a:buChar char="•"/>
            </a:pPr>
            <a:r>
              <a:rPr lang="en-US" sz="2000" dirty="0"/>
              <a:t>View corresponding dock receipt on choosing file #.</a:t>
            </a:r>
          </a:p>
          <a:p>
            <a:pPr marL="342900" indent="-342900">
              <a:buFont typeface="Arial" panose="020B0604020202020204" pitchFamily="34" charset="0"/>
              <a:buChar char="•"/>
            </a:pPr>
            <a:r>
              <a:rPr lang="en-US" sz="2000" dirty="0"/>
              <a:t>Every week the members upload their shipments and the different details.</a:t>
            </a:r>
          </a:p>
          <a:p>
            <a:pPr marL="342900" indent="-342900">
              <a:buFont typeface="Arial" panose="020B0604020202020204" pitchFamily="34" charset="0"/>
              <a:buChar char="•"/>
            </a:pPr>
            <a:r>
              <a:rPr lang="en-US" sz="2000" dirty="0"/>
              <a:t>Members can send emails with attachments to trucker and forwarders. </a:t>
            </a:r>
          </a:p>
          <a:p>
            <a:pPr marL="342900" indent="-342900">
              <a:buFont typeface="Arial" panose="020B0604020202020204" pitchFamily="34" charset="0"/>
              <a:buChar char="•"/>
            </a:pPr>
            <a:r>
              <a:rPr lang="en-US" sz="2000" dirty="0"/>
              <a:t>Client use 2 truckers and 2 forwarders.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57156516-6243-44AA-93AA-8A60B101C062}"/>
              </a:ext>
            </a:extLst>
          </p:cNvPr>
          <p:cNvSpPr txBox="1">
            <a:spLocks/>
          </p:cNvSpPr>
          <p:nvPr/>
        </p:nvSpPr>
        <p:spPr>
          <a:xfrm>
            <a:off x="3343422" y="152400"/>
            <a:ext cx="5791200" cy="457200"/>
          </a:xfrm>
          <a:prstGeom prst="rect">
            <a:avLst/>
          </a:prstGeom>
        </p:spPr>
        <p:txBody>
          <a:bodyP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tx1">
                    <a:lumMod val="75000"/>
                    <a:lumOff val="25000"/>
                  </a:schemeClr>
                </a:solidFill>
                <a:effectLst/>
                <a:uLnTx/>
                <a:uFillTx/>
                <a:latin typeface="+mj-lt"/>
                <a:ea typeface="+mj-ea"/>
                <a:cs typeface="+mj-cs"/>
              </a:rPr>
              <a:t>Assumptions and Dependencies</a:t>
            </a:r>
          </a:p>
        </p:txBody>
      </p:sp>
      <p:sp>
        <p:nvSpPr>
          <p:cNvPr id="3" name="TextBox 2">
            <a:extLst>
              <a:ext uri="{FF2B5EF4-FFF2-40B4-BE49-F238E27FC236}">
                <a16:creationId xmlns:a16="http://schemas.microsoft.com/office/drawing/2014/main" id="{1EB32977-69FA-4ED3-B7CD-EBD4401D0C0D}"/>
              </a:ext>
            </a:extLst>
          </p:cNvPr>
          <p:cNvSpPr txBox="1"/>
          <p:nvPr/>
        </p:nvSpPr>
        <p:spPr>
          <a:xfrm>
            <a:off x="533400" y="1371600"/>
            <a:ext cx="8229600"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scope of work is based on the CSV Data structure currently provided by IAS, any changes to the data structure would be handled through change management process subject to feasibility. This may result in changes in effort, cost and schedule.</a:t>
            </a:r>
          </a:p>
          <a:p>
            <a:pPr marL="342900" indent="-342900">
              <a:buFont typeface="Arial" panose="020B0604020202020204" pitchFamily="34" charset="0"/>
              <a:buChar char="•"/>
            </a:pPr>
            <a:r>
              <a:rPr lang="en-US" sz="2000" dirty="0"/>
              <a:t>Matching Customer and IAS Representative ID’s will be provided and updated on CSV Data instead of names.</a:t>
            </a:r>
          </a:p>
          <a:p>
            <a:pPr marL="342900" indent="-342900">
              <a:buFont typeface="Arial" panose="020B0604020202020204" pitchFamily="34" charset="0"/>
              <a:buChar char="•"/>
            </a:pPr>
            <a:r>
              <a:rPr lang="en-US" sz="2000" dirty="0"/>
              <a:t>Excelencia will create Super admin and sample IAS accounts during development.</a:t>
            </a:r>
          </a:p>
          <a:p>
            <a:pPr marL="342900" indent="-342900">
              <a:buFont typeface="Arial" panose="020B0604020202020204" pitchFamily="34" charset="0"/>
              <a:buChar char="•"/>
            </a:pPr>
            <a:endParaRPr lang="en-US" sz="2000" dirty="0"/>
          </a:p>
          <a:p>
            <a:endParaRPr lang="en-US" sz="2000" dirty="0"/>
          </a:p>
          <a:p>
            <a:r>
              <a:rPr lang="en-US" sz="2000" dirty="0"/>
              <a:t>Estimation is based on the attached excel sheet</a:t>
            </a:r>
          </a:p>
          <a:p>
            <a:endParaRPr lang="en-US" sz="2000" dirty="0"/>
          </a:p>
        </p:txBody>
      </p:sp>
      <p:graphicFrame>
        <p:nvGraphicFramePr>
          <p:cNvPr id="4" name="Object 3">
            <a:extLst>
              <a:ext uri="{FF2B5EF4-FFF2-40B4-BE49-F238E27FC236}">
                <a16:creationId xmlns:a16="http://schemas.microsoft.com/office/drawing/2014/main" id="{E6AAC6E0-FD75-4EED-BF15-C3BC2264CCB2}"/>
              </a:ext>
            </a:extLst>
          </p:cNvPr>
          <p:cNvGraphicFramePr>
            <a:graphicFrameLocks noChangeAspect="1"/>
          </p:cNvGraphicFramePr>
          <p:nvPr>
            <p:extLst>
              <p:ext uri="{D42A27DB-BD31-4B8C-83A1-F6EECF244321}">
                <p14:modId xmlns:p14="http://schemas.microsoft.com/office/powerpoint/2010/main" val="1526621425"/>
              </p:ext>
            </p:extLst>
          </p:nvPr>
        </p:nvGraphicFramePr>
        <p:xfrm>
          <a:off x="685800" y="5029200"/>
          <a:ext cx="914400" cy="771525"/>
        </p:xfrm>
        <a:graphic>
          <a:graphicData uri="http://schemas.openxmlformats.org/presentationml/2006/ole">
            <mc:AlternateContent xmlns:mc="http://schemas.openxmlformats.org/markup-compatibility/2006">
              <mc:Choice xmlns:v="urn:schemas-microsoft-com:vml" Requires="v">
                <p:oleObj spid="_x0000_s2058" name="Worksheet" showAsIcon="1" r:id="rId3" imgW="914400" imgH="771480" progId="Excel.Sheet.12">
                  <p:embed/>
                </p:oleObj>
              </mc:Choice>
              <mc:Fallback>
                <p:oleObj name="Worksheet" showAsIcon="1" r:id="rId3" imgW="914400" imgH="771480" progId="Excel.Sheet.12">
                  <p:embed/>
                  <p:pic>
                    <p:nvPicPr>
                      <p:cNvPr id="6" name="Object 5">
                        <a:extLst>
                          <a:ext uri="{FF2B5EF4-FFF2-40B4-BE49-F238E27FC236}">
                            <a16:creationId xmlns:a16="http://schemas.microsoft.com/office/drawing/2014/main" id="{AB0C6238-08C2-4056-8BAA-77A577EB14CE}"/>
                          </a:ext>
                        </a:extLst>
                      </p:cNvPr>
                      <p:cNvPicPr/>
                      <p:nvPr/>
                    </p:nvPicPr>
                    <p:blipFill>
                      <a:blip r:embed="rId4"/>
                      <a:stretch>
                        <a:fillRect/>
                      </a:stretch>
                    </p:blipFill>
                    <p:spPr>
                      <a:xfrm>
                        <a:off x="685800" y="50292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899685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80F711-A0A3-442D-88D8-1E9747EAAE5E}"/>
              </a:ext>
            </a:extLst>
          </p:cNvPr>
          <p:cNvSpPr txBox="1"/>
          <p:nvPr/>
        </p:nvSpPr>
        <p:spPr>
          <a:xfrm>
            <a:off x="3390899" y="209609"/>
            <a:ext cx="2362200" cy="400110"/>
          </a:xfrm>
          <a:prstGeom prst="rect">
            <a:avLst/>
          </a:prstGeom>
          <a:noFill/>
        </p:spPr>
        <p:txBody>
          <a:bodyPr wrap="square" rtlCol="0">
            <a:spAutoFit/>
          </a:bodyPr>
          <a:lstStyle/>
          <a:p>
            <a:r>
              <a:rPr lang="en-US" sz="2000" b="1" dirty="0"/>
              <a:t>Screen Prototypes</a:t>
            </a:r>
          </a:p>
        </p:txBody>
      </p:sp>
      <p:pic>
        <p:nvPicPr>
          <p:cNvPr id="8" name="Picture 7" descr="A close up of a sign&#10;&#10;Description generated with high confidence">
            <a:extLst>
              <a:ext uri="{FF2B5EF4-FFF2-40B4-BE49-F238E27FC236}">
                <a16:creationId xmlns:a16="http://schemas.microsoft.com/office/drawing/2014/main" id="{BE708329-E6B3-48F5-A85A-77A80821CB6A}"/>
              </a:ext>
            </a:extLst>
          </p:cNvPr>
          <p:cNvPicPr>
            <a:picLocks noChangeAspect="1"/>
          </p:cNvPicPr>
          <p:nvPr/>
        </p:nvPicPr>
        <p:blipFill rotWithShape="1">
          <a:blip r:embed="rId2">
            <a:extLst>
              <a:ext uri="{28A0092B-C50C-407E-A947-70E740481C1C}">
                <a14:useLocalDpi xmlns:a14="http://schemas.microsoft.com/office/drawing/2010/main" val="0"/>
              </a:ext>
            </a:extLst>
          </a:blip>
          <a:srcRect l="7191" t="25663" r="7191" b="23924"/>
          <a:stretch/>
        </p:blipFill>
        <p:spPr>
          <a:xfrm>
            <a:off x="1481446" y="1579894"/>
            <a:ext cx="6181106" cy="1744684"/>
          </a:xfrm>
          <a:prstGeom prst="rect">
            <a:avLst/>
          </a:prstGeom>
        </p:spPr>
      </p:pic>
      <p:pic>
        <p:nvPicPr>
          <p:cNvPr id="9" name="Picture 8" descr="A screenshot of a computer&#10;&#10;Description generated with very high confidence">
            <a:extLst>
              <a:ext uri="{FF2B5EF4-FFF2-40B4-BE49-F238E27FC236}">
                <a16:creationId xmlns:a16="http://schemas.microsoft.com/office/drawing/2014/main" id="{B9238932-E4FE-432E-ACD5-518BB33F9FC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6754"/>
          <a:stretch/>
        </p:blipFill>
        <p:spPr>
          <a:xfrm>
            <a:off x="1481446" y="3962400"/>
            <a:ext cx="6181105" cy="2466622"/>
          </a:xfrm>
          <a:prstGeom prst="rect">
            <a:avLst/>
          </a:prstGeom>
        </p:spPr>
      </p:pic>
      <p:sp>
        <p:nvSpPr>
          <p:cNvPr id="10" name="TextBox 9">
            <a:extLst>
              <a:ext uri="{FF2B5EF4-FFF2-40B4-BE49-F238E27FC236}">
                <a16:creationId xmlns:a16="http://schemas.microsoft.com/office/drawing/2014/main" id="{37B71DFD-5D54-4F6D-8D7E-7EAC8D0CCABE}"/>
              </a:ext>
            </a:extLst>
          </p:cNvPr>
          <p:cNvSpPr txBox="1"/>
          <p:nvPr/>
        </p:nvSpPr>
        <p:spPr>
          <a:xfrm>
            <a:off x="3505838" y="1185541"/>
            <a:ext cx="2132315" cy="369332"/>
          </a:xfrm>
          <a:prstGeom prst="rect">
            <a:avLst/>
          </a:prstGeom>
          <a:noFill/>
        </p:spPr>
        <p:txBody>
          <a:bodyPr wrap="none" rtlCol="0">
            <a:spAutoFit/>
          </a:bodyPr>
          <a:lstStyle/>
          <a:p>
            <a:r>
              <a:rPr lang="en-US" dirty="0"/>
              <a:t>1. IAS Member Login</a:t>
            </a:r>
          </a:p>
        </p:txBody>
      </p:sp>
      <p:sp>
        <p:nvSpPr>
          <p:cNvPr id="11" name="TextBox 10">
            <a:extLst>
              <a:ext uri="{FF2B5EF4-FFF2-40B4-BE49-F238E27FC236}">
                <a16:creationId xmlns:a16="http://schemas.microsoft.com/office/drawing/2014/main" id="{B1F30282-E381-473A-A97E-3146E75947D7}"/>
              </a:ext>
            </a:extLst>
          </p:cNvPr>
          <p:cNvSpPr txBox="1"/>
          <p:nvPr/>
        </p:nvSpPr>
        <p:spPr>
          <a:xfrm>
            <a:off x="3124258" y="3593068"/>
            <a:ext cx="2895473" cy="369332"/>
          </a:xfrm>
          <a:prstGeom prst="rect">
            <a:avLst/>
          </a:prstGeom>
          <a:noFill/>
        </p:spPr>
        <p:txBody>
          <a:bodyPr wrap="none" rtlCol="0">
            <a:spAutoFit/>
          </a:bodyPr>
          <a:lstStyle/>
          <a:p>
            <a:r>
              <a:rPr lang="en-US" dirty="0"/>
              <a:t>2. IAS Member Shipment List</a:t>
            </a:r>
          </a:p>
        </p:txBody>
      </p:sp>
    </p:spTree>
    <p:extLst>
      <p:ext uri="{BB962C8B-B14F-4D97-AF65-F5344CB8AC3E}">
        <p14:creationId xmlns:p14="http://schemas.microsoft.com/office/powerpoint/2010/main" val="34704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D270BCA6-85C8-47BB-B510-5D7C230E32C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0494"/>
          <a:stretch/>
        </p:blipFill>
        <p:spPr>
          <a:xfrm>
            <a:off x="1485900" y="3352800"/>
            <a:ext cx="6172200" cy="3336342"/>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4B879084-4897-4DC8-9C99-DEC0F7E2576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44785"/>
          <a:stretch/>
        </p:blipFill>
        <p:spPr>
          <a:xfrm>
            <a:off x="1485900" y="1039324"/>
            <a:ext cx="6172200" cy="1627676"/>
          </a:xfrm>
          <a:prstGeom prst="rect">
            <a:avLst/>
          </a:prstGeom>
        </p:spPr>
      </p:pic>
      <p:sp>
        <p:nvSpPr>
          <p:cNvPr id="7" name="TextBox 6">
            <a:extLst>
              <a:ext uri="{FF2B5EF4-FFF2-40B4-BE49-F238E27FC236}">
                <a16:creationId xmlns:a16="http://schemas.microsoft.com/office/drawing/2014/main" id="{248700C8-D6A8-4428-BD3A-D4EF3DD4BDFC}"/>
              </a:ext>
            </a:extLst>
          </p:cNvPr>
          <p:cNvSpPr txBox="1"/>
          <p:nvPr/>
        </p:nvSpPr>
        <p:spPr>
          <a:xfrm>
            <a:off x="3211948" y="669992"/>
            <a:ext cx="2720104" cy="369332"/>
          </a:xfrm>
          <a:prstGeom prst="rect">
            <a:avLst/>
          </a:prstGeom>
          <a:noFill/>
        </p:spPr>
        <p:txBody>
          <a:bodyPr wrap="none" rtlCol="0">
            <a:spAutoFit/>
          </a:bodyPr>
          <a:lstStyle/>
          <a:p>
            <a:r>
              <a:rPr lang="en-US" dirty="0"/>
              <a:t>3. Uploading shipment CSV</a:t>
            </a:r>
          </a:p>
        </p:txBody>
      </p:sp>
      <p:sp>
        <p:nvSpPr>
          <p:cNvPr id="8" name="TextBox 7">
            <a:extLst>
              <a:ext uri="{FF2B5EF4-FFF2-40B4-BE49-F238E27FC236}">
                <a16:creationId xmlns:a16="http://schemas.microsoft.com/office/drawing/2014/main" id="{9F543E4C-3AE7-4BC7-BD3B-06B52AFEC645}"/>
              </a:ext>
            </a:extLst>
          </p:cNvPr>
          <p:cNvSpPr txBox="1"/>
          <p:nvPr/>
        </p:nvSpPr>
        <p:spPr>
          <a:xfrm>
            <a:off x="2744256" y="2983468"/>
            <a:ext cx="3655488" cy="369332"/>
          </a:xfrm>
          <a:prstGeom prst="rect">
            <a:avLst/>
          </a:prstGeom>
          <a:noFill/>
        </p:spPr>
        <p:txBody>
          <a:bodyPr wrap="none" rtlCol="0">
            <a:spAutoFit/>
          </a:bodyPr>
          <a:lstStyle/>
          <a:p>
            <a:r>
              <a:rPr lang="en-US" dirty="0"/>
              <a:t>4. Updating order details and mailing</a:t>
            </a:r>
          </a:p>
        </p:txBody>
      </p:sp>
    </p:spTree>
    <p:extLst>
      <p:ext uri="{BB962C8B-B14F-4D97-AF65-F5344CB8AC3E}">
        <p14:creationId xmlns:p14="http://schemas.microsoft.com/office/powerpoint/2010/main" val="92097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B4C4BD95-E4CB-421C-AD8F-4DE4E20D161B}"/>
              </a:ext>
            </a:extLst>
          </p:cNvPr>
          <p:cNvSpPr txBox="1">
            <a:spLocks/>
          </p:cNvSpPr>
          <p:nvPr/>
        </p:nvSpPr>
        <p:spPr>
          <a:xfrm>
            <a:off x="3733800" y="152400"/>
            <a:ext cx="5410200" cy="457200"/>
          </a:xfrm>
          <a:prstGeom prst="rect">
            <a:avLst/>
          </a:prstGeom>
        </p:spPr>
        <p:txBody>
          <a:bodyPr>
            <a:noAutofit/>
          </a:bodyPr>
          <a:lstStyle/>
          <a:p>
            <a:pPr lvl="0" algn="r">
              <a:spcBef>
                <a:spcPct val="0"/>
              </a:spcBef>
              <a:defRPr/>
            </a:pPr>
            <a:r>
              <a:rPr lang="en-US" sz="2800" dirty="0">
                <a:solidFill>
                  <a:schemeClr val="tx1">
                    <a:lumMod val="75000"/>
                    <a:lumOff val="25000"/>
                  </a:schemeClr>
                </a:solidFill>
              </a:rPr>
              <a:t>Timeline &amp; </a:t>
            </a:r>
            <a:r>
              <a:rPr lang="en-US" sz="2800" dirty="0">
                <a:solidFill>
                  <a:schemeClr val="tx1">
                    <a:lumMod val="75000"/>
                    <a:lumOff val="25000"/>
                  </a:schemeClr>
                </a:solidFill>
                <a:latin typeface="+mj-lt"/>
                <a:ea typeface="+mj-ea"/>
                <a:cs typeface="+mj-cs"/>
              </a:rPr>
              <a:t>Cost</a:t>
            </a:r>
            <a:endParaRPr kumimoji="0" lang="en-US" sz="28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
        <p:nvSpPr>
          <p:cNvPr id="3" name="TextBox 2">
            <a:extLst>
              <a:ext uri="{FF2B5EF4-FFF2-40B4-BE49-F238E27FC236}">
                <a16:creationId xmlns:a16="http://schemas.microsoft.com/office/drawing/2014/main" id="{5647621F-E729-4F81-B216-88EBFF17E360}"/>
              </a:ext>
            </a:extLst>
          </p:cNvPr>
          <p:cNvSpPr txBox="1"/>
          <p:nvPr/>
        </p:nvSpPr>
        <p:spPr>
          <a:xfrm>
            <a:off x="533400" y="1371600"/>
            <a:ext cx="822960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Approximately 30 – 40 Man days</a:t>
            </a:r>
          </a:p>
          <a:p>
            <a:pPr marL="342900" indent="-342900">
              <a:buFont typeface="Arial" panose="020B0604020202020204" pitchFamily="34" charset="0"/>
              <a:buChar char="•"/>
            </a:pPr>
            <a:r>
              <a:rPr lang="en-US" sz="2000" dirty="0"/>
              <a:t>Cost would </a:t>
            </a:r>
            <a:r>
              <a:rPr lang="en-US" sz="2000"/>
              <a:t>be $6561</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Payment Terms</a:t>
            </a:r>
          </a:p>
          <a:p>
            <a:pPr marL="800100" lvl="1" indent="-342900">
              <a:buFont typeface="Arial" panose="020B0604020202020204" pitchFamily="34" charset="0"/>
              <a:buChar char="•"/>
            </a:pPr>
            <a:r>
              <a:rPr lang="en-US" sz="2000" dirty="0"/>
              <a:t>Advance 25%</a:t>
            </a:r>
          </a:p>
          <a:p>
            <a:pPr marL="800100" lvl="1" indent="-342900">
              <a:buFont typeface="Arial" panose="020B0604020202020204" pitchFamily="34" charset="0"/>
              <a:buChar char="•"/>
            </a:pPr>
            <a:r>
              <a:rPr lang="en-US" sz="2000" dirty="0"/>
              <a:t>On Development Completion – 50%</a:t>
            </a:r>
          </a:p>
          <a:p>
            <a:pPr marL="800100" lvl="1" indent="-342900">
              <a:buFont typeface="Arial" panose="020B0604020202020204" pitchFamily="34" charset="0"/>
              <a:buChar char="•"/>
            </a:pPr>
            <a:r>
              <a:rPr lang="en-US" sz="2000" dirty="0"/>
              <a:t>After UAT – 25%</a:t>
            </a:r>
          </a:p>
        </p:txBody>
      </p:sp>
    </p:spTree>
    <p:extLst>
      <p:ext uri="{BB962C8B-B14F-4D97-AF65-F5344CB8AC3E}">
        <p14:creationId xmlns:p14="http://schemas.microsoft.com/office/powerpoint/2010/main" val="3306291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TotalTime>
  <Words>242</Words>
  <Application>Microsoft Office PowerPoint</Application>
  <PresentationFormat>On-screen Show (4:3)</PresentationFormat>
  <Paragraphs>33</Paragraphs>
  <Slides>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1" baseType="lpstr">
      <vt:lpstr>Arial</vt:lpstr>
      <vt:lpstr>Calibri</vt:lpstr>
      <vt:lpstr>Verdana</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excel22</dc:creator>
  <cp:lastModifiedBy>Balasubramani,Rameshraja</cp:lastModifiedBy>
  <cp:revision>178</cp:revision>
  <dcterms:created xsi:type="dcterms:W3CDTF">2014-09-21T17:04:57Z</dcterms:created>
  <dcterms:modified xsi:type="dcterms:W3CDTF">2018-06-26T06:58:46Z</dcterms:modified>
</cp:coreProperties>
</file>