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84" r:id="rId14"/>
    <p:sldId id="28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4FDC8B-810B-462E-BFFF-BB60B1D9A34C}" type="datetimeFigureOut">
              <a:rPr lang="en-IN" smtClean="0"/>
              <a:t>16-12-2022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143BEAF-B563-43CD-AF7F-2A38AC52B8B0}" type="slidenum">
              <a:rPr lang="en-IN" smtClean="0"/>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4FDC8B-810B-462E-BFFF-BB60B1D9A34C}"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3BEAF-B563-43CD-AF7F-2A38AC52B8B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4FDC8B-810B-462E-BFFF-BB60B1D9A34C}"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3BEAF-B563-43CD-AF7F-2A38AC52B8B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4FDC8B-810B-462E-BFFF-BB60B1D9A34C}"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3BEAF-B563-43CD-AF7F-2A38AC52B8B0}" type="slidenum">
              <a:rPr lang="en-IN" smtClean="0"/>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4FDC8B-810B-462E-BFFF-BB60B1D9A34C}" type="datetimeFigureOut">
              <a:rPr lang="en-IN" smtClean="0"/>
              <a:t>16-12-2022</a:t>
            </a:fld>
            <a:endParaRPr lang="en-IN"/>
          </a:p>
        </p:txBody>
      </p:sp>
      <p:sp>
        <p:nvSpPr>
          <p:cNvPr id="5" name="Footer Placeholder 4"/>
          <p:cNvSpPr>
            <a:spLocks noGrp="1"/>
          </p:cNvSpPr>
          <p:nvPr>
            <p:ph type="ftr" sz="quarter" idx="11"/>
          </p:nvPr>
        </p:nvSpPr>
        <p:spPr>
          <a:xfrm>
            <a:off x="800100" y="4629150"/>
            <a:ext cx="4000500" cy="342900"/>
          </a:xfrm>
        </p:spPr>
        <p:txBody>
          <a:bodyPr/>
          <a:lstStyle/>
          <a:p>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D143BEAF-B563-43CD-AF7F-2A38AC52B8B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4FDC8B-810B-462E-BFFF-BB60B1D9A34C}"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3BEAF-B563-43CD-AF7F-2A38AC52B8B0}" type="slidenum">
              <a:rPr lang="en-IN" smtClean="0"/>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34FDC8B-810B-462E-BFFF-BB60B1D9A34C}"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3BEAF-B563-43CD-AF7F-2A38AC52B8B0}" type="slidenum">
              <a:rPr lang="en-IN" smtClean="0"/>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4FDC8B-810B-462E-BFFF-BB60B1D9A34C}"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3BEAF-B563-43CD-AF7F-2A38AC52B8B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FDC8B-810B-462E-BFFF-BB60B1D9A34C}"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3BEAF-B563-43CD-AF7F-2A38AC52B8B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4FDC8B-810B-462E-BFFF-BB60B1D9A34C}"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3BEAF-B563-43CD-AF7F-2A38AC52B8B0}" type="slidenum">
              <a:rPr lang="en-IN" smtClean="0"/>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4FDC8B-810B-462E-BFFF-BB60B1D9A34C}" type="datetimeFigureOut">
              <a:rPr lang="en-IN" smtClean="0"/>
              <a:t>16-12-2022</a:t>
            </a:fld>
            <a:endParaRPr lang="en-IN"/>
          </a:p>
        </p:txBody>
      </p:sp>
      <p:sp>
        <p:nvSpPr>
          <p:cNvPr id="6" name="Footer Placeholder 5"/>
          <p:cNvSpPr>
            <a:spLocks noGrp="1"/>
          </p:cNvSpPr>
          <p:nvPr>
            <p:ph type="ftr" sz="quarter" idx="11"/>
          </p:nvPr>
        </p:nvSpPr>
        <p:spPr>
          <a:xfrm>
            <a:off x="914400" y="4629150"/>
            <a:ext cx="3886200" cy="342900"/>
          </a:xfrm>
        </p:spPr>
        <p:txBody>
          <a:bodyPr/>
          <a:lstStyle/>
          <a:p>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D143BEAF-B563-43CD-AF7F-2A38AC52B8B0}" type="slidenum">
              <a:rPr lang="en-IN" smtClean="0"/>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834FDC8B-810B-462E-BFFF-BB60B1D9A34C}" type="datetimeFigureOut">
              <a:rPr lang="en-IN" smtClean="0"/>
              <a:t>16-12-2022</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43BEAF-B563-43CD-AF7F-2A38AC52B8B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87824" y="3597864"/>
            <a:ext cx="5760640" cy="1080120"/>
          </a:xfrm>
        </p:spPr>
        <p:txBody>
          <a:bodyPr/>
          <a:lstStyle/>
          <a:p>
            <a:pPr algn="r"/>
            <a:r>
              <a:rPr lang="en-IN" dirty="0" smtClean="0">
                <a:solidFill>
                  <a:schemeClr val="accent6">
                    <a:lumMod val="50000"/>
                  </a:schemeClr>
                </a:solidFill>
              </a:rPr>
              <a:t>Submitted by</a:t>
            </a:r>
          </a:p>
          <a:p>
            <a:pPr algn="r"/>
            <a:r>
              <a:rPr lang="en-IN" dirty="0" smtClean="0">
                <a:solidFill>
                  <a:schemeClr val="accent6">
                    <a:lumMod val="50000"/>
                  </a:schemeClr>
                </a:solidFill>
              </a:rPr>
              <a:t>KAYALVIZHI . </a:t>
            </a:r>
            <a:r>
              <a:rPr lang="en-IN" dirty="0">
                <a:solidFill>
                  <a:schemeClr val="accent6">
                    <a:lumMod val="50000"/>
                  </a:schemeClr>
                </a:solidFill>
              </a:rPr>
              <a:t>P</a:t>
            </a:r>
          </a:p>
        </p:txBody>
      </p:sp>
      <p:sp>
        <p:nvSpPr>
          <p:cNvPr id="3" name="Title 2"/>
          <p:cNvSpPr>
            <a:spLocks noGrp="1"/>
          </p:cNvSpPr>
          <p:nvPr>
            <p:ph type="ctrTitle"/>
          </p:nvPr>
        </p:nvSpPr>
        <p:spPr/>
        <p:txBody>
          <a:bodyPr>
            <a:normAutofit fontScale="90000"/>
          </a:bodyPr>
          <a:lstStyle/>
          <a:p>
            <a:r>
              <a:rPr lang="en-IN" dirty="0" smtClean="0">
                <a:latin typeface="Times New Roman" pitchFamily="18" charset="0"/>
                <a:cs typeface="Times New Roman" pitchFamily="18" charset="0"/>
              </a:rPr>
              <a:t>CAR PRICE PREDICTION PROJECT PRESENTATION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2486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Exploratory Data Analysis (EDA)</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085850"/>
            <a:ext cx="8352928" cy="3862164"/>
          </a:xfrm>
        </p:spPr>
        <p:txBody>
          <a:bodyPr>
            <a:normAutofit fontScale="92500" lnSpcReduction="10000"/>
          </a:bodyPr>
          <a:lstStyle/>
          <a:p>
            <a:pPr algn="just">
              <a:buClr>
                <a:schemeClr val="accent6">
                  <a:lumMod val="50000"/>
                </a:schemeClr>
              </a:buClr>
              <a:buFont typeface="Wingdings" pitchFamily="2" charset="2"/>
              <a:buChar char="Ø"/>
            </a:pPr>
            <a:r>
              <a:rPr lang="en-US" sz="1300" dirty="0">
                <a:latin typeface="Times New Roman" pitchFamily="18" charset="0"/>
                <a:cs typeface="Times New Roman" pitchFamily="18" charset="0"/>
              </a:rPr>
              <a:t>Importing necessary libraries and importing dataset as a data frame.</a:t>
            </a:r>
          </a:p>
          <a:p>
            <a:pPr algn="just">
              <a:buClr>
                <a:schemeClr val="accent6">
                  <a:lumMod val="50000"/>
                </a:schemeClr>
              </a:buClr>
              <a:buFont typeface="Wingdings" pitchFamily="2" charset="2"/>
              <a:buChar char="Ø"/>
            </a:pPr>
            <a:r>
              <a:rPr lang="en-IN" sz="1300" dirty="0">
                <a:latin typeface="Times New Roman" pitchFamily="18" charset="0"/>
                <a:ea typeface="Calibri" panose="020F0502020204030204" pitchFamily="34" charset="0"/>
                <a:cs typeface="Times New Roman" pitchFamily="18" charset="0"/>
              </a:rPr>
              <a:t>Checked some statistical information like shape, number of unique values present, info, data types etc.</a:t>
            </a:r>
          </a:p>
          <a:p>
            <a:pPr algn="just">
              <a:buClr>
                <a:schemeClr val="accent6">
                  <a:lumMod val="50000"/>
                </a:schemeClr>
              </a:buClr>
              <a:buFont typeface="Wingdings" pitchFamily="2" charset="2"/>
              <a:buChar char="Ø"/>
            </a:pPr>
            <a:r>
              <a:rPr lang="en-IN" sz="1300" dirty="0" smtClean="0">
                <a:latin typeface="Times New Roman" pitchFamily="18" charset="0"/>
                <a:ea typeface="Calibri" panose="020F0502020204030204" pitchFamily="34" charset="0"/>
                <a:cs typeface="Times New Roman" pitchFamily="18" charset="0"/>
              </a:rPr>
              <a:t>From </a:t>
            </a:r>
            <a:r>
              <a:rPr lang="en-IN" sz="1300" dirty="0">
                <a:latin typeface="Times New Roman" pitchFamily="18" charset="0"/>
                <a:ea typeface="Calibri" panose="020F0502020204030204" pitchFamily="34" charset="0"/>
                <a:cs typeface="Times New Roman" pitchFamily="18" charset="0"/>
              </a:rPr>
              <a:t>the dataset I found some numerical features having “-” sign and string value like “null” so I replaced them with NAN values and dropped the columns having more than 50% of “-” sign and null values as they were of no use for prediction.</a:t>
            </a:r>
            <a:endParaRPr lang="en-IN" sz="1300" dirty="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IN" sz="1300" dirty="0">
                <a:latin typeface="Times New Roman" pitchFamily="18" charset="0"/>
                <a:ea typeface="Calibri" panose="020F0502020204030204" pitchFamily="34" charset="0"/>
                <a:cs typeface="Times New Roman" pitchFamily="18" charset="0"/>
              </a:rPr>
              <a:t>Done feature engineering on some features as they had some irrelevant values and replaced them with appropriate values.</a:t>
            </a:r>
            <a:endParaRPr lang="en-IN" sz="1300" dirty="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IN" sz="1300" dirty="0">
                <a:latin typeface="Times New Roman" pitchFamily="18" charset="0"/>
                <a:ea typeface="Calibri" panose="020F0502020204030204" pitchFamily="34" charset="0"/>
                <a:cs typeface="Times New Roman" pitchFamily="18" charset="0"/>
              </a:rPr>
              <a:t>Extracted the features Brand, Model and </a:t>
            </a:r>
            <a:r>
              <a:rPr lang="en-IN" sz="1300" dirty="0" err="1">
                <a:latin typeface="Times New Roman" pitchFamily="18" charset="0"/>
                <a:ea typeface="Calibri" panose="020F0502020204030204" pitchFamily="34" charset="0"/>
                <a:cs typeface="Times New Roman" pitchFamily="18" charset="0"/>
              </a:rPr>
              <a:t>Manufacturing_year</a:t>
            </a:r>
            <a:r>
              <a:rPr lang="en-IN" sz="1300" dirty="0">
                <a:latin typeface="Times New Roman" pitchFamily="18" charset="0"/>
                <a:ea typeface="Calibri" panose="020F0502020204030204" pitchFamily="34" charset="0"/>
                <a:cs typeface="Times New Roman" pitchFamily="18" charset="0"/>
              </a:rPr>
              <a:t> from the column </a:t>
            </a:r>
            <a:r>
              <a:rPr lang="en-IN" sz="1300" dirty="0" err="1">
                <a:latin typeface="Times New Roman" pitchFamily="18" charset="0"/>
                <a:ea typeface="Calibri" panose="020F0502020204030204" pitchFamily="34" charset="0"/>
                <a:cs typeface="Times New Roman" pitchFamily="18" charset="0"/>
              </a:rPr>
              <a:t>Car_Name</a:t>
            </a:r>
            <a:r>
              <a:rPr lang="en-IN" sz="1300" dirty="0">
                <a:latin typeface="Times New Roman" pitchFamily="18" charset="0"/>
                <a:ea typeface="Calibri" panose="020F0502020204030204" pitchFamily="34" charset="0"/>
                <a:cs typeface="Times New Roman" pitchFamily="18" charset="0"/>
              </a:rPr>
              <a:t> and created </a:t>
            </a:r>
            <a:r>
              <a:rPr lang="en-IN" sz="1300" dirty="0" err="1">
                <a:latin typeface="Times New Roman" pitchFamily="18" charset="0"/>
                <a:ea typeface="Calibri" panose="020F0502020204030204" pitchFamily="34" charset="0"/>
                <a:cs typeface="Times New Roman" pitchFamily="18" charset="0"/>
              </a:rPr>
              <a:t>Car_age</a:t>
            </a:r>
            <a:r>
              <a:rPr lang="en-IN" sz="1300" dirty="0">
                <a:latin typeface="Times New Roman" pitchFamily="18" charset="0"/>
                <a:ea typeface="Calibri" panose="020F0502020204030204" pitchFamily="34" charset="0"/>
                <a:cs typeface="Times New Roman" pitchFamily="18" charset="0"/>
              </a:rPr>
              <a:t> by subtracting the Manufacturing year of car from the year 2022.</a:t>
            </a:r>
            <a:endParaRPr lang="en-IN" sz="1300" dirty="0">
              <a:latin typeface="Times New Roman" pitchFamily="18" charset="0"/>
              <a:cs typeface="Times New Roman" pitchFamily="18" charset="0"/>
            </a:endParaRPr>
          </a:p>
          <a:p>
            <a:pPr algn="just">
              <a:buClr>
                <a:schemeClr val="accent6">
                  <a:lumMod val="50000"/>
                </a:schemeClr>
              </a:buClr>
              <a:buFont typeface="Wingdings" pitchFamily="2" charset="2"/>
              <a:buChar char="Ø"/>
            </a:pPr>
            <a:r>
              <a:rPr lang="en-IN" sz="1300" dirty="0">
                <a:latin typeface="Times New Roman" pitchFamily="18" charset="0"/>
                <a:ea typeface="Calibri" panose="020F0502020204030204" pitchFamily="34" charset="0"/>
                <a:cs typeface="Times New Roman" pitchFamily="18" charset="0"/>
              </a:rPr>
              <a:t>Converted all the numerical continuous columns from object data type into float data type after cleaning the data.</a:t>
            </a:r>
          </a:p>
          <a:p>
            <a:pPr algn="just">
              <a:buClr>
                <a:schemeClr val="accent6">
                  <a:lumMod val="50000"/>
                </a:schemeClr>
              </a:buClr>
              <a:buFont typeface="Wingdings" pitchFamily="2" charset="2"/>
              <a:buChar char="Ø"/>
            </a:pPr>
            <a:r>
              <a:rPr lang="en-IN" sz="1300" dirty="0">
                <a:latin typeface="Times New Roman" pitchFamily="18" charset="0"/>
                <a:ea typeface="Calibri" panose="020F0502020204030204" pitchFamily="34" charset="0"/>
                <a:cs typeface="Times New Roman" pitchFamily="18" charset="0"/>
              </a:rPr>
              <a:t>Checked for null values and treated them using imputation techniques like mean, median and mode methods. Checked the statistical summary of the dataset using describe () method.</a:t>
            </a:r>
          </a:p>
          <a:p>
            <a:pPr algn="just">
              <a:buClr>
                <a:schemeClr val="accent6">
                  <a:lumMod val="50000"/>
                </a:schemeClr>
              </a:buClr>
              <a:buFont typeface="Wingdings" pitchFamily="2" charset="2"/>
              <a:buChar char="Ø"/>
            </a:pPr>
            <a:r>
              <a:rPr lang="en-IN" sz="1300" dirty="0" smtClean="0">
                <a:latin typeface="Times New Roman" pitchFamily="18" charset="0"/>
                <a:cs typeface="Times New Roman" pitchFamily="18" charset="0"/>
              </a:rPr>
              <a:t>Visualizing </a:t>
            </a:r>
            <a:r>
              <a:rPr lang="en-IN" sz="1300" dirty="0">
                <a:latin typeface="Times New Roman" pitchFamily="18" charset="0"/>
                <a:cs typeface="Times New Roman" pitchFamily="18" charset="0"/>
              </a:rPr>
              <a:t>the features using </a:t>
            </a:r>
            <a:r>
              <a:rPr lang="en-IN" sz="1300" dirty="0" err="1">
                <a:latin typeface="Times New Roman" pitchFamily="18" charset="0"/>
                <a:cs typeface="Times New Roman" pitchFamily="18" charset="0"/>
              </a:rPr>
              <a:t>univariate</a:t>
            </a:r>
            <a:r>
              <a:rPr lang="en-IN" sz="1300" dirty="0">
                <a:latin typeface="Times New Roman" pitchFamily="18" charset="0"/>
                <a:cs typeface="Times New Roman" pitchFamily="18" charset="0"/>
              </a:rPr>
              <a:t>, bivariate and multivariate analysis. </a:t>
            </a:r>
            <a:r>
              <a:rPr lang="en-IN" sz="1300" dirty="0">
                <a:latin typeface="Times New Roman" pitchFamily="18" charset="0"/>
                <a:ea typeface="Calibri" panose="020F0502020204030204" pitchFamily="34" charset="0"/>
                <a:cs typeface="Times New Roman" pitchFamily="18" charset="0"/>
              </a:rPr>
              <a:t>Visualized each feature using </a:t>
            </a:r>
            <a:r>
              <a:rPr lang="en-IN" sz="1300" dirty="0" err="1">
                <a:latin typeface="Times New Roman" pitchFamily="18" charset="0"/>
                <a:ea typeface="Calibri" panose="020F0502020204030204" pitchFamily="34" charset="0"/>
                <a:cs typeface="Times New Roman" pitchFamily="18" charset="0"/>
              </a:rPr>
              <a:t>seaborn</a:t>
            </a:r>
            <a:r>
              <a:rPr lang="en-IN" sz="1300" dirty="0">
                <a:latin typeface="Times New Roman" pitchFamily="18" charset="0"/>
                <a:ea typeface="Calibri" panose="020F0502020204030204" pitchFamily="34" charset="0"/>
                <a:cs typeface="Times New Roman" pitchFamily="18" charset="0"/>
              </a:rPr>
              <a:t> and </a:t>
            </a:r>
            <a:r>
              <a:rPr lang="en-IN" sz="1300" dirty="0" err="1">
                <a:latin typeface="Times New Roman" pitchFamily="18" charset="0"/>
                <a:ea typeface="Calibri" panose="020F0502020204030204" pitchFamily="34" charset="0"/>
                <a:cs typeface="Times New Roman" pitchFamily="18" charset="0"/>
              </a:rPr>
              <a:t>matplotlib</a:t>
            </a:r>
            <a:r>
              <a:rPr lang="en-IN" sz="1300" dirty="0">
                <a:latin typeface="Times New Roman" pitchFamily="18" charset="0"/>
                <a:ea typeface="Calibri" panose="020F0502020204030204" pitchFamily="34" charset="0"/>
                <a:cs typeface="Times New Roman" pitchFamily="18" charset="0"/>
              </a:rPr>
              <a:t> libraries by plotting several categorical and numerical plots like pie plot, count plot, bar plot, </a:t>
            </a:r>
            <a:r>
              <a:rPr lang="en-IN" sz="1300" dirty="0" err="1">
                <a:latin typeface="Times New Roman" pitchFamily="18" charset="0"/>
                <a:ea typeface="Calibri" panose="020F0502020204030204" pitchFamily="34" charset="0"/>
                <a:cs typeface="Times New Roman" pitchFamily="18" charset="0"/>
              </a:rPr>
              <a:t>reg</a:t>
            </a:r>
            <a:r>
              <a:rPr lang="en-IN" sz="1300" dirty="0">
                <a:latin typeface="Times New Roman" pitchFamily="18" charset="0"/>
                <a:ea typeface="Calibri" panose="020F0502020204030204" pitchFamily="34" charset="0"/>
                <a:cs typeface="Times New Roman" pitchFamily="18" charset="0"/>
              </a:rPr>
              <a:t> plot, strip plot, line plot, violin plot, distribution plot, box plots and pair plot.</a:t>
            </a:r>
          </a:p>
          <a:p>
            <a:pPr algn="just">
              <a:buClr>
                <a:schemeClr val="accent6">
                  <a:lumMod val="50000"/>
                </a:schemeClr>
              </a:buClr>
              <a:buFont typeface="Wingdings" pitchFamily="2" charset="2"/>
              <a:buChar char="Ø"/>
            </a:pPr>
            <a:r>
              <a:rPr lang="en-IN" sz="1300" dirty="0">
                <a:latin typeface="Times New Roman" pitchFamily="18" charset="0"/>
                <a:ea typeface="Times New Roman" panose="02020603050405020304" pitchFamily="18" charset="0"/>
                <a:cs typeface="Times New Roman" pitchFamily="18" charset="0"/>
              </a:rPr>
              <a:t>Identified outliers using box plots and removed outliers in continuous numerical columns using </a:t>
            </a:r>
            <a:r>
              <a:rPr lang="en-IN" sz="1300" dirty="0" err="1">
                <a:latin typeface="Times New Roman" pitchFamily="18" charset="0"/>
                <a:ea typeface="Times New Roman" panose="02020603050405020304" pitchFamily="18" charset="0"/>
                <a:cs typeface="Times New Roman" pitchFamily="18" charset="0"/>
              </a:rPr>
              <a:t>Zscore</a:t>
            </a:r>
            <a:r>
              <a:rPr lang="en-IN" sz="1300" dirty="0">
                <a:latin typeface="Times New Roman" pitchFamily="18" charset="0"/>
                <a:ea typeface="Times New Roman" panose="02020603050405020304" pitchFamily="18" charset="0"/>
                <a:cs typeface="Times New Roman" pitchFamily="18" charset="0"/>
              </a:rPr>
              <a:t>.</a:t>
            </a:r>
          </a:p>
          <a:p>
            <a:pPr algn="just">
              <a:buClr>
                <a:schemeClr val="accent6">
                  <a:lumMod val="50000"/>
                </a:schemeClr>
              </a:buClr>
              <a:buFont typeface="Wingdings" pitchFamily="2" charset="2"/>
              <a:buChar char="Ø"/>
            </a:pPr>
            <a:r>
              <a:rPr lang="en-IN" sz="1300" dirty="0">
                <a:latin typeface="Times New Roman" pitchFamily="18" charset="0"/>
                <a:ea typeface="Times New Roman" panose="02020603050405020304" pitchFamily="18" charset="0"/>
                <a:cs typeface="Times New Roman" pitchFamily="18" charset="0"/>
              </a:rPr>
              <a:t>Checked for </a:t>
            </a:r>
            <a:r>
              <a:rPr lang="en-IN" sz="1300" dirty="0" err="1">
                <a:latin typeface="Times New Roman" pitchFamily="18" charset="0"/>
                <a:ea typeface="Times New Roman" panose="02020603050405020304" pitchFamily="18" charset="0"/>
                <a:cs typeface="Times New Roman" pitchFamily="18" charset="0"/>
              </a:rPr>
              <a:t>skewness</a:t>
            </a:r>
            <a:r>
              <a:rPr lang="en-IN" sz="1300" dirty="0">
                <a:latin typeface="Times New Roman" pitchFamily="18" charset="0"/>
                <a:ea typeface="Times New Roman" panose="02020603050405020304" pitchFamily="18" charset="0"/>
                <a:cs typeface="Times New Roman" pitchFamily="18" charset="0"/>
              </a:rPr>
              <a:t> and removed </a:t>
            </a:r>
            <a:r>
              <a:rPr lang="en-IN" sz="1300" dirty="0" err="1">
                <a:latin typeface="Times New Roman" pitchFamily="18" charset="0"/>
                <a:ea typeface="Times New Roman" panose="02020603050405020304" pitchFamily="18" charset="0"/>
                <a:cs typeface="Times New Roman" pitchFamily="18" charset="0"/>
              </a:rPr>
              <a:t>skewness</a:t>
            </a:r>
            <a:r>
              <a:rPr lang="en-IN" sz="1300" dirty="0">
                <a:latin typeface="Times New Roman" pitchFamily="18" charset="0"/>
                <a:ea typeface="Times New Roman" panose="02020603050405020304" pitchFamily="18" charset="0"/>
                <a:cs typeface="Times New Roman" pitchFamily="18" charset="0"/>
              </a:rPr>
              <a:t> in numerical columns using power transformation method (yeo-</a:t>
            </a:r>
            <a:r>
              <a:rPr lang="en-IN" sz="1300" dirty="0" err="1">
                <a:latin typeface="Times New Roman" pitchFamily="18" charset="0"/>
                <a:ea typeface="Times New Roman" panose="02020603050405020304" pitchFamily="18" charset="0"/>
                <a:cs typeface="Times New Roman" pitchFamily="18" charset="0"/>
              </a:rPr>
              <a:t>johnson</a:t>
            </a:r>
            <a:r>
              <a:rPr lang="en-IN" sz="1300" dirty="0">
                <a:latin typeface="Times New Roman" pitchFamily="18" charset="0"/>
                <a:ea typeface="Times New Roman" panose="02020603050405020304" pitchFamily="18" charset="0"/>
                <a:cs typeface="Times New Roman" pitchFamily="18" charset="0"/>
              </a:rPr>
              <a:t>). </a:t>
            </a:r>
          </a:p>
          <a:p>
            <a:pPr algn="just">
              <a:buClr>
                <a:schemeClr val="accent6">
                  <a:lumMod val="50000"/>
                </a:schemeClr>
              </a:buClr>
              <a:buFont typeface="Wingdings" pitchFamily="2" charset="2"/>
              <a:buChar char="Ø"/>
            </a:pPr>
            <a:r>
              <a:rPr lang="en-IN" sz="1300" dirty="0">
                <a:latin typeface="Times New Roman" pitchFamily="18" charset="0"/>
                <a:ea typeface="Times New Roman" panose="02020603050405020304" pitchFamily="18" charset="0"/>
                <a:cs typeface="Times New Roman" pitchFamily="18" charset="0"/>
              </a:rPr>
              <a:t>Used Pearson’s correlation coefficient to check the correlation between label and features. With the help of </a:t>
            </a:r>
            <a:r>
              <a:rPr lang="en-IN" sz="1300" dirty="0" err="1">
                <a:latin typeface="Times New Roman" pitchFamily="18" charset="0"/>
                <a:ea typeface="Calibri" panose="020F0502020204030204" pitchFamily="34" charset="0"/>
                <a:cs typeface="Times New Roman" pitchFamily="18" charset="0"/>
              </a:rPr>
              <a:t>heatmap</a:t>
            </a:r>
            <a:r>
              <a:rPr lang="en-IN" sz="1300" dirty="0">
                <a:latin typeface="Times New Roman" pitchFamily="18" charset="0"/>
                <a:ea typeface="Calibri" panose="020F0502020204030204" pitchFamily="34" charset="0"/>
                <a:cs typeface="Times New Roman" pitchFamily="18" charset="0"/>
              </a:rPr>
              <a:t> and correlation bar graph was able to understand the Feature </a:t>
            </a:r>
            <a:r>
              <a:rPr lang="en-IN" sz="1300" dirty="0" err="1">
                <a:latin typeface="Times New Roman" pitchFamily="18" charset="0"/>
                <a:ea typeface="Calibri" panose="020F0502020204030204" pitchFamily="34" charset="0"/>
                <a:cs typeface="Times New Roman" pitchFamily="18" charset="0"/>
              </a:rPr>
              <a:t>vs</a:t>
            </a:r>
            <a:r>
              <a:rPr lang="en-IN" sz="1300" dirty="0">
                <a:latin typeface="Times New Roman" pitchFamily="18" charset="0"/>
                <a:ea typeface="Calibri" panose="020F0502020204030204" pitchFamily="34" charset="0"/>
                <a:cs typeface="Times New Roman" pitchFamily="18" charset="0"/>
              </a:rPr>
              <a:t> Label relativity and insights on </a:t>
            </a:r>
            <a:r>
              <a:rPr lang="en-IN" sz="1300" dirty="0" err="1">
                <a:latin typeface="Times New Roman" pitchFamily="18" charset="0"/>
                <a:ea typeface="Calibri" panose="020F0502020204030204" pitchFamily="34" charset="0"/>
                <a:cs typeface="Times New Roman" pitchFamily="18" charset="0"/>
              </a:rPr>
              <a:t>multicollinearity</a:t>
            </a:r>
            <a:r>
              <a:rPr lang="en-IN" sz="1300" dirty="0">
                <a:latin typeface="Times New Roman" pitchFamily="18" charset="0"/>
                <a:ea typeface="Calibri" panose="020F0502020204030204" pitchFamily="34" charset="0"/>
                <a:cs typeface="Times New Roman" pitchFamily="18" charset="0"/>
              </a:rPr>
              <a:t> amongst the feature columns</a:t>
            </a:r>
            <a:r>
              <a:rPr lang="en-IN" sz="1300" dirty="0" smtClean="0">
                <a:latin typeface="Times New Roman" pitchFamily="18" charset="0"/>
                <a:ea typeface="Calibri" panose="020F0502020204030204" pitchFamily="34" charset="0"/>
                <a:cs typeface="Times New Roman" pitchFamily="18" charset="0"/>
              </a:rPr>
              <a:t>.</a:t>
            </a:r>
            <a:endParaRPr lang="en-IN" sz="1300" dirty="0">
              <a:latin typeface="Times New Roman" pitchFamily="18" charset="0"/>
              <a:cs typeface="Times New Roman" pitchFamily="18" charset="0"/>
            </a:endParaRPr>
          </a:p>
        </p:txBody>
      </p:sp>
    </p:spTree>
    <p:extLst>
      <p:ext uri="{BB962C8B-B14F-4D97-AF65-F5344CB8AC3E}">
        <p14:creationId xmlns:p14="http://schemas.microsoft.com/office/powerpoint/2010/main" val="12825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Visualization :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Univariate</a:t>
            </a: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Analysis</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611560" y="1085850"/>
            <a:ext cx="4051880" cy="3934172"/>
          </a:xfrm>
        </p:spPr>
        <p:txBody>
          <a:bodyPr>
            <a:noAutofit/>
          </a:bodyPr>
          <a:lstStyle/>
          <a:p>
            <a:pPr marL="0" lvl="0" indent="0">
              <a:lnSpc>
                <a:spcPct val="107000"/>
              </a:lnSpc>
              <a:buNone/>
            </a:pPr>
            <a:r>
              <a:rPr lang="en-IN" sz="1500" dirty="0">
                <a:latin typeface="Times New Roman" pitchFamily="18" charset="0"/>
                <a:ea typeface="Times New Roman" panose="02020603050405020304" pitchFamily="18" charset="0"/>
                <a:cs typeface="Times New Roman" pitchFamily="18" charset="0"/>
              </a:rPr>
              <a:t>The distribution plot shows how the data has been distributed in each of the columns.</a:t>
            </a:r>
          </a:p>
          <a:p>
            <a:pPr marL="0" lvl="0" indent="0" algn="just">
              <a:lnSpc>
                <a:spcPct val="107000"/>
              </a:lnSpc>
              <a:buNone/>
            </a:pPr>
            <a:endParaRPr lang="en-IN" sz="1500" dirty="0" smtClean="0">
              <a:latin typeface="Times New Roman" pitchFamily="18" charset="0"/>
              <a:ea typeface="Times New Roman" panose="02020603050405020304" pitchFamily="18" charset="0"/>
              <a:cs typeface="Times New Roman" pitchFamily="18" charset="0"/>
            </a:endParaRPr>
          </a:p>
          <a:p>
            <a:pPr lvl="0" algn="just">
              <a:lnSpc>
                <a:spcPct val="107000"/>
              </a:lnSpc>
              <a:buClr>
                <a:schemeClr val="accent6">
                  <a:lumMod val="50000"/>
                </a:schemeClr>
              </a:buClr>
              <a:buFont typeface="Arial" pitchFamily="34" charset="0"/>
              <a:buChar char="•"/>
            </a:pPr>
            <a:r>
              <a:rPr lang="en-US" sz="1500" dirty="0" smtClean="0">
                <a:latin typeface="Times New Roman" pitchFamily="18" charset="0"/>
                <a:ea typeface="Times New Roman" panose="02020603050405020304" pitchFamily="18" charset="0"/>
                <a:cs typeface="Times New Roman" pitchFamily="18" charset="0"/>
              </a:rPr>
              <a:t>From </a:t>
            </a:r>
            <a:r>
              <a:rPr lang="en-US" sz="1500" dirty="0">
                <a:latin typeface="Times New Roman" pitchFamily="18" charset="0"/>
                <a:ea typeface="Times New Roman" panose="02020603050405020304" pitchFamily="18" charset="0"/>
                <a:cs typeface="Times New Roman" pitchFamily="18" charset="0"/>
              </a:rPr>
              <a:t>the distribution plots we can observe most of the columns are not normally distributed, only the columns "</a:t>
            </a:r>
            <a:r>
              <a:rPr lang="en-US" sz="1500" dirty="0" err="1">
                <a:latin typeface="Times New Roman" pitchFamily="18" charset="0"/>
                <a:ea typeface="Times New Roman" panose="02020603050405020304" pitchFamily="18" charset="0"/>
                <a:cs typeface="Times New Roman" pitchFamily="18" charset="0"/>
              </a:rPr>
              <a:t>Milage_in_km</a:t>
            </a:r>
            <a:r>
              <a:rPr lang="en-US" sz="1500" dirty="0">
                <a:latin typeface="Times New Roman" pitchFamily="18" charset="0"/>
                <a:ea typeface="Times New Roman" panose="02020603050405020304" pitchFamily="18" charset="0"/>
                <a:cs typeface="Times New Roman" pitchFamily="18" charset="0"/>
              </a:rPr>
              <a:t>/</a:t>
            </a:r>
            <a:r>
              <a:rPr lang="en-US" sz="1500" dirty="0" err="1">
                <a:latin typeface="Times New Roman" pitchFamily="18" charset="0"/>
                <a:ea typeface="Times New Roman" panose="02020603050405020304" pitchFamily="18" charset="0"/>
                <a:cs typeface="Times New Roman" pitchFamily="18" charset="0"/>
              </a:rPr>
              <a:t>ltr</a:t>
            </a:r>
            <a:r>
              <a:rPr lang="en-US" sz="1500" dirty="0">
                <a:latin typeface="Times New Roman" pitchFamily="18" charset="0"/>
                <a:ea typeface="Times New Roman" panose="02020603050405020304" pitchFamily="18" charset="0"/>
                <a:cs typeface="Times New Roman" pitchFamily="18" charset="0"/>
              </a:rPr>
              <a:t>" looks somewhat normal.</a:t>
            </a:r>
          </a:p>
          <a:p>
            <a:pPr lvl="0" algn="just">
              <a:lnSpc>
                <a:spcPct val="107000"/>
              </a:lnSpc>
              <a:buClr>
                <a:schemeClr val="accent6">
                  <a:lumMod val="50000"/>
                </a:schemeClr>
              </a:buClr>
              <a:buFont typeface="Arial" pitchFamily="34" charset="0"/>
              <a:buChar char="•"/>
            </a:pPr>
            <a:r>
              <a:rPr lang="en-US" sz="1500" dirty="0">
                <a:latin typeface="Times New Roman" pitchFamily="18" charset="0"/>
                <a:ea typeface="Times New Roman" panose="02020603050405020304" pitchFamily="18" charset="0"/>
                <a:cs typeface="Times New Roman" pitchFamily="18" charset="0"/>
              </a:rPr>
              <a:t>Also, we can notice the columns like "</a:t>
            </a:r>
            <a:r>
              <a:rPr lang="en-US" sz="1500" dirty="0" err="1">
                <a:latin typeface="Times New Roman" pitchFamily="18" charset="0"/>
                <a:ea typeface="Times New Roman" panose="02020603050405020304" pitchFamily="18" charset="0"/>
                <a:cs typeface="Times New Roman" pitchFamily="18" charset="0"/>
              </a:rPr>
              <a:t>Running_in_kms</a:t>
            </a:r>
            <a:r>
              <a:rPr lang="en-US" sz="1500" dirty="0" smtClean="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Engine_disp</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Milage_in_km</a:t>
            </a:r>
            <a:r>
              <a:rPr lang="en-US" sz="1500" dirty="0">
                <a:latin typeface="Times New Roman" pitchFamily="18" charset="0"/>
                <a:ea typeface="Times New Roman" panose="02020603050405020304" pitchFamily="18" charset="0"/>
                <a:cs typeface="Times New Roman" pitchFamily="18" charset="0"/>
              </a:rPr>
              <a:t>/</a:t>
            </a:r>
            <a:r>
              <a:rPr lang="en-US" sz="1500" dirty="0" err="1">
                <a:latin typeface="Times New Roman" pitchFamily="18" charset="0"/>
                <a:ea typeface="Times New Roman" panose="02020603050405020304" pitchFamily="18" charset="0"/>
                <a:cs typeface="Times New Roman" pitchFamily="18" charset="0"/>
              </a:rPr>
              <a:t>ltr</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Seating_cap</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Max_power</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cargo_volume</a:t>
            </a:r>
            <a:r>
              <a:rPr lang="en-US" sz="1500" dirty="0">
                <a:latin typeface="Times New Roman" pitchFamily="18" charset="0"/>
                <a:ea typeface="Times New Roman" panose="02020603050405020304" pitchFamily="18" charset="0"/>
                <a:cs typeface="Times New Roman" pitchFamily="18" charset="0"/>
              </a:rPr>
              <a:t>", "height", "width", "length", "</a:t>
            </a:r>
            <a:r>
              <a:rPr lang="en-US" sz="1500" dirty="0" err="1">
                <a:latin typeface="Times New Roman" pitchFamily="18" charset="0"/>
                <a:ea typeface="Times New Roman" panose="02020603050405020304" pitchFamily="18" charset="0"/>
                <a:cs typeface="Times New Roman" pitchFamily="18" charset="0"/>
              </a:rPr>
              <a:t>top_speed</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Car_Price</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Car_age</a:t>
            </a:r>
            <a:r>
              <a:rPr lang="en-US" sz="1500" dirty="0">
                <a:latin typeface="Times New Roman" pitchFamily="18" charset="0"/>
                <a:ea typeface="Times New Roman" panose="02020603050405020304" pitchFamily="18" charset="0"/>
                <a:cs typeface="Times New Roman" pitchFamily="18" charset="0"/>
              </a:rPr>
              <a:t>" </a:t>
            </a:r>
            <a:r>
              <a:rPr lang="en-US" sz="1500" dirty="0" err="1">
                <a:latin typeface="Times New Roman" pitchFamily="18" charset="0"/>
                <a:ea typeface="Times New Roman" panose="02020603050405020304" pitchFamily="18" charset="0"/>
                <a:cs typeface="Times New Roman" pitchFamily="18" charset="0"/>
              </a:rPr>
              <a:t>etc</a:t>
            </a:r>
            <a:r>
              <a:rPr lang="en-US" sz="1500" dirty="0">
                <a:latin typeface="Times New Roman" pitchFamily="18" charset="0"/>
                <a:ea typeface="Times New Roman" panose="02020603050405020304" pitchFamily="18" charset="0"/>
                <a:cs typeface="Times New Roman" pitchFamily="18" charset="0"/>
              </a:rPr>
              <a:t> are skewed to right as the mean value in these columns are much greater than the median(50</a:t>
            </a:r>
            <a:r>
              <a:rPr lang="en-US" sz="1500" dirty="0" smtClean="0">
                <a:latin typeface="Times New Roman" pitchFamily="18" charset="0"/>
                <a:ea typeface="Times New Roman" panose="02020603050405020304" pitchFamily="18" charset="0"/>
                <a:cs typeface="Times New Roman" pitchFamily="18" charset="0"/>
              </a:rPr>
              <a:t>%).</a:t>
            </a:r>
            <a:endParaRPr lang="en-IN" sz="1500" dirty="0">
              <a:latin typeface="Times New Roman" pitchFamily="18" charset="0"/>
              <a:ea typeface="Calibri" panose="020F0502020204030204" pitchFamily="34"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5F8B2294-7C59-A064-4D5C-5A53B95ECCE2}"/>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5064675" y="1085850"/>
            <a:ext cx="3697774" cy="3646488"/>
          </a:xfrm>
          <a:prstGeom prst="rect">
            <a:avLst/>
          </a:prstGeom>
        </p:spPr>
      </p:pic>
    </p:spTree>
    <p:extLst>
      <p:ext uri="{BB962C8B-B14F-4D97-AF65-F5344CB8AC3E}">
        <p14:creationId xmlns:p14="http://schemas.microsoft.com/office/powerpoint/2010/main" val="306159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637579"/>
          </a:xfrm>
        </p:spPr>
        <p:txBody>
          <a:bodyPr>
            <a:noAutofit/>
          </a:bodyPr>
          <a:lstStyle/>
          <a:p>
            <a:pPr algn="ctr"/>
            <a:r>
              <a:rPr lang="en-IN" sz="2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Univariate</a:t>
            </a:r>
            <a:r>
              <a:rPr lang="en-IN" sz="2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Analysis: Visualizing Counts of Categorical Variables</a:t>
            </a:r>
            <a:endParaRPr lang="en-IN" sz="2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57CCF5FF-61EC-EBB8-3482-DCDAA0E5EE1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1059582"/>
            <a:ext cx="2160240" cy="1656184"/>
          </a:xfrm>
          <a:prstGeom prst="rect">
            <a:avLst/>
          </a:prstGeom>
        </p:spPr>
      </p:pic>
      <p:pic>
        <p:nvPicPr>
          <p:cNvPr id="5" name="Picture 4">
            <a:extLst>
              <a:ext uri="{FF2B5EF4-FFF2-40B4-BE49-F238E27FC236}">
                <a16:creationId xmlns="" xmlns:a16="http://schemas.microsoft.com/office/drawing/2014/main" xmlns:lc="http://schemas.openxmlformats.org/drawingml/2006/lockedCanvas"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812" y="1131590"/>
            <a:ext cx="2736304" cy="1819785"/>
          </a:xfrm>
          <a:prstGeom prst="rect">
            <a:avLst/>
          </a:prstGeom>
        </p:spPr>
      </p:pic>
      <p:pic>
        <p:nvPicPr>
          <p:cNvPr id="6" name="Picture 5">
            <a:extLst>
              <a:ext uri="{FF2B5EF4-FFF2-40B4-BE49-F238E27FC236}">
                <a16:creationId xmlns="" xmlns:a16="http://schemas.microsoft.com/office/drawing/2014/main" xmlns:lc="http://schemas.openxmlformats.org/drawingml/2006/lockedCanvas"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843558"/>
            <a:ext cx="3240360" cy="2016223"/>
          </a:xfrm>
          <a:prstGeom prst="rect">
            <a:avLst/>
          </a:prstGeom>
        </p:spPr>
      </p:pic>
      <p:sp>
        <p:nvSpPr>
          <p:cNvPr id="7" name="TextBox 4">
            <a:extLst>
              <a:ext uri="{FF2B5EF4-FFF2-40B4-BE49-F238E27FC236}">
                <a16:creationId xmlns="" xmlns:a16="http://schemas.microsoft.com/office/drawing/2014/main" xmlns:lc="http://schemas.openxmlformats.org/drawingml/2006/lockedCanvas" id="{89329104-835D-9C5D-B9C9-230E0FFBC875}"/>
              </a:ext>
            </a:extLst>
          </p:cNvPr>
          <p:cNvSpPr txBox="1"/>
          <p:nvPr/>
        </p:nvSpPr>
        <p:spPr>
          <a:xfrm>
            <a:off x="467544" y="3075806"/>
            <a:ext cx="2088232" cy="116955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000" b="0" i="0" dirty="0">
                <a:effectLst/>
                <a:latin typeface="Times New Roman" pitchFamily="18" charset="0"/>
                <a:cs typeface="Times New Roman"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8" name="TextBox 4">
            <a:extLst>
              <a:ext uri="{FF2B5EF4-FFF2-40B4-BE49-F238E27FC236}">
                <a16:creationId xmlns="" xmlns:a16="http://schemas.microsoft.com/office/drawing/2014/main" xmlns:lc="http://schemas.openxmlformats.org/drawingml/2006/lockedCanvas" id="{89329104-835D-9C5D-B9C9-230E0FFBC875}"/>
              </a:ext>
            </a:extLst>
          </p:cNvPr>
          <p:cNvSpPr txBox="1"/>
          <p:nvPr/>
        </p:nvSpPr>
        <p:spPr>
          <a:xfrm>
            <a:off x="2987824" y="3229694"/>
            <a:ext cx="252028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000" b="0" i="0" dirty="0">
                <a:effectLst/>
                <a:latin typeface="Times New Roman" pitchFamily="18" charset="0"/>
                <a:cs typeface="Times New Roman"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9" name="Rectangle 8"/>
          <p:cNvSpPr/>
          <p:nvPr/>
        </p:nvSpPr>
        <p:spPr>
          <a:xfrm>
            <a:off x="5940152" y="3306638"/>
            <a:ext cx="2952328" cy="707886"/>
          </a:xfrm>
          <a:prstGeom prst="rect">
            <a:avLst/>
          </a:prstGeom>
        </p:spPr>
        <p:txBody>
          <a:bodyPr wrap="square">
            <a:spAutoFit/>
          </a:bodyPr>
          <a:lstStyle/>
          <a:p>
            <a:pPr algn="just"/>
            <a:r>
              <a:rPr lang="en-US" sz="1000" b="0" i="0" dirty="0" smtClean="0">
                <a:effectLst/>
                <a:latin typeface="Times New Roman" pitchFamily="18" charset="0"/>
                <a:cs typeface="Times New Roman" pitchFamily="18" charset="0"/>
              </a:rPr>
              <a:t>The above plot gives the count of fuel types used by the cars. More number of cars are using petrol followed by diesel as fuel. And very few cars uses CNG, LPG and Electricity as fuel type</a:t>
            </a:r>
            <a:endParaRPr lang="en-IN" sz="1000" dirty="0">
              <a:latin typeface="Times New Roman" pitchFamily="18" charset="0"/>
              <a:cs typeface="Times New Roman" pitchFamily="18" charset="0"/>
            </a:endParaRPr>
          </a:p>
        </p:txBody>
      </p:sp>
    </p:spTree>
    <p:extLst>
      <p:ext uri="{BB962C8B-B14F-4D97-AF65-F5344CB8AC3E}">
        <p14:creationId xmlns:p14="http://schemas.microsoft.com/office/powerpoint/2010/main" val="144631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Univariate</a:t>
            </a: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Analysis: Visualizing counts of Categorical Variables</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D6BB2185-AF98-1010-7864-CD5A0CCD0A7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9513" y="987574"/>
            <a:ext cx="4176463" cy="2304256"/>
          </a:xfrm>
          <a:prstGeom prst="rect">
            <a:avLst/>
          </a:prstGeom>
        </p:spPr>
      </p:pic>
      <p:pic>
        <p:nvPicPr>
          <p:cNvPr id="5" name="Picture 4">
            <a:extLst>
              <a:ext uri="{FF2B5EF4-FFF2-40B4-BE49-F238E27FC236}">
                <a16:creationId xmlns="" xmlns:a16="http://schemas.microsoft.com/office/drawing/2014/main" xmlns:lc="http://schemas.openxmlformats.org/drawingml/2006/lockedCanvas"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987574"/>
            <a:ext cx="4464496" cy="1714062"/>
          </a:xfrm>
          <a:prstGeom prst="rect">
            <a:avLst/>
          </a:prstGeom>
        </p:spPr>
      </p:pic>
      <p:sp>
        <p:nvSpPr>
          <p:cNvPr id="6" name="Rectangle 5"/>
          <p:cNvSpPr/>
          <p:nvPr/>
        </p:nvSpPr>
        <p:spPr>
          <a:xfrm>
            <a:off x="467544" y="3435846"/>
            <a:ext cx="4248472" cy="1015663"/>
          </a:xfrm>
          <a:prstGeom prst="rect">
            <a:avLst/>
          </a:prstGeom>
        </p:spPr>
        <p:txBody>
          <a:bodyPr wrap="square">
            <a:spAutoFit/>
          </a:bodyPr>
          <a:lstStyle/>
          <a:p>
            <a:pPr algn="just"/>
            <a:r>
              <a:rPr lang="en-US" sz="1500" b="0" i="0" dirty="0" smtClean="0">
                <a:effectLst/>
                <a:latin typeface="Times New Roman" pitchFamily="18" charset="0"/>
                <a:cs typeface="Times New Roman" pitchFamily="18" charset="0"/>
              </a:rPr>
              <a:t>By visualizing the above count plot we can conclude that the cars with Disc and Ventilated Disc type of brake system used for front-side wheels are having high count compared to other brake types.</a:t>
            </a:r>
            <a:endParaRPr lang="en-US" sz="1500" b="0" i="0" dirty="0">
              <a:effectLst/>
              <a:latin typeface="Times New Roman" pitchFamily="18" charset="0"/>
              <a:cs typeface="Times New Roman" pitchFamily="18" charset="0"/>
            </a:endParaRPr>
          </a:p>
        </p:txBody>
      </p:sp>
      <p:sp>
        <p:nvSpPr>
          <p:cNvPr id="7" name="Rectangle 6"/>
          <p:cNvSpPr/>
          <p:nvPr/>
        </p:nvSpPr>
        <p:spPr>
          <a:xfrm>
            <a:off x="4716016" y="3205014"/>
            <a:ext cx="4302224" cy="1246495"/>
          </a:xfrm>
          <a:prstGeom prst="rect">
            <a:avLst/>
          </a:prstGeom>
        </p:spPr>
        <p:txBody>
          <a:bodyPr wrap="square">
            <a:spAutoFit/>
          </a:bodyPr>
          <a:lstStyle/>
          <a:p>
            <a:pPr algn="just"/>
            <a:r>
              <a:rPr lang="en-US" sz="1500" b="0" i="0" dirty="0" smtClean="0">
                <a:effectLst/>
                <a:latin typeface="Times New Roman" pitchFamily="18" charset="0"/>
                <a:cs typeface="Times New Roman" pitchFamily="18" charset="0"/>
              </a:rPr>
              <a:t>The above graph represents the count of </a:t>
            </a:r>
            <a:r>
              <a:rPr lang="en-US" sz="1500" b="0" i="0" dirty="0" err="1" smtClean="0">
                <a:effectLst/>
                <a:latin typeface="Times New Roman" pitchFamily="18" charset="0"/>
                <a:cs typeface="Times New Roman" pitchFamily="18" charset="0"/>
              </a:rPr>
              <a:t>rear_brake_type</a:t>
            </a:r>
            <a:r>
              <a:rPr lang="en-US" sz="1500" b="0" i="0" dirty="0" smtClean="0">
                <a:effectLst/>
                <a:latin typeface="Times New Roman" pitchFamily="18" charset="0"/>
                <a:cs typeface="Times New Roman" pitchFamily="18" charset="0"/>
              </a:rPr>
              <a:t> of the cars which shows that the cars having Drum type of brake system used for back-side wheels are having high count of around 8000 compared to other type of rear brakes.</a:t>
            </a:r>
            <a:endParaRPr lang="en-US" sz="15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61512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Categorical Variables </a:t>
            </a: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871DF6F2-ECC5-D219-F6F3-EEA747100B0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03648" y="987574"/>
            <a:ext cx="6192689" cy="1880932"/>
          </a:xfrm>
          <a:prstGeom prst="rect">
            <a:avLst/>
          </a:prstGeom>
        </p:spPr>
      </p:pic>
      <p:sp>
        <p:nvSpPr>
          <p:cNvPr id="5" name="Rectangle 4"/>
          <p:cNvSpPr/>
          <p:nvPr/>
        </p:nvSpPr>
        <p:spPr>
          <a:xfrm>
            <a:off x="683568" y="3003798"/>
            <a:ext cx="7992888" cy="1477328"/>
          </a:xfrm>
          <a:prstGeom prst="rect">
            <a:avLst/>
          </a:prstGeom>
        </p:spPr>
        <p:txBody>
          <a:bodyPr wrap="square">
            <a:spAutoFit/>
          </a:bodyPr>
          <a:lstStyle/>
          <a:p>
            <a:pPr marL="285750" indent="-285750" algn="just">
              <a:buFont typeface="Arial" pitchFamily="34" charset="0"/>
              <a:buChar char="•"/>
            </a:pPr>
            <a:r>
              <a:rPr lang="en-US" sz="1500" b="1" i="0" dirty="0" err="1" smtClean="0">
                <a:effectLst/>
                <a:latin typeface="Times New Roman" pitchFamily="18" charset="0"/>
                <a:cs typeface="Times New Roman" pitchFamily="18" charset="0"/>
              </a:rPr>
              <a:t>Car_Price</a:t>
            </a:r>
            <a:r>
              <a:rPr lang="en-US" sz="1500" b="1" i="0" dirty="0" smtClean="0">
                <a:effectLst/>
                <a:latin typeface="Times New Roman" pitchFamily="18" charset="0"/>
                <a:cs typeface="Times New Roman" pitchFamily="18" charset="0"/>
              </a:rPr>
              <a:t> </a:t>
            </a:r>
            <a:r>
              <a:rPr lang="en-US" sz="1500" b="1" i="0" dirty="0" err="1" smtClean="0">
                <a:effectLst/>
                <a:latin typeface="Times New Roman" pitchFamily="18" charset="0"/>
                <a:cs typeface="Times New Roman" pitchFamily="18" charset="0"/>
              </a:rPr>
              <a:t>vs</a:t>
            </a:r>
            <a:r>
              <a:rPr lang="en-US" sz="1500" b="1" i="0" dirty="0" smtClean="0">
                <a:effectLst/>
                <a:latin typeface="Times New Roman" pitchFamily="18" charset="0"/>
                <a:cs typeface="Times New Roman" pitchFamily="18" charset="0"/>
              </a:rPr>
              <a:t> </a:t>
            </a:r>
            <a:r>
              <a:rPr lang="en-US" sz="1500" b="1" i="0" dirty="0" err="1" smtClean="0">
                <a:effectLst/>
                <a:latin typeface="Times New Roman" pitchFamily="18" charset="0"/>
                <a:cs typeface="Times New Roman" pitchFamily="18" charset="0"/>
              </a:rPr>
              <a:t>Gear_transmission</a:t>
            </a:r>
            <a:r>
              <a:rPr lang="en-US" sz="1500" b="1" i="0" dirty="0" smtClean="0">
                <a:effectLst/>
                <a:latin typeface="Times New Roman" pitchFamily="18" charset="0"/>
                <a:cs typeface="Times New Roman" pitchFamily="18" charset="0"/>
              </a:rPr>
              <a:t>:</a:t>
            </a:r>
            <a:r>
              <a:rPr lang="en-US" sz="1500" i="0" dirty="0" smtClean="0">
                <a:effectLst/>
                <a:latin typeface="Times New Roman" pitchFamily="18" charset="0"/>
                <a:cs typeface="Times New Roman" pitchFamily="18" charset="0"/>
              </a:rPr>
              <a:t> From the bar plot we can observe that the cars which have Automatic gear transmission system are having high price compared to the cars which have Manual gear transmission system.</a:t>
            </a:r>
          </a:p>
          <a:p>
            <a:pPr marL="285750" indent="-285750" algn="just">
              <a:buFont typeface="Arial" pitchFamily="34" charset="0"/>
              <a:buChar char="•"/>
            </a:pPr>
            <a:r>
              <a:rPr lang="en-US" sz="1500" b="1" i="0" dirty="0" err="1" smtClean="0">
                <a:effectLst/>
                <a:latin typeface="Times New Roman" pitchFamily="18" charset="0"/>
                <a:cs typeface="Times New Roman" pitchFamily="18" charset="0"/>
              </a:rPr>
              <a:t>Car_Price</a:t>
            </a:r>
            <a:r>
              <a:rPr lang="en-US" sz="1500" b="1" i="0" dirty="0" smtClean="0">
                <a:effectLst/>
                <a:latin typeface="Times New Roman" pitchFamily="18" charset="0"/>
                <a:cs typeface="Times New Roman" pitchFamily="18" charset="0"/>
              </a:rPr>
              <a:t> </a:t>
            </a:r>
            <a:r>
              <a:rPr lang="en-US" sz="1500" b="1" i="0" dirty="0" err="1" smtClean="0">
                <a:effectLst/>
                <a:latin typeface="Times New Roman" pitchFamily="18" charset="0"/>
                <a:cs typeface="Times New Roman" pitchFamily="18" charset="0"/>
              </a:rPr>
              <a:t>vs</a:t>
            </a:r>
            <a:r>
              <a:rPr lang="en-US" sz="1500" b="1" i="0" dirty="0" smtClean="0">
                <a:effectLst/>
                <a:latin typeface="Times New Roman" pitchFamily="18" charset="0"/>
                <a:cs typeface="Times New Roman" pitchFamily="18" charset="0"/>
              </a:rPr>
              <a:t> Location:</a:t>
            </a:r>
            <a:r>
              <a:rPr lang="en-US" sz="1500" i="0" dirty="0" smtClean="0">
                <a:effectLst/>
                <a:latin typeface="Times New Roman" pitchFamily="18" charset="0"/>
                <a:cs typeface="Times New Roman" pitchFamily="18" charset="0"/>
              </a:rPr>
              <a:t> From the second plot we came to know that the old cars from the city Gurgaon have higher price followed by </a:t>
            </a:r>
            <a:r>
              <a:rPr lang="en-US" sz="1500" i="0" dirty="0" err="1" smtClean="0">
                <a:effectLst/>
                <a:latin typeface="Times New Roman" pitchFamily="18" charset="0"/>
                <a:cs typeface="Times New Roman" pitchFamily="18" charset="0"/>
              </a:rPr>
              <a:t>Delhi_NCR</a:t>
            </a:r>
            <a:r>
              <a:rPr lang="en-US" sz="1500" i="0" dirty="0" smtClean="0">
                <a:effectLst/>
                <a:latin typeface="Times New Roman" pitchFamily="18" charset="0"/>
                <a:cs typeface="Times New Roman" pitchFamily="18" charset="0"/>
              </a:rPr>
              <a:t> and Bangalore. And the cars from the cities Agra, Jaipur, </a:t>
            </a:r>
            <a:r>
              <a:rPr lang="en-US" sz="1500" i="0" dirty="0" err="1" smtClean="0">
                <a:effectLst/>
                <a:latin typeface="Times New Roman" pitchFamily="18" charset="0"/>
                <a:cs typeface="Times New Roman" pitchFamily="18" charset="0"/>
              </a:rPr>
              <a:t>Lucknow</a:t>
            </a:r>
            <a:r>
              <a:rPr lang="en-US" sz="1500" i="0" dirty="0" smtClean="0">
                <a:effectLst/>
                <a:latin typeface="Times New Roman" pitchFamily="18" charset="0"/>
                <a:cs typeface="Times New Roman" pitchFamily="18" charset="0"/>
              </a:rPr>
              <a:t> </a:t>
            </a:r>
            <a:r>
              <a:rPr lang="en-US" sz="1500" i="0" dirty="0" err="1" smtClean="0">
                <a:effectLst/>
                <a:latin typeface="Times New Roman" pitchFamily="18" charset="0"/>
                <a:cs typeface="Times New Roman" pitchFamily="18" charset="0"/>
              </a:rPr>
              <a:t>etc</a:t>
            </a:r>
            <a:r>
              <a:rPr lang="en-US" sz="1500" i="0" dirty="0" smtClean="0">
                <a:effectLst/>
                <a:latin typeface="Times New Roman" pitchFamily="18" charset="0"/>
                <a:cs typeface="Times New Roman" pitchFamily="18" charset="0"/>
              </a:rPr>
              <a:t> have very less price.</a:t>
            </a:r>
            <a:endParaRPr lang="en-US" sz="150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24905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Categorical Variables </a:t>
            </a:r>
            <a:r>
              <a:rPr lang="en-IN" sz="28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28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28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Rectangle 7"/>
          <p:cNvSpPr/>
          <p:nvPr/>
        </p:nvSpPr>
        <p:spPr>
          <a:xfrm>
            <a:off x="251520" y="3435846"/>
            <a:ext cx="4104456" cy="1323439"/>
          </a:xfrm>
          <a:prstGeom prst="rect">
            <a:avLst/>
          </a:prstGeom>
        </p:spPr>
        <p:txBody>
          <a:bodyPr wrap="square">
            <a:spAutoFit/>
          </a:bodyPr>
          <a:lstStyle/>
          <a:p>
            <a:pPr algn="just"/>
            <a:r>
              <a:rPr lang="en-US" sz="1600" b="1" dirty="0" err="1" smtClean="0">
                <a:effectLst/>
                <a:latin typeface="Times New Roman" pitchFamily="18" charset="0"/>
                <a:ea typeface="Times New Roman" panose="02020603050405020304" pitchFamily="18" charset="0"/>
                <a:cs typeface="Times New Roman" pitchFamily="18" charset="0"/>
              </a:rPr>
              <a:t>Car_Price</a:t>
            </a:r>
            <a:r>
              <a:rPr lang="en-US" sz="1600" b="1" dirty="0" smtClean="0">
                <a:effectLst/>
                <a:latin typeface="Times New Roman" pitchFamily="18" charset="0"/>
                <a:ea typeface="Times New Roman" panose="02020603050405020304" pitchFamily="18" charset="0"/>
                <a:cs typeface="Times New Roman" pitchFamily="18" charset="0"/>
              </a:rPr>
              <a:t> </a:t>
            </a:r>
            <a:r>
              <a:rPr lang="en-US" sz="1600" b="1" dirty="0" err="1" smtClean="0">
                <a:effectLst/>
                <a:latin typeface="Times New Roman" pitchFamily="18" charset="0"/>
                <a:ea typeface="Times New Roman" panose="02020603050405020304" pitchFamily="18" charset="0"/>
                <a:cs typeface="Times New Roman" pitchFamily="18" charset="0"/>
              </a:rPr>
              <a:t>vs</a:t>
            </a:r>
            <a:r>
              <a:rPr lang="en-US" sz="1600" b="1" dirty="0" smtClean="0">
                <a:effectLst/>
                <a:latin typeface="Times New Roman" pitchFamily="18" charset="0"/>
                <a:ea typeface="Times New Roman" panose="02020603050405020304" pitchFamily="18" charset="0"/>
                <a:cs typeface="Times New Roman" pitchFamily="18" charset="0"/>
              </a:rPr>
              <a:t> Brand:</a:t>
            </a:r>
            <a:r>
              <a:rPr lang="en-US" sz="1600" dirty="0" smtClean="0">
                <a:effectLst/>
                <a:latin typeface="Times New Roman" pitchFamily="18" charset="0"/>
                <a:ea typeface="Times New Roman" panose="02020603050405020304" pitchFamily="18" charset="0"/>
                <a:cs typeface="Times New Roman" pitchFamily="18" charset="0"/>
              </a:rPr>
              <a:t> The above strip plot shows how the used car prices changes depending on Brands. Here the cars from </a:t>
            </a:r>
            <a:r>
              <a:rPr lang="en-US" sz="1600" dirty="0" err="1" smtClean="0">
                <a:effectLst/>
                <a:latin typeface="Times New Roman" pitchFamily="18" charset="0"/>
                <a:ea typeface="Times New Roman" panose="02020603050405020304" pitchFamily="18" charset="0"/>
                <a:cs typeface="Times New Roman" pitchFamily="18" charset="0"/>
              </a:rPr>
              <a:t>Mercedes_Benz</a:t>
            </a:r>
            <a:r>
              <a:rPr lang="en-US" sz="1600" dirty="0" smtClean="0">
                <a:effectLst/>
                <a:latin typeface="Times New Roman" pitchFamily="18" charset="0"/>
                <a:ea typeface="Times New Roman" panose="02020603050405020304" pitchFamily="18" charset="0"/>
                <a:cs typeface="Times New Roman" pitchFamily="18" charset="0"/>
              </a:rPr>
              <a:t> and BMW brand have high price compared to other brands.</a:t>
            </a:r>
            <a:endParaRPr lang="en-IN" sz="1600" dirty="0">
              <a:latin typeface="Times New Roman" pitchFamily="18" charset="0"/>
              <a:cs typeface="Times New Roman" pitchFamily="18" charset="0"/>
            </a:endParaRPr>
          </a:p>
        </p:txBody>
      </p:sp>
      <p:pic>
        <p:nvPicPr>
          <p:cNvPr id="9" name="Content Placeholder 8">
            <a:extLst>
              <a:ext uri="{FF2B5EF4-FFF2-40B4-BE49-F238E27FC236}">
                <a16:creationId xmlns="" xmlns:a16="http://schemas.microsoft.com/office/drawing/2014/main" xmlns:lc="http://schemas.openxmlformats.org/drawingml/2006/lockedCanvas" id="{8AB8DF66-1AC8-C88A-71B8-37764D3B7950}"/>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860033" y="1131590"/>
            <a:ext cx="3600400" cy="1686975"/>
          </a:xfrm>
          <a:prstGeom prst="rect">
            <a:avLst/>
          </a:prstGeom>
        </p:spPr>
      </p:pic>
      <p:sp>
        <p:nvSpPr>
          <p:cNvPr id="10" name="Rectangle 9"/>
          <p:cNvSpPr/>
          <p:nvPr/>
        </p:nvSpPr>
        <p:spPr>
          <a:xfrm>
            <a:off x="5004047" y="2943403"/>
            <a:ext cx="3888433" cy="1600438"/>
          </a:xfrm>
          <a:prstGeom prst="rect">
            <a:avLst/>
          </a:prstGeom>
        </p:spPr>
        <p:txBody>
          <a:bodyPr wrap="square">
            <a:spAutoFit/>
          </a:bodyPr>
          <a:lstStyle/>
          <a:p>
            <a:pPr algn="just"/>
            <a:r>
              <a:rPr lang="en-US" sz="1400" b="1" dirty="0" err="1">
                <a:latin typeface="Times New Roman" pitchFamily="18" charset="0"/>
                <a:ea typeface="Calibri" panose="020F0502020204030204" pitchFamily="34" charset="0"/>
                <a:cs typeface="Times New Roman" pitchFamily="18" charset="0"/>
              </a:rPr>
              <a:t>Car_Price</a:t>
            </a:r>
            <a:r>
              <a:rPr lang="en-US" sz="1400" b="1" dirty="0">
                <a:latin typeface="Times New Roman" pitchFamily="18" charset="0"/>
                <a:ea typeface="Calibri" panose="020F0502020204030204" pitchFamily="34" charset="0"/>
                <a:cs typeface="Times New Roman" pitchFamily="18" charset="0"/>
              </a:rPr>
              <a:t> </a:t>
            </a:r>
            <a:r>
              <a:rPr lang="en-US" sz="1400" b="1" dirty="0" err="1">
                <a:latin typeface="Times New Roman" pitchFamily="18" charset="0"/>
                <a:ea typeface="Calibri" panose="020F0502020204030204" pitchFamily="34" charset="0"/>
                <a:cs typeface="Times New Roman" pitchFamily="18" charset="0"/>
              </a:rPr>
              <a:t>vs</a:t>
            </a:r>
            <a:r>
              <a:rPr lang="en-US" sz="1400" b="1" dirty="0">
                <a:latin typeface="Times New Roman" pitchFamily="18" charset="0"/>
                <a:ea typeface="Calibri" panose="020F0502020204030204" pitchFamily="34" charset="0"/>
                <a:cs typeface="Times New Roman" pitchFamily="18" charset="0"/>
              </a:rPr>
              <a:t> </a:t>
            </a:r>
            <a:r>
              <a:rPr lang="en-US" sz="1400" b="1" dirty="0" err="1">
                <a:latin typeface="Times New Roman" pitchFamily="18" charset="0"/>
                <a:ea typeface="Calibri" panose="020F0502020204030204" pitchFamily="34" charset="0"/>
                <a:cs typeface="Times New Roman" pitchFamily="18" charset="0"/>
              </a:rPr>
              <a:t>Fuel_type</a:t>
            </a:r>
            <a:r>
              <a:rPr lang="en-US" sz="1400" b="1" dirty="0">
                <a:latin typeface="Times New Roman" pitchFamily="18" charset="0"/>
                <a:ea typeface="Calibri" panose="020F0502020204030204" pitchFamily="34" charset="0"/>
                <a:cs typeface="Times New Roman" pitchFamily="18" charset="0"/>
              </a:rPr>
              <a:t>:</a:t>
            </a:r>
            <a:r>
              <a:rPr lang="en-US" sz="1400" dirty="0">
                <a:latin typeface="Times New Roman" pitchFamily="18" charset="0"/>
                <a:ea typeface="Calibri" panose="020F0502020204030204" pitchFamily="34" charset="0"/>
                <a:cs typeface="Times New Roman" pitchFamily="18"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sz="1400" dirty="0">
              <a:latin typeface="Times New Roman" pitchFamily="18" charset="0"/>
              <a:cs typeface="Times New Roman" pitchFamily="18" charset="0"/>
            </a:endParaRPr>
          </a:p>
        </p:txBody>
      </p:sp>
      <p:pic>
        <p:nvPicPr>
          <p:cNvPr id="11" name="Picture 10">
            <a:extLst>
              <a:ext uri="{FF2B5EF4-FFF2-40B4-BE49-F238E27FC236}">
                <a16:creationId xmlns="" xmlns:a16="http://schemas.microsoft.com/office/drawing/2014/main" xmlns:lc="http://schemas.openxmlformats.org/drawingml/2006/lockedCanvas" id="{652D926B-EF6E-A543-BEBA-03734D7BB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12839"/>
            <a:ext cx="4536504" cy="2423007"/>
          </a:xfrm>
          <a:prstGeom prst="rect">
            <a:avLst/>
          </a:prstGeom>
        </p:spPr>
      </p:pic>
    </p:spTree>
    <p:extLst>
      <p:ext uri="{BB962C8B-B14F-4D97-AF65-F5344CB8AC3E}">
        <p14:creationId xmlns:p14="http://schemas.microsoft.com/office/powerpoint/2010/main" val="335703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Categorical Variables </a:t>
            </a:r>
            <a:r>
              <a:rPr lang="en-IN" sz="28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28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28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E5C8B457-665B-5DAB-A8CB-32F488436BA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0825" y="1059582"/>
            <a:ext cx="4249167" cy="1872208"/>
          </a:xfrm>
          <a:prstGeom prst="rect">
            <a:avLst/>
          </a:prstGeom>
        </p:spPr>
      </p:pic>
      <p:pic>
        <p:nvPicPr>
          <p:cNvPr id="6" name="Content Placeholder 5">
            <a:extLst>
              <a:ext uri="{FF2B5EF4-FFF2-40B4-BE49-F238E27FC236}">
                <a16:creationId xmlns="" xmlns:a16="http://schemas.microsoft.com/office/drawing/2014/main" xmlns:lc="http://schemas.openxmlformats.org/drawingml/2006/lockedCanvas" id="{7E9A0540-30A3-26ED-C695-FC822879F2C1}"/>
              </a:ext>
            </a:extLst>
          </p:cNvPr>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786102" y="987574"/>
            <a:ext cx="4104580" cy="1800199"/>
          </a:xfrm>
          <a:prstGeom prst="rect">
            <a:avLst/>
          </a:prstGeom>
        </p:spPr>
      </p:pic>
      <p:sp>
        <p:nvSpPr>
          <p:cNvPr id="8" name="Rectangle 7"/>
          <p:cNvSpPr/>
          <p:nvPr/>
        </p:nvSpPr>
        <p:spPr>
          <a:xfrm>
            <a:off x="323528" y="3075806"/>
            <a:ext cx="3960440" cy="1569660"/>
          </a:xfrm>
          <a:prstGeom prst="rect">
            <a:avLst/>
          </a:prstGeom>
        </p:spPr>
        <p:txBody>
          <a:bodyPr wrap="square">
            <a:spAutoFit/>
          </a:bodyPr>
          <a:lstStyle/>
          <a:p>
            <a:pPr algn="just"/>
            <a:r>
              <a:rPr lang="en-US" sz="1600" b="1" dirty="0" err="1">
                <a:latin typeface="Times New Roman" pitchFamily="18" charset="0"/>
                <a:ea typeface="Calibri" panose="020F0502020204030204" pitchFamily="34" charset="0"/>
                <a:cs typeface="Times New Roman" pitchFamily="18" charset="0"/>
              </a:rPr>
              <a:t>Car_Price</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vs</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front_brake_type</a:t>
            </a:r>
            <a:r>
              <a:rPr lang="en-US" sz="1600" b="1" dirty="0">
                <a:latin typeface="Times New Roman" pitchFamily="18" charset="0"/>
                <a:ea typeface="Calibri" panose="020F0502020204030204" pitchFamily="34" charset="0"/>
                <a:cs typeface="Times New Roman" pitchFamily="18" charset="0"/>
              </a:rPr>
              <a:t>:</a:t>
            </a:r>
            <a:r>
              <a:rPr lang="en-US" sz="1600" dirty="0">
                <a:latin typeface="Times New Roman" pitchFamily="18" charset="0"/>
                <a:ea typeface="Calibri" panose="020F0502020204030204" pitchFamily="34" charset="0"/>
                <a:cs typeface="Times New Roman" pitchFamily="18" charset="0"/>
              </a:rPr>
              <a:t> Looking at the above bar plot for </a:t>
            </a:r>
            <a:r>
              <a:rPr lang="en-US" sz="1600" dirty="0" err="1">
                <a:latin typeface="Times New Roman" pitchFamily="18" charset="0"/>
                <a:ea typeface="Calibri" panose="020F0502020204030204" pitchFamily="34" charset="0"/>
                <a:cs typeface="Times New Roman" pitchFamily="18" charset="0"/>
              </a:rPr>
              <a:t>front_brake_type</a:t>
            </a:r>
            <a:r>
              <a:rPr lang="en-US" sz="1600" dirty="0">
                <a:latin typeface="Times New Roman" pitchFamily="18" charset="0"/>
                <a:ea typeface="Calibri" panose="020F0502020204030204" pitchFamily="34" charset="0"/>
                <a:cs typeface="Times New Roman" pitchFamily="18" charset="0"/>
              </a:rPr>
              <a:t> </a:t>
            </a:r>
            <a:r>
              <a:rPr lang="en-US" sz="1600" dirty="0" err="1">
                <a:latin typeface="Times New Roman" pitchFamily="18" charset="0"/>
                <a:ea typeface="Calibri" panose="020F0502020204030204" pitchFamily="34" charset="0"/>
                <a:cs typeface="Times New Roman" pitchFamily="18" charset="0"/>
              </a:rPr>
              <a:t>vs</a:t>
            </a:r>
            <a:r>
              <a:rPr lang="en-US" sz="1600" dirty="0">
                <a:latin typeface="Times New Roman" pitchFamily="18" charset="0"/>
                <a:ea typeface="Calibri" panose="020F0502020204030204" pitchFamily="34" charset="0"/>
                <a:cs typeface="Times New Roman" pitchFamily="18" charset="0"/>
              </a:rPr>
              <a:t> </a:t>
            </a:r>
            <a:r>
              <a:rPr lang="en-US" sz="1600" dirty="0" err="1">
                <a:latin typeface="Times New Roman" pitchFamily="18" charset="0"/>
                <a:ea typeface="Calibri" panose="020F0502020204030204" pitchFamily="34" charset="0"/>
                <a:cs typeface="Times New Roman" pitchFamily="18" charset="0"/>
              </a:rPr>
              <a:t>Car_Price</a:t>
            </a:r>
            <a:r>
              <a:rPr lang="en-US" sz="1600" dirty="0">
                <a:latin typeface="Times New Roman" pitchFamily="18" charset="0"/>
                <a:ea typeface="Calibri" panose="020F0502020204030204" pitchFamily="34" charset="0"/>
                <a:cs typeface="Times New Roman" pitchFamily="18" charset="0"/>
              </a:rPr>
              <a:t> we can say that the cars with Disc and Ventilated Disc system for front wheels are having higher prices than other type of braking systems.</a:t>
            </a:r>
            <a:endParaRPr lang="en-IN" sz="1600" dirty="0">
              <a:latin typeface="Times New Roman" pitchFamily="18" charset="0"/>
              <a:cs typeface="Times New Roman" pitchFamily="18" charset="0"/>
            </a:endParaRPr>
          </a:p>
        </p:txBody>
      </p:sp>
      <p:sp>
        <p:nvSpPr>
          <p:cNvPr id="9" name="Rectangle 8"/>
          <p:cNvSpPr/>
          <p:nvPr/>
        </p:nvSpPr>
        <p:spPr>
          <a:xfrm>
            <a:off x="4644008" y="3091392"/>
            <a:ext cx="4321937" cy="1569660"/>
          </a:xfrm>
          <a:prstGeom prst="rect">
            <a:avLst/>
          </a:prstGeom>
        </p:spPr>
        <p:txBody>
          <a:bodyPr wrap="square">
            <a:spAutoFit/>
          </a:bodyPr>
          <a:lstStyle/>
          <a:p>
            <a:pPr algn="just"/>
            <a:r>
              <a:rPr lang="en-US" sz="1600" b="1" dirty="0" err="1">
                <a:latin typeface="Times New Roman" pitchFamily="18" charset="0"/>
                <a:ea typeface="Calibri" panose="020F0502020204030204" pitchFamily="34" charset="0"/>
                <a:cs typeface="Times New Roman" pitchFamily="18" charset="0"/>
              </a:rPr>
              <a:t>Car_Price</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vs</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rear_brake_type</a:t>
            </a:r>
            <a:r>
              <a:rPr lang="en-US" sz="1600" b="1" dirty="0">
                <a:latin typeface="Times New Roman" pitchFamily="18" charset="0"/>
                <a:ea typeface="Calibri" panose="020F0502020204030204" pitchFamily="34" charset="0"/>
                <a:cs typeface="Times New Roman" pitchFamily="18" charset="0"/>
              </a:rPr>
              <a:t>:</a:t>
            </a:r>
            <a:r>
              <a:rPr lang="en-US" sz="1600" dirty="0">
                <a:latin typeface="Times New Roman" pitchFamily="18" charset="0"/>
                <a:ea typeface="Calibri" panose="020F0502020204030204" pitchFamily="34" charset="0"/>
                <a:cs typeface="Times New Roman" pitchFamily="18" charset="0"/>
              </a:rPr>
              <a:t> The above graph is representing a </a:t>
            </a:r>
            <a:r>
              <a:rPr lang="en-US" sz="1600" dirty="0" err="1">
                <a:latin typeface="Times New Roman" pitchFamily="18" charset="0"/>
                <a:ea typeface="Calibri" panose="020F0502020204030204" pitchFamily="34" charset="0"/>
                <a:cs typeface="Times New Roman" pitchFamily="18" charset="0"/>
              </a:rPr>
              <a:t>barplot</a:t>
            </a:r>
            <a:r>
              <a:rPr lang="en-US" sz="1600" dirty="0">
                <a:latin typeface="Times New Roman" pitchFamily="18" charset="0"/>
                <a:ea typeface="Calibri" panose="020F0502020204030204" pitchFamily="34" charset="0"/>
                <a:cs typeface="Times New Roman" pitchFamily="18" charset="0"/>
              </a:rPr>
              <a:t> for </a:t>
            </a:r>
            <a:r>
              <a:rPr lang="en-US" sz="1600" dirty="0" err="1">
                <a:latin typeface="Times New Roman" pitchFamily="18" charset="0"/>
                <a:ea typeface="Calibri" panose="020F0502020204030204" pitchFamily="34" charset="0"/>
                <a:cs typeface="Times New Roman" pitchFamily="18" charset="0"/>
              </a:rPr>
              <a:t>rear_brake_type</a:t>
            </a:r>
            <a:r>
              <a:rPr lang="en-US" sz="1600" dirty="0">
                <a:latin typeface="Times New Roman" pitchFamily="18" charset="0"/>
                <a:ea typeface="Calibri" panose="020F0502020204030204" pitchFamily="34" charset="0"/>
                <a:cs typeface="Times New Roman" pitchFamily="18" charset="0"/>
              </a:rPr>
              <a:t> </a:t>
            </a:r>
            <a:r>
              <a:rPr lang="en-US" sz="1600" dirty="0" err="1">
                <a:latin typeface="Times New Roman" pitchFamily="18" charset="0"/>
                <a:ea typeface="Calibri" panose="020F0502020204030204" pitchFamily="34" charset="0"/>
                <a:cs typeface="Times New Roman" pitchFamily="18" charset="0"/>
              </a:rPr>
              <a:t>vs</a:t>
            </a:r>
            <a:r>
              <a:rPr lang="en-US" sz="1600" dirty="0">
                <a:latin typeface="Times New Roman" pitchFamily="18" charset="0"/>
                <a:ea typeface="Calibri" panose="020F0502020204030204" pitchFamily="34" charset="0"/>
                <a:cs typeface="Times New Roman" pitchFamily="18" charset="0"/>
              </a:rPr>
              <a:t> </a:t>
            </a:r>
            <a:r>
              <a:rPr lang="en-US" sz="1600" dirty="0" err="1">
                <a:latin typeface="Times New Roman" pitchFamily="18" charset="0"/>
                <a:ea typeface="Calibri" panose="020F0502020204030204" pitchFamily="34" charset="0"/>
                <a:cs typeface="Times New Roman" pitchFamily="18" charset="0"/>
              </a:rPr>
              <a:t>Car_Price</a:t>
            </a:r>
            <a:r>
              <a:rPr lang="en-US" sz="1600" dirty="0">
                <a:latin typeface="Times New Roman" pitchFamily="18" charset="0"/>
                <a:ea typeface="Calibri" panose="020F0502020204030204" pitchFamily="34" charset="0"/>
                <a:cs typeface="Times New Roman" pitchFamily="18" charset="0"/>
              </a:rPr>
              <a:t> which tells us that the cars having Ventilated Disc, Disc and Drum brake system are having higher prices than the cars with other type of braking system at rear side.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038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Categorical Variables </a:t>
            </a:r>
            <a:r>
              <a:rPr lang="en-IN" sz="2800" b="1" dirty="0" err="1"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28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sz="28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Label</a:t>
            </a:r>
            <a:endParaRPr lang="en-IN" sz="28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CD1E9C35-187B-CDEB-3DCE-2842D57B980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059582"/>
            <a:ext cx="4896544" cy="1788652"/>
          </a:xfrm>
          <a:prstGeom prst="rect">
            <a:avLst/>
          </a:prstGeom>
        </p:spPr>
      </p:pic>
      <p:pic>
        <p:nvPicPr>
          <p:cNvPr id="5" name="Picture 4">
            <a:extLst>
              <a:ext uri="{FF2B5EF4-FFF2-40B4-BE49-F238E27FC236}">
                <a16:creationId xmlns="" xmlns:a16="http://schemas.microsoft.com/office/drawing/2014/main" xmlns:lc="http://schemas.openxmlformats.org/drawingml/2006/lockedCanvas" id="{6A954B21-C3C4-5255-CBBF-804BD3CE9A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059582"/>
            <a:ext cx="3600400" cy="1584176"/>
          </a:xfrm>
          <a:prstGeom prst="rect">
            <a:avLst/>
          </a:prstGeom>
        </p:spPr>
      </p:pic>
      <p:sp>
        <p:nvSpPr>
          <p:cNvPr id="6" name="Rectangle 5"/>
          <p:cNvSpPr/>
          <p:nvPr/>
        </p:nvSpPr>
        <p:spPr>
          <a:xfrm>
            <a:off x="323528" y="2829805"/>
            <a:ext cx="4464496" cy="2315249"/>
          </a:xfrm>
          <a:prstGeom prst="rect">
            <a:avLst/>
          </a:prstGeom>
        </p:spPr>
        <p:txBody>
          <a:bodyPr wrap="square">
            <a:spAutoFit/>
          </a:bodyPr>
          <a:lstStyle/>
          <a:p>
            <a:pPr marL="285750" lvl="0" indent="-285750" algn="just">
              <a:lnSpc>
                <a:spcPct val="107000"/>
              </a:lnSpc>
              <a:buFont typeface="Wingdings" pitchFamily="2" charset="2"/>
              <a:buChar char="Ø"/>
            </a:pPr>
            <a:r>
              <a:rPr lang="en-US" sz="1500" b="1" dirty="0" err="1">
                <a:latin typeface="Times New Roman" pitchFamily="18" charset="0"/>
                <a:ea typeface="Calibri" panose="020F0502020204030204" pitchFamily="34" charset="0"/>
                <a:cs typeface="Times New Roman" pitchFamily="18" charset="0"/>
              </a:rPr>
              <a:t>Car_Price</a:t>
            </a:r>
            <a:r>
              <a:rPr lang="en-US" sz="1500" b="1" dirty="0">
                <a:latin typeface="Times New Roman" pitchFamily="18" charset="0"/>
                <a:ea typeface="Calibri" panose="020F0502020204030204" pitchFamily="34" charset="0"/>
                <a:cs typeface="Times New Roman" pitchFamily="18" charset="0"/>
              </a:rPr>
              <a:t> </a:t>
            </a:r>
            <a:r>
              <a:rPr lang="en-US" sz="1500" b="1" dirty="0" err="1">
                <a:latin typeface="Times New Roman" pitchFamily="18" charset="0"/>
                <a:ea typeface="Calibri" panose="020F0502020204030204" pitchFamily="34" charset="0"/>
                <a:cs typeface="Times New Roman" pitchFamily="18" charset="0"/>
              </a:rPr>
              <a:t>vs</a:t>
            </a:r>
            <a:r>
              <a:rPr lang="en-US" sz="1500" b="1" dirty="0">
                <a:latin typeface="Times New Roman" pitchFamily="18" charset="0"/>
                <a:ea typeface="Calibri" panose="020F0502020204030204" pitchFamily="34" charset="0"/>
                <a:cs typeface="Times New Roman" pitchFamily="18" charset="0"/>
              </a:rPr>
              <a:t> color:</a:t>
            </a:r>
            <a:r>
              <a:rPr lang="en-US" sz="1500" dirty="0">
                <a:latin typeface="Times New Roman" pitchFamily="18" charset="0"/>
                <a:ea typeface="Calibri" panose="020F0502020204030204" pitchFamily="34" charset="0"/>
                <a:cs typeface="Times New Roman" pitchFamily="18" charset="0"/>
              </a:rPr>
              <a:t> The first count plot is for the car color </a:t>
            </a:r>
            <a:r>
              <a:rPr lang="en-US" sz="1500" dirty="0" err="1">
                <a:latin typeface="Times New Roman" pitchFamily="18" charset="0"/>
                <a:ea typeface="Calibri" panose="020F0502020204030204" pitchFamily="34" charset="0"/>
                <a:cs typeface="Times New Roman" pitchFamily="18" charset="0"/>
              </a:rPr>
              <a:t>vs</a:t>
            </a:r>
            <a:r>
              <a:rPr lang="en-US" sz="1500" dirty="0">
                <a:latin typeface="Times New Roman" pitchFamily="18" charset="0"/>
                <a:ea typeface="Calibri" panose="020F0502020204030204" pitchFamily="34" charset="0"/>
                <a:cs typeface="Times New Roman" pitchFamily="18" charset="0"/>
              </a:rPr>
              <a:t> </a:t>
            </a:r>
            <a:r>
              <a:rPr lang="en-US" sz="1500" dirty="0" err="1">
                <a:latin typeface="Times New Roman" pitchFamily="18" charset="0"/>
                <a:ea typeface="Calibri" panose="020F0502020204030204" pitchFamily="34" charset="0"/>
                <a:cs typeface="Times New Roman" pitchFamily="18" charset="0"/>
              </a:rPr>
              <a:t>Car_Prices</a:t>
            </a:r>
            <a:r>
              <a:rPr lang="en-US" sz="1500" dirty="0">
                <a:latin typeface="Times New Roman" pitchFamily="18" charset="0"/>
                <a:ea typeface="Calibri" panose="020F0502020204030204" pitchFamily="34" charset="0"/>
                <a:cs typeface="Times New Roman" pitchFamily="18" charset="0"/>
              </a:rPr>
              <a:t> more than 1 Cr. The plot shows the colors of expensive cars. The Black color cars are more expensive compared to the cars with other colors.</a:t>
            </a:r>
          </a:p>
          <a:p>
            <a:pPr marL="285750" lvl="0" indent="-285750" algn="just">
              <a:lnSpc>
                <a:spcPct val="107000"/>
              </a:lnSpc>
              <a:buFont typeface="Wingdings" pitchFamily="2" charset="2"/>
              <a:buChar char="Ø"/>
            </a:pPr>
            <a:r>
              <a:rPr lang="en-US" sz="1500" dirty="0">
                <a:latin typeface="Times New Roman" pitchFamily="18" charset="0"/>
                <a:ea typeface="Calibri" panose="020F0502020204030204" pitchFamily="34" charset="0"/>
                <a:cs typeface="Times New Roman" pitchFamily="18" charset="0"/>
              </a:rPr>
              <a:t>The second graph is for the car color </a:t>
            </a:r>
            <a:r>
              <a:rPr lang="en-US" sz="1500" dirty="0" err="1">
                <a:latin typeface="Times New Roman" pitchFamily="18" charset="0"/>
                <a:ea typeface="Calibri" panose="020F0502020204030204" pitchFamily="34" charset="0"/>
                <a:cs typeface="Times New Roman" pitchFamily="18" charset="0"/>
              </a:rPr>
              <a:t>vs</a:t>
            </a:r>
            <a:r>
              <a:rPr lang="en-US" sz="1500" dirty="0">
                <a:latin typeface="Times New Roman" pitchFamily="18" charset="0"/>
                <a:ea typeface="Calibri" panose="020F0502020204030204" pitchFamily="34" charset="0"/>
                <a:cs typeface="Times New Roman" pitchFamily="18" charset="0"/>
              </a:rPr>
              <a:t> car prices below 1 Lakh and it shows the colors of cars which are cheap. From the plot we can say the cars with Silver color and white color have less price.</a:t>
            </a:r>
            <a:endParaRPr lang="en-IN" sz="1500" dirty="0">
              <a:latin typeface="Times New Roman" pitchFamily="18" charset="0"/>
              <a:ea typeface="Calibri" panose="020F0502020204030204" pitchFamily="34" charset="0"/>
              <a:cs typeface="Times New Roman" pitchFamily="18" charset="0"/>
            </a:endParaRPr>
          </a:p>
        </p:txBody>
      </p:sp>
      <p:sp>
        <p:nvSpPr>
          <p:cNvPr id="7" name="Rectangle 6"/>
          <p:cNvSpPr/>
          <p:nvPr/>
        </p:nvSpPr>
        <p:spPr>
          <a:xfrm>
            <a:off x="5220072" y="3075806"/>
            <a:ext cx="3629388" cy="1323439"/>
          </a:xfrm>
          <a:prstGeom prst="rect">
            <a:avLst/>
          </a:prstGeom>
        </p:spPr>
        <p:txBody>
          <a:bodyPr wrap="square">
            <a:spAutoFit/>
          </a:bodyPr>
          <a:lstStyle/>
          <a:p>
            <a:pPr algn="just"/>
            <a:r>
              <a:rPr lang="en-US" sz="1600" b="1" dirty="0" err="1">
                <a:latin typeface="Times New Roman" pitchFamily="18" charset="0"/>
                <a:ea typeface="Calibri" panose="020F0502020204030204" pitchFamily="34" charset="0"/>
                <a:cs typeface="Times New Roman" pitchFamily="18" charset="0"/>
              </a:rPr>
              <a:t>Car_Price</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vs</a:t>
            </a:r>
            <a:r>
              <a:rPr lang="en-US" sz="1600" b="1" dirty="0">
                <a:latin typeface="Times New Roman" pitchFamily="18" charset="0"/>
                <a:ea typeface="Calibri" panose="020F0502020204030204" pitchFamily="34" charset="0"/>
                <a:cs typeface="Times New Roman" pitchFamily="18" charset="0"/>
              </a:rPr>
              <a:t> </a:t>
            </a:r>
            <a:r>
              <a:rPr lang="en-US" sz="1600" b="1" dirty="0" err="1">
                <a:latin typeface="Times New Roman" pitchFamily="18" charset="0"/>
                <a:ea typeface="Calibri" panose="020F0502020204030204" pitchFamily="34" charset="0"/>
                <a:cs typeface="Times New Roman" pitchFamily="18" charset="0"/>
              </a:rPr>
              <a:t>Seating_cap</a:t>
            </a:r>
            <a:r>
              <a:rPr lang="en-US" sz="1600" b="1" dirty="0">
                <a:latin typeface="Times New Roman" pitchFamily="18" charset="0"/>
                <a:ea typeface="Calibri" panose="020F0502020204030204" pitchFamily="34" charset="0"/>
                <a:cs typeface="Times New Roman" pitchFamily="18" charset="0"/>
              </a:rPr>
              <a:t>:</a:t>
            </a:r>
            <a:r>
              <a:rPr lang="en-US" sz="1600" dirty="0">
                <a:latin typeface="Times New Roman" pitchFamily="18" charset="0"/>
                <a:ea typeface="Calibri" panose="020F0502020204030204" pitchFamily="34" charset="0"/>
                <a:cs typeface="Times New Roman" pitchFamily="18" charset="0"/>
              </a:rPr>
              <a:t> Most of the cars have seating capacity of 5, 7 and 4 and these cars having higher prices than other cars. And only few cars are observed with the seating capacity of 10.</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9933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Numerical Values </a:t>
            </a: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251520" y="1085850"/>
            <a:ext cx="4411920" cy="3790156"/>
          </a:xfrm>
        </p:spPr>
        <p:txBody>
          <a:bodyPr>
            <a:noAutofit/>
          </a:bodyPr>
          <a:lstStyle/>
          <a:p>
            <a:pPr lvl="0" algn="just">
              <a:lnSpc>
                <a:spcPct val="107000"/>
              </a:lnSpc>
              <a:buClr>
                <a:schemeClr val="accent6">
                  <a:lumMod val="75000"/>
                </a:schemeClr>
              </a:buClr>
              <a:buFont typeface="Wingdings" pitchFamily="2" charset="2"/>
              <a:buChar char="v"/>
            </a:pPr>
            <a:r>
              <a:rPr lang="en-US" sz="1300" b="1" dirty="0" err="1" smtClean="0">
                <a:latin typeface="Times New Roman" pitchFamily="18" charset="0"/>
                <a:ea typeface="Calibri" panose="020F0502020204030204" pitchFamily="34" charset="0"/>
                <a:cs typeface="Times New Roman" pitchFamily="18" charset="0"/>
              </a:rPr>
              <a:t>Car_Price</a:t>
            </a:r>
            <a:r>
              <a:rPr lang="en-US" sz="1300" b="1" dirty="0" smtClean="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vs</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Running_in_kms</a:t>
            </a:r>
            <a:r>
              <a:rPr lang="en-US" sz="1300" b="1" dirty="0">
                <a:latin typeface="Times New Roman" pitchFamily="18" charset="0"/>
                <a:ea typeface="Calibri" panose="020F0502020204030204" pitchFamily="34" charset="0"/>
                <a:cs typeface="Times New Roman" pitchFamily="18" charset="0"/>
              </a:rPr>
              <a:t>: </a:t>
            </a:r>
            <a:r>
              <a:rPr lang="en-US" sz="1300" dirty="0">
                <a:latin typeface="Times New Roman" pitchFamily="18" charset="0"/>
                <a:ea typeface="Calibri" panose="020F0502020204030204" pitchFamily="34" charset="0"/>
                <a:cs typeface="Times New Roman" pitchFamily="18" charset="0"/>
              </a:rPr>
              <a:t>From the plot we can say that the prices of cars are higher for the cars which have less running in </a:t>
            </a:r>
            <a:r>
              <a:rPr lang="en-US" sz="1300" dirty="0" err="1">
                <a:latin typeface="Times New Roman" pitchFamily="18" charset="0"/>
                <a:ea typeface="Calibri" panose="020F0502020204030204" pitchFamily="34" charset="0"/>
                <a:cs typeface="Times New Roman" pitchFamily="18" charset="0"/>
              </a:rPr>
              <a:t>kms</a:t>
            </a:r>
            <a:r>
              <a:rPr lang="en-US" sz="1300" dirty="0">
                <a:latin typeface="Times New Roman" pitchFamily="18" charset="0"/>
                <a:ea typeface="Calibri" panose="020F0502020204030204" pitchFamily="34" charset="0"/>
                <a:cs typeface="Times New Roman" pitchFamily="18" charset="0"/>
              </a:rPr>
              <a:t>. We can also notice there is negative linear relation between the price and running of cars.</a:t>
            </a:r>
          </a:p>
          <a:p>
            <a:pPr lvl="0" algn="just">
              <a:lnSpc>
                <a:spcPct val="107000"/>
              </a:lnSpc>
              <a:buClr>
                <a:schemeClr val="accent6">
                  <a:lumMod val="75000"/>
                </a:schemeClr>
              </a:buClr>
              <a:buFont typeface="Wingdings" pitchFamily="2" charset="2"/>
              <a:buChar char="v"/>
            </a:pPr>
            <a:r>
              <a:rPr lang="en-US" sz="1300" b="1" dirty="0" err="1">
                <a:latin typeface="Times New Roman" pitchFamily="18" charset="0"/>
                <a:ea typeface="Calibri" panose="020F0502020204030204" pitchFamily="34" charset="0"/>
                <a:cs typeface="Times New Roman" pitchFamily="18" charset="0"/>
              </a:rPr>
              <a:t>Car_Price</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vs</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Engine_disp</a:t>
            </a:r>
            <a:r>
              <a:rPr lang="en-US" sz="1300" b="1" dirty="0">
                <a:latin typeface="Times New Roman" pitchFamily="18" charset="0"/>
                <a:ea typeface="Calibri" panose="020F0502020204030204" pitchFamily="34" charset="0"/>
                <a:cs typeface="Times New Roman" pitchFamily="18" charset="0"/>
              </a:rPr>
              <a:t>: </a:t>
            </a:r>
            <a:r>
              <a:rPr lang="en-US" sz="1300" dirty="0">
                <a:latin typeface="Times New Roman" pitchFamily="18" charset="0"/>
                <a:ea typeface="Calibri" panose="020F0502020204030204" pitchFamily="34" charset="0"/>
                <a:cs typeface="Times New Roman" pitchFamily="18" charset="0"/>
              </a:rPr>
              <a:t>There is a positive correlation between car price and engine displacement. So, we can say as the engine </a:t>
            </a:r>
            <a:r>
              <a:rPr lang="en-US" sz="1300" dirty="0" err="1">
                <a:latin typeface="Times New Roman" pitchFamily="18" charset="0"/>
                <a:ea typeface="Calibri" panose="020F0502020204030204" pitchFamily="34" charset="0"/>
                <a:cs typeface="Times New Roman" pitchFamily="18" charset="0"/>
              </a:rPr>
              <a:t>disp</a:t>
            </a:r>
            <a:r>
              <a:rPr lang="en-US" sz="1300" dirty="0">
                <a:latin typeface="Times New Roman" pitchFamily="18" charset="0"/>
                <a:ea typeface="Calibri" panose="020F0502020204030204" pitchFamily="34" charset="0"/>
                <a:cs typeface="Times New Roman" pitchFamily="18" charset="0"/>
              </a:rPr>
              <a:t> or engine cc increases, the price of car also increases.</a:t>
            </a:r>
          </a:p>
          <a:p>
            <a:pPr lvl="0" algn="just">
              <a:lnSpc>
                <a:spcPct val="107000"/>
              </a:lnSpc>
              <a:buClr>
                <a:schemeClr val="accent6">
                  <a:lumMod val="75000"/>
                </a:schemeClr>
              </a:buClr>
              <a:buFont typeface="Wingdings" pitchFamily="2" charset="2"/>
              <a:buChar char="v"/>
            </a:pPr>
            <a:r>
              <a:rPr lang="en-US" sz="1300" b="1" dirty="0" err="1">
                <a:latin typeface="Times New Roman" pitchFamily="18" charset="0"/>
                <a:ea typeface="Calibri" panose="020F0502020204030204" pitchFamily="34" charset="0"/>
                <a:cs typeface="Times New Roman" pitchFamily="18" charset="0"/>
              </a:rPr>
              <a:t>Car_Price</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vs</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Milage_in_km</a:t>
            </a:r>
            <a:r>
              <a:rPr lang="en-US" sz="1300" b="1" dirty="0">
                <a:latin typeface="Times New Roman" pitchFamily="18" charset="0"/>
                <a:ea typeface="Calibri" panose="020F0502020204030204" pitchFamily="34" charset="0"/>
                <a:cs typeface="Times New Roman" pitchFamily="18" charset="0"/>
              </a:rPr>
              <a:t>/</a:t>
            </a:r>
            <a:r>
              <a:rPr lang="en-US" sz="1300" b="1" dirty="0" err="1">
                <a:latin typeface="Times New Roman" pitchFamily="18" charset="0"/>
                <a:ea typeface="Calibri" panose="020F0502020204030204" pitchFamily="34" charset="0"/>
                <a:cs typeface="Times New Roman" pitchFamily="18" charset="0"/>
              </a:rPr>
              <a:t>ltr</a:t>
            </a:r>
            <a:r>
              <a:rPr lang="en-US" sz="1300" b="1" dirty="0">
                <a:latin typeface="Times New Roman" pitchFamily="18" charset="0"/>
                <a:ea typeface="Calibri" panose="020F0502020204030204" pitchFamily="34" charset="0"/>
                <a:cs typeface="Times New Roman" pitchFamily="18" charset="0"/>
              </a:rPr>
              <a:t>: </a:t>
            </a:r>
            <a:r>
              <a:rPr lang="en-US" sz="1300" dirty="0">
                <a:latin typeface="Times New Roman" pitchFamily="18" charset="0"/>
                <a:ea typeface="Calibri" panose="020F0502020204030204" pitchFamily="34" charset="0"/>
                <a:cs typeface="Times New Roman" pitchFamily="18" charset="0"/>
              </a:rPr>
              <a:t>The cars having the </a:t>
            </a:r>
            <a:r>
              <a:rPr lang="en-US" sz="1300" dirty="0" err="1">
                <a:latin typeface="Times New Roman" pitchFamily="18" charset="0"/>
                <a:ea typeface="Calibri" panose="020F0502020204030204" pitchFamily="34" charset="0"/>
                <a:cs typeface="Times New Roman" pitchFamily="18" charset="0"/>
              </a:rPr>
              <a:t>milage</a:t>
            </a:r>
            <a:r>
              <a:rPr lang="en-US" sz="1300" dirty="0">
                <a:latin typeface="Times New Roman" pitchFamily="18" charset="0"/>
                <a:ea typeface="Calibri" panose="020F0502020204030204" pitchFamily="34" charset="0"/>
                <a:cs typeface="Times New Roman" pitchFamily="18" charset="0"/>
              </a:rPr>
              <a:t> in the range of 10 to 20 km/</a:t>
            </a:r>
            <a:r>
              <a:rPr lang="en-US" sz="1300" dirty="0" err="1">
                <a:latin typeface="Times New Roman" pitchFamily="18" charset="0"/>
                <a:ea typeface="Calibri" panose="020F0502020204030204" pitchFamily="34" charset="0"/>
                <a:cs typeface="Times New Roman" pitchFamily="18" charset="0"/>
              </a:rPr>
              <a:t>ltr</a:t>
            </a:r>
            <a:r>
              <a:rPr lang="en-US" sz="1300" dirty="0">
                <a:latin typeface="Times New Roman" pitchFamily="18" charset="0"/>
                <a:ea typeface="Calibri" panose="020F0502020204030204" pitchFamily="34" charset="0"/>
                <a:cs typeface="Times New Roman" pitchFamily="18" charset="0"/>
              </a:rPr>
              <a:t> are having high sale price. From the graph we can also notice there is negative linear/correlation between the price and </a:t>
            </a:r>
            <a:r>
              <a:rPr lang="en-US" sz="1300" dirty="0" err="1">
                <a:latin typeface="Times New Roman" pitchFamily="18" charset="0"/>
                <a:ea typeface="Calibri" panose="020F0502020204030204" pitchFamily="34" charset="0"/>
                <a:cs typeface="Times New Roman" pitchFamily="18" charset="0"/>
              </a:rPr>
              <a:t>milage</a:t>
            </a:r>
            <a:r>
              <a:rPr lang="en-US" sz="1300" dirty="0">
                <a:latin typeface="Times New Roman" pitchFamily="18" charset="0"/>
                <a:ea typeface="Calibri" panose="020F0502020204030204" pitchFamily="34" charset="0"/>
                <a:cs typeface="Times New Roman" pitchFamily="18" charset="0"/>
              </a:rPr>
              <a:t>.</a:t>
            </a:r>
          </a:p>
          <a:p>
            <a:pPr lvl="0" algn="just">
              <a:lnSpc>
                <a:spcPct val="107000"/>
              </a:lnSpc>
              <a:buClr>
                <a:schemeClr val="accent6">
                  <a:lumMod val="75000"/>
                </a:schemeClr>
              </a:buClr>
              <a:buFont typeface="Wingdings" pitchFamily="2" charset="2"/>
              <a:buChar char="v"/>
            </a:pPr>
            <a:r>
              <a:rPr lang="en-US" sz="1300" b="1" dirty="0" err="1">
                <a:latin typeface="Times New Roman" pitchFamily="18" charset="0"/>
                <a:ea typeface="Calibri" panose="020F0502020204030204" pitchFamily="34" charset="0"/>
                <a:cs typeface="Times New Roman" pitchFamily="18" charset="0"/>
              </a:rPr>
              <a:t>Car_Price</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vs</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Max_power</a:t>
            </a:r>
            <a:r>
              <a:rPr lang="en-US" sz="1300" b="1" dirty="0">
                <a:latin typeface="Times New Roman" pitchFamily="18" charset="0"/>
                <a:ea typeface="Calibri" panose="020F0502020204030204" pitchFamily="34" charset="0"/>
                <a:cs typeface="Times New Roman" pitchFamily="18" charset="0"/>
              </a:rPr>
              <a:t>: </a:t>
            </a:r>
            <a:r>
              <a:rPr lang="en-US" sz="1300" dirty="0">
                <a:latin typeface="Times New Roman" pitchFamily="18" charset="0"/>
                <a:ea typeface="Calibri" panose="020F0502020204030204" pitchFamily="34" charset="0"/>
                <a:cs typeface="Times New Roman" pitchFamily="18" charset="0"/>
              </a:rPr>
              <a:t>Looking at the graph we can say there is positive correlation between car price and maximum engine power so, we can say as maximum power engine increases, the car prices also go on increasing</a:t>
            </a:r>
            <a:r>
              <a:rPr lang="en-US" sz="1300" dirty="0" smtClean="0">
                <a:latin typeface="Times New Roman" pitchFamily="18" charset="0"/>
                <a:ea typeface="Calibri" panose="020F0502020204030204" pitchFamily="34" charset="0"/>
                <a:cs typeface="Times New Roman" pitchFamily="18" charset="0"/>
              </a:rPr>
              <a:t>.</a:t>
            </a:r>
            <a:endParaRPr lang="en-IN" sz="130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86B726D8-11F5-28D5-53C7-87786EE99E7B}"/>
              </a:ext>
            </a:extLst>
          </p:cNvPr>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4787900" y="1131590"/>
            <a:ext cx="4105275" cy="3528392"/>
          </a:xfrm>
          <a:prstGeom prst="rect">
            <a:avLst/>
          </a:prstGeom>
        </p:spPr>
      </p:pic>
    </p:spTree>
    <p:extLst>
      <p:ext uri="{BB962C8B-B14F-4D97-AF65-F5344CB8AC3E}">
        <p14:creationId xmlns:p14="http://schemas.microsoft.com/office/powerpoint/2010/main" val="74921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Numerical Variables </a:t>
            </a: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4427984" y="1085850"/>
            <a:ext cx="4536504" cy="3718148"/>
          </a:xfrm>
        </p:spPr>
        <p:txBody>
          <a:bodyPr>
            <a:noAutofit/>
          </a:bodyPr>
          <a:lstStyle/>
          <a:p>
            <a:pPr>
              <a:buClr>
                <a:schemeClr val="accent6">
                  <a:lumMod val="75000"/>
                </a:schemeClr>
              </a:buClr>
              <a:buFont typeface="Wingdings" pitchFamily="2" charset="2"/>
              <a:buChar char="Ø"/>
            </a:pPr>
            <a:r>
              <a:rPr lang="en-US" sz="1350" b="1" dirty="0" err="1">
                <a:latin typeface="Times New Roman" pitchFamily="18" charset="0"/>
                <a:cs typeface="Times New Roman" pitchFamily="18" charset="0"/>
              </a:rPr>
              <a:t>Car_Price</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vs</a:t>
            </a:r>
            <a:r>
              <a:rPr lang="en-US" sz="1350" b="1" dirty="0">
                <a:latin typeface="Times New Roman" pitchFamily="18" charset="0"/>
                <a:cs typeface="Times New Roman" pitchFamily="18" charset="0"/>
              </a:rPr>
              <a:t> height: </a:t>
            </a:r>
            <a:r>
              <a:rPr lang="en-US" sz="1350" dirty="0">
                <a:latin typeface="Times New Roman" pitchFamily="18" charset="0"/>
                <a:cs typeface="Times New Roman" pitchFamily="18" charset="0"/>
              </a:rPr>
              <a:t>From the graph it is clear that the car price is not strongly related with the height of the car, we can say the cars having height in the range of 1400 mm to 1850 mm have somewhat high price.</a:t>
            </a:r>
          </a:p>
          <a:p>
            <a:pPr>
              <a:buClr>
                <a:schemeClr val="accent6">
                  <a:lumMod val="75000"/>
                </a:schemeClr>
              </a:buClr>
              <a:buFont typeface="Wingdings" pitchFamily="2" charset="2"/>
              <a:buChar char="Ø"/>
            </a:pPr>
            <a:r>
              <a:rPr lang="en-US" sz="1350" b="1" dirty="0" err="1">
                <a:latin typeface="Times New Roman" pitchFamily="18" charset="0"/>
                <a:cs typeface="Times New Roman" pitchFamily="18" charset="0"/>
              </a:rPr>
              <a:t>Car_Price</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vs</a:t>
            </a:r>
            <a:r>
              <a:rPr lang="en-US" sz="1350" b="1" dirty="0">
                <a:latin typeface="Times New Roman" pitchFamily="18" charset="0"/>
                <a:cs typeface="Times New Roman" pitchFamily="18" charset="0"/>
              </a:rPr>
              <a:t> width: </a:t>
            </a:r>
            <a:r>
              <a:rPr lang="en-US" sz="1350" dirty="0">
                <a:latin typeface="Times New Roman" pitchFamily="18" charset="0"/>
                <a:cs typeface="Times New Roman"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a:buClr>
                <a:schemeClr val="accent6">
                  <a:lumMod val="75000"/>
                </a:schemeClr>
              </a:buClr>
              <a:buFont typeface="Wingdings" pitchFamily="2" charset="2"/>
              <a:buChar char="Ø"/>
            </a:pPr>
            <a:r>
              <a:rPr lang="en-US" sz="1350" b="1" dirty="0" err="1">
                <a:latin typeface="Times New Roman" pitchFamily="18" charset="0"/>
                <a:cs typeface="Times New Roman" pitchFamily="18" charset="0"/>
              </a:rPr>
              <a:t>Car_Price</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vs</a:t>
            </a:r>
            <a:r>
              <a:rPr lang="en-US" sz="1350" b="1" dirty="0">
                <a:latin typeface="Times New Roman" pitchFamily="18" charset="0"/>
                <a:cs typeface="Times New Roman" pitchFamily="18" charset="0"/>
              </a:rPr>
              <a:t> length: </a:t>
            </a:r>
            <a:r>
              <a:rPr lang="en-US" sz="1350" dirty="0">
                <a:latin typeface="Times New Roman" pitchFamily="18" charset="0"/>
                <a:cs typeface="Times New Roman" pitchFamily="18" charset="0"/>
              </a:rPr>
              <a:t>There is some positive linear relation between car price and length of the cars. As the length of the cars increases, the price of the cars also increases. The cars that are having the length above 4250mm have high price.</a:t>
            </a:r>
          </a:p>
          <a:p>
            <a:pPr>
              <a:buClr>
                <a:schemeClr val="accent6">
                  <a:lumMod val="75000"/>
                </a:schemeClr>
              </a:buClr>
              <a:buFont typeface="Wingdings" pitchFamily="2" charset="2"/>
              <a:buChar char="Ø"/>
            </a:pPr>
            <a:r>
              <a:rPr lang="en-US" sz="1350" b="1" dirty="0" err="1">
                <a:latin typeface="Times New Roman" pitchFamily="18" charset="0"/>
                <a:cs typeface="Times New Roman" pitchFamily="18" charset="0"/>
              </a:rPr>
              <a:t>Car_Price</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vs</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cargo_volume</a:t>
            </a:r>
            <a:r>
              <a:rPr lang="en-US" sz="1350" b="1" dirty="0">
                <a:latin typeface="Times New Roman" pitchFamily="18" charset="0"/>
                <a:cs typeface="Times New Roman" pitchFamily="18" charset="0"/>
              </a:rPr>
              <a:t>: </a:t>
            </a:r>
            <a:r>
              <a:rPr lang="en-US" sz="1350" dirty="0">
                <a:latin typeface="Times New Roman" pitchFamily="18" charset="0"/>
                <a:cs typeface="Times New Roman" pitchFamily="18" charset="0"/>
              </a:rPr>
              <a:t>There is some positive linear relation between price of the car and </a:t>
            </a:r>
            <a:r>
              <a:rPr lang="en-US" sz="1350" dirty="0" err="1">
                <a:latin typeface="Times New Roman" pitchFamily="18" charset="0"/>
                <a:cs typeface="Times New Roman" pitchFamily="18" charset="0"/>
              </a:rPr>
              <a:t>cargo_volume</a:t>
            </a:r>
            <a:r>
              <a:rPr lang="en-US" sz="1350" dirty="0" smtClean="0">
                <a:latin typeface="Times New Roman" pitchFamily="18" charset="0"/>
                <a:cs typeface="Times New Roman" pitchFamily="18" charset="0"/>
              </a:rPr>
              <a:t>.</a:t>
            </a:r>
            <a:endParaRPr lang="en-US" sz="135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DACE00A9-E1BA-5F46-4D57-18C1CF656BE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288" y="1131590"/>
            <a:ext cx="3816350" cy="3168351"/>
          </a:xfrm>
          <a:prstGeom prst="rect">
            <a:avLst/>
          </a:prstGeom>
        </p:spPr>
      </p:pic>
    </p:spTree>
    <p:extLst>
      <p:ext uri="{BB962C8B-B14F-4D97-AF65-F5344CB8AC3E}">
        <p14:creationId xmlns:p14="http://schemas.microsoft.com/office/powerpoint/2010/main" val="361127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0"/>
                <a:solidFill>
                  <a:schemeClr val="accent6">
                    <a:lumMod val="50000"/>
                  </a:schemeClr>
                </a:solidFill>
                <a:effectLst>
                  <a:reflection blurRad="6350" stA="53000" endA="300" endPos="35500" dir="5400000" sy="-90000" algn="bl" rotWithShape="0"/>
                </a:effectLst>
                <a:latin typeface="Times New Roman" pitchFamily="18" charset="0"/>
                <a:cs typeface="Times New Roman" pitchFamily="18" charset="0"/>
              </a:rPr>
              <a:t>AGENDA</a:t>
            </a:r>
            <a:endParaRPr lang="en-IN" b="1" dirty="0">
              <a:solidFill>
                <a:schemeClr val="accent6">
                  <a:lumMod val="50000"/>
                </a:schemeClr>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Introduction</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Problem Statement</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Problem Understanding</a:t>
            </a:r>
          </a:p>
          <a:p>
            <a:pPr>
              <a:buClr>
                <a:schemeClr val="accent2">
                  <a:lumMod val="75000"/>
                </a:schemeClr>
              </a:buClr>
              <a:buFont typeface="Wingdings" pitchFamily="2" charset="2"/>
              <a:buChar char="Ø"/>
            </a:pPr>
            <a:r>
              <a:rPr lang="en-US" sz="4600" dirty="0" smtClean="0">
                <a:latin typeface="Times New Roman" pitchFamily="18" charset="0"/>
                <a:ea typeface="Microsoft Sans Serif" panose="020B0604020202020204" pitchFamily="34" charset="0"/>
                <a:cs typeface="Times New Roman" pitchFamily="18" charset="0"/>
              </a:rPr>
              <a:t>What </a:t>
            </a:r>
            <a:r>
              <a:rPr lang="en-US" sz="4600" dirty="0">
                <a:latin typeface="Times New Roman" pitchFamily="18" charset="0"/>
                <a:ea typeface="Microsoft Sans Serif" panose="020B0604020202020204" pitchFamily="34" charset="0"/>
                <a:cs typeface="Times New Roman" pitchFamily="18" charset="0"/>
              </a:rPr>
              <a:t>Is Used Car Price?</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Benefits of Buying Used Car</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Importance of Used Cars</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Data Analysis &amp; Model Building Flowchart</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Exploratory Data Analysis Steps</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Visualizations: </a:t>
            </a:r>
            <a:r>
              <a:rPr lang="en-US" sz="4600" dirty="0" err="1">
                <a:latin typeface="Times New Roman" pitchFamily="18" charset="0"/>
                <a:ea typeface="Microsoft Sans Serif" panose="020B0604020202020204" pitchFamily="34" charset="0"/>
                <a:cs typeface="Times New Roman" pitchFamily="18" charset="0"/>
              </a:rPr>
              <a:t>Univariate</a:t>
            </a:r>
            <a:r>
              <a:rPr lang="en-US" sz="4600" dirty="0">
                <a:latin typeface="Times New Roman" pitchFamily="18" charset="0"/>
                <a:ea typeface="Microsoft Sans Serif" panose="020B0604020202020204" pitchFamily="34" charset="0"/>
                <a:cs typeface="Times New Roman" pitchFamily="18" charset="0"/>
              </a:rPr>
              <a:t> and Bivariate</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Data Analysis Steps Done</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Assumptions</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Model Building</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Hyper Parameter Tuning and Creating Final Model</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Saving the model and prediction results</a:t>
            </a:r>
          </a:p>
          <a:p>
            <a:pPr>
              <a:buClr>
                <a:schemeClr val="accent2">
                  <a:lumMod val="75000"/>
                </a:schemeClr>
              </a:buClr>
              <a:buFont typeface="Wingdings" pitchFamily="2" charset="2"/>
              <a:buChar char="Ø"/>
            </a:pPr>
            <a:r>
              <a:rPr lang="en-US" sz="4600" dirty="0">
                <a:latin typeface="Times New Roman" pitchFamily="18" charset="0"/>
                <a:ea typeface="Microsoft Sans Serif" panose="020B0604020202020204" pitchFamily="34" charset="0"/>
                <a:cs typeface="Times New Roman" pitchFamily="18" charset="0"/>
              </a:rPr>
              <a:t>Conclusion</a:t>
            </a:r>
          </a:p>
          <a:p>
            <a:pPr marL="0" indent="0">
              <a:buNone/>
            </a:pPr>
            <a:endParaRPr lang="en-IN" dirty="0"/>
          </a:p>
        </p:txBody>
      </p:sp>
    </p:spTree>
    <p:extLst>
      <p:ext uri="{BB962C8B-B14F-4D97-AF65-F5344CB8AC3E}">
        <p14:creationId xmlns:p14="http://schemas.microsoft.com/office/powerpoint/2010/main" val="2582386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Numerical Values </a:t>
            </a: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vs</a:t>
            </a: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Label</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C28DF509-2D0B-169E-6A8A-C24A24C431B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987575"/>
            <a:ext cx="4176713" cy="2520280"/>
          </a:xfrm>
          <a:prstGeom prst="rect">
            <a:avLst/>
          </a:prstGeom>
        </p:spPr>
      </p:pic>
      <p:sp>
        <p:nvSpPr>
          <p:cNvPr id="6" name="Rectangle 5"/>
          <p:cNvSpPr/>
          <p:nvPr/>
        </p:nvSpPr>
        <p:spPr>
          <a:xfrm>
            <a:off x="179512" y="3507854"/>
            <a:ext cx="4320480" cy="1438855"/>
          </a:xfrm>
          <a:prstGeom prst="rect">
            <a:avLst/>
          </a:prstGeom>
        </p:spPr>
        <p:txBody>
          <a:bodyPr wrap="square">
            <a:spAutoFit/>
          </a:bodyPr>
          <a:lstStyle/>
          <a:p>
            <a:pPr algn="just"/>
            <a:r>
              <a:rPr lang="en-US" sz="1250" b="1" dirty="0" err="1">
                <a:latin typeface="Times New Roman" pitchFamily="18" charset="0"/>
                <a:ea typeface="Calibri" panose="020F0502020204030204" pitchFamily="34" charset="0"/>
                <a:cs typeface="Times New Roman" pitchFamily="18" charset="0"/>
              </a:rPr>
              <a:t>Car_Price</a:t>
            </a:r>
            <a:r>
              <a:rPr lang="en-US" sz="1250" b="1" dirty="0">
                <a:latin typeface="Times New Roman" pitchFamily="18" charset="0"/>
                <a:ea typeface="Calibri" panose="020F0502020204030204" pitchFamily="34" charset="0"/>
                <a:cs typeface="Times New Roman" pitchFamily="18" charset="0"/>
              </a:rPr>
              <a:t> </a:t>
            </a:r>
            <a:r>
              <a:rPr lang="en-US" sz="1250" b="1" dirty="0" err="1">
                <a:latin typeface="Times New Roman" pitchFamily="18" charset="0"/>
                <a:ea typeface="Calibri" panose="020F0502020204030204" pitchFamily="34" charset="0"/>
                <a:cs typeface="Times New Roman" pitchFamily="18" charset="0"/>
              </a:rPr>
              <a:t>vs</a:t>
            </a:r>
            <a:r>
              <a:rPr lang="en-US" sz="1250" b="1" dirty="0">
                <a:latin typeface="Times New Roman" pitchFamily="18" charset="0"/>
                <a:ea typeface="Calibri" panose="020F0502020204030204" pitchFamily="34" charset="0"/>
                <a:cs typeface="Times New Roman" pitchFamily="18" charset="0"/>
              </a:rPr>
              <a:t> </a:t>
            </a:r>
            <a:r>
              <a:rPr lang="en-US" sz="1250" b="1" dirty="0" err="1">
                <a:latin typeface="Times New Roman" pitchFamily="18" charset="0"/>
                <a:ea typeface="Calibri" panose="020F0502020204030204" pitchFamily="34" charset="0"/>
                <a:cs typeface="Times New Roman" pitchFamily="18" charset="0"/>
              </a:rPr>
              <a:t>top_speed</a:t>
            </a:r>
            <a:r>
              <a:rPr lang="en-US" sz="1250" b="1" dirty="0">
                <a:latin typeface="Times New Roman" pitchFamily="18" charset="0"/>
                <a:ea typeface="Calibri" panose="020F0502020204030204" pitchFamily="34" charset="0"/>
                <a:cs typeface="Times New Roman" pitchFamily="18" charset="0"/>
              </a:rPr>
              <a:t>: </a:t>
            </a:r>
            <a:r>
              <a:rPr lang="en-US" sz="1250" dirty="0">
                <a:latin typeface="Times New Roman" pitchFamily="18" charset="0"/>
                <a:ea typeface="Calibri" panose="020F0502020204030204" pitchFamily="34" charset="0"/>
                <a:cs typeface="Times New Roman" pitchFamily="18" charset="0"/>
              </a:rPr>
              <a:t>From the graph we can notice there is positive linear relation between car price and maximum speed limit of the car. The cars having top speed in the range of 170 km/</a:t>
            </a:r>
            <a:r>
              <a:rPr lang="en-US" sz="1250" dirty="0" err="1">
                <a:latin typeface="Times New Roman" pitchFamily="18" charset="0"/>
                <a:ea typeface="Calibri" panose="020F0502020204030204" pitchFamily="34" charset="0"/>
                <a:cs typeface="Times New Roman" pitchFamily="18" charset="0"/>
              </a:rPr>
              <a:t>hr</a:t>
            </a:r>
            <a:r>
              <a:rPr lang="en-US" sz="1250" dirty="0">
                <a:latin typeface="Times New Roman" pitchFamily="18" charset="0"/>
                <a:ea typeface="Calibri" panose="020F0502020204030204" pitchFamily="34" charset="0"/>
                <a:cs typeface="Times New Roman" pitchFamily="18" charset="0"/>
              </a:rPr>
              <a:t> to 250 km/</a:t>
            </a:r>
            <a:r>
              <a:rPr lang="en-US" sz="1250" dirty="0" err="1">
                <a:latin typeface="Times New Roman" pitchFamily="18" charset="0"/>
                <a:ea typeface="Calibri" panose="020F0502020204030204" pitchFamily="34" charset="0"/>
                <a:cs typeface="Times New Roman" pitchFamily="18" charset="0"/>
              </a:rPr>
              <a:t>hr</a:t>
            </a:r>
            <a:r>
              <a:rPr lang="en-US" sz="1250" dirty="0">
                <a:latin typeface="Times New Roman" pitchFamily="18" charset="0"/>
                <a:ea typeface="Calibri" panose="020F0502020204030204" pitchFamily="34" charset="0"/>
                <a:cs typeface="Times New Roman" pitchFamily="18" charset="0"/>
              </a:rPr>
              <a:t> having higher price and there are very less number of cars which have top speed below 100km/hr. So, we can conclude that as the maximum speed limit of the car (</a:t>
            </a:r>
            <a:r>
              <a:rPr lang="en-US" sz="1250" dirty="0" err="1">
                <a:latin typeface="Times New Roman" pitchFamily="18" charset="0"/>
                <a:ea typeface="Calibri" panose="020F0502020204030204" pitchFamily="34" charset="0"/>
                <a:cs typeface="Times New Roman" pitchFamily="18" charset="0"/>
              </a:rPr>
              <a:t>top_speed</a:t>
            </a:r>
            <a:r>
              <a:rPr lang="en-US" sz="1250" dirty="0">
                <a:latin typeface="Times New Roman" pitchFamily="18" charset="0"/>
                <a:ea typeface="Calibri" panose="020F0502020204030204" pitchFamily="34" charset="0"/>
                <a:cs typeface="Times New Roman" pitchFamily="18" charset="0"/>
              </a:rPr>
              <a:t>) increases, the car price also increases.</a:t>
            </a:r>
            <a:endParaRPr lang="en-IN" sz="1250" dirty="0">
              <a:latin typeface="Times New Roman" pitchFamily="18" charset="0"/>
              <a:cs typeface="Times New Roman" pitchFamily="18" charset="0"/>
            </a:endParaRPr>
          </a:p>
        </p:txBody>
      </p:sp>
      <p:pic>
        <p:nvPicPr>
          <p:cNvPr id="7" name="Content Placeholder 6">
            <a:extLst>
              <a:ext uri="{FF2B5EF4-FFF2-40B4-BE49-F238E27FC236}">
                <a16:creationId xmlns="" xmlns:a16="http://schemas.microsoft.com/office/drawing/2014/main" xmlns:lc="http://schemas.openxmlformats.org/drawingml/2006/lockedCanvas" id="{36596F71-EA51-D7CB-BC18-991C46460569}"/>
              </a:ext>
            </a:extLst>
          </p:cNvPr>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733131" y="1131590"/>
            <a:ext cx="4249737" cy="2016224"/>
          </a:xfrm>
          <a:prstGeom prst="rect">
            <a:avLst/>
          </a:prstGeom>
        </p:spPr>
      </p:pic>
      <p:sp>
        <p:nvSpPr>
          <p:cNvPr id="8" name="Rectangle 7"/>
          <p:cNvSpPr/>
          <p:nvPr/>
        </p:nvSpPr>
        <p:spPr>
          <a:xfrm>
            <a:off x="4850904" y="3291830"/>
            <a:ext cx="4014192" cy="1292662"/>
          </a:xfrm>
          <a:prstGeom prst="rect">
            <a:avLst/>
          </a:prstGeom>
        </p:spPr>
        <p:txBody>
          <a:bodyPr wrap="square">
            <a:spAutoFit/>
          </a:bodyPr>
          <a:lstStyle/>
          <a:p>
            <a:pPr algn="just"/>
            <a:r>
              <a:rPr lang="en-US" sz="1300" b="1" dirty="0" err="1">
                <a:latin typeface="Times New Roman" pitchFamily="18" charset="0"/>
                <a:ea typeface="Calibri" panose="020F0502020204030204" pitchFamily="34" charset="0"/>
                <a:cs typeface="Times New Roman" pitchFamily="18" charset="0"/>
              </a:rPr>
              <a:t>Car_Price</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vs</a:t>
            </a:r>
            <a:r>
              <a:rPr lang="en-US" sz="1300" b="1" dirty="0">
                <a:latin typeface="Times New Roman" pitchFamily="18" charset="0"/>
                <a:ea typeface="Calibri" panose="020F0502020204030204" pitchFamily="34" charset="0"/>
                <a:cs typeface="Times New Roman" pitchFamily="18" charset="0"/>
              </a:rPr>
              <a:t> </a:t>
            </a:r>
            <a:r>
              <a:rPr lang="en-US" sz="1300" b="1" dirty="0" err="1">
                <a:latin typeface="Times New Roman" pitchFamily="18" charset="0"/>
                <a:ea typeface="Calibri" panose="020F0502020204030204" pitchFamily="34" charset="0"/>
                <a:cs typeface="Times New Roman" pitchFamily="18" charset="0"/>
              </a:rPr>
              <a:t>Car_age</a:t>
            </a:r>
            <a:r>
              <a:rPr lang="en-US" sz="1300" b="1" dirty="0">
                <a:latin typeface="Times New Roman" pitchFamily="18" charset="0"/>
                <a:ea typeface="Calibri" panose="020F0502020204030204" pitchFamily="34" charset="0"/>
                <a:cs typeface="Times New Roman" pitchFamily="18" charset="0"/>
              </a:rPr>
              <a:t>: </a:t>
            </a:r>
            <a:r>
              <a:rPr lang="en-US" sz="1300" dirty="0">
                <a:latin typeface="Times New Roman" pitchFamily="18" charset="0"/>
                <a:ea typeface="Calibri" panose="020F0502020204030204" pitchFamily="34" charset="0"/>
                <a:cs typeface="Times New Roman" pitchFamily="18"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sz="1300" dirty="0">
              <a:latin typeface="Times New Roman" pitchFamily="18" charset="0"/>
              <a:cs typeface="Times New Roman" pitchFamily="18" charset="0"/>
            </a:endParaRPr>
          </a:p>
        </p:txBody>
      </p:sp>
    </p:spTree>
    <p:extLst>
      <p:ext uri="{BB962C8B-B14F-4D97-AF65-F5344CB8AC3E}">
        <p14:creationId xmlns:p14="http://schemas.microsoft.com/office/powerpoint/2010/main" val="224306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1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Bivariate Analysis: Visualizing Two Independent Variables</a:t>
            </a:r>
            <a:endParaRPr lang="en-IN" sz="31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2A19636B-8365-F4CA-31D3-7DA8050DE3A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915567"/>
            <a:ext cx="2310764" cy="2016224"/>
          </a:xfrm>
          <a:prstGeom prst="rect">
            <a:avLst/>
          </a:prstGeom>
        </p:spPr>
      </p:pic>
      <p:pic>
        <p:nvPicPr>
          <p:cNvPr id="5" name="Picture 4">
            <a:extLst>
              <a:ext uri="{FF2B5EF4-FFF2-40B4-BE49-F238E27FC236}">
                <a16:creationId xmlns="" xmlns:a16="http://schemas.microsoft.com/office/drawing/2014/main" xmlns:lc="http://schemas.openxmlformats.org/drawingml/2006/lockedCanvas" id="{CE7C75DB-E959-4B9C-4E2C-417C692532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915567"/>
            <a:ext cx="2736304" cy="1872208"/>
          </a:xfrm>
          <a:prstGeom prst="rect">
            <a:avLst/>
          </a:prstGeom>
        </p:spPr>
      </p:pic>
      <p:pic>
        <p:nvPicPr>
          <p:cNvPr id="6" name="Picture 5">
            <a:extLst>
              <a:ext uri="{FF2B5EF4-FFF2-40B4-BE49-F238E27FC236}">
                <a16:creationId xmlns="" xmlns:a16="http://schemas.microsoft.com/office/drawing/2014/main" xmlns:lc="http://schemas.openxmlformats.org/drawingml/2006/lockedCanvas" id="{D7BE7573-30BF-08ED-E0C3-6AF67D2FF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915567"/>
            <a:ext cx="3672408" cy="2245731"/>
          </a:xfrm>
          <a:prstGeom prst="rect">
            <a:avLst/>
          </a:prstGeom>
        </p:spPr>
      </p:pic>
      <p:sp>
        <p:nvSpPr>
          <p:cNvPr id="7" name="Rectangle 6"/>
          <p:cNvSpPr/>
          <p:nvPr/>
        </p:nvSpPr>
        <p:spPr>
          <a:xfrm>
            <a:off x="611560" y="3161298"/>
            <a:ext cx="8064896" cy="1754326"/>
          </a:xfrm>
          <a:prstGeom prst="rect">
            <a:avLst/>
          </a:prstGeom>
        </p:spPr>
        <p:txBody>
          <a:bodyPr wrap="square">
            <a:spAutoFit/>
          </a:bodyPr>
          <a:lstStyle/>
          <a:p>
            <a:pPr marL="171450" indent="-171450" algn="just">
              <a:buFont typeface="Wingdings" pitchFamily="2" charset="2"/>
              <a:buChar char="Ø"/>
            </a:pPr>
            <a:r>
              <a:rPr lang="en-IN" sz="1200" b="1" dirty="0" err="1">
                <a:latin typeface="Times New Roman" pitchFamily="18" charset="0"/>
                <a:ea typeface="Times New Roman" panose="02020603050405020304" pitchFamily="18" charset="0"/>
                <a:cs typeface="Times New Roman" pitchFamily="18" charset="0"/>
              </a:rPr>
              <a:t>Fuel_type</a:t>
            </a:r>
            <a:r>
              <a:rPr lang="en-IN" sz="1200" b="1" dirty="0">
                <a:latin typeface="Times New Roman" pitchFamily="18" charset="0"/>
                <a:ea typeface="Times New Roman" panose="02020603050405020304" pitchFamily="18" charset="0"/>
                <a:cs typeface="Times New Roman" pitchFamily="18" charset="0"/>
              </a:rPr>
              <a:t> </a:t>
            </a:r>
            <a:r>
              <a:rPr lang="en-IN" sz="1200" b="1" dirty="0" err="1">
                <a:latin typeface="Times New Roman" pitchFamily="18" charset="0"/>
                <a:ea typeface="Times New Roman" panose="02020603050405020304" pitchFamily="18" charset="0"/>
                <a:cs typeface="Times New Roman" pitchFamily="18" charset="0"/>
              </a:rPr>
              <a:t>vs</a:t>
            </a:r>
            <a:r>
              <a:rPr lang="en-IN" sz="1200" b="1" dirty="0">
                <a:latin typeface="Times New Roman" pitchFamily="18" charset="0"/>
                <a:ea typeface="Times New Roman" panose="02020603050405020304" pitchFamily="18" charset="0"/>
                <a:cs typeface="Times New Roman" pitchFamily="18" charset="0"/>
              </a:rPr>
              <a:t> </a:t>
            </a:r>
            <a:r>
              <a:rPr lang="en-IN" sz="1200" b="1" dirty="0" err="1">
                <a:latin typeface="Times New Roman" pitchFamily="18" charset="0"/>
                <a:ea typeface="Times New Roman" panose="02020603050405020304" pitchFamily="18" charset="0"/>
                <a:cs typeface="Times New Roman" pitchFamily="18" charset="0"/>
              </a:rPr>
              <a:t>Milage_in_km</a:t>
            </a:r>
            <a:r>
              <a:rPr lang="en-IN" sz="1200" b="1" dirty="0">
                <a:latin typeface="Times New Roman" pitchFamily="18" charset="0"/>
                <a:ea typeface="Times New Roman" panose="02020603050405020304" pitchFamily="18" charset="0"/>
                <a:cs typeface="Times New Roman" pitchFamily="18" charset="0"/>
              </a:rPr>
              <a:t>/</a:t>
            </a:r>
            <a:r>
              <a:rPr lang="en-IN" sz="1200" b="1" dirty="0" err="1">
                <a:latin typeface="Times New Roman" pitchFamily="18" charset="0"/>
                <a:ea typeface="Times New Roman" panose="02020603050405020304" pitchFamily="18" charset="0"/>
                <a:cs typeface="Times New Roman" pitchFamily="18" charset="0"/>
              </a:rPr>
              <a:t>ltr</a:t>
            </a:r>
            <a:r>
              <a:rPr lang="en-IN" sz="1200" b="1" dirty="0">
                <a:latin typeface="Times New Roman" pitchFamily="18" charset="0"/>
                <a:ea typeface="Times New Roman" panose="02020603050405020304" pitchFamily="18" charset="0"/>
                <a:cs typeface="Times New Roman" pitchFamily="18" charset="0"/>
              </a:rPr>
              <a:t>:</a:t>
            </a:r>
            <a:r>
              <a:rPr lang="en-IN" sz="1200" dirty="0">
                <a:latin typeface="Times New Roman" pitchFamily="18" charset="0"/>
                <a:ea typeface="Times New Roman" panose="02020603050405020304" pitchFamily="18" charset="0"/>
                <a:cs typeface="Times New Roman" pitchFamily="18" charset="0"/>
              </a:rPr>
              <a:t> </a:t>
            </a:r>
            <a:r>
              <a:rPr lang="en-US" sz="1200" dirty="0">
                <a:latin typeface="Times New Roman" pitchFamily="18" charset="0"/>
                <a:ea typeface="Times New Roman" panose="02020603050405020304" pitchFamily="18" charset="0"/>
                <a:cs typeface="Times New Roman" pitchFamily="18" charset="0"/>
              </a:rPr>
              <a:t>The above violin plot gives the relation between </a:t>
            </a:r>
            <a:r>
              <a:rPr lang="en-US" sz="1200" dirty="0" err="1">
                <a:latin typeface="Times New Roman" pitchFamily="18" charset="0"/>
                <a:ea typeface="Times New Roman" panose="02020603050405020304" pitchFamily="18" charset="0"/>
                <a:cs typeface="Times New Roman" pitchFamily="18" charset="0"/>
              </a:rPr>
              <a:t>Milage</a:t>
            </a:r>
            <a:r>
              <a:rPr lang="en-US" sz="1200" dirty="0">
                <a:latin typeface="Times New Roman" pitchFamily="18" charset="0"/>
                <a:ea typeface="Times New Roman" panose="02020603050405020304" pitchFamily="18" charset="0"/>
                <a:cs typeface="Times New Roman" pitchFamily="18" charset="0"/>
              </a:rPr>
              <a:t> in km/</a:t>
            </a:r>
            <a:r>
              <a:rPr lang="en-US" sz="1200" dirty="0" err="1">
                <a:latin typeface="Times New Roman" pitchFamily="18" charset="0"/>
                <a:ea typeface="Times New Roman" panose="02020603050405020304" pitchFamily="18" charset="0"/>
                <a:cs typeface="Times New Roman" pitchFamily="18" charset="0"/>
              </a:rPr>
              <a:t>ltr</a:t>
            </a:r>
            <a:r>
              <a:rPr lang="en-US" sz="1200" dirty="0">
                <a:latin typeface="Times New Roman" pitchFamily="18" charset="0"/>
                <a:ea typeface="Times New Roman" panose="02020603050405020304" pitchFamily="18" charset="0"/>
                <a:cs typeface="Times New Roman" pitchFamily="18" charset="0"/>
              </a:rPr>
              <a:t> and Fuel type on the basis of gear transmission. As we can observe the cars with Manual gear transmission which are using CNG as a fuel are having good </a:t>
            </a:r>
            <a:r>
              <a:rPr lang="en-US" sz="1200" dirty="0" err="1">
                <a:latin typeface="Times New Roman" pitchFamily="18" charset="0"/>
                <a:ea typeface="Times New Roman" panose="02020603050405020304" pitchFamily="18" charset="0"/>
                <a:cs typeface="Times New Roman" pitchFamily="18" charset="0"/>
              </a:rPr>
              <a:t>milage</a:t>
            </a:r>
            <a:r>
              <a:rPr lang="en-US" sz="1200" dirty="0">
                <a:latin typeface="Times New Roman" pitchFamily="18" charset="0"/>
                <a:ea typeface="Times New Roman" panose="02020603050405020304" pitchFamily="18" charset="0"/>
                <a:cs typeface="Times New Roman" pitchFamily="18" charset="0"/>
              </a:rPr>
              <a:t> compared to other fuel types.</a:t>
            </a:r>
          </a:p>
          <a:p>
            <a:pPr marL="171450" indent="-171450" algn="just">
              <a:buFont typeface="Wingdings" pitchFamily="2" charset="2"/>
              <a:buChar char="Ø"/>
            </a:pPr>
            <a:r>
              <a:rPr lang="en-US" sz="1200" b="1" dirty="0" err="1">
                <a:latin typeface="Times New Roman" pitchFamily="18" charset="0"/>
                <a:ea typeface="Times New Roman" panose="02020603050405020304" pitchFamily="18" charset="0"/>
                <a:cs typeface="Times New Roman" pitchFamily="18" charset="0"/>
              </a:rPr>
              <a:t>Car_age</a:t>
            </a:r>
            <a:r>
              <a:rPr lang="en-US" sz="1200" b="1" dirty="0">
                <a:latin typeface="Times New Roman" pitchFamily="18" charset="0"/>
                <a:ea typeface="Times New Roman" panose="02020603050405020304" pitchFamily="18" charset="0"/>
                <a:cs typeface="Times New Roman" pitchFamily="18" charset="0"/>
              </a:rPr>
              <a:t> </a:t>
            </a:r>
            <a:r>
              <a:rPr lang="en-US" sz="1200" b="1" dirty="0" err="1">
                <a:latin typeface="Times New Roman" pitchFamily="18" charset="0"/>
                <a:ea typeface="Times New Roman" panose="02020603050405020304" pitchFamily="18" charset="0"/>
                <a:cs typeface="Times New Roman" pitchFamily="18" charset="0"/>
              </a:rPr>
              <a:t>vs</a:t>
            </a:r>
            <a:r>
              <a:rPr lang="en-US" sz="1200" b="1" dirty="0">
                <a:latin typeface="Times New Roman" pitchFamily="18" charset="0"/>
                <a:ea typeface="Times New Roman" panose="02020603050405020304" pitchFamily="18" charset="0"/>
                <a:cs typeface="Times New Roman" pitchFamily="18" charset="0"/>
              </a:rPr>
              <a:t> </a:t>
            </a:r>
            <a:r>
              <a:rPr lang="en-US" sz="1200" b="1" dirty="0" err="1">
                <a:latin typeface="Times New Roman" pitchFamily="18" charset="0"/>
                <a:ea typeface="Times New Roman" panose="02020603050405020304" pitchFamily="18" charset="0"/>
                <a:cs typeface="Times New Roman" pitchFamily="18" charset="0"/>
              </a:rPr>
              <a:t>Running_in_kms</a:t>
            </a:r>
            <a:r>
              <a:rPr lang="en-US" sz="1200" b="1" dirty="0">
                <a:latin typeface="Times New Roman" pitchFamily="18" charset="0"/>
                <a:ea typeface="Times New Roman" panose="02020603050405020304" pitchFamily="18" charset="0"/>
                <a:cs typeface="Times New Roman" pitchFamily="18" charset="0"/>
              </a:rPr>
              <a:t>: </a:t>
            </a:r>
            <a:r>
              <a:rPr lang="en-US" sz="1200" dirty="0">
                <a:latin typeface="Times New Roman" pitchFamily="18" charset="0"/>
                <a:ea typeface="Times New Roman" panose="02020603050405020304" pitchFamily="18" charset="0"/>
                <a:cs typeface="Times New Roman" pitchFamily="18" charset="0"/>
              </a:rPr>
              <a:t>The above two graphs represents </a:t>
            </a:r>
            <a:r>
              <a:rPr lang="en-US" sz="1200" dirty="0" err="1">
                <a:latin typeface="Times New Roman" pitchFamily="18" charset="0"/>
                <a:ea typeface="Times New Roman" panose="02020603050405020304" pitchFamily="18" charset="0"/>
                <a:cs typeface="Times New Roman" pitchFamily="18" charset="0"/>
              </a:rPr>
              <a:t>car_age</a:t>
            </a:r>
            <a:r>
              <a:rPr lang="en-US" sz="1200" dirty="0">
                <a:latin typeface="Times New Roman" pitchFamily="18" charset="0"/>
                <a:ea typeface="Times New Roman" panose="02020603050405020304" pitchFamily="18" charset="0"/>
                <a:cs typeface="Times New Roman" pitchFamily="18" charset="0"/>
              </a:rPr>
              <a:t> </a:t>
            </a:r>
            <a:r>
              <a:rPr lang="en-US" sz="1200" dirty="0" err="1">
                <a:latin typeface="Times New Roman" pitchFamily="18" charset="0"/>
                <a:ea typeface="Times New Roman" panose="02020603050405020304" pitchFamily="18" charset="0"/>
                <a:cs typeface="Times New Roman" pitchFamily="18" charset="0"/>
              </a:rPr>
              <a:t>vs</a:t>
            </a:r>
            <a:r>
              <a:rPr lang="en-US" sz="1200" dirty="0">
                <a:latin typeface="Times New Roman" pitchFamily="18" charset="0"/>
                <a:ea typeface="Times New Roman" panose="02020603050405020304" pitchFamily="18" charset="0"/>
                <a:cs typeface="Times New Roman" pitchFamily="18" charset="0"/>
              </a:rPr>
              <a:t> Running in </a:t>
            </a:r>
            <a:r>
              <a:rPr lang="en-US" sz="1200" dirty="0" err="1">
                <a:latin typeface="Times New Roman" pitchFamily="18" charset="0"/>
                <a:ea typeface="Times New Roman" panose="02020603050405020304" pitchFamily="18" charset="0"/>
                <a:cs typeface="Times New Roman" pitchFamily="18" charset="0"/>
              </a:rPr>
              <a:t>kms</a:t>
            </a:r>
            <a:r>
              <a:rPr lang="en-US" sz="1200" dirty="0">
                <a:latin typeface="Times New Roman" pitchFamily="18" charset="0"/>
                <a:ea typeface="Times New Roman" panose="02020603050405020304" pitchFamily="18" charset="0"/>
                <a:cs typeface="Times New Roman" pitchFamily="18" charset="0"/>
              </a:rPr>
              <a:t>. The cars which have their age from 10 years to 20 years are highly used. That is the running </a:t>
            </a:r>
            <a:r>
              <a:rPr lang="en-US" sz="1200" dirty="0" err="1">
                <a:latin typeface="Times New Roman" pitchFamily="18" charset="0"/>
                <a:ea typeface="Times New Roman" panose="02020603050405020304" pitchFamily="18" charset="0"/>
                <a:cs typeface="Times New Roman" pitchFamily="18" charset="0"/>
              </a:rPr>
              <a:t>kms</a:t>
            </a:r>
            <a:r>
              <a:rPr lang="en-US" sz="1200" dirty="0">
                <a:latin typeface="Times New Roman" pitchFamily="18" charset="0"/>
                <a:ea typeface="Times New Roman" panose="02020603050405020304" pitchFamily="18" charset="0"/>
                <a:cs typeface="Times New Roman" pitchFamily="18" charset="0"/>
              </a:rPr>
              <a:t> for these cars are around 1 lakh </a:t>
            </a:r>
            <a:r>
              <a:rPr lang="en-US" sz="1200" dirty="0" err="1">
                <a:latin typeface="Times New Roman" pitchFamily="18" charset="0"/>
                <a:ea typeface="Times New Roman" panose="02020603050405020304" pitchFamily="18" charset="0"/>
                <a:cs typeface="Times New Roman" pitchFamily="18" charset="0"/>
              </a:rPr>
              <a:t>kms</a:t>
            </a:r>
            <a:r>
              <a:rPr lang="en-US" sz="1200" dirty="0">
                <a:latin typeface="Times New Roman" pitchFamily="18" charset="0"/>
                <a:ea typeface="Times New Roman" panose="02020603050405020304" pitchFamily="18" charset="0"/>
                <a:cs typeface="Times New Roman" pitchFamily="18" charset="0"/>
              </a:rPr>
              <a:t>.</a:t>
            </a:r>
          </a:p>
          <a:p>
            <a:pPr marL="171450" indent="-171450" algn="just">
              <a:buFont typeface="Wingdings" pitchFamily="2" charset="2"/>
              <a:buChar char="Ø"/>
            </a:pPr>
            <a:r>
              <a:rPr lang="en-US" sz="1200" b="1" dirty="0" err="1">
                <a:latin typeface="Times New Roman" pitchFamily="18" charset="0"/>
                <a:ea typeface="Calibri" panose="020F0502020204030204" pitchFamily="34" charset="0"/>
                <a:cs typeface="Times New Roman" pitchFamily="18" charset="0"/>
              </a:rPr>
              <a:t>Seating_cap</a:t>
            </a:r>
            <a:r>
              <a:rPr lang="en-US" sz="1200" b="1" dirty="0">
                <a:latin typeface="Times New Roman" pitchFamily="18" charset="0"/>
                <a:ea typeface="Calibri" panose="020F0502020204030204" pitchFamily="34" charset="0"/>
                <a:cs typeface="Times New Roman" pitchFamily="18" charset="0"/>
              </a:rPr>
              <a:t> </a:t>
            </a:r>
            <a:r>
              <a:rPr lang="en-US" sz="1200" b="1" dirty="0" err="1">
                <a:latin typeface="Times New Roman" pitchFamily="18" charset="0"/>
                <a:ea typeface="Calibri" panose="020F0502020204030204" pitchFamily="34" charset="0"/>
                <a:cs typeface="Times New Roman" pitchFamily="18" charset="0"/>
              </a:rPr>
              <a:t>vs</a:t>
            </a:r>
            <a:r>
              <a:rPr lang="en-US" sz="1200" b="1" dirty="0">
                <a:latin typeface="Times New Roman" pitchFamily="18" charset="0"/>
                <a:ea typeface="Calibri" panose="020F0502020204030204" pitchFamily="34" charset="0"/>
                <a:cs typeface="Times New Roman" pitchFamily="18" charset="0"/>
              </a:rPr>
              <a:t> </a:t>
            </a:r>
            <a:r>
              <a:rPr lang="en-US" sz="1200" b="1" dirty="0" err="1">
                <a:latin typeface="Times New Roman" pitchFamily="18" charset="0"/>
                <a:ea typeface="Calibri" panose="020F0502020204030204" pitchFamily="34" charset="0"/>
                <a:cs typeface="Times New Roman" pitchFamily="18" charset="0"/>
              </a:rPr>
              <a:t>Max_power</a:t>
            </a:r>
            <a:r>
              <a:rPr lang="en-US" sz="1200" b="1" dirty="0">
                <a:latin typeface="Times New Roman" pitchFamily="18" charset="0"/>
                <a:ea typeface="Calibri" panose="020F0502020204030204" pitchFamily="34" charset="0"/>
                <a:cs typeface="Times New Roman" pitchFamily="18" charset="0"/>
              </a:rPr>
              <a:t>: </a:t>
            </a:r>
            <a:r>
              <a:rPr lang="en-US" sz="1200" dirty="0">
                <a:latin typeface="Times New Roman" pitchFamily="18" charset="0"/>
                <a:ea typeface="Calibri" panose="020F0502020204030204" pitchFamily="34" charset="0"/>
                <a:cs typeface="Times New Roman" pitchFamily="18" charset="0"/>
              </a:rPr>
              <a:t>The cars with seating capacity 5 have high maximum power of engine used in cars and the cars with 10 seating capacity have very less maximum engine power.</a:t>
            </a:r>
          </a:p>
          <a:p>
            <a:pPr marL="171450" indent="-171450" algn="just">
              <a:buFont typeface="Wingdings" pitchFamily="2" charset="2"/>
              <a:buChar char="Ø"/>
            </a:pPr>
            <a:r>
              <a:rPr lang="en-US" sz="1200" b="1" dirty="0" err="1">
                <a:latin typeface="Times New Roman" pitchFamily="18" charset="0"/>
                <a:ea typeface="Calibri" panose="020F0502020204030204" pitchFamily="34" charset="0"/>
                <a:cs typeface="Times New Roman" pitchFamily="18" charset="0"/>
              </a:rPr>
              <a:t>Fuel_type</a:t>
            </a:r>
            <a:r>
              <a:rPr lang="en-US" sz="1200" b="1" dirty="0">
                <a:latin typeface="Times New Roman" pitchFamily="18" charset="0"/>
                <a:ea typeface="Calibri" panose="020F0502020204030204" pitchFamily="34" charset="0"/>
                <a:cs typeface="Times New Roman" pitchFamily="18" charset="0"/>
              </a:rPr>
              <a:t> </a:t>
            </a:r>
            <a:r>
              <a:rPr lang="en-US" sz="1200" b="1" dirty="0" err="1">
                <a:latin typeface="Times New Roman" pitchFamily="18" charset="0"/>
                <a:ea typeface="Calibri" panose="020F0502020204030204" pitchFamily="34" charset="0"/>
                <a:cs typeface="Times New Roman" pitchFamily="18" charset="0"/>
              </a:rPr>
              <a:t>vs</a:t>
            </a:r>
            <a:r>
              <a:rPr lang="en-US" sz="1200" b="1" dirty="0">
                <a:latin typeface="Times New Roman" pitchFamily="18" charset="0"/>
                <a:ea typeface="Calibri" panose="020F0502020204030204" pitchFamily="34" charset="0"/>
                <a:cs typeface="Times New Roman" pitchFamily="18" charset="0"/>
              </a:rPr>
              <a:t> </a:t>
            </a:r>
            <a:r>
              <a:rPr lang="en-US" sz="1200" b="1" dirty="0" err="1">
                <a:latin typeface="Times New Roman" pitchFamily="18" charset="0"/>
                <a:ea typeface="Calibri" panose="020F0502020204030204" pitchFamily="34" charset="0"/>
                <a:cs typeface="Times New Roman" pitchFamily="18" charset="0"/>
              </a:rPr>
              <a:t>Car_age</a:t>
            </a:r>
            <a:r>
              <a:rPr lang="en-US" sz="1200" b="1" dirty="0">
                <a:latin typeface="Times New Roman" pitchFamily="18" charset="0"/>
                <a:ea typeface="Calibri" panose="020F0502020204030204" pitchFamily="34" charset="0"/>
                <a:cs typeface="Times New Roman" pitchFamily="18" charset="0"/>
              </a:rPr>
              <a:t>: </a:t>
            </a:r>
            <a:r>
              <a:rPr lang="en-US" sz="1200" dirty="0">
                <a:latin typeface="Times New Roman" pitchFamily="18" charset="0"/>
                <a:ea typeface="Calibri" panose="020F0502020204030204" pitchFamily="34" charset="0"/>
                <a:cs typeface="Times New Roman" pitchFamily="18" charset="0"/>
              </a:rPr>
              <a:t>The cars which are using Petrol and Diesel as fuel they have high age and the cars with low age are using electricity as the fuel.</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06776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Identifying the outliers using Box Plot</a:t>
            </a:r>
            <a:endParaRPr lang="en-IN"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4355976" y="1085850"/>
            <a:ext cx="4536504" cy="3718148"/>
          </a:xfrm>
        </p:spPr>
        <p:txBody>
          <a:bodyPr>
            <a:noAutofit/>
          </a:bodyPr>
          <a:lstStyle/>
          <a:p>
            <a:pPr algn="just">
              <a:buClr>
                <a:schemeClr val="accent6">
                  <a:lumMod val="75000"/>
                </a:schemeClr>
              </a:buClr>
              <a:buFont typeface="Wingdings" pitchFamily="2" charset="2"/>
              <a:buChar char="Ø"/>
            </a:pPr>
            <a:r>
              <a:rPr lang="en-US" sz="1500" dirty="0" smtClean="0">
                <a:latin typeface="Times New Roman" pitchFamily="18" charset="0"/>
                <a:cs typeface="Times New Roman" pitchFamily="18" charset="0"/>
              </a:rPr>
              <a:t>A </a:t>
            </a:r>
            <a:r>
              <a:rPr lang="en-US" sz="1500" dirty="0">
                <a:latin typeface="Times New Roman" pitchFamily="18" charset="0"/>
                <a:cs typeface="Times New Roman" pitchFamily="18" charset="0"/>
              </a:rPr>
              <a:t>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sz="1500" baseline="30000" dirty="0">
                <a:latin typeface="Times New Roman" pitchFamily="18" charset="0"/>
                <a:cs typeface="Times New Roman" pitchFamily="18" charset="0"/>
              </a:rPr>
              <a:t>th</a:t>
            </a:r>
            <a:r>
              <a:rPr lang="en-US" sz="1500" dirty="0">
                <a:latin typeface="Times New Roman" pitchFamily="18" charset="0"/>
                <a:cs typeface="Times New Roman" pitchFamily="18" charset="0"/>
              </a:rPr>
              <a:t>, 50</a:t>
            </a:r>
            <a:r>
              <a:rPr lang="en-US" sz="1500" baseline="30000" dirty="0">
                <a:latin typeface="Times New Roman" pitchFamily="18" charset="0"/>
                <a:cs typeface="Times New Roman" pitchFamily="18" charset="0"/>
              </a:rPr>
              <a:t>th</a:t>
            </a:r>
            <a:r>
              <a:rPr lang="en-US" sz="1500" dirty="0">
                <a:latin typeface="Times New Roman" pitchFamily="18" charset="0"/>
                <a:cs typeface="Times New Roman" pitchFamily="18" charset="0"/>
              </a:rPr>
              <a:t>, and 75</a:t>
            </a:r>
            <a:r>
              <a:rPr lang="en-US" sz="1500" baseline="30000" dirty="0">
                <a:latin typeface="Times New Roman" pitchFamily="18" charset="0"/>
                <a:cs typeface="Times New Roman" pitchFamily="18" charset="0"/>
              </a:rPr>
              <a:t>th</a:t>
            </a:r>
            <a:r>
              <a:rPr lang="en-US" sz="1500" dirty="0">
                <a:latin typeface="Times New Roman" pitchFamily="18" charset="0"/>
                <a:cs typeface="Times New Roman" pitchFamily="18" charset="0"/>
              </a:rPr>
              <a:t> percentiles.</a:t>
            </a:r>
          </a:p>
          <a:p>
            <a:pPr algn="just">
              <a:buClr>
                <a:schemeClr val="accent6">
                  <a:lumMod val="75000"/>
                </a:schemeClr>
              </a:buClr>
              <a:buFont typeface="Wingdings" pitchFamily="2" charset="2"/>
              <a:buChar char="Ø"/>
            </a:pPr>
            <a:r>
              <a:rPr lang="en-US" sz="1500" dirty="0" smtClean="0">
                <a:latin typeface="Times New Roman" pitchFamily="18" charset="0"/>
                <a:cs typeface="Times New Roman" pitchFamily="18" charset="0"/>
              </a:rPr>
              <a:t>From </a:t>
            </a:r>
            <a:r>
              <a:rPr lang="en-US" sz="1500" dirty="0">
                <a:latin typeface="Times New Roman" pitchFamily="18" charset="0"/>
                <a:cs typeface="Times New Roman" pitchFamily="18" charset="0"/>
              </a:rPr>
              <a:t>the box plot we can notice the outliers present in all the features except length column. I have removed the outliers using </a:t>
            </a:r>
            <a:r>
              <a:rPr lang="en-US" sz="1500" dirty="0" err="1">
                <a:latin typeface="Times New Roman" pitchFamily="18" charset="0"/>
                <a:cs typeface="Times New Roman" pitchFamily="18" charset="0"/>
              </a:rPr>
              <a:t>Zscore</a:t>
            </a:r>
            <a:r>
              <a:rPr lang="en-US" sz="1500" dirty="0">
                <a:latin typeface="Times New Roman" pitchFamily="18" charset="0"/>
                <a:cs typeface="Times New Roman" pitchFamily="18" charset="0"/>
              </a:rPr>
              <a:t> method except length and </a:t>
            </a:r>
            <a:r>
              <a:rPr lang="en-US" sz="1500" dirty="0" err="1">
                <a:latin typeface="Times New Roman" pitchFamily="18" charset="0"/>
                <a:cs typeface="Times New Roman" pitchFamily="18" charset="0"/>
              </a:rPr>
              <a:t>Car_Price</a:t>
            </a:r>
            <a:r>
              <a:rPr lang="en-US" sz="1500" dirty="0">
                <a:latin typeface="Times New Roman" pitchFamily="18" charset="0"/>
                <a:cs typeface="Times New Roman" pitchFamily="18" charset="0"/>
              </a:rPr>
              <a:t>. Since </a:t>
            </a:r>
            <a:r>
              <a:rPr lang="en-US" sz="1500" dirty="0" err="1">
                <a:latin typeface="Times New Roman" pitchFamily="18" charset="0"/>
                <a:cs typeface="Times New Roman" pitchFamily="18" charset="0"/>
              </a:rPr>
              <a:t>Car_Price</a:t>
            </a:r>
            <a:r>
              <a:rPr lang="en-US" sz="1500" dirty="0">
                <a:latin typeface="Times New Roman" pitchFamily="18" charset="0"/>
                <a:cs typeface="Times New Roman" pitchFamily="18" charset="0"/>
              </a:rPr>
              <a:t> is our target column we should not loose any data by removing outliers in this column</a:t>
            </a:r>
            <a:r>
              <a:rPr lang="en-US" sz="1500" dirty="0" smtClean="0">
                <a:latin typeface="Times New Roman" pitchFamily="18" charset="0"/>
                <a:cs typeface="Times New Roman" pitchFamily="18" charset="0"/>
              </a:rPr>
              <a:t>.</a:t>
            </a:r>
            <a:endParaRPr lang="en-IN" sz="150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4CAFC2A5-CAA5-4AF6-173C-1872CEE79A8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3" y="1085850"/>
            <a:ext cx="4176464" cy="3862164"/>
          </a:xfrm>
          <a:prstGeom prst="rect">
            <a:avLst/>
          </a:prstGeom>
        </p:spPr>
      </p:pic>
    </p:spTree>
    <p:extLst>
      <p:ext uri="{BB962C8B-B14F-4D97-AF65-F5344CB8AC3E}">
        <p14:creationId xmlns:p14="http://schemas.microsoft.com/office/powerpoint/2010/main" val="121076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709587"/>
          </a:xfrm>
        </p:spPr>
        <p:txBody>
          <a:bodyPr>
            <a:normAutofit/>
          </a:bodyPr>
          <a:lstStyle/>
          <a:p>
            <a:pPr algn="ctr"/>
            <a:r>
              <a:rPr lang="en-IN" sz="32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Correlation Between Features and Label</a:t>
            </a:r>
            <a:endParaRPr lang="en-IN" sz="32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D317FEB7-4699-355A-2500-71DEE74D65F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771550"/>
            <a:ext cx="4320480" cy="2376264"/>
          </a:xfrm>
          <a:prstGeom prst="rect">
            <a:avLst/>
          </a:prstGeom>
        </p:spPr>
      </p:pic>
      <p:pic>
        <p:nvPicPr>
          <p:cNvPr id="5" name="Picture 4">
            <a:extLst>
              <a:ext uri="{FF2B5EF4-FFF2-40B4-BE49-F238E27FC236}">
                <a16:creationId xmlns="" xmlns:a16="http://schemas.microsoft.com/office/drawing/2014/main" xmlns:lc="http://schemas.openxmlformats.org/drawingml/2006/lockedCanvas"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771550"/>
            <a:ext cx="4536504" cy="2304256"/>
          </a:xfrm>
          <a:prstGeom prst="rect">
            <a:avLst/>
          </a:prstGeom>
        </p:spPr>
      </p:pic>
      <p:sp>
        <p:nvSpPr>
          <p:cNvPr id="6" name="Rectangle 5"/>
          <p:cNvSpPr/>
          <p:nvPr/>
        </p:nvSpPr>
        <p:spPr>
          <a:xfrm>
            <a:off x="630157" y="3147814"/>
            <a:ext cx="8136904" cy="1477328"/>
          </a:xfrm>
          <a:prstGeom prst="rect">
            <a:avLst/>
          </a:prstGeom>
        </p:spPr>
        <p:txBody>
          <a:bodyPr wrap="square">
            <a:spAutoFit/>
          </a:bodyPr>
          <a:lstStyle/>
          <a:p>
            <a:pPr marL="285750" indent="-285750" algn="just">
              <a:buFont typeface="Wingdings" pitchFamily="2" charset="2"/>
              <a:buChar char="Ø"/>
            </a:pPr>
            <a:r>
              <a:rPr lang="en-US" sz="1500" b="0" i="0" dirty="0" smtClean="0">
                <a:effectLst/>
                <a:latin typeface="Times New Roman" pitchFamily="18" charset="0"/>
                <a:cs typeface="Times New Roman"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itchFamily="2" charset="2"/>
              <a:buChar char="Ø"/>
            </a:pPr>
            <a:r>
              <a:rPr lang="en-US" sz="1500" dirty="0" smtClean="0">
                <a:latin typeface="Times New Roman" pitchFamily="18" charset="0"/>
                <a:cs typeface="Times New Roman" pitchFamily="18" charset="0"/>
              </a:rPr>
              <a:t>We can observe from the map that most of the columns are highly correlated with each other which leads to </a:t>
            </a:r>
            <a:r>
              <a:rPr lang="en-US" sz="1500" dirty="0" err="1" smtClean="0">
                <a:latin typeface="Times New Roman" pitchFamily="18" charset="0"/>
                <a:cs typeface="Times New Roman" pitchFamily="18" charset="0"/>
              </a:rPr>
              <a:t>multicollinearity</a:t>
            </a:r>
            <a:r>
              <a:rPr lang="en-US" sz="1500" dirty="0" smtClean="0">
                <a:latin typeface="Times New Roman" pitchFamily="18" charset="0"/>
                <a:cs typeface="Times New Roman" pitchFamily="18" charset="0"/>
              </a:rPr>
              <a:t> problem. So, I checked the VIF value and removed the columns having high VIF value to overcome with this </a:t>
            </a:r>
            <a:r>
              <a:rPr lang="en-US" sz="1500" dirty="0" err="1" smtClean="0">
                <a:latin typeface="Times New Roman" pitchFamily="18" charset="0"/>
                <a:cs typeface="Times New Roman" pitchFamily="18" charset="0"/>
              </a:rPr>
              <a:t>multicollinearity</a:t>
            </a:r>
            <a:r>
              <a:rPr lang="en-US" sz="1500" dirty="0" smtClean="0">
                <a:latin typeface="Times New Roman" pitchFamily="18" charset="0"/>
                <a:cs typeface="Times New Roman" pitchFamily="18" charset="0"/>
              </a:rPr>
              <a:t> problem.</a:t>
            </a:r>
            <a:endParaRPr lang="en-IN" sz="1500" dirty="0">
              <a:latin typeface="Times New Roman" pitchFamily="18" charset="0"/>
              <a:cs typeface="Times New Roman" pitchFamily="18" charset="0"/>
            </a:endParaRPr>
          </a:p>
        </p:txBody>
      </p:sp>
    </p:spTree>
    <p:extLst>
      <p:ext uri="{BB962C8B-B14F-4D97-AF65-F5344CB8AC3E}">
        <p14:creationId xmlns:p14="http://schemas.microsoft.com/office/powerpoint/2010/main" val="362980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5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Data Analysis Steps done</a:t>
            </a:r>
            <a:endParaRPr lang="en-IN" sz="35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085850"/>
            <a:ext cx="8496944" cy="3790156"/>
          </a:xfrm>
        </p:spPr>
        <p:txBody>
          <a:bodyPr>
            <a:normAutofit fontScale="77500" lnSpcReduction="20000"/>
          </a:bodyPr>
          <a:lstStyle/>
          <a:p>
            <a:pPr algn="just">
              <a:buClr>
                <a:schemeClr val="accent6">
                  <a:lumMod val="75000"/>
                </a:schemeClr>
              </a:buClr>
              <a:buFont typeface="Wingdings" pitchFamily="2" charset="2"/>
              <a:buChar char="v"/>
            </a:pPr>
            <a:r>
              <a:rPr lang="en-US" dirty="0">
                <a:latin typeface="Times New Roman" pitchFamily="18" charset="0"/>
                <a:cs typeface="Times New Roman" pitchFamily="18" charset="0"/>
              </a:rPr>
              <a:t>I have done feature engineering steps like feature extraction and feature selection to improve data normality and linearity.</a:t>
            </a:r>
          </a:p>
          <a:p>
            <a:pPr algn="just">
              <a:buClr>
                <a:schemeClr val="accent6">
                  <a:lumMod val="75000"/>
                </a:schemeClr>
              </a:buClr>
              <a:buFont typeface="Wingdings" pitchFamily="2" charset="2"/>
              <a:buChar char="v"/>
            </a:pPr>
            <a:r>
              <a:rPr lang="en-US" dirty="0" smtClean="0">
                <a:latin typeface="Times New Roman" pitchFamily="18" charset="0"/>
                <a:cs typeface="Times New Roman" pitchFamily="18" charset="0"/>
              </a:rPr>
              <a:t>Identified </a:t>
            </a:r>
            <a:r>
              <a:rPr lang="en-US" dirty="0">
                <a:latin typeface="Times New Roman" pitchFamily="18" charset="0"/>
                <a:cs typeface="Times New Roman" pitchFamily="18" charset="0"/>
              </a:rPr>
              <a:t>outliers using boxplots and removed outliers using </a:t>
            </a:r>
            <a:r>
              <a:rPr lang="en-US" dirty="0" err="1">
                <a:latin typeface="Times New Roman" pitchFamily="18" charset="0"/>
                <a:cs typeface="Times New Roman" pitchFamily="18" charset="0"/>
              </a:rPr>
              <a:t>Zscore</a:t>
            </a:r>
            <a:r>
              <a:rPr lang="en-US" dirty="0">
                <a:latin typeface="Times New Roman" pitchFamily="18" charset="0"/>
                <a:cs typeface="Times New Roman" pitchFamily="18" charset="0"/>
              </a:rPr>
              <a:t> method.</a:t>
            </a:r>
          </a:p>
          <a:p>
            <a:pPr algn="just">
              <a:buClr>
                <a:schemeClr val="accent6">
                  <a:lumMod val="75000"/>
                </a:schemeClr>
              </a:buClr>
              <a:buFont typeface="Wingdings" pitchFamily="2" charset="2"/>
              <a:buChar char="v"/>
            </a:pPr>
            <a:r>
              <a:rPr lang="en-US" dirty="0" smtClean="0">
                <a:latin typeface="Times New Roman" pitchFamily="18" charset="0"/>
                <a:cs typeface="Times New Roman" pitchFamily="18" charset="0"/>
              </a:rPr>
              <a:t>Identified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using distribution plots and removed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using power transformation method (yeo-</a:t>
            </a:r>
            <a:r>
              <a:rPr lang="en-US" dirty="0" err="1">
                <a:latin typeface="Times New Roman" pitchFamily="18" charset="0"/>
                <a:cs typeface="Times New Roman" pitchFamily="18" charset="0"/>
              </a:rPr>
              <a:t>johnson</a:t>
            </a:r>
            <a:r>
              <a:rPr lang="en-US" dirty="0">
                <a:latin typeface="Times New Roman" pitchFamily="18" charset="0"/>
                <a:cs typeface="Times New Roman" pitchFamily="18" charset="0"/>
              </a:rPr>
              <a:t> method).</a:t>
            </a:r>
          </a:p>
          <a:p>
            <a:pPr algn="just">
              <a:buClr>
                <a:schemeClr val="accent6">
                  <a:lumMod val="75000"/>
                </a:schemeClr>
              </a:buClr>
              <a:buFont typeface="Wingdings" pitchFamily="2" charset="2"/>
              <a:buChar char="v"/>
            </a:pPr>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Pearson’s correlation coefficient to check the correlation between dependent and independent variables. To visualize the correlation I have used </a:t>
            </a:r>
            <a:r>
              <a:rPr lang="en-US" dirty="0" err="1">
                <a:latin typeface="Times New Roman" pitchFamily="18" charset="0"/>
                <a:cs typeface="Times New Roman" pitchFamily="18" charset="0"/>
              </a:rPr>
              <a:t>heatmap</a:t>
            </a:r>
            <a:r>
              <a:rPr lang="en-US" dirty="0">
                <a:latin typeface="Times New Roman" pitchFamily="18" charset="0"/>
                <a:cs typeface="Times New Roman" pitchFamily="18" charset="0"/>
              </a:rPr>
              <a:t> and bar plot. Checked for VIF and solved </a:t>
            </a:r>
            <a:r>
              <a:rPr lang="en-US" dirty="0" err="1">
                <a:latin typeface="Times New Roman" pitchFamily="18" charset="0"/>
                <a:cs typeface="Times New Roman" pitchFamily="18" charset="0"/>
              </a:rPr>
              <a:t>multicollinearity</a:t>
            </a:r>
            <a:r>
              <a:rPr lang="en-US" dirty="0">
                <a:latin typeface="Times New Roman" pitchFamily="18" charset="0"/>
                <a:cs typeface="Times New Roman" pitchFamily="18" charset="0"/>
              </a:rPr>
              <a:t> problem.</a:t>
            </a:r>
          </a:p>
          <a:p>
            <a:pPr algn="just">
              <a:buClr>
                <a:schemeClr val="accent6">
                  <a:lumMod val="75000"/>
                </a:schemeClr>
              </a:buClr>
              <a:buFont typeface="Wingdings" pitchFamily="2" charset="2"/>
              <a:buChar char="v"/>
            </a:pPr>
            <a:r>
              <a:rPr lang="en-US" dirty="0" smtClean="0">
                <a:latin typeface="Times New Roman" pitchFamily="18" charset="0"/>
                <a:cs typeface="Times New Roman" pitchFamily="18" charset="0"/>
              </a:rPr>
              <a:t>I </a:t>
            </a:r>
            <a:r>
              <a:rPr lang="en-US" dirty="0">
                <a:latin typeface="Times New Roman" pitchFamily="18" charset="0"/>
                <a:cs typeface="Times New Roman" pitchFamily="18" charset="0"/>
              </a:rPr>
              <a:t>have used </a:t>
            </a:r>
            <a:r>
              <a:rPr lang="en-US" dirty="0" err="1">
                <a:latin typeface="Times New Roman" pitchFamily="18" charset="0"/>
                <a:cs typeface="Times New Roman" pitchFamily="18" charset="0"/>
              </a:rPr>
              <a:t>StandardScalar</a:t>
            </a:r>
            <a:r>
              <a:rPr lang="en-US" dirty="0">
                <a:latin typeface="Times New Roman" pitchFamily="18" charset="0"/>
                <a:cs typeface="Times New Roman" pitchFamily="18" charset="0"/>
              </a:rPr>
              <a:t> method to scale the data to overcome the issue of data bias towards a particular feature.</a:t>
            </a:r>
          </a:p>
          <a:p>
            <a:pPr algn="just">
              <a:buClr>
                <a:schemeClr val="accent6">
                  <a:lumMod val="75000"/>
                </a:schemeClr>
              </a:buClr>
              <a:buFont typeface="Wingdings" pitchFamily="2" charset="2"/>
              <a:buChar char="v"/>
            </a:pPr>
            <a:r>
              <a:rPr lang="en-US" dirty="0" smtClean="0">
                <a:latin typeface="Times New Roman" pitchFamily="18" charset="0"/>
                <a:cs typeface="Times New Roman" pitchFamily="18" charset="0"/>
              </a:rPr>
              <a:t>Split </a:t>
            </a:r>
            <a:r>
              <a:rPr lang="en-US" dirty="0">
                <a:latin typeface="Times New Roman" pitchFamily="18" charset="0"/>
                <a:cs typeface="Times New Roman" pitchFamily="18" charset="0"/>
              </a:rPr>
              <a:t>train and test to build machine learning models. Found best random state and best accuracy. Model building process will be shown in the further steps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0523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500" b="1" dirty="0" smtClean="0">
                <a:effectLst>
                  <a:outerShdw blurRad="38100" dist="38100" dir="2700000" algn="tl">
                    <a:srgbClr val="000000">
                      <a:alpha val="43137"/>
                    </a:srgbClr>
                  </a:outerShdw>
                </a:effectLst>
                <a:latin typeface="Times New Roman" pitchFamily="18" charset="0"/>
                <a:cs typeface="Times New Roman" pitchFamily="18" charset="0"/>
              </a:rPr>
              <a:t>Assumptions</a:t>
            </a:r>
            <a:endParaRPr lang="en-IN" sz="35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algn="just">
              <a:buClr>
                <a:schemeClr val="accent6">
                  <a:lumMod val="75000"/>
                </a:schemeClr>
              </a:buClr>
              <a:buFont typeface="Arial" pitchFamily="34" charset="0"/>
              <a:buChar char="•"/>
            </a:pPr>
            <a:r>
              <a:rPr lang="en-US" dirty="0">
                <a:latin typeface="Times New Roman" pitchFamily="18" charset="0"/>
                <a:cs typeface="Times New Roman"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Times New Roman" pitchFamily="18" charset="0"/>
                <a:cs typeface="Times New Roman" pitchFamily="18" charset="0"/>
              </a:rPr>
              <a:t>cardekho</a:t>
            </a:r>
            <a:r>
              <a:rPr lang="en-US" dirty="0">
                <a:latin typeface="Times New Roman" pitchFamily="18" charset="0"/>
                <a:cs typeface="Times New Roman" pitchFamily="18" charset="0"/>
              </a:rPr>
              <a:t>” website using web scraping.</a:t>
            </a:r>
          </a:p>
          <a:p>
            <a:pPr algn="just">
              <a:buClr>
                <a:schemeClr val="accent6">
                  <a:lumMod val="75000"/>
                </a:schemeClr>
              </a:buClr>
              <a:buFont typeface="Arial" pitchFamily="34" charset="0"/>
              <a:buChar char="•"/>
            </a:pPr>
            <a:r>
              <a:rPr lang="en-US" dirty="0" smtClean="0">
                <a:latin typeface="Times New Roman" pitchFamily="18" charset="0"/>
                <a:cs typeface="Times New Roman" pitchFamily="18" charset="0"/>
              </a:rPr>
              <a:t>Secondly</a:t>
            </a:r>
            <a:r>
              <a:rPr lang="en-US" dirty="0">
                <a:latin typeface="Times New Roman" pitchFamily="18" charset="0"/>
                <a:cs typeface="Times New Roman" pitchFamily="18" charset="0"/>
              </a:rPr>
              <a:t>, from the distribution plots and box plots I found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algn="just">
              <a:buClr>
                <a:schemeClr val="accent6">
                  <a:lumMod val="75000"/>
                </a:schemeClr>
              </a:buClr>
              <a:buFont typeface="Arial" pitchFamily="34" charset="0"/>
              <a:buChar char="•"/>
            </a:pPr>
            <a:r>
              <a:rPr lang="en-US" dirty="0" smtClean="0">
                <a:latin typeface="Times New Roman" pitchFamily="18" charset="0"/>
                <a:cs typeface="Times New Roman" pitchFamily="18" charset="0"/>
              </a:rPr>
              <a:t>So</a:t>
            </a:r>
            <a:r>
              <a:rPr lang="en-US" dirty="0">
                <a:latin typeface="Times New Roman" pitchFamily="18" charset="0"/>
                <a:cs typeface="Times New Roman" pitchFamily="18" charset="0"/>
              </a:rPr>
              <a:t>, </a:t>
            </a:r>
            <a:r>
              <a:rPr lang="en-IN" sz="2800" dirty="0">
                <a:latin typeface="Times New Roman" pitchFamily="18" charset="0"/>
                <a:ea typeface="Calibri" panose="020F0502020204030204" pitchFamily="34" charset="0"/>
                <a:cs typeface="Times New Roman" pitchFamily="18" charset="0"/>
              </a:rPr>
              <a:t>I suggest that the dealers and buyers take this model into consideration the features that were deemed as most important as seen in this study might help them estimate the car price</a:t>
            </a:r>
            <a:r>
              <a:rPr lang="en-IN" sz="2800" dirty="0" smtClean="0">
                <a:latin typeface="Times New Roman" pitchFamily="18" charset="0"/>
                <a:ea typeface="Calibri" panose="020F0502020204030204" pitchFamily="34" charset="0"/>
                <a:cs typeface="Times New Roman" pitchFamily="18" charset="0"/>
              </a:rPr>
              <a:t>.</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8468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637579"/>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Model Building</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843558"/>
            <a:ext cx="8640960" cy="4104456"/>
          </a:xfrm>
        </p:spPr>
        <p:txBody>
          <a:bodyPr>
            <a:noAutofit/>
          </a:bodyPr>
          <a:lstStyle/>
          <a:p>
            <a:pPr algn="just">
              <a:buClr>
                <a:schemeClr val="accent6">
                  <a:lumMod val="75000"/>
                </a:schemeClr>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In this problem </a:t>
            </a:r>
            <a:r>
              <a:rPr lang="en-IN" sz="1200" dirty="0" err="1">
                <a:latin typeface="Times New Roman" pitchFamily="18" charset="0"/>
                <a:ea typeface="Calibri" panose="020F0502020204030204" pitchFamily="34" charset="0"/>
                <a:cs typeface="Times New Roman" pitchFamily="18" charset="0"/>
              </a:rPr>
              <a:t>Car_Price</a:t>
            </a:r>
            <a:r>
              <a:rPr lang="en-IN" sz="1200" dirty="0">
                <a:latin typeface="Times New Roman" pitchFamily="18" charset="0"/>
                <a:ea typeface="Calibri" panose="020F0502020204030204" pitchFamily="34" charset="0"/>
                <a:cs typeface="Times New Roman" pitchFamily="18" charset="0"/>
              </a:rPr>
              <a:t> is our target variable which is continuous in nature where we  need to predict the price of pre-owned cars. From this I can conclude that it is a Regression type problem hence I have used following regression algorithms. </a:t>
            </a:r>
          </a:p>
          <a:p>
            <a:pPr algn="just">
              <a:lnSpc>
                <a:spcPct val="107000"/>
              </a:lnSpc>
              <a:spcAft>
                <a:spcPts val="800"/>
              </a:spcAft>
              <a:buClr>
                <a:schemeClr val="accent6">
                  <a:lumMod val="75000"/>
                </a:schemeClr>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After the pre-processing and data cleaning I was left with 19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UcPeriod"/>
            </a:pPr>
            <a:r>
              <a:rPr lang="en-IN" sz="1200" dirty="0">
                <a:latin typeface="Times New Roman" pitchFamily="18" charset="0"/>
                <a:ea typeface="Calibri" panose="020F0502020204030204" pitchFamily="34" charset="0"/>
                <a:cs typeface="Times New Roman" pitchFamily="18" charset="0"/>
              </a:rPr>
              <a:t>Decision Tree </a:t>
            </a:r>
            <a:r>
              <a:rPr lang="en-IN" sz="1200" dirty="0" err="1" smtClean="0">
                <a:latin typeface="Times New Roman" pitchFamily="18" charset="0"/>
                <a:ea typeface="Calibri" panose="020F0502020204030204" pitchFamily="34" charset="0"/>
                <a:cs typeface="Times New Roman" pitchFamily="18" charset="0"/>
              </a:rPr>
              <a:t>Regressor</a:t>
            </a:r>
            <a:endParaRPr lang="en-IN" sz="1200" dirty="0">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Font typeface="+mj-lt"/>
              <a:buAutoNum type="romanUcPeriod"/>
            </a:pPr>
            <a:r>
              <a:rPr lang="en-IN" sz="1200" dirty="0" smtClean="0">
                <a:latin typeface="Times New Roman" pitchFamily="18" charset="0"/>
                <a:ea typeface="Calibri" panose="020F0502020204030204" pitchFamily="34" charset="0"/>
                <a:cs typeface="Times New Roman" pitchFamily="18" charset="0"/>
              </a:rPr>
              <a:t>Random </a:t>
            </a:r>
            <a:r>
              <a:rPr lang="en-IN" sz="1200" dirty="0">
                <a:latin typeface="Times New Roman" pitchFamily="18" charset="0"/>
                <a:ea typeface="Calibri" panose="020F0502020204030204" pitchFamily="34" charset="0"/>
                <a:cs typeface="Times New Roman" pitchFamily="18" charset="0"/>
              </a:rPr>
              <a:t>Forest </a:t>
            </a:r>
            <a:r>
              <a:rPr lang="en-IN" sz="1200" dirty="0" err="1">
                <a:latin typeface="Times New Roman" pitchFamily="18" charset="0"/>
                <a:ea typeface="Calibri" panose="020F0502020204030204" pitchFamily="34" charset="0"/>
                <a:cs typeface="Times New Roman" pitchFamily="18" charset="0"/>
              </a:rPr>
              <a:t>Regressor</a:t>
            </a:r>
            <a:endParaRPr lang="en-IN" sz="1200" dirty="0">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Font typeface="+mj-lt"/>
              <a:buAutoNum type="romanUcPeriod"/>
            </a:pPr>
            <a:r>
              <a:rPr lang="en-IN" sz="1200" dirty="0">
                <a:latin typeface="Times New Roman" pitchFamily="18" charset="0"/>
                <a:ea typeface="Calibri" panose="020F0502020204030204" pitchFamily="34" charset="0"/>
                <a:cs typeface="Times New Roman" pitchFamily="18" charset="0"/>
              </a:rPr>
              <a:t>Extra Trees </a:t>
            </a:r>
            <a:r>
              <a:rPr lang="en-IN" sz="1200" dirty="0" err="1">
                <a:latin typeface="Times New Roman" pitchFamily="18" charset="0"/>
                <a:ea typeface="Calibri" panose="020F0502020204030204" pitchFamily="34" charset="0"/>
                <a:cs typeface="Times New Roman" pitchFamily="18" charset="0"/>
              </a:rPr>
              <a:t>Regressor</a:t>
            </a:r>
            <a:endParaRPr lang="en-IN" sz="1200" dirty="0">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Font typeface="+mj-lt"/>
              <a:buAutoNum type="romanUcPeriod"/>
            </a:pPr>
            <a:r>
              <a:rPr lang="en-IN" sz="1200" dirty="0">
                <a:latin typeface="Times New Roman" pitchFamily="18" charset="0"/>
                <a:ea typeface="Calibri" panose="020F0502020204030204" pitchFamily="34" charset="0"/>
                <a:cs typeface="Times New Roman" pitchFamily="18" charset="0"/>
              </a:rPr>
              <a:t>Gradient Boosting </a:t>
            </a:r>
            <a:r>
              <a:rPr lang="en-IN" sz="1200" dirty="0" err="1">
                <a:latin typeface="Times New Roman" pitchFamily="18" charset="0"/>
                <a:ea typeface="Calibri" panose="020F0502020204030204" pitchFamily="34" charset="0"/>
                <a:cs typeface="Times New Roman" pitchFamily="18" charset="0"/>
              </a:rPr>
              <a:t>Regressor</a:t>
            </a:r>
            <a:r>
              <a:rPr lang="en-IN" sz="1200" dirty="0">
                <a:latin typeface="Times New Roman" pitchFamily="18" charset="0"/>
                <a:ea typeface="Calibri" panose="020F0502020204030204" pitchFamily="34" charset="0"/>
                <a:cs typeface="Times New Roman" pitchFamily="18" charset="0"/>
              </a:rPr>
              <a:t> </a:t>
            </a:r>
          </a:p>
          <a:p>
            <a:pPr marL="857250" lvl="1" indent="-400050" algn="just">
              <a:lnSpc>
                <a:spcPct val="107000"/>
              </a:lnSpc>
              <a:spcAft>
                <a:spcPts val="800"/>
              </a:spcAft>
              <a:buFont typeface="+mj-lt"/>
              <a:buAutoNum type="romanUcPeriod"/>
            </a:pPr>
            <a:r>
              <a:rPr lang="en-IN" sz="1200" dirty="0">
                <a:latin typeface="Times New Roman" pitchFamily="18" charset="0"/>
                <a:ea typeface="Calibri" panose="020F0502020204030204" pitchFamily="34" charset="0"/>
                <a:cs typeface="Times New Roman" pitchFamily="18" charset="0"/>
              </a:rPr>
              <a:t>Extreme Gradient Boosting </a:t>
            </a:r>
            <a:r>
              <a:rPr lang="en-IN" sz="1200" dirty="0" err="1">
                <a:latin typeface="Times New Roman" pitchFamily="18" charset="0"/>
                <a:ea typeface="Calibri" panose="020F0502020204030204" pitchFamily="34" charset="0"/>
                <a:cs typeface="Times New Roman" pitchFamily="18" charset="0"/>
              </a:rPr>
              <a:t>Regressor</a:t>
            </a:r>
            <a:r>
              <a:rPr lang="en-IN" sz="1200" dirty="0">
                <a:latin typeface="Times New Roman" pitchFamily="18" charset="0"/>
                <a:ea typeface="Calibri" panose="020F0502020204030204" pitchFamily="34" charset="0"/>
                <a:cs typeface="Times New Roman" pitchFamily="18" charset="0"/>
              </a:rPr>
              <a:t> (XGB)</a:t>
            </a:r>
          </a:p>
          <a:p>
            <a:pPr marL="857250" lvl="1" indent="-400050" algn="just">
              <a:lnSpc>
                <a:spcPct val="107000"/>
              </a:lnSpc>
              <a:spcAft>
                <a:spcPts val="800"/>
              </a:spcAft>
              <a:buFont typeface="+mj-lt"/>
              <a:buAutoNum type="romanUcPeriod"/>
            </a:pPr>
            <a:r>
              <a:rPr lang="en-IN" sz="1200" dirty="0">
                <a:latin typeface="Times New Roman" pitchFamily="18" charset="0"/>
                <a:ea typeface="Calibri" panose="020F0502020204030204" pitchFamily="34" charset="0"/>
                <a:cs typeface="Times New Roman" pitchFamily="18" charset="0"/>
              </a:rPr>
              <a:t>Bagging </a:t>
            </a:r>
            <a:r>
              <a:rPr lang="en-IN" sz="1200" dirty="0" err="1">
                <a:latin typeface="Times New Roman" pitchFamily="18" charset="0"/>
                <a:ea typeface="Calibri" panose="020F0502020204030204" pitchFamily="34" charset="0"/>
                <a:cs typeface="Times New Roman" pitchFamily="18" charset="0"/>
              </a:rPr>
              <a:t>Regressor</a:t>
            </a:r>
            <a:endParaRPr lang="en-IN" sz="1200" dirty="0">
              <a:latin typeface="Times New Roman" pitchFamily="18" charset="0"/>
              <a:ea typeface="Calibri" panose="020F0502020204030204" pitchFamily="34" charset="0"/>
              <a:cs typeface="Times New Roman" pitchFamily="18" charset="0"/>
            </a:endParaRPr>
          </a:p>
          <a:p>
            <a:pPr marL="857250" lvl="1" indent="-400050" algn="just">
              <a:lnSpc>
                <a:spcPct val="107000"/>
              </a:lnSpc>
              <a:spcAft>
                <a:spcPts val="800"/>
              </a:spcAft>
              <a:buFont typeface="+mj-lt"/>
              <a:buAutoNum type="romanUcPeriod"/>
            </a:pPr>
            <a:r>
              <a:rPr lang="en-IN" sz="1200" dirty="0" err="1">
                <a:latin typeface="Times New Roman" pitchFamily="18" charset="0"/>
                <a:ea typeface="Calibri" panose="020F0502020204030204" pitchFamily="34" charset="0"/>
                <a:cs typeface="Times New Roman" pitchFamily="18" charset="0"/>
              </a:rPr>
              <a:t>Kneighbors</a:t>
            </a:r>
            <a:r>
              <a:rPr lang="en-IN" sz="1200" dirty="0">
                <a:latin typeface="Times New Roman" pitchFamily="18" charset="0"/>
                <a:ea typeface="Calibri" panose="020F0502020204030204" pitchFamily="34" charset="0"/>
                <a:cs typeface="Times New Roman" pitchFamily="18" charset="0"/>
              </a:rPr>
              <a:t> </a:t>
            </a:r>
            <a:r>
              <a:rPr lang="en-IN" sz="1200" dirty="0" err="1" smtClean="0">
                <a:latin typeface="Times New Roman" pitchFamily="18" charset="0"/>
                <a:ea typeface="Calibri" panose="020F0502020204030204" pitchFamily="34" charset="0"/>
                <a:cs typeface="Times New Roman" pitchFamily="18" charset="0"/>
              </a:rPr>
              <a:t>Regressor</a:t>
            </a:r>
            <a:endParaRPr lang="en-IN" sz="1200" dirty="0" smtClean="0">
              <a:latin typeface="Times New Roman" pitchFamily="18" charset="0"/>
              <a:ea typeface="Calibri" panose="020F0502020204030204" pitchFamily="34" charset="0"/>
              <a:cs typeface="Times New Roman" pitchFamily="18" charset="0"/>
            </a:endParaRPr>
          </a:p>
          <a:p>
            <a:pPr>
              <a:buClr>
                <a:schemeClr val="accent6">
                  <a:lumMod val="75000"/>
                </a:schemeClr>
              </a:buClr>
              <a:buFont typeface="Wingdings" pitchFamily="2" charset="2"/>
              <a:buChar char="Ø"/>
            </a:pPr>
            <a:r>
              <a:rPr lang="en-IN" sz="1200" dirty="0">
                <a:latin typeface="Times New Roman" pitchFamily="18" charset="0"/>
                <a:ea typeface="Calibri" panose="020F0502020204030204" pitchFamily="34" charset="0"/>
                <a:cs typeface="Times New Roman" pitchFamily="18" charset="0"/>
              </a:rPr>
              <a:t>I have got the best random state and maximum R2 score and then created train test split to build the above models</a:t>
            </a:r>
            <a:r>
              <a:rPr lang="en-IN" sz="1200" dirty="0" smtClean="0">
                <a:latin typeface="Times New Roman" pitchFamily="18" charset="0"/>
                <a:ea typeface="Calibri" panose="020F0502020204030204" pitchFamily="34" charset="0"/>
                <a:cs typeface="Times New Roman" pitchFamily="18" charset="0"/>
              </a:rPr>
              <a:t>.</a:t>
            </a:r>
            <a:endParaRPr lang="en-IN" sz="12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891744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565571"/>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 Decision Tree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D274C4A2-D249-55C4-2489-0A1ED92B55B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627534"/>
            <a:ext cx="4896544" cy="3312367"/>
          </a:xfrm>
          <a:prstGeom prst="rect">
            <a:avLst/>
          </a:prstGeom>
        </p:spPr>
      </p:pic>
      <p:pic>
        <p:nvPicPr>
          <p:cNvPr id="5" name="Picture 4">
            <a:extLst>
              <a:ext uri="{FF2B5EF4-FFF2-40B4-BE49-F238E27FC236}">
                <a16:creationId xmlns="" xmlns:a16="http://schemas.microsoft.com/office/drawing/2014/main" xmlns:lc="http://schemas.openxmlformats.org/drawingml/2006/lockedCanvas"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7" y="915566"/>
            <a:ext cx="3024336" cy="2448272"/>
          </a:xfrm>
          <a:prstGeom prst="rect">
            <a:avLst/>
          </a:prstGeom>
        </p:spPr>
      </p:pic>
      <p:sp>
        <p:nvSpPr>
          <p:cNvPr id="6" name="Rectangle 5"/>
          <p:cNvSpPr/>
          <p:nvPr/>
        </p:nvSpPr>
        <p:spPr>
          <a:xfrm>
            <a:off x="323528" y="4011910"/>
            <a:ext cx="8424936"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Decision Tree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94.456%.</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dots are the predictions that the model has given.</a:t>
            </a:r>
            <a:endParaRPr lang="en-US" sz="14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86514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565571"/>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II. Random Forest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4B4A9094-5AB3-7BD8-2E62-2D507143710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699542"/>
            <a:ext cx="4896544" cy="2808312"/>
          </a:xfrm>
          <a:prstGeom prst="rect">
            <a:avLst/>
          </a:prstGeom>
        </p:spPr>
      </p:pic>
      <p:pic>
        <p:nvPicPr>
          <p:cNvPr id="5" name="Picture 4">
            <a:extLst>
              <a:ext uri="{FF2B5EF4-FFF2-40B4-BE49-F238E27FC236}">
                <a16:creationId xmlns="" xmlns:a16="http://schemas.microsoft.com/office/drawing/2014/main" xmlns:lc="http://schemas.openxmlformats.org/drawingml/2006/lockedCanvas"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3" y="915565"/>
            <a:ext cx="3600400" cy="2448273"/>
          </a:xfrm>
          <a:prstGeom prst="rect">
            <a:avLst/>
          </a:prstGeom>
        </p:spPr>
      </p:pic>
      <p:sp>
        <p:nvSpPr>
          <p:cNvPr id="6" name="Rectangle 5"/>
          <p:cNvSpPr/>
          <p:nvPr/>
        </p:nvSpPr>
        <p:spPr>
          <a:xfrm>
            <a:off x="251519" y="3579862"/>
            <a:ext cx="8568953"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Random Forest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97.27%.</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dots are the predictions that our model has given.</a:t>
            </a:r>
            <a:endParaRPr lang="en-US" sz="14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45072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III. Extra Tree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2971AB3C-4252-FFD6-EC18-61713B6B43D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987574"/>
            <a:ext cx="4680520" cy="2880320"/>
          </a:xfrm>
          <a:prstGeom prst="rect">
            <a:avLst/>
          </a:prstGeom>
        </p:spPr>
      </p:pic>
      <p:pic>
        <p:nvPicPr>
          <p:cNvPr id="5" name="Picture 4">
            <a:extLst>
              <a:ext uri="{FF2B5EF4-FFF2-40B4-BE49-F238E27FC236}">
                <a16:creationId xmlns="" xmlns:a16="http://schemas.microsoft.com/office/drawing/2014/main" xmlns:lc="http://schemas.openxmlformats.org/drawingml/2006/lockedCanvas" id="{9407EF76-8556-D5A3-9550-08A0459E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7" y="1131589"/>
            <a:ext cx="3312369" cy="2232249"/>
          </a:xfrm>
          <a:prstGeom prst="rect">
            <a:avLst/>
          </a:prstGeom>
        </p:spPr>
      </p:pic>
      <p:sp>
        <p:nvSpPr>
          <p:cNvPr id="6" name="Rectangle 5"/>
          <p:cNvSpPr/>
          <p:nvPr/>
        </p:nvSpPr>
        <p:spPr>
          <a:xfrm>
            <a:off x="467544" y="3939902"/>
            <a:ext cx="8336710"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Extra Trees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97.28%.</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dots are the predictions that our model has given.</a:t>
            </a:r>
            <a:endParaRPr lang="en-US" sz="1400" b="0" i="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90820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8"/>
            <a:ext cx="7772400" cy="637580"/>
          </a:xfrm>
        </p:spPr>
        <p:txBody>
          <a:bodyPr>
            <a:normAutofit fontScale="90000"/>
          </a:bodyPr>
          <a:lstStyle/>
          <a:p>
            <a:pPr algn="ctr"/>
            <a:r>
              <a:rPr lang="en-IN"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32500" lnSpcReduction="20000"/>
          </a:bodyPr>
          <a:lstStyle/>
          <a:p>
            <a:pPr algn="just">
              <a:lnSpc>
                <a:spcPct val="107000"/>
              </a:lnSpc>
              <a:spcAft>
                <a:spcPts val="800"/>
              </a:spcAft>
              <a:buFont typeface="Wingdings" pitchFamily="2" charset="2"/>
              <a:buChar char="v"/>
            </a:pPr>
            <a:r>
              <a:rPr lang="en-IN" sz="3700" dirty="0">
                <a:latin typeface="Times New Roman" pitchFamily="18" charset="0"/>
                <a:ea typeface="Calibri" panose="020F0502020204030204" pitchFamily="34" charset="0"/>
                <a:cs typeface="Times New Roman" pitchFamily="18" charset="0"/>
              </a:rPr>
              <a:t>Predicting the price of used cars is an important and interesting problem. Predicting the resale value of a car is not a simple task. It is common knowledge that the value of used cars depends on a number of factors. </a:t>
            </a:r>
            <a:endParaRPr lang="en-IN" sz="3700" dirty="0" smtClean="0">
              <a:latin typeface="Times New Roman" pitchFamily="18" charset="0"/>
              <a:ea typeface="Calibri" panose="020F0502020204030204" pitchFamily="34" charset="0"/>
              <a:cs typeface="Times New Roman" pitchFamily="18" charset="0"/>
            </a:endParaRPr>
          </a:p>
          <a:p>
            <a:pPr algn="just">
              <a:lnSpc>
                <a:spcPct val="107000"/>
              </a:lnSpc>
              <a:spcAft>
                <a:spcPts val="800"/>
              </a:spcAft>
              <a:buFont typeface="Wingdings" pitchFamily="2" charset="2"/>
              <a:buChar char="v"/>
            </a:pPr>
            <a:r>
              <a:rPr lang="en-IN" sz="3700" dirty="0" smtClean="0">
                <a:latin typeface="Times New Roman" pitchFamily="18" charset="0"/>
                <a:ea typeface="Calibri" panose="020F0502020204030204" pitchFamily="34" charset="0"/>
                <a:cs typeface="Times New Roman" pitchFamily="18" charset="0"/>
              </a:rPr>
              <a:t>The </a:t>
            </a:r>
            <a:r>
              <a:rPr lang="en-IN" sz="3700" dirty="0">
                <a:latin typeface="Times New Roman" pitchFamily="18" charset="0"/>
                <a:ea typeface="Calibri" panose="020F0502020204030204" pitchFamily="34" charset="0"/>
                <a:cs typeface="Times New Roman" pitchFamily="18" charset="0"/>
              </a:rPr>
              <a:t>most important factors are usually the age of the car, its make (model), the origin of the car (the original location of the manufacturer), its mileage (the number of kilometres it has run) and its horsepower (amount of power that an engine produces). </a:t>
            </a:r>
          </a:p>
          <a:p>
            <a:pPr algn="just">
              <a:lnSpc>
                <a:spcPct val="107000"/>
              </a:lnSpc>
              <a:spcAft>
                <a:spcPts val="800"/>
              </a:spcAft>
              <a:buFont typeface="Wingdings" pitchFamily="2" charset="2"/>
              <a:buChar char="v"/>
            </a:pPr>
            <a:r>
              <a:rPr lang="en-IN" sz="3700" dirty="0">
                <a:latin typeface="Times New Roman" pitchFamily="18" charset="0"/>
                <a:ea typeface="Calibri" panose="020F0502020204030204" pitchFamily="34" charset="0"/>
                <a:cs typeface="Times New Roman"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algn="just">
              <a:lnSpc>
                <a:spcPct val="107000"/>
              </a:lnSpc>
              <a:spcAft>
                <a:spcPts val="800"/>
              </a:spcAft>
              <a:buFont typeface="Wingdings" pitchFamily="2" charset="2"/>
              <a:buChar char="v"/>
            </a:pPr>
            <a:r>
              <a:rPr lang="en-IN" sz="3700" dirty="0">
                <a:latin typeface="Times New Roman" pitchFamily="18" charset="0"/>
                <a:ea typeface="Calibri" panose="020F0502020204030204" pitchFamily="34" charset="0"/>
                <a:cs typeface="Times New Roman"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sz="37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691466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709587"/>
          </a:xfrm>
        </p:spPr>
        <p:txBody>
          <a:bodyPr>
            <a:normAutofit/>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IV. Gradient Boosting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09A19505-FB83-C480-F34C-79608E5329E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843558"/>
            <a:ext cx="4608512" cy="2664296"/>
          </a:xfrm>
          <a:prstGeom prst="rect">
            <a:avLst/>
          </a:prstGeom>
        </p:spPr>
      </p:pic>
      <p:pic>
        <p:nvPicPr>
          <p:cNvPr id="5" name="Picture 4">
            <a:extLst>
              <a:ext uri="{FF2B5EF4-FFF2-40B4-BE49-F238E27FC236}">
                <a16:creationId xmlns="" xmlns:a16="http://schemas.microsoft.com/office/drawing/2014/main" xmlns:lc="http://schemas.openxmlformats.org/drawingml/2006/lockedCanvas"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5" y="987573"/>
            <a:ext cx="3600400" cy="2664297"/>
          </a:xfrm>
          <a:prstGeom prst="rect">
            <a:avLst/>
          </a:prstGeom>
        </p:spPr>
      </p:pic>
      <p:sp>
        <p:nvSpPr>
          <p:cNvPr id="6" name="Rectangle 5"/>
          <p:cNvSpPr/>
          <p:nvPr/>
        </p:nvSpPr>
        <p:spPr>
          <a:xfrm>
            <a:off x="395537" y="3840891"/>
            <a:ext cx="8352928"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a:t>
            </a:r>
            <a:r>
              <a:rPr lang="en-US" sz="1400" b="0" i="0" dirty="0" err="1" smtClean="0">
                <a:effectLst/>
                <a:latin typeface="Times New Roman" pitchFamily="18" charset="0"/>
                <a:cs typeface="Times New Roman" pitchFamily="18" charset="0"/>
              </a:rPr>
              <a:t>GradientBoosting</a:t>
            </a:r>
            <a:r>
              <a:rPr lang="en-US" sz="1400" b="0" i="0" dirty="0" smtClean="0">
                <a:effectLst/>
                <a:latin typeface="Times New Roman" pitchFamily="18" charset="0"/>
                <a:cs typeface="Times New Roman" pitchFamily="18" charset="0"/>
              </a:rPr>
              <a:t>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95.187%.</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the dots are the predictions that our model has given.</a:t>
            </a:r>
          </a:p>
        </p:txBody>
      </p:sp>
    </p:spTree>
    <p:extLst>
      <p:ext uri="{BB962C8B-B14F-4D97-AF65-F5344CB8AC3E}">
        <p14:creationId xmlns:p14="http://schemas.microsoft.com/office/powerpoint/2010/main" val="85637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0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 Extreme Gradient Boosting </a:t>
            </a:r>
            <a:r>
              <a:rPr lang="en-IN" sz="30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0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EA7E9665-9E64-7F7B-28C4-F3A6380EC23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987575"/>
            <a:ext cx="4680520" cy="2736303"/>
          </a:xfrm>
          <a:prstGeom prst="rect">
            <a:avLst/>
          </a:prstGeom>
        </p:spPr>
      </p:pic>
      <p:pic>
        <p:nvPicPr>
          <p:cNvPr id="5" name="Picture 4">
            <a:extLst>
              <a:ext uri="{FF2B5EF4-FFF2-40B4-BE49-F238E27FC236}">
                <a16:creationId xmlns="" xmlns:a16="http://schemas.microsoft.com/office/drawing/2014/main" xmlns:lc="http://schemas.openxmlformats.org/drawingml/2006/lockedCanvas"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977816"/>
            <a:ext cx="3465044" cy="2592288"/>
          </a:xfrm>
          <a:prstGeom prst="rect">
            <a:avLst/>
          </a:prstGeom>
        </p:spPr>
      </p:pic>
      <p:sp>
        <p:nvSpPr>
          <p:cNvPr id="6" name="Rectangle 5"/>
          <p:cNvSpPr/>
          <p:nvPr/>
        </p:nvSpPr>
        <p:spPr>
          <a:xfrm>
            <a:off x="323528" y="3939902"/>
            <a:ext cx="8361588" cy="1015663"/>
          </a:xfrm>
          <a:prstGeom prst="rect">
            <a:avLst/>
          </a:prstGeom>
        </p:spPr>
        <p:txBody>
          <a:bodyPr wrap="square">
            <a:spAutoFit/>
          </a:bodyPr>
          <a:lstStyle/>
          <a:p>
            <a:pPr marL="285750" indent="-285750">
              <a:buFont typeface="Arial" pitchFamily="34" charset="0"/>
              <a:buChar char="•"/>
            </a:pPr>
            <a:r>
              <a:rPr lang="en-US" sz="1500" b="0" i="0" dirty="0" smtClean="0">
                <a:effectLst/>
                <a:latin typeface="Times New Roman" pitchFamily="18" charset="0"/>
                <a:cs typeface="Times New Roman" pitchFamily="18" charset="0"/>
              </a:rPr>
              <a:t>Created XGB </a:t>
            </a:r>
            <a:r>
              <a:rPr lang="en-US" sz="1500" b="0" i="0" dirty="0" err="1" smtClean="0">
                <a:effectLst/>
                <a:latin typeface="Times New Roman" pitchFamily="18" charset="0"/>
                <a:cs typeface="Times New Roman" pitchFamily="18" charset="0"/>
              </a:rPr>
              <a:t>Regressor</a:t>
            </a:r>
            <a:r>
              <a:rPr lang="en-US" sz="1500" b="0" i="0" dirty="0" smtClean="0">
                <a:effectLst/>
                <a:latin typeface="Times New Roman" pitchFamily="18" charset="0"/>
                <a:cs typeface="Times New Roman" pitchFamily="18" charset="0"/>
              </a:rPr>
              <a:t> model and checked for its evaluation metrics. The model is giving R2 score as 97.526%.</a:t>
            </a:r>
          </a:p>
          <a:p>
            <a:pPr marL="285750" indent="-285750">
              <a:buFont typeface="Arial" pitchFamily="34" charset="0"/>
              <a:buChar char="•"/>
            </a:pPr>
            <a:r>
              <a:rPr lang="en-US" sz="15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the dots are the predictions that our model has given.</a:t>
            </a:r>
          </a:p>
        </p:txBody>
      </p:sp>
    </p:spTree>
    <p:extLst>
      <p:ext uri="{BB962C8B-B14F-4D97-AF65-F5344CB8AC3E}">
        <p14:creationId xmlns:p14="http://schemas.microsoft.com/office/powerpoint/2010/main" val="1720334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565571"/>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VI. Bagging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D4F64190-21F8-B794-8437-1DF5FBCCC7A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843558"/>
            <a:ext cx="4536504" cy="3024336"/>
          </a:xfrm>
          <a:prstGeom prst="rect">
            <a:avLst/>
          </a:prstGeom>
        </p:spPr>
      </p:pic>
      <p:pic>
        <p:nvPicPr>
          <p:cNvPr id="5" name="Picture 4">
            <a:extLst>
              <a:ext uri="{FF2B5EF4-FFF2-40B4-BE49-F238E27FC236}">
                <a16:creationId xmlns="" xmlns:a16="http://schemas.microsoft.com/office/drawing/2014/main" xmlns:lc="http://schemas.openxmlformats.org/drawingml/2006/lockedCanvas"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843559"/>
            <a:ext cx="3096344" cy="2664296"/>
          </a:xfrm>
          <a:prstGeom prst="rect">
            <a:avLst/>
          </a:prstGeom>
        </p:spPr>
      </p:pic>
      <p:sp>
        <p:nvSpPr>
          <p:cNvPr id="6" name="Rectangle 5"/>
          <p:cNvSpPr/>
          <p:nvPr/>
        </p:nvSpPr>
        <p:spPr>
          <a:xfrm>
            <a:off x="472108" y="3939902"/>
            <a:ext cx="8280920"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Bagging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96.688%.</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the dots are the predictions that our model has given.</a:t>
            </a:r>
          </a:p>
        </p:txBody>
      </p:sp>
    </p:spTree>
    <p:extLst>
      <p:ext uri="{BB962C8B-B14F-4D97-AF65-F5344CB8AC3E}">
        <p14:creationId xmlns:p14="http://schemas.microsoft.com/office/powerpoint/2010/main" val="3741976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637579"/>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VII.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Kneighbors</a:t>
            </a: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sz="3500" b="1"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Regressor</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355CF2DA-B141-0C49-5E60-0C55642FE14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915566"/>
            <a:ext cx="4536504" cy="2736304"/>
          </a:xfrm>
          <a:prstGeom prst="rect">
            <a:avLst/>
          </a:prstGeom>
        </p:spPr>
      </p:pic>
      <p:pic>
        <p:nvPicPr>
          <p:cNvPr id="5" name="Picture 4">
            <a:extLst>
              <a:ext uri="{FF2B5EF4-FFF2-40B4-BE49-F238E27FC236}">
                <a16:creationId xmlns="" xmlns:a16="http://schemas.microsoft.com/office/drawing/2014/main" xmlns:lc="http://schemas.openxmlformats.org/drawingml/2006/lockedCanvas"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843559"/>
            <a:ext cx="3168352" cy="2160240"/>
          </a:xfrm>
          <a:prstGeom prst="rect">
            <a:avLst/>
          </a:prstGeom>
        </p:spPr>
      </p:pic>
      <p:sp>
        <p:nvSpPr>
          <p:cNvPr id="6" name="Rectangle 5"/>
          <p:cNvSpPr/>
          <p:nvPr/>
        </p:nvSpPr>
        <p:spPr>
          <a:xfrm>
            <a:off x="395536" y="3723878"/>
            <a:ext cx="8136904" cy="954107"/>
          </a:xfrm>
          <a:prstGeom prst="rect">
            <a:avLst/>
          </a:prstGeom>
        </p:spPr>
        <p:txBody>
          <a:bodyPr wrap="square">
            <a:spAutoFit/>
          </a:bodyPr>
          <a:lstStyle/>
          <a:p>
            <a:pPr marL="285750" indent="-285750">
              <a:buFont typeface="Arial" pitchFamily="34" charset="0"/>
              <a:buChar char="•"/>
            </a:pPr>
            <a:r>
              <a:rPr lang="en-US" sz="1400" b="0" i="0" dirty="0" smtClean="0">
                <a:effectLst/>
                <a:latin typeface="Times New Roman" pitchFamily="18" charset="0"/>
                <a:cs typeface="Times New Roman" pitchFamily="18" charset="0"/>
              </a:rPr>
              <a:t>Created KNN </a:t>
            </a:r>
            <a:r>
              <a:rPr lang="en-US" sz="1400" b="0" i="0" dirty="0" err="1" smtClean="0">
                <a:effectLst/>
                <a:latin typeface="Times New Roman" pitchFamily="18" charset="0"/>
                <a:cs typeface="Times New Roman" pitchFamily="18" charset="0"/>
              </a:rPr>
              <a:t>Regressor</a:t>
            </a:r>
            <a:r>
              <a:rPr lang="en-US" sz="1400" b="0" i="0" dirty="0" smtClean="0">
                <a:effectLst/>
                <a:latin typeface="Times New Roman" pitchFamily="18" charset="0"/>
                <a:cs typeface="Times New Roman" pitchFamily="18" charset="0"/>
              </a:rPr>
              <a:t> model and checked for its evaluation metrics. The model is giving R2 score as 92.11%.</a:t>
            </a:r>
          </a:p>
          <a:p>
            <a:pPr marL="285750" indent="-285750">
              <a:buFont typeface="Arial" pitchFamily="34" charset="0"/>
              <a:buChar char="•"/>
            </a:pPr>
            <a:r>
              <a:rPr lang="en-US" sz="1400" b="0" i="0" dirty="0" smtClean="0">
                <a:effectLst/>
                <a:latin typeface="Times New Roman" pitchFamily="18" charset="0"/>
                <a:cs typeface="Times New Roman" pitchFamily="18" charset="0"/>
              </a:rPr>
              <a:t>From the graph we can observe how our model is mapping. In the graph we can observe the straight line which is our actual dataset and the dots are the predictions that our model has given.</a:t>
            </a:r>
          </a:p>
        </p:txBody>
      </p:sp>
    </p:spTree>
    <p:extLst>
      <p:ext uri="{BB962C8B-B14F-4D97-AF65-F5344CB8AC3E}">
        <p14:creationId xmlns:p14="http://schemas.microsoft.com/office/powerpoint/2010/main" val="2162848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565571"/>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MODEL SELECTION</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83938013"/>
              </p:ext>
            </p:extLst>
          </p:nvPr>
        </p:nvGraphicFramePr>
        <p:xfrm>
          <a:off x="539552" y="843558"/>
          <a:ext cx="5616624" cy="3747715"/>
        </p:xfrm>
        <a:graphic>
          <a:graphicData uri="http://schemas.openxmlformats.org/drawingml/2006/table">
            <a:tbl>
              <a:tblPr firstRow="1" firstCol="1" bandRow="1">
                <a:tableStyleId>{5C22544A-7EE6-4342-B048-85BDC9FD1C3A}</a:tableStyleId>
              </a:tblPr>
              <a:tblGrid>
                <a:gridCol w="1287511"/>
                <a:gridCol w="1121613"/>
                <a:gridCol w="1993178"/>
                <a:gridCol w="1214322"/>
              </a:tblGrid>
              <a:tr h="374719">
                <a:tc>
                  <a:txBody>
                    <a:bodyPr/>
                    <a:lstStyle/>
                    <a:p>
                      <a:pPr algn="ctr">
                        <a:lnSpc>
                          <a:spcPct val="115000"/>
                        </a:lnSpc>
                        <a:spcAft>
                          <a:spcPts val="0"/>
                        </a:spcAft>
                      </a:pPr>
                      <a:r>
                        <a:rPr lang="en-IN" sz="1300" dirty="0">
                          <a:effectLst/>
                        </a:rPr>
                        <a:t>Model</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R2_Score</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Cross_Validation_Score</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Difference</a:t>
                      </a:r>
                      <a:endParaRPr lang="en-IN" sz="1000">
                        <a:effectLst/>
                        <a:latin typeface="Calibri"/>
                        <a:ea typeface="Calibri"/>
                        <a:cs typeface="Times New Roman"/>
                      </a:endParaRPr>
                    </a:p>
                  </a:txBody>
                  <a:tcPr marL="59868" marR="59868" marT="0" marB="0"/>
                </a:tc>
              </a:tr>
              <a:tr h="411524">
                <a:tc>
                  <a:txBody>
                    <a:bodyPr/>
                    <a:lstStyle/>
                    <a:p>
                      <a:pPr algn="r">
                        <a:lnSpc>
                          <a:spcPct val="115000"/>
                        </a:lnSpc>
                        <a:spcAft>
                          <a:spcPts val="0"/>
                        </a:spcAft>
                      </a:pPr>
                      <a:r>
                        <a:rPr lang="en-IN" sz="1300">
                          <a:effectLst/>
                        </a:rPr>
                        <a:t>Decision Tree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94.456</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89.978</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4.477</a:t>
                      </a:r>
                      <a:endParaRPr lang="en-IN" sz="1000">
                        <a:effectLst/>
                        <a:latin typeface="Calibri"/>
                        <a:ea typeface="Calibri"/>
                        <a:cs typeface="Times New Roman"/>
                      </a:endParaRPr>
                    </a:p>
                  </a:txBody>
                  <a:tcPr marL="59868" marR="59868" marT="0" marB="0"/>
                </a:tc>
              </a:tr>
              <a:tr h="411524">
                <a:tc>
                  <a:txBody>
                    <a:bodyPr/>
                    <a:lstStyle/>
                    <a:p>
                      <a:pPr algn="r">
                        <a:lnSpc>
                          <a:spcPct val="115000"/>
                        </a:lnSpc>
                        <a:spcAft>
                          <a:spcPts val="0"/>
                        </a:spcAft>
                      </a:pPr>
                      <a:r>
                        <a:rPr lang="en-IN" sz="1300">
                          <a:effectLst/>
                        </a:rPr>
                        <a:t>RandomForest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97.273</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94.051</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3.222</a:t>
                      </a:r>
                      <a:endParaRPr lang="en-IN" sz="1000">
                        <a:effectLst/>
                        <a:latin typeface="Calibri"/>
                        <a:ea typeface="Calibri"/>
                        <a:cs typeface="Times New Roman"/>
                      </a:endParaRPr>
                    </a:p>
                  </a:txBody>
                  <a:tcPr marL="59868" marR="59868" marT="0" marB="0"/>
                </a:tc>
              </a:tr>
              <a:tr h="411524">
                <a:tc>
                  <a:txBody>
                    <a:bodyPr/>
                    <a:lstStyle/>
                    <a:p>
                      <a:pPr algn="r">
                        <a:lnSpc>
                          <a:spcPct val="115000"/>
                        </a:lnSpc>
                        <a:spcAft>
                          <a:spcPts val="0"/>
                        </a:spcAft>
                      </a:pPr>
                      <a:r>
                        <a:rPr lang="en-IN" sz="1300">
                          <a:effectLst/>
                        </a:rPr>
                        <a:t>ExtraTree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97.281</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94.742</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2.538</a:t>
                      </a:r>
                      <a:endParaRPr lang="en-IN" sz="1000">
                        <a:effectLst/>
                        <a:latin typeface="Calibri"/>
                        <a:ea typeface="Calibri"/>
                        <a:cs typeface="Times New Roman"/>
                      </a:endParaRPr>
                    </a:p>
                  </a:txBody>
                  <a:tcPr marL="59868" marR="59868" marT="0" marB="0"/>
                </a:tc>
              </a:tr>
              <a:tr h="455459">
                <a:tc>
                  <a:txBody>
                    <a:bodyPr/>
                    <a:lstStyle/>
                    <a:p>
                      <a:pPr algn="r">
                        <a:lnSpc>
                          <a:spcPct val="115000"/>
                        </a:lnSpc>
                        <a:spcAft>
                          <a:spcPts val="0"/>
                        </a:spcAft>
                      </a:pPr>
                      <a:r>
                        <a:rPr lang="en-IN" sz="1300">
                          <a:effectLst/>
                        </a:rPr>
                        <a:t>Gradient Boosting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95.187</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92.508</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2.679</a:t>
                      </a:r>
                      <a:endParaRPr lang="en-IN" sz="1000">
                        <a:effectLst/>
                        <a:latin typeface="Calibri"/>
                        <a:ea typeface="Calibri"/>
                        <a:cs typeface="Times New Roman"/>
                      </a:endParaRPr>
                    </a:p>
                  </a:txBody>
                  <a:tcPr marL="59868" marR="59868" marT="0" marB="0"/>
                </a:tc>
              </a:tr>
              <a:tr h="202352">
                <a:tc>
                  <a:txBody>
                    <a:bodyPr/>
                    <a:lstStyle/>
                    <a:p>
                      <a:pPr algn="r">
                        <a:lnSpc>
                          <a:spcPct val="115000"/>
                        </a:lnSpc>
                        <a:spcAft>
                          <a:spcPts val="0"/>
                        </a:spcAft>
                      </a:pPr>
                      <a:r>
                        <a:rPr lang="en-IN" sz="1300">
                          <a:effectLst/>
                        </a:rPr>
                        <a:t>XGB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97.526</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94.538</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2.987</a:t>
                      </a:r>
                      <a:endParaRPr lang="en-IN" sz="1000">
                        <a:effectLst/>
                        <a:latin typeface="Calibri"/>
                        <a:ea typeface="Calibri"/>
                        <a:cs typeface="Times New Roman"/>
                      </a:endParaRPr>
                    </a:p>
                  </a:txBody>
                  <a:tcPr marL="59868" marR="59868" marT="0" marB="0"/>
                </a:tc>
              </a:tr>
              <a:tr h="411524">
                <a:tc>
                  <a:txBody>
                    <a:bodyPr/>
                    <a:lstStyle/>
                    <a:p>
                      <a:pPr algn="r">
                        <a:lnSpc>
                          <a:spcPct val="115000"/>
                        </a:lnSpc>
                        <a:spcAft>
                          <a:spcPts val="0"/>
                        </a:spcAft>
                      </a:pPr>
                      <a:r>
                        <a:rPr lang="en-IN" sz="1300">
                          <a:effectLst/>
                        </a:rPr>
                        <a:t>Bagging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96.688</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dirty="0">
                          <a:effectLst/>
                        </a:rPr>
                        <a:t>93.314</a:t>
                      </a:r>
                      <a:endParaRPr lang="en-IN" sz="1000" dirty="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3.374</a:t>
                      </a:r>
                      <a:endParaRPr lang="en-IN" sz="1000">
                        <a:effectLst/>
                        <a:latin typeface="Calibri"/>
                        <a:ea typeface="Calibri"/>
                        <a:cs typeface="Times New Roman"/>
                      </a:endParaRPr>
                    </a:p>
                  </a:txBody>
                  <a:tcPr marL="59868" marR="59868" marT="0" marB="0"/>
                </a:tc>
              </a:tr>
              <a:tr h="51969">
                <a:tc>
                  <a:txBody>
                    <a:bodyPr/>
                    <a:lstStyle/>
                    <a:p>
                      <a:pPr algn="r">
                        <a:lnSpc>
                          <a:spcPct val="115000"/>
                        </a:lnSpc>
                        <a:spcAft>
                          <a:spcPts val="0"/>
                        </a:spcAft>
                      </a:pPr>
                      <a:r>
                        <a:rPr lang="en-IN" sz="1300">
                          <a:effectLst/>
                        </a:rPr>
                        <a:t>KNeighbors Regressor</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92.112</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88.065</a:t>
                      </a:r>
                      <a:endParaRPr lang="en-IN" sz="1000">
                        <a:effectLst/>
                        <a:latin typeface="Calibri"/>
                        <a:ea typeface="Calibri"/>
                        <a:cs typeface="Times New Roman"/>
                      </a:endParaRPr>
                    </a:p>
                  </a:txBody>
                  <a:tcPr marL="59868" marR="59868" marT="0" marB="0"/>
                </a:tc>
                <a:tc>
                  <a:txBody>
                    <a:bodyPr/>
                    <a:lstStyle/>
                    <a:p>
                      <a:pPr algn="ctr">
                        <a:lnSpc>
                          <a:spcPct val="115000"/>
                        </a:lnSpc>
                        <a:spcAft>
                          <a:spcPts val="0"/>
                        </a:spcAft>
                      </a:pPr>
                      <a:r>
                        <a:rPr lang="en-IN" sz="1300">
                          <a:effectLst/>
                        </a:rPr>
                        <a:t>4.047</a:t>
                      </a:r>
                      <a:endParaRPr lang="en-IN" sz="1000">
                        <a:effectLst/>
                        <a:latin typeface="Calibri"/>
                        <a:ea typeface="Calibri"/>
                        <a:cs typeface="Times New Roman"/>
                      </a:endParaRPr>
                    </a:p>
                  </a:txBody>
                  <a:tcPr marL="59868" marR="59868" marT="0" marB="0"/>
                </a:tc>
              </a:tr>
              <a:tr h="0">
                <a:tc gridSpan="2">
                  <a:txBody>
                    <a:bodyPr/>
                    <a:lstStyle/>
                    <a:p>
                      <a:pPr algn="ctr">
                        <a:lnSpc>
                          <a:spcPct val="115000"/>
                        </a:lnSpc>
                        <a:spcAft>
                          <a:spcPts val="0"/>
                        </a:spcAft>
                      </a:pPr>
                      <a:r>
                        <a:rPr lang="en-IN" sz="1300">
                          <a:effectLst/>
                        </a:rPr>
                        <a:t> </a:t>
                      </a:r>
                      <a:endParaRPr lang="en-IN" sz="1000">
                        <a:effectLst/>
                        <a:latin typeface="Calibri"/>
                        <a:ea typeface="Calibri"/>
                        <a:cs typeface="Times New Roman"/>
                      </a:endParaRPr>
                    </a:p>
                  </a:txBody>
                  <a:tcPr marL="59868" marR="59868" marT="0" marB="0"/>
                </a:tc>
                <a:tc hMerge="1">
                  <a:txBody>
                    <a:bodyPr/>
                    <a:lstStyle/>
                    <a:p>
                      <a:endParaRPr lang="en-IN"/>
                    </a:p>
                  </a:txBody>
                  <a:tcPr/>
                </a:tc>
                <a:tc gridSpan="2">
                  <a:txBody>
                    <a:bodyPr/>
                    <a:lstStyle/>
                    <a:p>
                      <a:pPr algn="ctr">
                        <a:lnSpc>
                          <a:spcPct val="115000"/>
                        </a:lnSpc>
                        <a:spcAft>
                          <a:spcPts val="0"/>
                        </a:spcAft>
                      </a:pPr>
                      <a:r>
                        <a:rPr lang="en-IN" sz="1300" dirty="0">
                          <a:effectLst/>
                        </a:rPr>
                        <a:t> </a:t>
                      </a:r>
                      <a:endParaRPr lang="en-IN" sz="1000" dirty="0">
                        <a:effectLst/>
                        <a:latin typeface="Calibri"/>
                        <a:ea typeface="Calibri"/>
                        <a:cs typeface="Times New Roman"/>
                      </a:endParaRPr>
                    </a:p>
                  </a:txBody>
                  <a:tcPr marL="59868" marR="59868" marT="0" marB="0"/>
                </a:tc>
                <a:tc hMerge="1">
                  <a:txBody>
                    <a:bodyPr/>
                    <a:lstStyle/>
                    <a:p>
                      <a:endParaRPr lang="en-IN"/>
                    </a:p>
                  </a:txBody>
                  <a:tcPr/>
                </a:tc>
              </a:tr>
            </a:tbl>
          </a:graphicData>
        </a:graphic>
      </p:graphicFrame>
      <p:sp>
        <p:nvSpPr>
          <p:cNvPr id="5" name="Rectangle 4"/>
          <p:cNvSpPr/>
          <p:nvPr/>
        </p:nvSpPr>
        <p:spPr>
          <a:xfrm>
            <a:off x="6300192" y="1059582"/>
            <a:ext cx="2699792" cy="3056221"/>
          </a:xfrm>
          <a:prstGeom prst="rect">
            <a:avLst/>
          </a:prstGeom>
        </p:spPr>
        <p:txBody>
          <a:bodyPr wrap="square">
            <a:spAutoFit/>
          </a:bodyPr>
          <a:lstStyle/>
          <a:p>
            <a:pPr algn="just">
              <a:lnSpc>
                <a:spcPct val="107000"/>
              </a:lnSpc>
              <a:spcAft>
                <a:spcPts val="800"/>
              </a:spcAft>
            </a:pPr>
            <a:r>
              <a:rPr lang="en-IN" sz="1500" dirty="0">
                <a:latin typeface="Times New Roman" pitchFamily="18" charset="0"/>
                <a:ea typeface="Calibri" panose="020F0502020204030204" pitchFamily="34" charset="0"/>
                <a:cs typeface="Times New Roman" pitchFamily="18" charset="0"/>
              </a:rPr>
              <a:t>From the difference between R2 score and cross validation score we found “Extreme Gradient Boosting </a:t>
            </a:r>
            <a:r>
              <a:rPr lang="en-IN" sz="1500" dirty="0" err="1">
                <a:latin typeface="Times New Roman" pitchFamily="18" charset="0"/>
                <a:ea typeface="Calibri" panose="020F0502020204030204" pitchFamily="34" charset="0"/>
                <a:cs typeface="Times New Roman" pitchFamily="18" charset="0"/>
              </a:rPr>
              <a:t>Regressor</a:t>
            </a:r>
            <a:r>
              <a:rPr lang="en-IN" sz="1500" dirty="0">
                <a:latin typeface="Times New Roman" pitchFamily="18" charset="0"/>
                <a:ea typeface="Calibri" panose="020F0502020204030204" pitchFamily="34" charset="0"/>
                <a:cs typeface="Times New Roman" pitchFamily="18" charset="0"/>
              </a:rPr>
              <a:t>” (XGB) having </a:t>
            </a:r>
            <a:r>
              <a:rPr lang="en-IN" sz="1500" dirty="0" smtClean="0">
                <a:latin typeface="Times New Roman" pitchFamily="18" charset="0"/>
                <a:ea typeface="Calibri" panose="020F0502020204030204" pitchFamily="34" charset="0"/>
                <a:cs typeface="Times New Roman" pitchFamily="18" charset="0"/>
              </a:rPr>
              <a:t>least difference </a:t>
            </a:r>
            <a:r>
              <a:rPr lang="en-IN" sz="1500" dirty="0">
                <a:latin typeface="Times New Roman" pitchFamily="18" charset="0"/>
                <a:ea typeface="Calibri" panose="020F0502020204030204" pitchFamily="34" charset="0"/>
                <a:cs typeface="Times New Roman" pitchFamily="18" charset="0"/>
              </a:rPr>
              <a:t>compared to other models. So, we  concluded that “Extreme Gradient Boosting </a:t>
            </a:r>
            <a:r>
              <a:rPr lang="en-IN" sz="1500" dirty="0" err="1" smtClean="0">
                <a:latin typeface="Times New Roman" pitchFamily="18" charset="0"/>
                <a:ea typeface="Calibri" panose="020F0502020204030204" pitchFamily="34" charset="0"/>
                <a:cs typeface="Times New Roman" pitchFamily="18" charset="0"/>
              </a:rPr>
              <a:t>Regressor</a:t>
            </a:r>
            <a:r>
              <a:rPr lang="en-IN" sz="1500" dirty="0" smtClean="0">
                <a:latin typeface="Times New Roman" pitchFamily="18" charset="0"/>
                <a:ea typeface="Calibri" panose="020F0502020204030204" pitchFamily="34" charset="0"/>
                <a:cs typeface="Times New Roman" pitchFamily="18" charset="0"/>
              </a:rPr>
              <a:t>”</a:t>
            </a:r>
            <a:r>
              <a:rPr lang="en-IN" sz="1500" dirty="0">
                <a:latin typeface="Times New Roman" pitchFamily="18" charset="0"/>
                <a:ea typeface="Calibri" panose="020F0502020204030204" pitchFamily="34" charset="0"/>
                <a:cs typeface="Times New Roman" pitchFamily="18" charset="0"/>
              </a:rPr>
              <a:t> as our best fitting model. Performed </a:t>
            </a:r>
            <a:r>
              <a:rPr lang="en-IN" sz="1500" dirty="0" err="1">
                <a:latin typeface="Times New Roman" pitchFamily="18" charset="0"/>
                <a:ea typeface="Calibri" panose="020F0502020204030204" pitchFamily="34" charset="0"/>
                <a:cs typeface="Times New Roman" pitchFamily="18" charset="0"/>
              </a:rPr>
              <a:t>Hyperparameter</a:t>
            </a:r>
            <a:r>
              <a:rPr lang="en-IN" sz="1500" dirty="0">
                <a:latin typeface="Times New Roman" pitchFamily="18" charset="0"/>
                <a:ea typeface="Calibri" panose="020F0502020204030204" pitchFamily="34" charset="0"/>
                <a:cs typeface="Times New Roman" pitchFamily="18" charset="0"/>
              </a:rPr>
              <a:t> tuning to increase the best model accuracy.</a:t>
            </a:r>
            <a:endParaRPr lang="en-IN" sz="15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74277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Hyper Parameter Tuning and Creating Final Model</a:t>
            </a:r>
            <a:endParaRPr lang="en-IN" sz="28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8E4E19E3-BB41-FA6F-D360-7836EBDBD86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6" y="987575"/>
            <a:ext cx="8209219" cy="1296144"/>
          </a:xfrm>
          <a:prstGeom prst="rect">
            <a:avLst/>
          </a:prstGeom>
        </p:spPr>
      </p:pic>
      <p:pic>
        <p:nvPicPr>
          <p:cNvPr id="5" name="Picture 4">
            <a:extLst>
              <a:ext uri="{FF2B5EF4-FFF2-40B4-BE49-F238E27FC236}">
                <a16:creationId xmlns="" xmlns:a16="http://schemas.microsoft.com/office/drawing/2014/main" xmlns:lc="http://schemas.openxmlformats.org/drawingml/2006/lockedCanvas"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2427734"/>
            <a:ext cx="5040559" cy="2564633"/>
          </a:xfrm>
          <a:prstGeom prst="rect">
            <a:avLst/>
          </a:prstGeom>
        </p:spPr>
      </p:pic>
      <p:pic>
        <p:nvPicPr>
          <p:cNvPr id="6" name="Picture 5">
            <a:extLst>
              <a:ext uri="{FF2B5EF4-FFF2-40B4-BE49-F238E27FC236}">
                <a16:creationId xmlns="" xmlns:a16="http://schemas.microsoft.com/office/drawing/2014/main" xmlns:lc="http://schemas.openxmlformats.org/drawingml/2006/lockedCanvas"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2139702"/>
            <a:ext cx="3096344" cy="2736304"/>
          </a:xfrm>
          <a:prstGeom prst="rect">
            <a:avLst/>
          </a:prstGeom>
        </p:spPr>
      </p:pic>
    </p:spTree>
    <p:extLst>
      <p:ext uri="{BB962C8B-B14F-4D97-AF65-F5344CB8AC3E}">
        <p14:creationId xmlns:p14="http://schemas.microsoft.com/office/powerpoint/2010/main" val="3714548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7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Saving the Final Model and Predictions from Saved Model</a:t>
            </a:r>
            <a:endParaRPr lang="en-IN" sz="27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xmlns:lc="http://schemas.openxmlformats.org/drawingml/2006/lockedCanvas" id="{AB48E813-988A-B0B3-1BD5-D11E468264B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7" y="1085850"/>
            <a:ext cx="6336704" cy="2926060"/>
          </a:xfrm>
          <a:prstGeom prst="rect">
            <a:avLst/>
          </a:prstGeom>
        </p:spPr>
      </p:pic>
      <p:pic>
        <p:nvPicPr>
          <p:cNvPr id="5" name="Picture 4">
            <a:extLst>
              <a:ext uri="{FF2B5EF4-FFF2-40B4-BE49-F238E27FC236}">
                <a16:creationId xmlns="" xmlns:a16="http://schemas.microsoft.com/office/drawing/2014/main" xmlns:lc="http://schemas.openxmlformats.org/drawingml/2006/lockedCanvas"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4227934"/>
            <a:ext cx="7226055" cy="553997"/>
          </a:xfrm>
          <a:prstGeom prst="rect">
            <a:avLst/>
          </a:prstGeom>
        </p:spPr>
      </p:pic>
    </p:spTree>
    <p:extLst>
      <p:ext uri="{BB962C8B-B14F-4D97-AF65-F5344CB8AC3E}">
        <p14:creationId xmlns:p14="http://schemas.microsoft.com/office/powerpoint/2010/main" val="295295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Final Model Plotting after Tuning</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Content Placeholder 3"/>
          <p:cNvSpPr>
            <a:spLocks noGrp="1"/>
          </p:cNvSpPr>
          <p:nvPr>
            <p:ph sz="quarter" idx="2"/>
          </p:nvPr>
        </p:nvSpPr>
        <p:spPr>
          <a:xfrm>
            <a:off x="4644008" y="1085850"/>
            <a:ext cx="4038982" cy="3429000"/>
          </a:xfrm>
        </p:spPr>
        <p:txBody>
          <a:bodyPr>
            <a:normAutofit/>
          </a:bodyPr>
          <a:lstStyle/>
          <a:p>
            <a:pPr algn="just">
              <a:buClr>
                <a:schemeClr val="accent6">
                  <a:lumMod val="50000"/>
                </a:schemeClr>
              </a:buClr>
              <a:buFont typeface="Wingdings" pitchFamily="2" charset="2"/>
              <a:buChar char="Ø"/>
            </a:pPr>
            <a:r>
              <a:rPr lang="en-IN" sz="1500" dirty="0" smtClean="0">
                <a:latin typeface="Times New Roman" pitchFamily="18" charset="0"/>
                <a:ea typeface="Calibri" panose="020F0502020204030204" pitchFamily="34" charset="0"/>
                <a:cs typeface="Times New Roman" pitchFamily="18" charset="0"/>
              </a:rPr>
              <a:t>I </a:t>
            </a:r>
            <a:r>
              <a:rPr lang="en-IN" sz="1500" dirty="0">
                <a:latin typeface="Times New Roman" pitchFamily="18" charset="0"/>
                <a:ea typeface="Calibri" panose="020F0502020204030204" pitchFamily="34" charset="0"/>
                <a:cs typeface="Times New Roman" pitchFamily="18" charset="0"/>
              </a:rPr>
              <a:t>have saved my final best model using </a:t>
            </a:r>
            <a:r>
              <a:rPr lang="en-IN" sz="1500" dirty="0" err="1">
                <a:latin typeface="Times New Roman" pitchFamily="18" charset="0"/>
                <a:ea typeface="Calibri" panose="020F0502020204030204" pitchFamily="34" charset="0"/>
                <a:cs typeface="Times New Roman" pitchFamily="18" charset="0"/>
              </a:rPr>
              <a:t>joblib</a:t>
            </a:r>
            <a:r>
              <a:rPr lang="en-IN" sz="1500" dirty="0">
                <a:latin typeface="Times New Roman" pitchFamily="18" charset="0"/>
                <a:ea typeface="Calibri" panose="020F0502020204030204" pitchFamily="34" charset="0"/>
                <a:cs typeface="Times New Roman" pitchFamily="18" charset="0"/>
              </a:rPr>
              <a:t> library in .</a:t>
            </a:r>
            <a:r>
              <a:rPr lang="en-IN" sz="1500" dirty="0" err="1">
                <a:latin typeface="Times New Roman" pitchFamily="18" charset="0"/>
                <a:ea typeface="Calibri" panose="020F0502020204030204" pitchFamily="34" charset="0"/>
                <a:cs typeface="Times New Roman" pitchFamily="18" charset="0"/>
              </a:rPr>
              <a:t>pkl</a:t>
            </a:r>
            <a:r>
              <a:rPr lang="en-IN" sz="1500" dirty="0">
                <a:latin typeface="Times New Roman" pitchFamily="18" charset="0"/>
                <a:ea typeface="Calibri" panose="020F0502020204030204" pitchFamily="34" charset="0"/>
                <a:cs typeface="Times New Roman" pitchFamily="18" charset="0"/>
              </a:rPr>
              <a:t> format, and loaded saved model for predictions. </a:t>
            </a:r>
          </a:p>
          <a:p>
            <a:pPr algn="just">
              <a:buClr>
                <a:schemeClr val="accent6">
                  <a:lumMod val="50000"/>
                </a:schemeClr>
              </a:buClr>
              <a:buFont typeface="Wingdings" pitchFamily="2" charset="2"/>
              <a:buChar char="Ø"/>
            </a:pPr>
            <a:r>
              <a:rPr lang="en-US" sz="1500" dirty="0">
                <a:latin typeface="Times New Roman" pitchFamily="18" charset="0"/>
                <a:ea typeface="Calibri" panose="020F0502020204030204" pitchFamily="34" charset="0"/>
                <a:cs typeface="Times New Roman" pitchFamily="18" charset="0"/>
              </a:rPr>
              <a:t>Using regression model, we have got the predicted sale price of the cars. From the predictions we can notice both actual values and predicted values are almost same.</a:t>
            </a:r>
          </a:p>
          <a:p>
            <a:pPr algn="just">
              <a:buClr>
                <a:schemeClr val="accent6">
                  <a:lumMod val="50000"/>
                </a:schemeClr>
              </a:buClr>
              <a:buFont typeface="Wingdings" pitchFamily="2" charset="2"/>
              <a:buChar char="Ø"/>
            </a:pPr>
            <a:r>
              <a:rPr lang="en-IN" sz="1500" dirty="0">
                <a:latin typeface="Times New Roman" pitchFamily="18" charset="0"/>
                <a:ea typeface="Calibri" panose="020F0502020204030204" pitchFamily="34" charset="0"/>
                <a:cs typeface="Times New Roman" pitchFamily="18" charset="0"/>
              </a:rPr>
              <a:t>The graph shows how our final model is mapping. The plot gives the linear relation between predicted and actual price of the used cars. The blue line is the best fitting line which gives the actual values/data and red dots gives the predicted values/data</a:t>
            </a:r>
            <a:r>
              <a:rPr lang="en-IN" sz="1500" dirty="0" smtClean="0">
                <a:latin typeface="Times New Roman" pitchFamily="18" charset="0"/>
                <a:ea typeface="Calibri" panose="020F0502020204030204" pitchFamily="34" charset="0"/>
                <a:cs typeface="Times New Roman" pitchFamily="18" charset="0"/>
              </a:rPr>
              <a:t>.</a:t>
            </a:r>
            <a:endParaRPr lang="en-IN" sz="1500" dirty="0">
              <a:latin typeface="Times New Roman" pitchFamily="18" charset="0"/>
              <a:ea typeface="Calibri" panose="020F0502020204030204" pitchFamily="34" charset="0"/>
              <a:cs typeface="Times New Roman" pitchFamily="18" charset="0"/>
            </a:endParaRPr>
          </a:p>
        </p:txBody>
      </p:sp>
      <p:pic>
        <p:nvPicPr>
          <p:cNvPr id="5" name="Content Placeholder 4">
            <a:extLst>
              <a:ext uri="{FF2B5EF4-FFF2-40B4-BE49-F238E27FC236}">
                <a16:creationId xmlns="" xmlns:a16="http://schemas.microsoft.com/office/drawing/2014/main" xmlns:lc="http://schemas.openxmlformats.org/drawingml/2006/lockedCanvas" id="{3110501E-9F9C-493D-3AFC-1E69E933B2A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6" y="987574"/>
            <a:ext cx="4032250" cy="675055"/>
          </a:xfrm>
          <a:prstGeom prst="rect">
            <a:avLst/>
          </a:prstGeom>
        </p:spPr>
      </p:pic>
      <p:pic>
        <p:nvPicPr>
          <p:cNvPr id="6" name="Picture 5">
            <a:extLst>
              <a:ext uri="{FF2B5EF4-FFF2-40B4-BE49-F238E27FC236}">
                <a16:creationId xmlns="" xmlns:a16="http://schemas.microsoft.com/office/drawing/2014/main" xmlns:lc="http://schemas.openxmlformats.org/drawingml/2006/lockedCanvas"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35646"/>
            <a:ext cx="4147916" cy="3377082"/>
          </a:xfrm>
          <a:prstGeom prst="rect">
            <a:avLst/>
          </a:prstGeom>
        </p:spPr>
      </p:pic>
    </p:spTree>
    <p:extLst>
      <p:ext uri="{BB962C8B-B14F-4D97-AF65-F5344CB8AC3E}">
        <p14:creationId xmlns:p14="http://schemas.microsoft.com/office/powerpoint/2010/main" val="1518427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buClr>
                <a:schemeClr val="accent6">
                  <a:lumMod val="50000"/>
                </a:schemeClr>
              </a:buClr>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I have saved my final best model using </a:t>
            </a:r>
            <a:r>
              <a:rPr lang="en-IN" sz="1800" dirty="0" err="1">
                <a:latin typeface="Times New Roman" pitchFamily="18" charset="0"/>
                <a:ea typeface="Calibri" panose="020F0502020204030204" pitchFamily="34" charset="0"/>
                <a:cs typeface="Times New Roman" pitchFamily="18" charset="0"/>
              </a:rPr>
              <a:t>joblib</a:t>
            </a:r>
            <a:r>
              <a:rPr lang="en-IN" sz="1800" dirty="0">
                <a:latin typeface="Times New Roman" pitchFamily="18" charset="0"/>
                <a:ea typeface="Calibri" panose="020F0502020204030204" pitchFamily="34" charset="0"/>
                <a:cs typeface="Times New Roman" pitchFamily="18" charset="0"/>
              </a:rPr>
              <a:t> library in .</a:t>
            </a:r>
            <a:r>
              <a:rPr lang="en-IN" sz="1800" dirty="0" err="1">
                <a:latin typeface="Times New Roman" pitchFamily="18" charset="0"/>
                <a:ea typeface="Calibri" panose="020F0502020204030204" pitchFamily="34" charset="0"/>
                <a:cs typeface="Times New Roman" pitchFamily="18" charset="0"/>
              </a:rPr>
              <a:t>pkl</a:t>
            </a:r>
            <a:r>
              <a:rPr lang="en-IN" sz="1800" dirty="0">
                <a:latin typeface="Times New Roman" pitchFamily="18" charset="0"/>
                <a:ea typeface="Calibri" panose="020F0502020204030204" pitchFamily="34" charset="0"/>
                <a:cs typeface="Times New Roman" pitchFamily="18" charset="0"/>
              </a:rPr>
              <a:t> format, and loaded saved model for predictions. </a:t>
            </a:r>
          </a:p>
          <a:p>
            <a:pPr algn="just">
              <a:buClr>
                <a:schemeClr val="accent6">
                  <a:lumMod val="50000"/>
                </a:schemeClr>
              </a:buClr>
              <a:buFont typeface="Wingdings" pitchFamily="2" charset="2"/>
              <a:buChar char="Ø"/>
            </a:pPr>
            <a:r>
              <a:rPr lang="en-US" sz="1800" dirty="0">
                <a:latin typeface="Times New Roman" pitchFamily="18" charset="0"/>
                <a:ea typeface="Calibri" panose="020F0502020204030204" pitchFamily="34" charset="0"/>
                <a:cs typeface="Times New Roman" pitchFamily="18" charset="0"/>
              </a:rPr>
              <a:t>Using regression model, we have got the predicted sale price of the cars. From the predictions we can notice both actual values and predicted values are almost same.</a:t>
            </a:r>
          </a:p>
          <a:p>
            <a:pPr algn="just">
              <a:buClr>
                <a:schemeClr val="accent6">
                  <a:lumMod val="50000"/>
                </a:schemeClr>
              </a:buClr>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The graph shows how our final model is mapping. The plot gives the linear relation between predicted and actual price of the used cars. The blue line is the best fitting line which gives the actual values/data and red dots gives the predicted values/data</a:t>
            </a:r>
            <a:r>
              <a:rPr lang="en-IN" sz="1800" dirty="0" smtClean="0">
                <a:latin typeface="Times New Roman" pitchFamily="18" charset="0"/>
                <a:ea typeface="Calibri" panose="020F0502020204030204" pitchFamily="34" charset="0"/>
                <a:cs typeface="Times New Roman" pitchFamily="18" charset="0"/>
              </a:rPr>
              <a:t>.</a:t>
            </a:r>
            <a:endParaRPr lang="en-IN" sz="18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25047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637579"/>
          </a:xfrm>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771550"/>
            <a:ext cx="8219256" cy="4176464"/>
          </a:xfrm>
        </p:spPr>
        <p:txBody>
          <a:bodyPr>
            <a:noAutofit/>
          </a:bodyPr>
          <a:lstStyle/>
          <a:p>
            <a:pPr>
              <a:buClr>
                <a:schemeClr val="accent6">
                  <a:lumMod val="50000"/>
                </a:schemeClr>
              </a:buClr>
              <a:buFont typeface="Wingdings" pitchFamily="2" charset="2"/>
              <a:buChar char="Ø"/>
            </a:pPr>
            <a:r>
              <a:rPr lang="en-US" sz="1250" dirty="0">
                <a:latin typeface="Times New Roman" pitchFamily="18" charset="0"/>
                <a:cs typeface="Times New Roman"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a:buClr>
                <a:schemeClr val="accent6">
                  <a:lumMod val="50000"/>
                </a:schemeClr>
              </a:buClr>
              <a:buFont typeface="Wingdings" pitchFamily="2" charset="2"/>
              <a:buChar char="Ø"/>
            </a:pPr>
            <a:r>
              <a:rPr lang="en-US" sz="1250" dirty="0">
                <a:latin typeface="Times New Roman" pitchFamily="18" charset="0"/>
                <a:cs typeface="Times New Roman"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sz="1250" dirty="0" err="1">
                <a:latin typeface="Times New Roman" pitchFamily="18" charset="0"/>
                <a:cs typeface="Times New Roman" pitchFamily="18" charset="0"/>
              </a:rPr>
              <a:t>analyse</a:t>
            </a:r>
            <a:r>
              <a:rPr lang="en-US" sz="1250" dirty="0">
                <a:latin typeface="Times New Roman" pitchFamily="18" charset="0"/>
                <a:cs typeface="Times New Roman" pitchFamily="18" charset="0"/>
              </a:rPr>
              <a:t> the data.</a:t>
            </a:r>
          </a:p>
          <a:p>
            <a:pPr>
              <a:buClr>
                <a:schemeClr val="accent6">
                  <a:lumMod val="50000"/>
                </a:schemeClr>
              </a:buClr>
              <a:buFont typeface="Wingdings" pitchFamily="2" charset="2"/>
              <a:buChar char="Ø"/>
            </a:pPr>
            <a:r>
              <a:rPr lang="en-US" sz="1250" dirty="0">
                <a:latin typeface="Times New Roman" pitchFamily="18" charset="0"/>
                <a:cs typeface="Times New Roman" pitchFamily="18" charset="0"/>
              </a:rPr>
              <a:t>Then we loaded the dataset and have done data cleaning, EDA process and pre-processing techniques like checking outliers, </a:t>
            </a:r>
            <a:r>
              <a:rPr lang="en-US" sz="1250" dirty="0" err="1">
                <a:latin typeface="Times New Roman" pitchFamily="18" charset="0"/>
                <a:cs typeface="Times New Roman" pitchFamily="18" charset="0"/>
              </a:rPr>
              <a:t>skewness</a:t>
            </a:r>
            <a:r>
              <a:rPr lang="en-US" sz="1250" dirty="0">
                <a:latin typeface="Times New Roman" pitchFamily="18" charset="0"/>
                <a:cs typeface="Times New Roman" pitchFamily="18" charset="0"/>
              </a:rPr>
              <a:t>, correlation, scaling data </a:t>
            </a:r>
            <a:r>
              <a:rPr lang="en-US" sz="1250" dirty="0" err="1">
                <a:latin typeface="Times New Roman" pitchFamily="18" charset="0"/>
                <a:cs typeface="Times New Roman" pitchFamily="18" charset="0"/>
              </a:rPr>
              <a:t>etc</a:t>
            </a:r>
            <a:r>
              <a:rPr lang="en-US" sz="1250" dirty="0">
                <a:latin typeface="Times New Roman" pitchFamily="18" charset="0"/>
                <a:cs typeface="Times New Roman" pitchFamily="18" charset="0"/>
              </a:rPr>
              <a:t> and got better insights from data visualization.</a:t>
            </a:r>
          </a:p>
          <a:p>
            <a:pPr>
              <a:buClr>
                <a:schemeClr val="accent6">
                  <a:lumMod val="50000"/>
                </a:schemeClr>
              </a:buClr>
              <a:buFont typeface="Wingdings" pitchFamily="2" charset="2"/>
              <a:buChar char="Ø"/>
            </a:pPr>
            <a:r>
              <a:rPr lang="en-US" sz="1250" dirty="0">
                <a:latin typeface="Times New Roman" pitchFamily="18" charset="0"/>
                <a:cs typeface="Times New Roman" pitchFamily="18" charset="0"/>
              </a:rPr>
              <a:t>From the visualizations we got to know that the continuous numerical variables having some strong positive linear relation with the label "</a:t>
            </a:r>
            <a:r>
              <a:rPr lang="en-US" sz="1250" dirty="0" err="1">
                <a:latin typeface="Times New Roman" pitchFamily="18" charset="0"/>
                <a:cs typeface="Times New Roman" pitchFamily="18" charset="0"/>
              </a:rPr>
              <a:t>Car_Price</a:t>
            </a:r>
            <a:r>
              <a:rPr lang="en-US" sz="1250" dirty="0">
                <a:latin typeface="Times New Roman" pitchFamily="18" charset="0"/>
                <a:cs typeface="Times New Roman" pitchFamily="18" charset="0"/>
              </a:rPr>
              <a:t>". By comparing car price and categorical variables we got to know that the cars having automatic gear transmission, cars from the city </a:t>
            </a:r>
            <a:r>
              <a:rPr lang="en-US" sz="1250" dirty="0" err="1">
                <a:latin typeface="Times New Roman" pitchFamily="18" charset="0"/>
                <a:cs typeface="Times New Roman" pitchFamily="18" charset="0"/>
              </a:rPr>
              <a:t>Delhi_NCR</a:t>
            </a:r>
            <a:r>
              <a:rPr lang="en-US" sz="1250" dirty="0">
                <a:latin typeface="Times New Roman" pitchFamily="18" charset="0"/>
                <a:cs typeface="Times New Roman" pitchFamily="18" charset="0"/>
              </a:rPr>
              <a:t>, cars using petrol and diesel as fuels, cars having the brands Benz and BMW and cars with 5-7 seating capacity have high sale price. While comparing continuous numerical variables and </a:t>
            </a:r>
            <a:r>
              <a:rPr lang="en-US" sz="1250" dirty="0" err="1">
                <a:latin typeface="Times New Roman" pitchFamily="18" charset="0"/>
                <a:cs typeface="Times New Roman" pitchFamily="18" charset="0"/>
              </a:rPr>
              <a:t>Car_Price</a:t>
            </a:r>
            <a:r>
              <a:rPr lang="en-US" sz="1250" dirty="0">
                <a:latin typeface="Times New Roman" pitchFamily="18" charset="0"/>
                <a:cs typeface="Times New Roman" pitchFamily="18" charset="0"/>
              </a:rPr>
              <a:t> we found that cars which are having good </a:t>
            </a:r>
            <a:r>
              <a:rPr lang="en-US" sz="1250" dirty="0" err="1">
                <a:latin typeface="Times New Roman" pitchFamily="18" charset="0"/>
                <a:cs typeface="Times New Roman" pitchFamily="18" charset="0"/>
              </a:rPr>
              <a:t>milage</a:t>
            </a:r>
            <a:r>
              <a:rPr lang="en-US" sz="1250" dirty="0">
                <a:latin typeface="Times New Roman" pitchFamily="18" charset="0"/>
                <a:cs typeface="Times New Roman" pitchFamily="18" charset="0"/>
              </a:rPr>
              <a:t>, engine displacement, less running in </a:t>
            </a:r>
            <a:r>
              <a:rPr lang="en-US" sz="1250" dirty="0" err="1">
                <a:latin typeface="Times New Roman" pitchFamily="18" charset="0"/>
                <a:cs typeface="Times New Roman" pitchFamily="18" charset="0"/>
              </a:rPr>
              <a:t>kms</a:t>
            </a:r>
            <a:r>
              <a:rPr lang="en-US" sz="1250" dirty="0">
                <a:latin typeface="Times New Roman" pitchFamily="18" charset="0"/>
                <a:cs typeface="Times New Roman" pitchFamily="18" charset="0"/>
              </a:rPr>
              <a:t> have good linear relation with the price that is the cars with this kind of qualities have high selling prices.</a:t>
            </a:r>
          </a:p>
          <a:p>
            <a:pPr>
              <a:buClr>
                <a:schemeClr val="accent6">
                  <a:lumMod val="50000"/>
                </a:schemeClr>
              </a:buClr>
              <a:buFont typeface="Wingdings" pitchFamily="2" charset="2"/>
              <a:buChar char="Ø"/>
            </a:pPr>
            <a:r>
              <a:rPr lang="en-US" sz="1250" dirty="0">
                <a:latin typeface="Times New Roman" pitchFamily="18" charset="0"/>
                <a:cs typeface="Times New Roman"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Random Forest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Extra Trees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a:t>
            </a:r>
            <a:r>
              <a:rPr lang="en-US" sz="1250" dirty="0" err="1">
                <a:latin typeface="Times New Roman" pitchFamily="18" charset="0"/>
                <a:cs typeface="Times New Roman" pitchFamily="18" charset="0"/>
              </a:rPr>
              <a:t>GradientBoosting</a:t>
            </a:r>
            <a:r>
              <a:rPr lang="en-US" sz="1250" dirty="0">
                <a:latin typeface="Times New Roman" pitchFamily="18" charset="0"/>
                <a:cs typeface="Times New Roman" pitchFamily="18" charset="0"/>
              </a:rPr>
              <a:t>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Extreme Gradient Boosting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a:t>
            </a:r>
            <a:r>
              <a:rPr lang="en-US" sz="1250" dirty="0" err="1">
                <a:latin typeface="Times New Roman" pitchFamily="18" charset="0"/>
                <a:cs typeface="Times New Roman" pitchFamily="18" charset="0"/>
              </a:rPr>
              <a:t>XGBoost</a:t>
            </a:r>
            <a:r>
              <a:rPr lang="en-US" sz="1250" dirty="0">
                <a:latin typeface="Times New Roman" pitchFamily="18" charset="0"/>
                <a:cs typeface="Times New Roman" pitchFamily="18" charset="0"/>
              </a:rPr>
              <a:t>), Bagging </a:t>
            </a:r>
            <a:r>
              <a:rPr lang="en-US" sz="1250" dirty="0" err="1">
                <a:latin typeface="Times New Roman" pitchFamily="18" charset="0"/>
                <a:cs typeface="Times New Roman" pitchFamily="18" charset="0"/>
              </a:rPr>
              <a:t>Regressor</a:t>
            </a:r>
            <a:r>
              <a:rPr lang="en-US" sz="1250" dirty="0">
                <a:latin typeface="Times New Roman" pitchFamily="18" charset="0"/>
                <a:cs typeface="Times New Roman" pitchFamily="18" charset="0"/>
              </a:rPr>
              <a:t> and </a:t>
            </a:r>
            <a:r>
              <a:rPr lang="en-US" sz="1250" dirty="0" err="1">
                <a:latin typeface="Times New Roman" pitchFamily="18" charset="0"/>
                <a:cs typeface="Times New Roman" pitchFamily="18" charset="0"/>
              </a:rPr>
              <a:t>KNeighbors</a:t>
            </a:r>
            <a:r>
              <a:rPr lang="en-US" sz="1250" dirty="0">
                <a:latin typeface="Times New Roman" pitchFamily="18" charset="0"/>
                <a:cs typeface="Times New Roman" pitchFamily="18" charset="0"/>
              </a:rPr>
              <a:t> </a:t>
            </a:r>
            <a:r>
              <a:rPr lang="en-US" sz="1250" dirty="0" err="1">
                <a:latin typeface="Times New Roman" pitchFamily="18" charset="0"/>
                <a:cs typeface="Times New Roman" pitchFamily="18" charset="0"/>
              </a:rPr>
              <a:t>Regressor</a:t>
            </a:r>
            <a:r>
              <a:rPr lang="en-US" sz="1250" dirty="0" smtClean="0">
                <a:latin typeface="Times New Roman" pitchFamily="18" charset="0"/>
                <a:cs typeface="Times New Roman" pitchFamily="18" charset="0"/>
              </a:rPr>
              <a:t>.</a:t>
            </a:r>
            <a:endParaRPr lang="en-IN" sz="1250" dirty="0">
              <a:latin typeface="Times New Roman" pitchFamily="18" charset="0"/>
              <a:cs typeface="Times New Roman" pitchFamily="18" charset="0"/>
            </a:endParaRPr>
          </a:p>
        </p:txBody>
      </p:sp>
    </p:spTree>
    <p:extLst>
      <p:ext uri="{BB962C8B-B14F-4D97-AF65-F5344CB8AC3E}">
        <p14:creationId xmlns:p14="http://schemas.microsoft.com/office/powerpoint/2010/main" val="167424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marL="0" indent="0" algn="just">
              <a:lnSpc>
                <a:spcPct val="107000"/>
              </a:lnSpc>
              <a:spcAft>
                <a:spcPts val="800"/>
              </a:spcAft>
              <a:buNone/>
            </a:pPr>
            <a:r>
              <a:rPr lang="en-IN" sz="2800" dirty="0">
                <a:latin typeface="Century" panose="02040604050505020304" pitchFamily="18" charset="0"/>
                <a:ea typeface="Calibri" panose="020F0502020204030204" pitchFamily="34" charset="0"/>
                <a:cs typeface="Times New Roman" panose="02020603050405020304" pitchFamily="18" charset="0"/>
              </a:rPr>
              <a:t> </a:t>
            </a:r>
            <a:r>
              <a:rPr lang="en-IN" sz="2800" dirty="0" smtClean="0">
                <a:latin typeface="Century" panose="02040604050505020304" pitchFamily="18" charset="0"/>
                <a:ea typeface="Calibri" panose="020F0502020204030204" pitchFamily="34" charset="0"/>
                <a:cs typeface="Times New Roman" panose="02020603050405020304" pitchFamily="18" charset="0"/>
              </a:rPr>
              <a:t>       </a:t>
            </a:r>
            <a:r>
              <a:rPr lang="en-IN" dirty="0" smtClean="0">
                <a:latin typeface="Times New Roman" pitchFamily="18" charset="0"/>
                <a:ea typeface="Calibri" panose="020F0502020204030204" pitchFamily="34" charset="0"/>
                <a:cs typeface="Times New Roman" pitchFamily="18" charset="0"/>
              </a:rPr>
              <a:t>With </a:t>
            </a:r>
            <a:r>
              <a:rPr lang="en-IN" dirty="0">
                <a:latin typeface="Times New Roman" pitchFamily="18" charset="0"/>
                <a:ea typeface="Calibri" panose="020F0502020204030204" pitchFamily="34" charset="0"/>
                <a:cs typeface="Times New Roman" pitchFamily="18" charset="0"/>
              </a:rPr>
              <a:t>the </a:t>
            </a:r>
            <a:r>
              <a:rPr lang="en-IN" dirty="0" err="1">
                <a:latin typeface="Times New Roman" pitchFamily="18" charset="0"/>
                <a:ea typeface="Calibri" panose="020F0502020204030204" pitchFamily="34" charset="0"/>
                <a:cs typeface="Times New Roman" pitchFamily="18" charset="0"/>
              </a:rPr>
              <a:t>covid</a:t>
            </a:r>
            <a:r>
              <a:rPr lang="en-IN" dirty="0">
                <a:latin typeface="Times New Roman" pitchFamily="18" charset="0"/>
                <a:ea typeface="Calibri" panose="020F0502020204030204" pitchFamily="34" charset="0"/>
                <a:cs typeface="Times New Roman" pitchFamily="18"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err="1">
                <a:latin typeface="Times New Roman" pitchFamily="18" charset="0"/>
                <a:ea typeface="Calibri" panose="020F0502020204030204" pitchFamily="34" charset="0"/>
                <a:cs typeface="Times New Roman" pitchFamily="18" charset="0"/>
              </a:rPr>
              <a:t>covid</a:t>
            </a:r>
            <a:r>
              <a:rPr lang="en-IN" dirty="0">
                <a:latin typeface="Times New Roman" pitchFamily="18" charset="0"/>
                <a:ea typeface="Calibri" panose="020F0502020204030204" pitchFamily="34" charset="0"/>
                <a:cs typeface="Times New Roman" pitchFamily="18" charset="0"/>
              </a:rPr>
              <a:t> 19 impact, our client is facing problems with their previous car price valuation machine learning models. So, they are looking for new machine learning models from new data. We have to make car price valuation model. </a:t>
            </a:r>
          </a:p>
          <a:p>
            <a:pPr marL="0" indent="0" algn="just">
              <a:lnSpc>
                <a:spcPct val="107000"/>
              </a:lnSpc>
              <a:spcAft>
                <a:spcPts val="800"/>
              </a:spcAft>
              <a:buNone/>
            </a:pPr>
            <a:r>
              <a:rPr lang="en-IN" b="1" dirty="0" smtClean="0">
                <a:latin typeface="Times New Roman" pitchFamily="18" charset="0"/>
                <a:ea typeface="Calibri" panose="020F0502020204030204" pitchFamily="34" charset="0"/>
                <a:cs typeface="Times New Roman" pitchFamily="18" charset="0"/>
              </a:rPr>
              <a:t>Business </a:t>
            </a:r>
            <a:r>
              <a:rPr lang="en-IN" b="1" dirty="0">
                <a:latin typeface="Times New Roman" pitchFamily="18" charset="0"/>
                <a:ea typeface="Calibri" panose="020F0502020204030204" pitchFamily="34" charset="0"/>
                <a:cs typeface="Times New Roman" pitchFamily="18" charset="0"/>
              </a:rPr>
              <a:t>goal: </a:t>
            </a:r>
            <a:r>
              <a:rPr lang="en-IN" spc="-5" dirty="0">
                <a:latin typeface="Times New Roman" pitchFamily="18" charset="0"/>
                <a:ea typeface="Calibri" panose="020F0502020204030204" pitchFamily="34" charset="0"/>
                <a:cs typeface="Times New Roman" pitchFamily="18" charset="0"/>
              </a:rPr>
              <a:t>The main aim of this project is to predict the price of used car based on various features. </a:t>
            </a:r>
            <a:r>
              <a:rPr lang="en-IN" dirty="0">
                <a:latin typeface="Times New Roman" pitchFamily="18" charset="0"/>
                <a:ea typeface="Calibri" panose="020F0502020204030204" pitchFamily="34" charset="0"/>
                <a:cs typeface="Times New Roman"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a:t>
            </a:r>
            <a:r>
              <a:rPr lang="en-IN" dirty="0" err="1">
                <a:latin typeface="Times New Roman" pitchFamily="18" charset="0"/>
                <a:ea typeface="Calibri" panose="020F0502020204030204" pitchFamily="34" charset="0"/>
                <a:cs typeface="Times New Roman" pitchFamily="18" charset="0"/>
              </a:rPr>
              <a:t>kms</a:t>
            </a:r>
            <a:r>
              <a:rPr lang="en-IN" dirty="0">
                <a:latin typeface="Times New Roman" pitchFamily="18" charset="0"/>
                <a:ea typeface="Calibri" panose="020F0502020204030204" pitchFamily="34" charset="0"/>
                <a:cs typeface="Times New Roman" pitchFamily="18" charset="0"/>
              </a:rPr>
              <a:t>, engine displacement, </a:t>
            </a:r>
            <a:r>
              <a:rPr lang="en-IN" dirty="0" err="1">
                <a:latin typeface="Times New Roman" pitchFamily="18" charset="0"/>
                <a:ea typeface="Calibri" panose="020F0502020204030204" pitchFamily="34" charset="0"/>
                <a:cs typeface="Times New Roman" pitchFamily="18" charset="0"/>
              </a:rPr>
              <a:t>milage</a:t>
            </a:r>
            <a:r>
              <a:rPr lang="en-IN" dirty="0">
                <a:latin typeface="Times New Roman" pitchFamily="18" charset="0"/>
                <a:ea typeface="Calibri" panose="020F0502020204030204" pitchFamily="34" charset="0"/>
                <a:cs typeface="Times New Roman" pitchFamily="18" charset="0"/>
              </a:rPr>
              <a:t> </a:t>
            </a:r>
            <a:r>
              <a:rPr lang="en-IN" dirty="0" err="1">
                <a:latin typeface="Times New Roman" pitchFamily="18" charset="0"/>
                <a:ea typeface="Calibri" panose="020F0502020204030204" pitchFamily="34" charset="0"/>
                <a:cs typeface="Times New Roman" pitchFamily="18" charset="0"/>
              </a:rPr>
              <a:t>etc</a:t>
            </a:r>
            <a:r>
              <a:rPr lang="en-IN" dirty="0">
                <a:latin typeface="Times New Roman" pitchFamily="18" charset="0"/>
                <a:ea typeface="Calibri" panose="020F0502020204030204" pitchFamily="34" charset="0"/>
                <a:cs typeface="Times New Roman" pitchFamily="18" charset="0"/>
              </a:rPr>
              <a:t> and this model will help the client to understand the price of used cars</a:t>
            </a:r>
            <a:r>
              <a:rPr lang="en-IN" dirty="0" smtClean="0">
                <a:latin typeface="Times New Roman" pitchFamily="18" charset="0"/>
                <a:ea typeface="Calibri" panose="020F0502020204030204" pitchFamily="34" charset="0"/>
                <a:cs typeface="Times New Roman" pitchFamily="18" charset="0"/>
              </a:rPr>
              <a:t>.</a:t>
            </a:r>
            <a:endParaRPr lang="en-IN"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001160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Clr>
                <a:schemeClr val="accent6">
                  <a:lumMod val="50000"/>
                </a:schemeClr>
              </a:buClr>
              <a:buFont typeface="Wingdings" pitchFamily="2" charset="2"/>
              <a:buChar char="Ø"/>
            </a:pPr>
            <a:r>
              <a:rPr lang="en-US" sz="1600" dirty="0" smtClean="0">
                <a:latin typeface="Times New Roman" pitchFamily="18" charset="0"/>
                <a:cs typeface="Times New Roman" pitchFamily="18" charset="0"/>
              </a:rPr>
              <a:t>We </a:t>
            </a:r>
            <a:r>
              <a:rPr lang="en-US" sz="1600" dirty="0">
                <a:latin typeface="Times New Roman" pitchFamily="18" charset="0"/>
                <a:cs typeface="Times New Roman" pitchFamily="18" charset="0"/>
              </a:rPr>
              <a:t>got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Regressor</a:t>
            </a:r>
            <a:r>
              <a:rPr lang="en-US" sz="1600" dirty="0">
                <a:latin typeface="Times New Roman" pitchFamily="18" charset="0"/>
                <a:cs typeface="Times New Roman" pitchFamily="18" charset="0"/>
              </a:rPr>
              <a:t> as the best model among all the models as it gave least difference of R2 score and cross validation score and also the low evaluation metrics compared to other models. On this basis we performed the </a:t>
            </a:r>
            <a:r>
              <a:rPr lang="en-US" sz="1600" dirty="0" err="1">
                <a:latin typeface="Times New Roman" pitchFamily="18" charset="0"/>
                <a:cs typeface="Times New Roman" pitchFamily="18" charset="0"/>
              </a:rPr>
              <a:t>Hyperparameter</a:t>
            </a:r>
            <a:r>
              <a:rPr lang="en-US" sz="1600" dirty="0">
                <a:latin typeface="Times New Roman" pitchFamily="18" charset="0"/>
                <a:cs typeface="Times New Roman" pitchFamily="18" charset="0"/>
              </a:rPr>
              <a:t> tuning to finding out the best parameter and improving the scores. The R2 score increased after tuning. So we concluded that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Regressor</a:t>
            </a:r>
            <a:r>
              <a:rPr lang="en-US" sz="1600" dirty="0">
                <a:latin typeface="Times New Roman" pitchFamily="18" charset="0"/>
                <a:cs typeface="Times New Roman" pitchFamily="18" charset="0"/>
              </a:rPr>
              <a:t> as the best algorithm as it was giving high R2 score after tuning.</a:t>
            </a:r>
          </a:p>
          <a:p>
            <a:pPr>
              <a:buClr>
                <a:schemeClr val="accent6">
                  <a:lumMod val="50000"/>
                </a:schemeClr>
              </a:buClr>
              <a:buFont typeface="Wingdings" pitchFamily="2" charset="2"/>
              <a:buChar char="Ø"/>
            </a:pPr>
            <a:r>
              <a:rPr lang="en-US" sz="1600" dirty="0">
                <a:latin typeface="Times New Roman" pitchFamily="18" charset="0"/>
                <a:cs typeface="Times New Roman" pitchFamily="18" charset="0"/>
              </a:rPr>
              <a:t>After that we saved the model in a pickle with a filename in order to use whenever we require. Then we loaded the saved file and predicted the values.</a:t>
            </a:r>
          </a:p>
          <a:p>
            <a:pPr>
              <a:buClr>
                <a:schemeClr val="accent6">
                  <a:lumMod val="50000"/>
                </a:schemeClr>
              </a:buClr>
              <a:buFont typeface="Wingdings" pitchFamily="2" charset="2"/>
              <a:buChar char="Ø"/>
            </a:pPr>
            <a:r>
              <a:rPr lang="en-US" sz="1600" dirty="0">
                <a:latin typeface="Times New Roman" pitchFamily="18" charset="0"/>
                <a:cs typeface="Times New Roman" pitchFamily="18" charset="0"/>
              </a:rPr>
              <a:t>Overall, we can say that this dataset is good for predicting the sale price of used cars using regression analysis and conclude that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Regressor</a:t>
            </a:r>
            <a:r>
              <a:rPr lang="en-US" sz="1600" dirty="0">
                <a:latin typeface="Times New Roman" pitchFamily="18" charset="0"/>
                <a:cs typeface="Times New Roman" pitchFamily="18" charset="0"/>
              </a:rPr>
              <a:t> is the best working algorithm model we obtained. We can improve the data by adding some more features</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buClr>
                <a:schemeClr val="accent6">
                  <a:lumMod val="50000"/>
                </a:schemeClr>
              </a:buClr>
              <a:buFont typeface="Wingdings" pitchFamily="2" charset="2"/>
              <a:buChar char="Ø"/>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4523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23678"/>
            <a:ext cx="7772400" cy="857250"/>
          </a:xfrm>
        </p:spPr>
        <p:txBody>
          <a:bodyPr/>
          <a:lstStyle/>
          <a:p>
            <a:pPr algn="ct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07790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latin typeface="Times New Roman" pitchFamily="18" charset="0"/>
                <a:cs typeface="Times New Roman" pitchFamily="18" charset="0"/>
              </a:rPr>
              <a:t>PROBLEM UNDERSTANDING</a:t>
            </a:r>
            <a:endParaRPr lang="en-IN" sz="3500" b="1"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algn="just">
              <a:lnSpc>
                <a:spcPct val="107000"/>
              </a:lnSpc>
              <a:spcAft>
                <a:spcPts val="800"/>
              </a:spcAft>
              <a:buClr>
                <a:schemeClr val="accent6">
                  <a:lumMod val="50000"/>
                </a:schemeClr>
              </a:buClr>
              <a:buFont typeface="Wingdings" pitchFamily="2" charset="2"/>
              <a:buChar char="v"/>
            </a:pPr>
            <a:r>
              <a:rPr lang="en-IN" sz="2800" dirty="0" smtClean="0">
                <a:latin typeface="Times New Roman" pitchFamily="18" charset="0"/>
                <a:ea typeface="Calibri" panose="020F0502020204030204" pitchFamily="34" charset="0"/>
                <a:cs typeface="Times New Roman" pitchFamily="18" charset="0"/>
              </a:rPr>
              <a:t>Car </a:t>
            </a:r>
            <a:r>
              <a:rPr lang="en-IN" sz="2800" dirty="0">
                <a:latin typeface="Times New Roman" pitchFamily="18" charset="0"/>
                <a:ea typeface="Calibri" panose="020F0502020204030204" pitchFamily="34" charset="0"/>
                <a:cs typeface="Times New Roman" pitchFamily="18" charset="0"/>
              </a:rPr>
              <a:t>Price Prediction is really an interesting machine learning problem as there are many factors that influence the price of a car in the second-hand market. 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algn="just">
              <a:lnSpc>
                <a:spcPct val="107000"/>
              </a:lnSpc>
              <a:spcAft>
                <a:spcPts val="800"/>
              </a:spcAft>
              <a:buClr>
                <a:schemeClr val="accent6">
                  <a:lumMod val="50000"/>
                </a:schemeClr>
              </a:buClr>
              <a:buFont typeface="Wingdings" pitchFamily="2" charset="2"/>
              <a:buChar char="v"/>
            </a:pPr>
            <a:r>
              <a:rPr lang="en-IN" sz="2800" dirty="0" smtClean="0">
                <a:latin typeface="Times New Roman" pitchFamily="18" charset="0"/>
                <a:ea typeface="Calibri" panose="020F0502020204030204" pitchFamily="34" charset="0"/>
                <a:cs typeface="Times New Roman" pitchFamily="18" charset="0"/>
              </a:rPr>
              <a:t>From </a:t>
            </a:r>
            <a:r>
              <a:rPr lang="en-IN" sz="2800" dirty="0">
                <a:latin typeface="Times New Roman" pitchFamily="18" charset="0"/>
                <a:ea typeface="Calibri" panose="020F0502020204030204" pitchFamily="34" charset="0"/>
                <a:cs typeface="Times New Roman" pitchFamily="18" charset="0"/>
              </a:rPr>
              <a:t>the problem statement we came to know that it is a regression type problem since our target variable “</a:t>
            </a:r>
            <a:r>
              <a:rPr lang="en-IN" sz="2800" dirty="0" err="1">
                <a:latin typeface="Times New Roman" pitchFamily="18" charset="0"/>
                <a:ea typeface="Calibri" panose="020F0502020204030204" pitchFamily="34" charset="0"/>
                <a:cs typeface="Times New Roman" pitchFamily="18" charset="0"/>
              </a:rPr>
              <a:t>Car_Price</a:t>
            </a:r>
            <a:r>
              <a:rPr lang="en-IN" sz="2800" dirty="0">
                <a:latin typeface="Times New Roman" pitchFamily="18" charset="0"/>
                <a:ea typeface="Calibri" panose="020F0502020204030204" pitchFamily="34" charset="0"/>
                <a:cs typeface="Times New Roman" pitchFamily="18" charset="0"/>
              </a:rPr>
              <a:t>” is continuous values hence we need to build regression algorithms to predict the price of used cars.</a:t>
            </a:r>
          </a:p>
          <a:p>
            <a:pPr marL="0" indent="0">
              <a:buNone/>
            </a:pPr>
            <a:endParaRPr lang="en-IN" dirty="0"/>
          </a:p>
        </p:txBody>
      </p:sp>
    </p:spTree>
    <p:extLst>
      <p:ext uri="{BB962C8B-B14F-4D97-AF65-F5344CB8AC3E}">
        <p14:creationId xmlns:p14="http://schemas.microsoft.com/office/powerpoint/2010/main" val="377833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3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What is used Car Price?</a:t>
            </a:r>
            <a:endParaRPr lang="en-IN" sz="33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62500" lnSpcReduction="20000"/>
          </a:bodyPr>
          <a:lstStyle/>
          <a:p>
            <a:pPr marL="0" indent="0" algn="just">
              <a:buNone/>
            </a:pPr>
            <a:r>
              <a:rPr lang="en-US" dirty="0">
                <a:latin typeface="Century" panose="02040604050505020304" pitchFamily="18" charset="0"/>
              </a:rPr>
              <a:t> </a:t>
            </a:r>
            <a:r>
              <a:rPr lang="en-US" dirty="0" smtClean="0">
                <a:latin typeface="Century" panose="02040604050505020304" pitchFamily="18" charset="0"/>
              </a:rPr>
              <a:t>         A </a:t>
            </a:r>
            <a:r>
              <a:rPr lang="en-US" dirty="0">
                <a:latin typeface="Century" panose="02040604050505020304" pitchFamily="18" charset="0"/>
              </a:rPr>
              <a:t>used car, a pre-owned vehicle, or a second hand car, is a vehicle that has previously had one or more retail owners. Used cars are sold through a variety of outlets, including rental car companies, independent car dealers, buy here pay here dealerships, leasing offices, auctions, and private party sales. Used car pricing reports typically produce three forms of the pricing information.</a:t>
            </a:r>
          </a:p>
          <a:p>
            <a:pPr marL="0" indent="0" algn="just">
              <a:buNone/>
            </a:pPr>
            <a:endParaRPr lang="en-US" dirty="0">
              <a:latin typeface="Century" panose="02040604050505020304" pitchFamily="18" charset="0"/>
            </a:endParaRPr>
          </a:p>
          <a:p>
            <a:pPr algn="just">
              <a:buClr>
                <a:schemeClr val="accent6">
                  <a:lumMod val="50000"/>
                </a:schemeClr>
              </a:buClr>
              <a:buFont typeface="Wingdings" pitchFamily="2" charset="2"/>
              <a:buChar char="v"/>
            </a:pPr>
            <a:r>
              <a:rPr lang="en-US" dirty="0">
                <a:latin typeface="Century" panose="02040604050505020304" pitchFamily="18" charset="0"/>
              </a:rPr>
              <a:t>Dealer or retail price is the price expected to pay if buying from a licensed new-car or used-car dealer.</a:t>
            </a:r>
          </a:p>
          <a:p>
            <a:pPr algn="just">
              <a:buClr>
                <a:schemeClr val="accent6">
                  <a:lumMod val="50000"/>
                </a:schemeClr>
              </a:buClr>
              <a:buFont typeface="Wingdings" pitchFamily="2" charset="2"/>
              <a:buChar char="v"/>
            </a:pPr>
            <a:r>
              <a:rPr lang="en-US" dirty="0" smtClean="0">
                <a:latin typeface="Century" panose="02040604050505020304" pitchFamily="18" charset="0"/>
              </a:rPr>
              <a:t>Dealer </a:t>
            </a:r>
            <a:r>
              <a:rPr lang="en-US" dirty="0">
                <a:latin typeface="Century" panose="02040604050505020304" pitchFamily="18" charset="0"/>
              </a:rPr>
              <a:t>trade-in price or wholesale price is the price a shopper should expect to receive from a dealer if trading in a car. This is also the price that a dealer will typically pay for a car at a dealer wholesale auction.</a:t>
            </a:r>
          </a:p>
          <a:p>
            <a:pPr algn="just">
              <a:buClr>
                <a:schemeClr val="accent6">
                  <a:lumMod val="50000"/>
                </a:schemeClr>
              </a:buClr>
              <a:buFont typeface="Wingdings" pitchFamily="2" charset="2"/>
              <a:buChar char="v"/>
            </a:pPr>
            <a:r>
              <a:rPr lang="en-US" dirty="0" smtClean="0">
                <a:latin typeface="Century" panose="02040604050505020304" pitchFamily="18" charset="0"/>
              </a:rPr>
              <a:t>Private-party </a:t>
            </a:r>
            <a:r>
              <a:rPr lang="en-US" dirty="0">
                <a:latin typeface="Century" panose="02040604050505020304" pitchFamily="18" charset="0"/>
              </a:rPr>
              <a:t>price is the price expected to pay if buying from an individual. A private-party seller is hoping to get more money than they would with a trade-in to a dealer. A private-party buyer is hoping to pay less than the dealer retail price.</a:t>
            </a:r>
          </a:p>
          <a:p>
            <a:pPr marL="0" indent="0">
              <a:buNone/>
            </a:pPr>
            <a:endParaRPr lang="en-IN" dirty="0"/>
          </a:p>
        </p:txBody>
      </p:sp>
    </p:spTree>
    <p:extLst>
      <p:ext uri="{BB962C8B-B14F-4D97-AF65-F5344CB8AC3E}">
        <p14:creationId xmlns:p14="http://schemas.microsoft.com/office/powerpoint/2010/main" val="280164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Benefits of Buying Used Cars</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55000" lnSpcReduction="20000"/>
          </a:bodyPr>
          <a:lstStyle/>
          <a:p>
            <a:pPr marL="514350" indent="-514350">
              <a:buClrTx/>
              <a:buFont typeface="+mj-lt"/>
              <a:buAutoNum type="arabicPeriod"/>
            </a:pPr>
            <a:r>
              <a:rPr lang="en-US" dirty="0">
                <a:latin typeface="Century" panose="02040604050505020304" pitchFamily="18" charset="0"/>
              </a:rPr>
              <a:t>Save Money</a:t>
            </a:r>
          </a:p>
          <a:p>
            <a:pPr marL="514350" indent="-514350">
              <a:buClrTx/>
              <a:buFont typeface="+mj-lt"/>
              <a:buAutoNum type="arabicPeriod"/>
            </a:pPr>
            <a:r>
              <a:rPr lang="en-US" dirty="0">
                <a:latin typeface="Century" panose="02040604050505020304" pitchFamily="18" charset="0"/>
              </a:rPr>
              <a:t>Used Cars Have The Features That You Want</a:t>
            </a:r>
          </a:p>
          <a:p>
            <a:pPr marL="514350" indent="-514350">
              <a:buClrTx/>
              <a:buFont typeface="+mj-lt"/>
              <a:buAutoNum type="arabicPeriod"/>
            </a:pPr>
            <a:r>
              <a:rPr lang="en-US" dirty="0">
                <a:latin typeface="Century" panose="02040604050505020304" pitchFamily="18" charset="0"/>
              </a:rPr>
              <a:t>Lower Insurance Rates</a:t>
            </a:r>
          </a:p>
          <a:p>
            <a:pPr marL="514350" indent="-514350">
              <a:buClrTx/>
              <a:buFont typeface="+mj-lt"/>
              <a:buAutoNum type="arabicPeriod"/>
            </a:pPr>
            <a:r>
              <a:rPr lang="en-US" dirty="0">
                <a:latin typeface="Century" panose="02040604050505020304" pitchFamily="18" charset="0"/>
              </a:rPr>
              <a:t>Good Condition</a:t>
            </a:r>
          </a:p>
          <a:p>
            <a:pPr marL="514350" indent="-514350">
              <a:buClrTx/>
              <a:buFont typeface="+mj-lt"/>
              <a:buAutoNum type="arabicPeriod"/>
            </a:pPr>
            <a:r>
              <a:rPr lang="en-US" dirty="0">
                <a:latin typeface="Century" panose="02040604050505020304" pitchFamily="18" charset="0"/>
              </a:rPr>
              <a:t>Falling Registration Fees</a:t>
            </a:r>
          </a:p>
          <a:p>
            <a:pPr marL="514350" indent="-514350">
              <a:buClrTx/>
              <a:buFont typeface="+mj-lt"/>
              <a:buAutoNum type="arabicPeriod"/>
            </a:pPr>
            <a:r>
              <a:rPr lang="en-US" dirty="0">
                <a:latin typeface="Century" panose="02040604050505020304" pitchFamily="18" charset="0"/>
              </a:rPr>
              <a:t>Depreciation Advantages</a:t>
            </a:r>
          </a:p>
          <a:p>
            <a:pPr marL="514350" indent="-514350">
              <a:buClrTx/>
              <a:buFont typeface="+mj-lt"/>
              <a:buAutoNum type="arabicPeriod"/>
            </a:pPr>
            <a:r>
              <a:rPr lang="en-US" dirty="0">
                <a:latin typeface="Century" panose="02040604050505020304" pitchFamily="18" charset="0"/>
              </a:rPr>
              <a:t>Vehicle History Reports Make Used Purchases Less Risky</a:t>
            </a:r>
          </a:p>
          <a:p>
            <a:pPr marL="514350" indent="-514350">
              <a:buClrTx/>
              <a:buFont typeface="+mj-lt"/>
              <a:buAutoNum type="arabicPeriod"/>
            </a:pPr>
            <a:r>
              <a:rPr lang="en-US" dirty="0">
                <a:latin typeface="Century" panose="02040604050505020304" pitchFamily="18" charset="0"/>
              </a:rPr>
              <a:t>Used Cars Have Rich Aftermarket Communities</a:t>
            </a:r>
          </a:p>
          <a:p>
            <a:pPr marL="514350" indent="-514350">
              <a:buClrTx/>
              <a:buFont typeface="+mj-lt"/>
              <a:buAutoNum type="arabicPeriod"/>
            </a:pPr>
            <a:r>
              <a:rPr lang="en-US" dirty="0">
                <a:latin typeface="Century" panose="02040604050505020304" pitchFamily="18" charset="0"/>
              </a:rPr>
              <a:t>The Ideal Starting Partner</a:t>
            </a:r>
          </a:p>
          <a:p>
            <a:pPr marL="514350" indent="-514350">
              <a:buClrTx/>
              <a:buFont typeface="+mj-lt"/>
              <a:buAutoNum type="arabicPeriod"/>
            </a:pPr>
            <a:r>
              <a:rPr lang="en-US" dirty="0">
                <a:latin typeface="Century" panose="02040604050505020304" pitchFamily="18" charset="0"/>
              </a:rPr>
              <a:t>Used Cars Are Just As Capable As New Cars</a:t>
            </a:r>
          </a:p>
          <a:p>
            <a:endParaRPr lang="en-IN" dirty="0"/>
          </a:p>
        </p:txBody>
      </p:sp>
      <p:pic>
        <p:nvPicPr>
          <p:cNvPr id="1026"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933950" y="1419622"/>
            <a:ext cx="37496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20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Importance of used Cars</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0000" lnSpcReduction="20000"/>
          </a:bodyPr>
          <a:lstStyle/>
          <a:p>
            <a:pPr marL="0" indent="0" algn="just">
              <a:buNone/>
            </a:pPr>
            <a:r>
              <a:rPr lang="en-US" sz="3500" dirty="0">
                <a:latin typeface="Times New Roman" pitchFamily="18" charset="0"/>
                <a:cs typeface="Times New Roman" pitchFamily="18" charset="0"/>
              </a:rPr>
              <a:t>There are certain things that will tell you the importance of buying a used car rather than a new car, they are as follows:</a:t>
            </a:r>
          </a:p>
          <a:p>
            <a:pPr algn="just">
              <a:buClr>
                <a:schemeClr val="accent6">
                  <a:lumMod val="50000"/>
                </a:schemeClr>
              </a:buClr>
              <a:buFont typeface="Wingdings" pitchFamily="2" charset="2"/>
              <a:buChar char="Ø"/>
            </a:pPr>
            <a:r>
              <a:rPr lang="en-US" sz="3500" dirty="0" smtClean="0">
                <a:latin typeface="Times New Roman" pitchFamily="18" charset="0"/>
                <a:cs typeface="Times New Roman" pitchFamily="18" charset="0"/>
              </a:rPr>
              <a:t>Experts </a:t>
            </a:r>
            <a:r>
              <a:rPr lang="en-US" sz="3500" dirty="0">
                <a:latin typeface="Times New Roman" pitchFamily="18" charset="0"/>
                <a:cs typeface="Times New Roman" pitchFamily="18" charset="0"/>
              </a:rPr>
              <a:t>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a:t>
            </a:r>
            <a:r>
              <a:rPr lang="en-US" sz="3500" dirty="0" smtClean="0">
                <a:latin typeface="Times New Roman" pitchFamily="18" charset="0"/>
                <a:cs typeface="Times New Roman" pitchFamily="18" charset="0"/>
              </a:rPr>
              <a:t>too.</a:t>
            </a:r>
          </a:p>
          <a:p>
            <a:pPr algn="just">
              <a:buClr>
                <a:schemeClr val="accent6">
                  <a:lumMod val="50000"/>
                </a:schemeClr>
              </a:buClr>
              <a:buFont typeface="Wingdings" pitchFamily="2" charset="2"/>
              <a:buChar char="Ø"/>
            </a:pPr>
            <a:r>
              <a:rPr lang="en-US" sz="3500" dirty="0" smtClean="0">
                <a:latin typeface="Times New Roman" pitchFamily="18" charset="0"/>
                <a:cs typeface="Times New Roman" pitchFamily="18" charset="0"/>
              </a:rPr>
              <a:t>The </a:t>
            </a:r>
            <a:r>
              <a:rPr lang="en-US" sz="3500" dirty="0">
                <a:latin typeface="Times New Roman" pitchFamily="18" charset="0"/>
                <a:cs typeface="Times New Roman" pitchFamily="18" charset="0"/>
              </a:rPr>
              <a:t>price of a new car will usually be high. Also a lot amount of rupees that are hidden from you such as </a:t>
            </a:r>
            <a:r>
              <a:rPr lang="en-US" sz="3500" dirty="0" smtClean="0">
                <a:latin typeface="Times New Roman" pitchFamily="18" charset="0"/>
                <a:cs typeface="Times New Roman" pitchFamily="18" charset="0"/>
              </a:rPr>
              <a:t>for shipping </a:t>
            </a:r>
            <a:r>
              <a:rPr lang="en-US" sz="3500" dirty="0">
                <a:latin typeface="Times New Roman" pitchFamily="18" charset="0"/>
                <a:cs typeface="Times New Roman" pitchFamily="18" charset="0"/>
              </a:rPr>
              <a:t>purposes will be charged extra. But in case of used cars there are no such extra fees charged. </a:t>
            </a:r>
            <a:r>
              <a:rPr lang="en-US" sz="3500" dirty="0" smtClean="0">
                <a:latin typeface="Times New Roman" pitchFamily="18" charset="0"/>
                <a:cs typeface="Times New Roman" pitchFamily="18" charset="0"/>
              </a:rPr>
              <a:t>But few </a:t>
            </a:r>
            <a:r>
              <a:rPr lang="en-US" sz="3500" dirty="0">
                <a:latin typeface="Times New Roman" pitchFamily="18" charset="0"/>
                <a:cs typeface="Times New Roman" pitchFamily="18" charset="0"/>
              </a:rPr>
              <a:t>hundred rupees will somehow be charged for documentation fee.</a:t>
            </a:r>
          </a:p>
          <a:p>
            <a:pPr algn="just">
              <a:buClr>
                <a:schemeClr val="accent6">
                  <a:lumMod val="50000"/>
                </a:schemeClr>
              </a:buClr>
              <a:buFont typeface="Wingdings" pitchFamily="2" charset="2"/>
              <a:buChar char="Ø"/>
            </a:pPr>
            <a:r>
              <a:rPr lang="en-US" sz="3500" dirty="0">
                <a:latin typeface="Times New Roman" pitchFamily="18" charset="0"/>
                <a:cs typeface="Times New Roman" pitchFamily="18" charset="0"/>
              </a:rPr>
              <a:t>A used car need not be added with extra fittings which are always expensive when it has to be installed in a new car. For a used car you can add extra fittings of your own preference with low budget. This will help you save money.</a:t>
            </a:r>
          </a:p>
          <a:p>
            <a:pPr algn="just">
              <a:buClr>
                <a:schemeClr val="accent6">
                  <a:lumMod val="50000"/>
                </a:schemeClr>
              </a:buClr>
              <a:buFont typeface="Wingdings" pitchFamily="2" charset="2"/>
              <a:buChar char="Ø"/>
            </a:pPr>
            <a:r>
              <a:rPr lang="en-US" sz="3500" dirty="0">
                <a:latin typeface="Times New Roman" pitchFamily="18" charset="0"/>
                <a:cs typeface="Times New Roman" pitchFamily="18" charset="0"/>
              </a:rPr>
              <a:t>The pre-owned cars are checked for repairs and get refurbished. A certification is provided ensuring the vehicle is of good quality after a complete inspection is done. </a:t>
            </a:r>
          </a:p>
          <a:p>
            <a:pPr algn="just">
              <a:buClr>
                <a:schemeClr val="accent6">
                  <a:lumMod val="50000"/>
                </a:schemeClr>
              </a:buClr>
              <a:buFont typeface="Wingdings" pitchFamily="2" charset="2"/>
              <a:buChar char="Ø"/>
            </a:pPr>
            <a:r>
              <a:rPr lang="en-US" sz="3500" dirty="0">
                <a:latin typeface="Times New Roman" pitchFamily="18" charset="0"/>
                <a:cs typeface="Times New Roman"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0" indent="0">
              <a:buNone/>
            </a:pPr>
            <a:endParaRPr lang="en-IN" dirty="0"/>
          </a:p>
        </p:txBody>
      </p:sp>
    </p:spTree>
    <p:extLst>
      <p:ext uri="{BB962C8B-B14F-4D97-AF65-F5344CB8AC3E}">
        <p14:creationId xmlns:p14="http://schemas.microsoft.com/office/powerpoint/2010/main" val="302236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500" b="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Data Analysis and Model Building Flowchart</a:t>
            </a:r>
            <a:endParaRPr lang="en-IN" sz="3500" b="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085850"/>
            <a:ext cx="8640960" cy="3862164"/>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4" name="Rounded Rectangle 3"/>
          <p:cNvSpPr/>
          <p:nvPr/>
        </p:nvSpPr>
        <p:spPr>
          <a:xfrm>
            <a:off x="971600" y="1203598"/>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Import Libraries</a:t>
            </a:r>
            <a:endParaRPr lang="en-IN" dirty="0"/>
          </a:p>
        </p:txBody>
      </p:sp>
      <p:sp>
        <p:nvSpPr>
          <p:cNvPr id="5" name="Rounded Rectangle 4"/>
          <p:cNvSpPr/>
          <p:nvPr/>
        </p:nvSpPr>
        <p:spPr>
          <a:xfrm>
            <a:off x="3808171" y="120359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Import collected Dataset</a:t>
            </a:r>
            <a:endParaRPr lang="en-IN" dirty="0"/>
          </a:p>
        </p:txBody>
      </p:sp>
      <p:sp>
        <p:nvSpPr>
          <p:cNvPr id="6" name="Rounded Rectangle 5"/>
          <p:cNvSpPr/>
          <p:nvPr/>
        </p:nvSpPr>
        <p:spPr>
          <a:xfrm>
            <a:off x="6660232" y="120359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a:t>
            </a:r>
            <a:r>
              <a:rPr lang="en-IN" dirty="0" err="1" smtClean="0"/>
              <a:t>Preprocessing</a:t>
            </a:r>
            <a:endParaRPr lang="en-IN" dirty="0"/>
          </a:p>
        </p:txBody>
      </p:sp>
      <p:sp>
        <p:nvSpPr>
          <p:cNvPr id="7" name="Rounded Rectangle 6"/>
          <p:cNvSpPr/>
          <p:nvPr/>
        </p:nvSpPr>
        <p:spPr>
          <a:xfrm>
            <a:off x="971600" y="2211710"/>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Identifying Outliers and </a:t>
            </a:r>
            <a:r>
              <a:rPr lang="en-IN" dirty="0" err="1" smtClean="0"/>
              <a:t>Skewness</a:t>
            </a:r>
            <a:endParaRPr lang="en-IN" dirty="0"/>
          </a:p>
        </p:txBody>
      </p:sp>
      <p:sp>
        <p:nvSpPr>
          <p:cNvPr id="8" name="Rounded Rectangle 7"/>
          <p:cNvSpPr/>
          <p:nvPr/>
        </p:nvSpPr>
        <p:spPr>
          <a:xfrm>
            <a:off x="971600" y="336383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Label Encoder and Scaling</a:t>
            </a:r>
            <a:endParaRPr lang="en-IN" dirty="0"/>
          </a:p>
        </p:txBody>
      </p:sp>
      <p:sp>
        <p:nvSpPr>
          <p:cNvPr id="9" name="Rounded Rectangle 8"/>
          <p:cNvSpPr/>
          <p:nvPr/>
        </p:nvSpPr>
        <p:spPr>
          <a:xfrm>
            <a:off x="1043608" y="4227934"/>
            <a:ext cx="144016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Saving the Model &amp; Predictions</a:t>
            </a:r>
            <a:endParaRPr lang="en-IN" dirty="0"/>
          </a:p>
        </p:txBody>
      </p:sp>
      <p:sp>
        <p:nvSpPr>
          <p:cNvPr id="11" name="Rounded Rectangle 10"/>
          <p:cNvSpPr/>
          <p:nvPr/>
        </p:nvSpPr>
        <p:spPr>
          <a:xfrm>
            <a:off x="3808171" y="2283718"/>
            <a:ext cx="165618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Visualizations</a:t>
            </a:r>
          </a:p>
          <a:p>
            <a:pPr algn="ctr"/>
            <a:r>
              <a:rPr lang="en-IN" dirty="0" smtClean="0"/>
              <a:t>(EDA)</a:t>
            </a:r>
            <a:endParaRPr lang="en-IN" dirty="0"/>
          </a:p>
        </p:txBody>
      </p:sp>
      <p:sp>
        <p:nvSpPr>
          <p:cNvPr id="12" name="Rounded Rectangle 11"/>
          <p:cNvSpPr/>
          <p:nvPr/>
        </p:nvSpPr>
        <p:spPr>
          <a:xfrm>
            <a:off x="6660232" y="2139702"/>
            <a:ext cx="18002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Finding and Treating Null Values</a:t>
            </a:r>
            <a:endParaRPr lang="en-IN" dirty="0"/>
          </a:p>
        </p:txBody>
      </p:sp>
      <p:sp>
        <p:nvSpPr>
          <p:cNvPr id="13" name="Rounded Rectangle 12"/>
          <p:cNvSpPr/>
          <p:nvPr/>
        </p:nvSpPr>
        <p:spPr>
          <a:xfrm>
            <a:off x="3808171" y="3153397"/>
            <a:ext cx="1656183" cy="786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Checking Correlation and VIF</a:t>
            </a:r>
            <a:endParaRPr lang="en-IN" dirty="0"/>
          </a:p>
        </p:txBody>
      </p:sp>
      <p:sp>
        <p:nvSpPr>
          <p:cNvPr id="14" name="Rounded Rectangle 13"/>
          <p:cNvSpPr/>
          <p:nvPr/>
        </p:nvSpPr>
        <p:spPr>
          <a:xfrm>
            <a:off x="3923928" y="4083918"/>
            <a:ext cx="154042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Hyper Parameter Tuning</a:t>
            </a:r>
            <a:endParaRPr lang="en-IN" dirty="0"/>
          </a:p>
        </p:txBody>
      </p:sp>
      <p:sp>
        <p:nvSpPr>
          <p:cNvPr id="15" name="Rounded Rectangle 14"/>
          <p:cNvSpPr/>
          <p:nvPr/>
        </p:nvSpPr>
        <p:spPr>
          <a:xfrm>
            <a:off x="6780406" y="3153397"/>
            <a:ext cx="1680026" cy="66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Building</a:t>
            </a:r>
            <a:endParaRPr lang="en-IN" dirty="0"/>
          </a:p>
        </p:txBody>
      </p:sp>
      <p:sp>
        <p:nvSpPr>
          <p:cNvPr id="16" name="Rounded Rectangle 15"/>
          <p:cNvSpPr/>
          <p:nvPr/>
        </p:nvSpPr>
        <p:spPr>
          <a:xfrm>
            <a:off x="6780406" y="4083918"/>
            <a:ext cx="168002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R2 Score, CV &amp; Evaluation Metrics</a:t>
            </a:r>
            <a:endParaRPr lang="en-IN" dirty="0"/>
          </a:p>
        </p:txBody>
      </p:sp>
      <p:sp>
        <p:nvSpPr>
          <p:cNvPr id="17" name="Right Arrow 16"/>
          <p:cNvSpPr/>
          <p:nvPr/>
        </p:nvSpPr>
        <p:spPr>
          <a:xfrm>
            <a:off x="2699792" y="1419622"/>
            <a:ext cx="100811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5652120" y="141962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7452320" y="1851670"/>
            <a:ext cx="168099"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a:off x="1619672" y="3003799"/>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eft Arrow 22"/>
          <p:cNvSpPr/>
          <p:nvPr/>
        </p:nvSpPr>
        <p:spPr>
          <a:xfrm>
            <a:off x="5652120" y="2355726"/>
            <a:ext cx="936104"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eft Arrow 23"/>
          <p:cNvSpPr/>
          <p:nvPr/>
        </p:nvSpPr>
        <p:spPr>
          <a:xfrm>
            <a:off x="2699792" y="2355726"/>
            <a:ext cx="1008112"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a:off x="2699792" y="3363839"/>
            <a:ext cx="1008112" cy="288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5652120" y="3363839"/>
            <a:ext cx="1008112" cy="288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own Arrow 26"/>
          <p:cNvSpPr/>
          <p:nvPr/>
        </p:nvSpPr>
        <p:spPr>
          <a:xfrm>
            <a:off x="7536369" y="3821038"/>
            <a:ext cx="203983" cy="26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 Arrow 27"/>
          <p:cNvSpPr/>
          <p:nvPr/>
        </p:nvSpPr>
        <p:spPr>
          <a:xfrm>
            <a:off x="5556029" y="4227934"/>
            <a:ext cx="1128286"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Left Arrow 28"/>
          <p:cNvSpPr/>
          <p:nvPr/>
        </p:nvSpPr>
        <p:spPr>
          <a:xfrm>
            <a:off x="2699792" y="4335946"/>
            <a:ext cx="1108379"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6255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295</TotalTime>
  <Words>4924</Words>
  <Application>Microsoft Office PowerPoint</Application>
  <PresentationFormat>On-screen Show (16:9)</PresentationFormat>
  <Paragraphs>231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CAR PRICE PREDICTION PROJECT PRESENTATION</vt:lpstr>
      <vt:lpstr>AGENDA</vt:lpstr>
      <vt:lpstr>INTRODUCTION</vt:lpstr>
      <vt:lpstr>PROBLEM STATEMENT</vt:lpstr>
      <vt:lpstr>PROBLEM UNDERSTANDING</vt:lpstr>
      <vt:lpstr>What is used Car Price?</vt:lpstr>
      <vt:lpstr>Benefits of Buying Used Cars</vt:lpstr>
      <vt:lpstr>Importance of used Cars</vt:lpstr>
      <vt:lpstr>Data Analysis and Model Building Flowchart</vt:lpstr>
      <vt:lpstr>Exploratory Data Analysis (EDA)</vt:lpstr>
      <vt:lpstr>Visualization : Univariate Analysis</vt:lpstr>
      <vt:lpstr>Univariate Analysis: Visualizing Counts of Categorical Variables</vt:lpstr>
      <vt:lpstr>Univariate Analysis: Visualizing counts of Categorical Variables</vt:lpstr>
      <vt:lpstr>Bivariate Analysis: Visualizing Categorical Variables vs Label</vt:lpstr>
      <vt:lpstr>Bivariate Analysis: Visualizing Categorical Variables vs Label</vt:lpstr>
      <vt:lpstr>Bivariate Analysis: Visualizing Categorical Variables vs Label</vt:lpstr>
      <vt:lpstr>Bivariate Analysis: Visualizing Categorical Variables vs Label</vt:lpstr>
      <vt:lpstr>Bivariate Analysis: Visualizing Numerical Values vs Label</vt:lpstr>
      <vt:lpstr>Bivariate Analysis: Visualizing Numerical Variables vs Label</vt:lpstr>
      <vt:lpstr>Bivariate Analysis: Visualizing Numerical Values vs Label</vt:lpstr>
      <vt:lpstr>Bivariate Analysis: Visualizing Two Independent Variables</vt:lpstr>
      <vt:lpstr>Identifying the outliers using Box Plot</vt:lpstr>
      <vt:lpstr>Correlation Between Features and Label</vt:lpstr>
      <vt:lpstr>Data Analysis Steps done</vt:lpstr>
      <vt:lpstr>Assumptions</vt:lpstr>
      <vt:lpstr>Model Building</vt:lpstr>
      <vt:lpstr>I. Decision Tree Regressor</vt:lpstr>
      <vt:lpstr>II. Random Forest Regressor</vt:lpstr>
      <vt:lpstr>III. Extra Tree Regressor</vt:lpstr>
      <vt:lpstr>IV. Gradient Boosting Regressor</vt:lpstr>
      <vt:lpstr>V. Extreme Gradient Boosting Regressor</vt:lpstr>
      <vt:lpstr>VI. Bagging Regressor</vt:lpstr>
      <vt:lpstr>VII. Kneighbors Regressor</vt:lpstr>
      <vt:lpstr>MODEL SELECTION</vt:lpstr>
      <vt:lpstr>Hyper Parameter Tuning and Creating Final Model</vt:lpstr>
      <vt:lpstr>Saving the Final Model and Predictions from Saved Model</vt:lpstr>
      <vt:lpstr>Final Model Plotting after Tuning</vt:lpstr>
      <vt:lpstr>PowerPoint Presentation</vt:lpstr>
      <vt:lpstr>Conclusion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194</cp:revision>
  <dcterms:created xsi:type="dcterms:W3CDTF">2022-12-16T06:47:38Z</dcterms:created>
  <dcterms:modified xsi:type="dcterms:W3CDTF">2022-12-16T11:43:38Z</dcterms:modified>
</cp:coreProperties>
</file>