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9843BB-78DE-4069-9C2B-7DFF4D50EBFD}" type="datetimeFigureOut">
              <a:rPr lang="en-IN" smtClean="0"/>
              <a:t>06-02-2023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3801E5A-7FB4-4D3C-95AE-961868B566D0}" type="slidenum">
              <a:rPr lang="en-IN" smtClean="0"/>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843BB-78DE-4069-9C2B-7DFF4D50EBFD}"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01E5A-7FB4-4D3C-95AE-961868B566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843BB-78DE-4069-9C2B-7DFF4D50EBFD}"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01E5A-7FB4-4D3C-95AE-961868B566D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69843BB-78DE-4069-9C2B-7DFF4D50EBFD}"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01E5A-7FB4-4D3C-95AE-961868B566D0}" type="slidenum">
              <a:rPr lang="en-IN" smtClean="0"/>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9843BB-78DE-4069-9C2B-7DFF4D50EBFD}" type="datetimeFigureOut">
              <a:rPr lang="en-IN" smtClean="0"/>
              <a:t>06-02-2023</a:t>
            </a:fld>
            <a:endParaRPr lang="en-IN"/>
          </a:p>
        </p:txBody>
      </p:sp>
      <p:sp>
        <p:nvSpPr>
          <p:cNvPr id="5" name="Footer Placeholder 4"/>
          <p:cNvSpPr>
            <a:spLocks noGrp="1"/>
          </p:cNvSpPr>
          <p:nvPr>
            <p:ph type="ftr" sz="quarter" idx="11"/>
          </p:nvPr>
        </p:nvSpPr>
        <p:spPr>
          <a:xfrm>
            <a:off x="800100" y="4629150"/>
            <a:ext cx="4000500" cy="342900"/>
          </a:xfrm>
        </p:spPr>
        <p:txBody>
          <a:bodyPr/>
          <a:lstStyle/>
          <a:p>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C3801E5A-7FB4-4D3C-95AE-961868B566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9843BB-78DE-4069-9C2B-7DFF4D50EBFD}"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01E5A-7FB4-4D3C-95AE-961868B566D0}" type="slidenum">
              <a:rPr lang="en-IN" smtClean="0"/>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69843BB-78DE-4069-9C2B-7DFF4D50EBFD}" type="datetimeFigureOut">
              <a:rPr lang="en-IN" smtClean="0"/>
              <a:t>06-02-2023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01E5A-7FB4-4D3C-95AE-961868B566D0}" type="slidenum">
              <a:rPr lang="en-IN" smtClean="0"/>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9843BB-78DE-4069-9C2B-7DFF4D50EBFD}" type="datetimeFigureOut">
              <a:rPr lang="en-IN" smtClean="0"/>
              <a:t>06-02-2023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01E5A-7FB4-4D3C-95AE-961868B566D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843BB-78DE-4069-9C2B-7DFF4D50EBFD}" type="datetimeFigureOut">
              <a:rPr lang="en-IN" smtClean="0"/>
              <a:t>06-02-2023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01E5A-7FB4-4D3C-95AE-961868B566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9843BB-78DE-4069-9C2B-7DFF4D50EBFD}"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01E5A-7FB4-4D3C-95AE-961868B566D0}" type="slidenum">
              <a:rPr lang="en-IN" smtClean="0"/>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9843BB-78DE-4069-9C2B-7DFF4D50EBFD}" type="datetimeFigureOut">
              <a:rPr lang="en-IN" smtClean="0"/>
              <a:t>06-02-2023</a:t>
            </a:fld>
            <a:endParaRPr lang="en-IN"/>
          </a:p>
        </p:txBody>
      </p:sp>
      <p:sp>
        <p:nvSpPr>
          <p:cNvPr id="6" name="Footer Placeholder 5"/>
          <p:cNvSpPr>
            <a:spLocks noGrp="1"/>
          </p:cNvSpPr>
          <p:nvPr>
            <p:ph type="ftr" sz="quarter" idx="11"/>
          </p:nvPr>
        </p:nvSpPr>
        <p:spPr>
          <a:xfrm>
            <a:off x="914400" y="4629150"/>
            <a:ext cx="3886200" cy="342900"/>
          </a:xfrm>
        </p:spPr>
        <p:txBody>
          <a:bodyPr/>
          <a:lstStyle/>
          <a:p>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C3801E5A-7FB4-4D3C-95AE-961868B566D0}" type="slidenum">
              <a:rPr lang="en-IN" smtClean="0"/>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A69843BB-78DE-4069-9C2B-7DFF4D50EBFD}" type="datetimeFigureOut">
              <a:rPr lang="en-IN" smtClean="0"/>
              <a:t>06-02-2023</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3801E5A-7FB4-4D3C-95AE-961868B566D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76056" y="3705876"/>
            <a:ext cx="3808512" cy="812676"/>
          </a:xfrm>
        </p:spPr>
        <p:txBody>
          <a:bodyPr>
            <a:normAutofit fontScale="92500" lnSpcReduction="20000"/>
          </a:bodyPr>
          <a:lstStyle/>
          <a:p>
            <a:r>
              <a:rPr lang="en-IN" b="1" dirty="0" smtClean="0"/>
              <a:t>Submitted by</a:t>
            </a:r>
          </a:p>
          <a:p>
            <a:r>
              <a:rPr lang="en-IN" b="1" dirty="0" smtClean="0"/>
              <a:t>KAYALVIZHI . </a:t>
            </a:r>
            <a:r>
              <a:rPr lang="en-IN" b="1" dirty="0"/>
              <a:t>P</a:t>
            </a:r>
          </a:p>
        </p:txBody>
      </p:sp>
      <p:sp>
        <p:nvSpPr>
          <p:cNvPr id="2" name="Title 1"/>
          <p:cNvSpPr>
            <a:spLocks noGrp="1"/>
          </p:cNvSpPr>
          <p:nvPr>
            <p:ph type="ctr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EMAIL SPAM CLASSIFIER</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0986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VISUALIZATIONS</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images.png"/>
          <p:cNvPicPr>
            <a:picLocks noGrp="1" noChangeAspect="1"/>
          </p:cNvPicPr>
          <p:nvPr>
            <p:ph sz="quarter" idx="1"/>
          </p:nvPr>
        </p:nvPicPr>
        <p:blipFill>
          <a:blip r:embed="rId2"/>
          <a:stretch>
            <a:fillRect/>
          </a:stretch>
        </p:blipFill>
        <p:spPr>
          <a:xfrm>
            <a:off x="899592" y="1347614"/>
            <a:ext cx="2143125" cy="209225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7614"/>
            <a:ext cx="25336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6639" y="3723878"/>
            <a:ext cx="8280920" cy="1077218"/>
          </a:xfrm>
          <a:prstGeom prst="rect">
            <a:avLst/>
          </a:prstGeom>
        </p:spPr>
        <p:txBody>
          <a:bodyPr wrap="square">
            <a:spAutoFit/>
          </a:bodyPr>
          <a:lstStyle/>
          <a:p>
            <a:pPr lvl="0"/>
            <a:r>
              <a:rPr lang="en-IN" b="1" u="sng" dirty="0" smtClean="0">
                <a:solidFill>
                  <a:schemeClr val="dk1"/>
                </a:solidFill>
                <a:latin typeface="Times New Roman" pitchFamily="18" charset="0"/>
                <a:ea typeface="Caesar Dressing"/>
                <a:cs typeface="Times New Roman" pitchFamily="18" charset="0"/>
                <a:sym typeface="Caesar Dressing"/>
              </a:rPr>
              <a:t>OBSERVATIONS</a:t>
            </a:r>
            <a:r>
              <a:rPr lang="en-IN" b="1" dirty="0" smtClean="0">
                <a:solidFill>
                  <a:schemeClr val="dk1"/>
                </a:solidFill>
                <a:latin typeface="Times New Roman" pitchFamily="18" charset="0"/>
                <a:ea typeface="Caesar Dressing"/>
                <a:cs typeface="Times New Roman" pitchFamily="18" charset="0"/>
                <a:sym typeface="Caesar Dressing"/>
              </a:rPr>
              <a:t>:</a:t>
            </a:r>
          </a:p>
          <a:p>
            <a:pPr lvl="0">
              <a:spcBef>
                <a:spcPts val="1200"/>
              </a:spcBef>
              <a:spcAft>
                <a:spcPts val="1200"/>
              </a:spcAft>
            </a:pPr>
            <a:r>
              <a:rPr lang="en-IN" dirty="0" smtClean="0">
                <a:latin typeface="Times New Roman" pitchFamily="18" charset="0"/>
                <a:ea typeface="Caesar Dressing"/>
                <a:cs typeface="Times New Roman" pitchFamily="18" charset="0"/>
                <a:sym typeface="Caesar Dressing"/>
              </a:rPr>
              <a:t>From the pie chart we can notice approximately 87.3 % of the MESSAGE are </a:t>
            </a:r>
            <a:r>
              <a:rPr lang="en-IN" b="1" dirty="0" smtClean="0">
                <a:latin typeface="Times New Roman" pitchFamily="18" charset="0"/>
                <a:ea typeface="Caesar Dressing"/>
                <a:cs typeface="Times New Roman" pitchFamily="18" charset="0"/>
                <a:sym typeface="Caesar Dressing"/>
              </a:rPr>
              <a:t>HAM</a:t>
            </a:r>
            <a:r>
              <a:rPr lang="en-IN" dirty="0" smtClean="0">
                <a:latin typeface="Times New Roman" pitchFamily="18" charset="0"/>
                <a:ea typeface="Caesar Dressing"/>
                <a:cs typeface="Times New Roman" pitchFamily="18" charset="0"/>
                <a:sym typeface="Caesar Dressing"/>
              </a:rPr>
              <a:t>, 12.6% of the MESSEAGE are </a:t>
            </a:r>
            <a:r>
              <a:rPr lang="en-IN" b="1" dirty="0" smtClean="0">
                <a:latin typeface="Times New Roman" pitchFamily="18" charset="0"/>
                <a:ea typeface="Caesar Dressing"/>
                <a:cs typeface="Times New Roman" pitchFamily="18" charset="0"/>
                <a:sym typeface="Caesar Dressing"/>
              </a:rPr>
              <a:t>SPAM</a:t>
            </a:r>
            <a:r>
              <a:rPr lang="en-IN" dirty="0" smtClean="0">
                <a:latin typeface="Times New Roman" pitchFamily="18" charset="0"/>
                <a:ea typeface="Caesar Dressing"/>
                <a:cs typeface="Times New Roman" pitchFamily="18" charset="0"/>
                <a:sym typeface="Caesar Dressing"/>
              </a:rPr>
              <a:t>. </a:t>
            </a:r>
            <a:endParaRPr lang="en-IN"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226794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395536" y="3651870"/>
            <a:ext cx="8287454" cy="862980"/>
          </a:xfrm>
        </p:spPr>
        <p:txBody>
          <a:bodyPr>
            <a:normAutofit/>
          </a:bodyPr>
          <a:lstStyle/>
          <a:p>
            <a:pPr marL="0" indent="0">
              <a:buNone/>
            </a:pPr>
            <a:r>
              <a:rPr lang="en-IN" sz="2000" dirty="0" smtClean="0">
                <a:latin typeface="Times New Roman" pitchFamily="18" charset="0"/>
                <a:cs typeface="Times New Roman" pitchFamily="18" charset="0"/>
              </a:rPr>
              <a:t>The Yellow lines shows the </a:t>
            </a:r>
            <a:r>
              <a:rPr lang="en-IN" sz="2000" dirty="0" err="1" smtClean="0">
                <a:latin typeface="Times New Roman" pitchFamily="18" charset="0"/>
                <a:cs typeface="Times New Roman" pitchFamily="18" charset="0"/>
              </a:rPr>
              <a:t>Num_characters</a:t>
            </a:r>
            <a:r>
              <a:rPr lang="en-IN" sz="2000" dirty="0" smtClean="0">
                <a:latin typeface="Times New Roman" pitchFamily="18" charset="0"/>
                <a:cs typeface="Times New Roman" pitchFamily="18" charset="0"/>
              </a:rPr>
              <a:t> of HAM messages, Red lines shows the </a:t>
            </a:r>
            <a:r>
              <a:rPr lang="en-IN" sz="2000" dirty="0" err="1" smtClean="0">
                <a:latin typeface="Times New Roman" pitchFamily="18" charset="0"/>
                <a:cs typeface="Times New Roman" pitchFamily="18" charset="0"/>
              </a:rPr>
              <a:t>Num_characters</a:t>
            </a:r>
            <a:r>
              <a:rPr lang="en-IN" sz="2000" dirty="0" smtClean="0">
                <a:latin typeface="Times New Roman" pitchFamily="18" charset="0"/>
                <a:cs typeface="Times New Roman" pitchFamily="18" charset="0"/>
              </a:rPr>
              <a:t> SPAM messages.</a:t>
            </a:r>
            <a:endParaRPr lang="en-IN" sz="2000" dirty="0">
              <a:latin typeface="Times New Roman" pitchFamily="18" charset="0"/>
              <a:cs typeface="Times New Roman" pitchFamily="18" charset="0"/>
            </a:endParaRP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19672" y="339502"/>
            <a:ext cx="5328592" cy="312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78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611560" y="3992488"/>
            <a:ext cx="8071430" cy="955526"/>
          </a:xfrm>
        </p:spPr>
        <p:txBody>
          <a:bodyPr>
            <a:normAutofit/>
          </a:bodyPr>
          <a:lstStyle/>
          <a:p>
            <a:pPr marL="0" indent="0">
              <a:buNone/>
            </a:pPr>
            <a:r>
              <a:rPr lang="en-IN" sz="2000" dirty="0">
                <a:latin typeface="Times New Roman" pitchFamily="18" charset="0"/>
                <a:cs typeface="Times New Roman" pitchFamily="18" charset="0"/>
              </a:rPr>
              <a:t>The Yellow lines shows the </a:t>
            </a:r>
            <a:r>
              <a:rPr lang="en-IN" sz="2000" dirty="0" err="1" smtClean="0">
                <a:latin typeface="Times New Roman" pitchFamily="18" charset="0"/>
                <a:cs typeface="Times New Roman" pitchFamily="18" charset="0"/>
              </a:rPr>
              <a:t>Num_words</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of HAM messages, Red lines shows the </a:t>
            </a:r>
            <a:r>
              <a:rPr lang="en-IN" sz="2000" dirty="0" err="1" smtClean="0">
                <a:latin typeface="Times New Roman" pitchFamily="18" charset="0"/>
                <a:cs typeface="Times New Roman" pitchFamily="18" charset="0"/>
              </a:rPr>
              <a:t>Num_words</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SPAM messages.</a:t>
            </a:r>
            <a:endParaRPr lang="en-IN" sz="2000" dirty="0">
              <a:latin typeface="Times New Roman" pitchFamily="18" charset="0"/>
              <a:cs typeface="Times New Roman" pitchFamily="18" charset="0"/>
            </a:endParaRP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73022" y="339725"/>
            <a:ext cx="498830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70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796136" y="1085850"/>
            <a:ext cx="2886854" cy="2638028"/>
          </a:xfrm>
        </p:spPr>
        <p:txBody>
          <a:bodyPr>
            <a:normAutofit/>
          </a:bodyPr>
          <a:lstStyle/>
          <a:p>
            <a:pPr marL="0" indent="0">
              <a:buNone/>
            </a:pPr>
            <a:r>
              <a:rPr lang="en-IN" sz="2000" dirty="0" smtClean="0">
                <a:latin typeface="Times New Roman" pitchFamily="18" charset="0"/>
                <a:cs typeface="Times New Roman" pitchFamily="18" charset="0"/>
              </a:rPr>
              <a:t>The graph is the </a:t>
            </a:r>
            <a:r>
              <a:rPr lang="en-IN" sz="2000" dirty="0" err="1" smtClean="0">
                <a:latin typeface="Times New Roman" pitchFamily="18" charset="0"/>
                <a:cs typeface="Times New Roman" pitchFamily="18" charset="0"/>
              </a:rPr>
              <a:t>pairplot</a:t>
            </a:r>
            <a:r>
              <a:rPr lang="en-IN" sz="2000" dirty="0" smtClean="0">
                <a:latin typeface="Times New Roman" pitchFamily="18" charset="0"/>
                <a:cs typeface="Times New Roman" pitchFamily="18" charset="0"/>
              </a:rPr>
              <a:t> to show the relation between </a:t>
            </a:r>
            <a:r>
              <a:rPr lang="en-IN" sz="2000" dirty="0" err="1" smtClean="0">
                <a:latin typeface="Times New Roman" pitchFamily="18" charset="0"/>
                <a:cs typeface="Times New Roman" pitchFamily="18" charset="0"/>
              </a:rPr>
              <a:t>Num_characters</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Num_words</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Num_sentence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92203" y="484188"/>
            <a:ext cx="4390944"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58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6588224" y="1635646"/>
            <a:ext cx="2166774" cy="1629916"/>
          </a:xfrm>
        </p:spPr>
        <p:txBody>
          <a:bodyPr>
            <a:normAutofit/>
          </a:bodyPr>
          <a:lstStyle/>
          <a:p>
            <a:pPr marL="0" indent="0">
              <a:buNone/>
            </a:pPr>
            <a:r>
              <a:rPr lang="en-IN" sz="2000" dirty="0" err="1" smtClean="0">
                <a:latin typeface="Times New Roman" pitchFamily="18" charset="0"/>
                <a:cs typeface="Times New Roman" pitchFamily="18" charset="0"/>
              </a:rPr>
              <a:t>Num_words</a:t>
            </a:r>
            <a:r>
              <a:rPr lang="en-IN" sz="2000" dirty="0" smtClean="0">
                <a:latin typeface="Times New Roman" pitchFamily="18" charset="0"/>
                <a:cs typeface="Times New Roman" pitchFamily="18" charset="0"/>
              </a:rPr>
              <a:t> is highly positively correlated with Target.</a:t>
            </a:r>
            <a:endParaRPr lang="en-IN" sz="2000" dirty="0">
              <a:latin typeface="Times New Roman" pitchFamily="18" charset="0"/>
              <a:cs typeface="Times New Roman" pitchFamily="18" charset="0"/>
            </a:endParaRPr>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915567"/>
            <a:ext cx="4305672" cy="330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51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371950"/>
            <a:ext cx="7992888" cy="504056"/>
          </a:xfrm>
        </p:spPr>
        <p:txBody>
          <a:bodyPr>
            <a:normAutofit/>
          </a:bodyPr>
          <a:lstStyle/>
          <a:p>
            <a:r>
              <a:rPr lang="en-GB" sz="2000" dirty="0" smtClean="0">
                <a:solidFill>
                  <a:schemeClr val="tx1"/>
                </a:solidFill>
                <a:latin typeface="Times New Roman" pitchFamily="18" charset="0"/>
                <a:ea typeface="Caesar Dressing"/>
                <a:cs typeface="Times New Roman" pitchFamily="18" charset="0"/>
                <a:sym typeface="Caesar Dressing"/>
              </a:rPr>
              <a:t>These </a:t>
            </a:r>
            <a:r>
              <a:rPr lang="en-GB" sz="2000" dirty="0">
                <a:solidFill>
                  <a:schemeClr val="tx1"/>
                </a:solidFill>
                <a:latin typeface="Times New Roman" pitchFamily="18" charset="0"/>
                <a:ea typeface="Caesar Dressing"/>
                <a:cs typeface="Times New Roman" pitchFamily="18" charset="0"/>
                <a:sym typeface="Caesar Dressing"/>
              </a:rPr>
              <a:t>are the toxic words which frequently appear in the Malignant </a:t>
            </a:r>
            <a:r>
              <a:rPr lang="en-GB" sz="2000" dirty="0" smtClean="0">
                <a:solidFill>
                  <a:schemeClr val="tx1"/>
                </a:solidFill>
                <a:latin typeface="Times New Roman" pitchFamily="18" charset="0"/>
                <a:ea typeface="Caesar Dressing"/>
                <a:cs typeface="Times New Roman" pitchFamily="18" charset="0"/>
                <a:sym typeface="Caesar Dressing"/>
              </a:rPr>
              <a:t>column.</a:t>
            </a:r>
            <a:endParaRPr lang="en-IN" sz="2000" dirty="0">
              <a:solidFill>
                <a:schemeClr val="tx1"/>
              </a:solidFill>
              <a:latin typeface="Times New Roman" pitchFamily="18" charset="0"/>
              <a:cs typeface="Times New Roman" pitchFamily="18" charset="0"/>
            </a:endParaRPr>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23654" y="560149"/>
            <a:ext cx="3524742" cy="34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716016" y="627063"/>
            <a:ext cx="383322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63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DATA ANALYSIS STEPS</a:t>
            </a:r>
            <a:endParaRPr lang="en-IN" sz="36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1085850"/>
            <a:ext cx="8496944" cy="3862164"/>
          </a:xfrm>
        </p:spPr>
        <p:txBody>
          <a:bodyPr>
            <a:normAutofit lnSpcReduction="10000"/>
          </a:bodyPr>
          <a:lstStyle/>
          <a:p>
            <a:pPr marL="412750" lvl="0" indent="-285750">
              <a:lnSpc>
                <a:spcPct val="115000"/>
              </a:lnSpc>
              <a:spcBef>
                <a:spcPts val="0"/>
              </a:spcBef>
              <a:buClr>
                <a:schemeClr val="accent2">
                  <a:lumMod val="50000"/>
                </a:schemeClr>
              </a:buClr>
              <a:buSzPts val="1600"/>
              <a:buFont typeface="Wingdings" pitchFamily="2" charset="2"/>
              <a:buChar char="Ø"/>
            </a:pPr>
            <a:r>
              <a:rPr lang="en-IN" sz="1800" dirty="0">
                <a:latin typeface="Times New Roman" pitchFamily="18" charset="0"/>
                <a:ea typeface="Caesar Dressing"/>
                <a:cs typeface="Times New Roman" pitchFamily="18" charset="0"/>
                <a:sym typeface="Caesar Dressing"/>
              </a:rPr>
              <a:t>I have extracted some features and removed the feature “Id” to improve data normality and linearity.</a:t>
            </a:r>
          </a:p>
          <a:p>
            <a:pPr marL="412750" lvl="0" indent="-285750">
              <a:lnSpc>
                <a:spcPct val="115000"/>
              </a:lnSpc>
              <a:spcBef>
                <a:spcPts val="0"/>
              </a:spcBef>
              <a:buClr>
                <a:schemeClr val="accent2">
                  <a:lumMod val="50000"/>
                </a:schemeClr>
              </a:buClr>
              <a:buSzPts val="1600"/>
              <a:buFont typeface="Wingdings" pitchFamily="2" charset="2"/>
              <a:buChar char="Ø"/>
            </a:pPr>
            <a:r>
              <a:rPr lang="en-IN" sz="1800" dirty="0">
                <a:latin typeface="Times New Roman" pitchFamily="18" charset="0"/>
                <a:ea typeface="Caesar Dressing"/>
                <a:cs typeface="Times New Roman" pitchFamily="18" charset="0"/>
                <a:sym typeface="Caesar Dressing"/>
              </a:rPr>
              <a:t>Done text pre-processing techniques like: Removing Punctuations and other special characters, Splitting the comments into individual words, Removing Stop Words, Stemming and Lemmatization. </a:t>
            </a:r>
          </a:p>
          <a:p>
            <a:pPr marL="412750" lvl="0" indent="-285750">
              <a:lnSpc>
                <a:spcPct val="115000"/>
              </a:lnSpc>
              <a:spcBef>
                <a:spcPts val="0"/>
              </a:spcBef>
              <a:buClr>
                <a:schemeClr val="accent2">
                  <a:lumMod val="50000"/>
                </a:schemeClr>
              </a:buClr>
              <a:buSzPts val="1600"/>
              <a:buFont typeface="Wingdings" pitchFamily="2" charset="2"/>
              <a:buChar char="Ø"/>
            </a:pPr>
            <a:r>
              <a:rPr lang="en-IN" sz="1800" dirty="0">
                <a:latin typeface="Times New Roman" pitchFamily="18" charset="0"/>
                <a:ea typeface="Caesar Dressing"/>
                <a:cs typeface="Times New Roman" pitchFamily="18" charset="0"/>
                <a:sym typeface="Caesar Dressing"/>
              </a:rPr>
              <a:t>Then created new column as </a:t>
            </a:r>
            <a:r>
              <a:rPr lang="en-IN" sz="1800" dirty="0" err="1">
                <a:latin typeface="Times New Roman" pitchFamily="18" charset="0"/>
                <a:ea typeface="Caesar Dressing"/>
                <a:cs typeface="Times New Roman" pitchFamily="18" charset="0"/>
                <a:sym typeface="Caesar Dressing"/>
              </a:rPr>
              <a:t>clean_length</a:t>
            </a:r>
            <a:r>
              <a:rPr lang="en-IN" sz="1800" dirty="0">
                <a:latin typeface="Times New Roman" pitchFamily="18" charset="0"/>
                <a:ea typeface="Caesar Dressing"/>
                <a:cs typeface="Times New Roman" pitchFamily="18" charset="0"/>
                <a:sym typeface="Caesar Dressing"/>
              </a:rPr>
              <a:t> after cleaning the data. </a:t>
            </a:r>
          </a:p>
          <a:p>
            <a:pPr marL="412750" lvl="0" indent="-285750">
              <a:lnSpc>
                <a:spcPct val="115000"/>
              </a:lnSpc>
              <a:spcBef>
                <a:spcPts val="0"/>
              </a:spcBef>
              <a:buClr>
                <a:schemeClr val="accent2">
                  <a:lumMod val="50000"/>
                </a:schemeClr>
              </a:buClr>
              <a:buSzPts val="1600"/>
              <a:buFont typeface="Wingdings" pitchFamily="2" charset="2"/>
              <a:buChar char="Ø"/>
            </a:pPr>
            <a:r>
              <a:rPr lang="en-IN" sz="1800" dirty="0">
                <a:latin typeface="Times New Roman" pitchFamily="18" charset="0"/>
                <a:ea typeface="Caesar Dressing"/>
                <a:cs typeface="Times New Roman" pitchFamily="18" charset="0"/>
                <a:sym typeface="Caesar Dressing"/>
              </a:rPr>
              <a:t>All these steps were done on both train and test datasets. </a:t>
            </a:r>
          </a:p>
          <a:p>
            <a:pPr marL="412750" lvl="0" indent="-285750">
              <a:lnSpc>
                <a:spcPct val="115000"/>
              </a:lnSpc>
              <a:spcBef>
                <a:spcPts val="0"/>
              </a:spcBef>
              <a:buClr>
                <a:schemeClr val="accent2">
                  <a:lumMod val="50000"/>
                </a:schemeClr>
              </a:buClr>
              <a:buSzPts val="1600"/>
              <a:buFont typeface="Wingdings" pitchFamily="2" charset="2"/>
              <a:buChar char="Ø"/>
            </a:pPr>
            <a:r>
              <a:rPr lang="en-IN" sz="1800" dirty="0">
                <a:latin typeface="Times New Roman" pitchFamily="18" charset="0"/>
                <a:ea typeface="Caesar Dressing"/>
                <a:cs typeface="Times New Roman" pitchFamily="18" charset="0"/>
                <a:sym typeface="Caesar Dressing"/>
              </a:rPr>
              <a:t>Used Pearson’s correlation coefficient and heat map to check the correlation. </a:t>
            </a:r>
          </a:p>
          <a:p>
            <a:pPr marL="412750" lvl="0" indent="-285750">
              <a:spcBef>
                <a:spcPts val="0"/>
              </a:spcBef>
              <a:buClr>
                <a:schemeClr val="accent2">
                  <a:lumMod val="50000"/>
                </a:schemeClr>
              </a:buClr>
              <a:buSzPts val="1600"/>
              <a:buFont typeface="Wingdings" pitchFamily="2" charset="2"/>
              <a:buChar char="Ø"/>
            </a:pPr>
            <a:r>
              <a:rPr lang="en-IN" sz="1800" dirty="0">
                <a:ea typeface="Caesar Dressing"/>
                <a:cs typeface="Caesar Dressing"/>
                <a:sym typeface="Caesar Dressing"/>
              </a:rPr>
              <a:t>After getting a cleaned data used TF-IDF </a:t>
            </a:r>
            <a:r>
              <a:rPr lang="en-IN" sz="1800" dirty="0" err="1">
                <a:ea typeface="Caesar Dressing"/>
                <a:cs typeface="Caesar Dressing"/>
                <a:sym typeface="Caesar Dressing"/>
              </a:rPr>
              <a:t>vectorizer</a:t>
            </a:r>
            <a:r>
              <a:rPr lang="en-IN" sz="1800" dirty="0">
                <a:ea typeface="Caesar Dressing"/>
                <a:cs typeface="Caesar Dressing"/>
                <a:sym typeface="Caesar Dressing"/>
              </a:rPr>
              <a:t>. It’ll help to transform the text data to feature vector which can be used as input in our modelling.</a:t>
            </a:r>
          </a:p>
          <a:p>
            <a:pPr marL="412750" lvl="0" indent="-285750">
              <a:spcBef>
                <a:spcPts val="0"/>
              </a:spcBef>
              <a:buClr>
                <a:schemeClr val="accent2">
                  <a:lumMod val="50000"/>
                </a:schemeClr>
              </a:buClr>
              <a:buSzPts val="1600"/>
              <a:buFont typeface="Wingdings" pitchFamily="2" charset="2"/>
              <a:buChar char="Ø"/>
            </a:pPr>
            <a:r>
              <a:rPr lang="en-IN" sz="1800" dirty="0">
                <a:ea typeface="Caesar Dressing"/>
                <a:cs typeface="Caesar Dressing"/>
                <a:sym typeface="Caesar Dressing"/>
              </a:rPr>
              <a:t>Balanced the data using Random-</a:t>
            </a:r>
            <a:r>
              <a:rPr lang="en-IN" sz="1800" dirty="0" err="1">
                <a:ea typeface="Caesar Dressing"/>
                <a:cs typeface="Caesar Dressing"/>
                <a:sym typeface="Caesar Dressing"/>
              </a:rPr>
              <a:t>oversampler</a:t>
            </a:r>
            <a:r>
              <a:rPr lang="en-IN" sz="1800" dirty="0">
                <a:ea typeface="Caesar Dressing"/>
                <a:cs typeface="Caesar Dressing"/>
                <a:sym typeface="Caesar Dressing"/>
              </a:rPr>
              <a:t> mechanism.</a:t>
            </a:r>
          </a:p>
          <a:p>
            <a:pPr marL="412750" lvl="0" indent="-285750">
              <a:spcBef>
                <a:spcPts val="0"/>
              </a:spcBef>
              <a:buClr>
                <a:schemeClr val="accent2">
                  <a:lumMod val="50000"/>
                </a:schemeClr>
              </a:buClr>
              <a:buSzPts val="1600"/>
              <a:buFont typeface="Wingdings" pitchFamily="2" charset="2"/>
              <a:buChar char="Ø"/>
            </a:pPr>
            <a:r>
              <a:rPr lang="en-IN" sz="1800" dirty="0">
                <a:ea typeface="Caesar Dressing"/>
                <a:cs typeface="Caesar Dressing"/>
                <a:sym typeface="Caesar Dressing"/>
              </a:rPr>
              <a:t>Split train and test to build machine learning models. </a:t>
            </a:r>
          </a:p>
          <a:p>
            <a:pPr marL="412750" lvl="0" indent="-285750">
              <a:spcBef>
                <a:spcPts val="0"/>
              </a:spcBef>
              <a:buClr>
                <a:schemeClr val="accent2">
                  <a:lumMod val="50000"/>
                </a:schemeClr>
              </a:buClr>
              <a:buSzPts val="1600"/>
              <a:buFont typeface="Wingdings" pitchFamily="2" charset="2"/>
              <a:buChar char="Ø"/>
            </a:pPr>
            <a:r>
              <a:rPr lang="en-IN" sz="1800" dirty="0">
                <a:ea typeface="Caesar Dressing"/>
                <a:cs typeface="Caesar Dressing"/>
                <a:sym typeface="Caesar Dressing"/>
              </a:rPr>
              <a:t>Model building process will be shown in the further steps</a:t>
            </a:r>
            <a:r>
              <a:rPr lang="en-IN" sz="1800" dirty="0" smtClean="0">
                <a:ea typeface="Caesar Dressing"/>
                <a:cs typeface="Caesar Dressing"/>
                <a:sym typeface="Caesar Dressing"/>
              </a:rPr>
              <a:t>.</a:t>
            </a:r>
            <a:endParaRPr lang="en-IN" sz="1800" dirty="0">
              <a:ea typeface="Caesar Dressing"/>
              <a:cs typeface="Caesar Dressing"/>
              <a:sym typeface="Caesar Dressing"/>
            </a:endParaRPr>
          </a:p>
        </p:txBody>
      </p:sp>
    </p:spTree>
    <p:extLst>
      <p:ext uri="{BB962C8B-B14F-4D97-AF65-F5344CB8AC3E}">
        <p14:creationId xmlns:p14="http://schemas.microsoft.com/office/powerpoint/2010/main" val="383555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MODEL BUILDING</a:t>
            </a:r>
            <a:endParaRPr lang="en-IN" sz="36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marL="0" lvl="0" indent="457200">
              <a:spcBef>
                <a:spcPts val="0"/>
              </a:spcBef>
              <a:buNone/>
            </a:pPr>
            <a:r>
              <a:rPr lang="en-IN" sz="2800" dirty="0">
                <a:latin typeface="Times New Roman" pitchFamily="18" charset="0"/>
                <a:ea typeface="Caesar Dressing"/>
                <a:cs typeface="Times New Roman" pitchFamily="18" charset="0"/>
                <a:sym typeface="Caesar Dressing"/>
              </a:rPr>
              <a:t>In this project there were 6 features which defines the type of comment like </a:t>
            </a:r>
            <a:r>
              <a:rPr lang="en-IN" sz="2800" dirty="0" smtClean="0">
                <a:latin typeface="Times New Roman" pitchFamily="18" charset="0"/>
                <a:ea typeface="Caesar Dressing"/>
                <a:cs typeface="Times New Roman" pitchFamily="18" charset="0"/>
                <a:sym typeface="Caesar Dressing"/>
              </a:rPr>
              <a:t>Text, </a:t>
            </a:r>
            <a:r>
              <a:rPr lang="en-IN" sz="2800" dirty="0" err="1" smtClean="0">
                <a:latin typeface="Times New Roman" pitchFamily="18" charset="0"/>
                <a:ea typeface="Caesar Dressing"/>
                <a:cs typeface="Times New Roman" pitchFamily="18" charset="0"/>
                <a:sym typeface="Caesar Dressing"/>
              </a:rPr>
              <a:t>Num_characters</a:t>
            </a:r>
            <a:r>
              <a:rPr lang="en-IN" sz="2800" dirty="0" smtClean="0">
                <a:latin typeface="Times New Roman" pitchFamily="18" charset="0"/>
                <a:ea typeface="Caesar Dressing"/>
                <a:cs typeface="Times New Roman" pitchFamily="18" charset="0"/>
                <a:sym typeface="Caesar Dressing"/>
              </a:rPr>
              <a:t>, </a:t>
            </a:r>
            <a:r>
              <a:rPr lang="en-IN" sz="2800" dirty="0" err="1" smtClean="0">
                <a:latin typeface="Times New Roman" pitchFamily="18" charset="0"/>
                <a:ea typeface="Caesar Dressing"/>
                <a:cs typeface="Times New Roman" pitchFamily="18" charset="0"/>
                <a:sym typeface="Caesar Dressing"/>
              </a:rPr>
              <a:t>Num_words</a:t>
            </a:r>
            <a:r>
              <a:rPr lang="en-IN" sz="2800" dirty="0" smtClean="0">
                <a:latin typeface="Times New Roman" pitchFamily="18" charset="0"/>
                <a:ea typeface="Caesar Dressing"/>
                <a:cs typeface="Times New Roman" pitchFamily="18" charset="0"/>
                <a:sym typeface="Caesar Dressing"/>
              </a:rPr>
              <a:t>, </a:t>
            </a:r>
            <a:r>
              <a:rPr lang="en-IN" sz="2800" dirty="0" err="1" smtClean="0">
                <a:latin typeface="Times New Roman" pitchFamily="18" charset="0"/>
                <a:ea typeface="Caesar Dressing"/>
                <a:cs typeface="Times New Roman" pitchFamily="18" charset="0"/>
                <a:sym typeface="Caesar Dressing"/>
              </a:rPr>
              <a:t>Num_sentence</a:t>
            </a:r>
            <a:r>
              <a:rPr lang="en-IN" sz="2800" dirty="0" smtClean="0">
                <a:latin typeface="Times New Roman" pitchFamily="18" charset="0"/>
                <a:ea typeface="Caesar Dressing"/>
                <a:cs typeface="Times New Roman" pitchFamily="18" charset="0"/>
                <a:sym typeface="Caesar Dressing"/>
              </a:rPr>
              <a:t>, </a:t>
            </a:r>
            <a:r>
              <a:rPr lang="en-IN" sz="2800" dirty="0" err="1" smtClean="0">
                <a:latin typeface="Times New Roman" pitchFamily="18" charset="0"/>
                <a:ea typeface="Caesar Dressing"/>
                <a:cs typeface="Times New Roman" pitchFamily="18" charset="0"/>
                <a:sym typeface="Caesar Dressing"/>
              </a:rPr>
              <a:t>transformed_text</a:t>
            </a:r>
            <a:r>
              <a:rPr lang="en-IN" sz="2800" dirty="0" smtClean="0">
                <a:latin typeface="Times New Roman" pitchFamily="18" charset="0"/>
                <a:ea typeface="Caesar Dressing"/>
                <a:cs typeface="Times New Roman" pitchFamily="18" charset="0"/>
                <a:sym typeface="Caesar Dressing"/>
              </a:rPr>
              <a:t> but </a:t>
            </a:r>
            <a:r>
              <a:rPr lang="en-IN" sz="2800" dirty="0">
                <a:latin typeface="Times New Roman" pitchFamily="18" charset="0"/>
                <a:ea typeface="Caesar Dressing"/>
                <a:cs typeface="Times New Roman" pitchFamily="18" charset="0"/>
                <a:sym typeface="Caesar Dressing"/>
              </a:rPr>
              <a:t>we created another feature named as </a:t>
            </a:r>
            <a:r>
              <a:rPr lang="en-IN" sz="2800" dirty="0" smtClean="0">
                <a:latin typeface="Times New Roman" pitchFamily="18" charset="0"/>
                <a:ea typeface="Caesar Dressing"/>
                <a:cs typeface="Times New Roman" pitchFamily="18" charset="0"/>
                <a:sym typeface="Caesar Dressing"/>
              </a:rPr>
              <a:t>“Target” </a:t>
            </a:r>
            <a:r>
              <a:rPr lang="en-IN" sz="2800" dirty="0">
                <a:latin typeface="Times New Roman" pitchFamily="18" charset="0"/>
                <a:ea typeface="Caesar Dressing"/>
                <a:cs typeface="Times New Roman" pitchFamily="18" charset="0"/>
                <a:sym typeface="Caesar Dressing"/>
              </a:rPr>
              <a:t>which is combined of all the above features and contains the </a:t>
            </a:r>
            <a:r>
              <a:rPr lang="en-IN" sz="2800" dirty="0" err="1">
                <a:latin typeface="Times New Roman" pitchFamily="18" charset="0"/>
                <a:ea typeface="Caesar Dressing"/>
                <a:cs typeface="Times New Roman" pitchFamily="18" charset="0"/>
                <a:sym typeface="Caesar Dressing"/>
              </a:rPr>
              <a:t>labeled</a:t>
            </a:r>
            <a:r>
              <a:rPr lang="en-IN" sz="2800" dirty="0">
                <a:latin typeface="Times New Roman" pitchFamily="18" charset="0"/>
                <a:ea typeface="Caesar Dressing"/>
                <a:cs typeface="Times New Roman" pitchFamily="18" charset="0"/>
                <a:sym typeface="Caesar Dressing"/>
              </a:rPr>
              <a:t> data into the format of 0 and 1 where 0 represents </a:t>
            </a:r>
            <a:r>
              <a:rPr lang="en-IN" sz="2800" dirty="0" smtClean="0">
                <a:latin typeface="Times New Roman" pitchFamily="18" charset="0"/>
                <a:ea typeface="Caesar Dressing"/>
                <a:cs typeface="Times New Roman" pitchFamily="18" charset="0"/>
                <a:sym typeface="Caesar Dressing"/>
              </a:rPr>
              <a:t>“</a:t>
            </a:r>
            <a:r>
              <a:rPr lang="en-IN" sz="2800" b="1" dirty="0" smtClean="0">
                <a:latin typeface="Times New Roman" pitchFamily="18" charset="0"/>
                <a:ea typeface="Caesar Dressing"/>
                <a:cs typeface="Times New Roman" pitchFamily="18" charset="0"/>
                <a:sym typeface="Caesar Dressing"/>
              </a:rPr>
              <a:t>HAM</a:t>
            </a:r>
            <a:r>
              <a:rPr lang="en-IN" sz="2800" dirty="0" smtClean="0">
                <a:latin typeface="Times New Roman" pitchFamily="18" charset="0"/>
                <a:ea typeface="Caesar Dressing"/>
                <a:cs typeface="Times New Roman" pitchFamily="18" charset="0"/>
                <a:sym typeface="Caesar Dressing"/>
              </a:rPr>
              <a:t>” </a:t>
            </a:r>
            <a:r>
              <a:rPr lang="en-IN" sz="2800" dirty="0">
                <a:latin typeface="Times New Roman" pitchFamily="18" charset="0"/>
                <a:ea typeface="Caesar Dressing"/>
                <a:cs typeface="Times New Roman" pitchFamily="18" charset="0"/>
                <a:sym typeface="Caesar Dressing"/>
              </a:rPr>
              <a:t>and 1 represents </a:t>
            </a:r>
            <a:r>
              <a:rPr lang="en-IN" sz="2800" dirty="0" smtClean="0">
                <a:latin typeface="Times New Roman" pitchFamily="18" charset="0"/>
                <a:ea typeface="Caesar Dressing"/>
                <a:cs typeface="Times New Roman" pitchFamily="18" charset="0"/>
                <a:sym typeface="Caesar Dressing"/>
              </a:rPr>
              <a:t>“</a:t>
            </a:r>
            <a:r>
              <a:rPr lang="en-IN" sz="2800" b="1" dirty="0" smtClean="0">
                <a:latin typeface="Times New Roman" pitchFamily="18" charset="0"/>
                <a:ea typeface="Caesar Dressing"/>
                <a:cs typeface="Times New Roman" pitchFamily="18" charset="0"/>
                <a:sym typeface="Caesar Dressing"/>
              </a:rPr>
              <a:t>SPAM</a:t>
            </a:r>
            <a:r>
              <a:rPr lang="en-IN" sz="2800" dirty="0" smtClean="0">
                <a:latin typeface="Times New Roman" pitchFamily="18" charset="0"/>
                <a:ea typeface="Caesar Dressing"/>
                <a:cs typeface="Times New Roman" pitchFamily="18" charset="0"/>
                <a:sym typeface="Caesar Dressing"/>
              </a:rPr>
              <a:t>”. </a:t>
            </a:r>
            <a:endParaRPr lang="en-IN" sz="2800" dirty="0">
              <a:latin typeface="Times New Roman" pitchFamily="18" charset="0"/>
              <a:ea typeface="Caesar Dressing"/>
              <a:cs typeface="Times New Roman" pitchFamily="18" charset="0"/>
              <a:sym typeface="Caesar Dressing"/>
            </a:endParaRPr>
          </a:p>
          <a:p>
            <a:pPr marL="0" lvl="0" indent="457200">
              <a:spcBef>
                <a:spcPts val="1200"/>
              </a:spcBef>
              <a:buNone/>
            </a:pPr>
            <a:r>
              <a:rPr lang="en-IN" sz="2800" dirty="0">
                <a:latin typeface="Times New Roman" pitchFamily="18" charset="0"/>
                <a:ea typeface="Caesar Dressing"/>
                <a:cs typeface="Times New Roman" pitchFamily="18" charset="0"/>
                <a:sym typeface="Caesar Dressing"/>
              </a:rPr>
              <a:t>In this NLP based project we need to predict the multiple labels which are binary. I have converted text into feature vectors using TF-IDF </a:t>
            </a:r>
            <a:r>
              <a:rPr lang="en-IN" sz="2800" dirty="0" err="1">
                <a:latin typeface="Times New Roman" pitchFamily="18" charset="0"/>
                <a:ea typeface="Caesar Dressing"/>
                <a:cs typeface="Times New Roman" pitchFamily="18" charset="0"/>
                <a:sym typeface="Caesar Dressing"/>
              </a:rPr>
              <a:t>vectorizer</a:t>
            </a:r>
            <a:r>
              <a:rPr lang="en-IN" sz="2800" dirty="0">
                <a:latin typeface="Times New Roman" pitchFamily="18" charset="0"/>
                <a:ea typeface="Caesar Dressing"/>
                <a:cs typeface="Times New Roman" pitchFamily="18" charset="0"/>
                <a:sym typeface="Caesar Dressing"/>
              </a:rPr>
              <a:t> and separated our features and labels. Also, before building the model, I made sure that the input data was cleaned and scaled before it was fed into the machine learning models.</a:t>
            </a:r>
          </a:p>
          <a:p>
            <a:pPr marL="0" lvl="0" indent="0">
              <a:spcBef>
                <a:spcPts val="1200"/>
              </a:spcBef>
              <a:spcAft>
                <a:spcPts val="1200"/>
              </a:spcAft>
              <a:buNone/>
            </a:pPr>
            <a:r>
              <a:rPr lang="en-IN" sz="2800" dirty="0">
                <a:latin typeface="Times New Roman" pitchFamily="18" charset="0"/>
                <a:ea typeface="Caesar Dressing"/>
                <a:cs typeface="Times New Roman" pitchFamily="18" charset="0"/>
                <a:sym typeface="Caesar Dressing"/>
              </a:rPr>
              <a:t> </a:t>
            </a:r>
            <a:r>
              <a:rPr lang="en-IN" sz="2800" dirty="0" smtClean="0">
                <a:latin typeface="Times New Roman" pitchFamily="18" charset="0"/>
                <a:ea typeface="Caesar Dressing"/>
                <a:cs typeface="Times New Roman" pitchFamily="18" charset="0"/>
                <a:sym typeface="Caesar Dressing"/>
              </a:rPr>
              <a:t>       After </a:t>
            </a:r>
            <a:r>
              <a:rPr lang="en-IN" sz="2800" dirty="0">
                <a:latin typeface="Times New Roman" pitchFamily="18" charset="0"/>
                <a:ea typeface="Caesar Dressing"/>
                <a:cs typeface="Times New Roman" pitchFamily="18" charset="0"/>
                <a:sym typeface="Caesar Dressing"/>
              </a:rPr>
              <a:t>the pre-processing and data cleaning I used remaining independent features for model building and prediction.</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3449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83518"/>
            <a:ext cx="7772400" cy="4031332"/>
          </a:xfrm>
        </p:spPr>
        <p:txBody>
          <a:bodyPr>
            <a:normAutofit/>
          </a:bodyPr>
          <a:lstStyle/>
          <a:p>
            <a:pPr marL="0" indent="0">
              <a:buNone/>
            </a:pPr>
            <a:r>
              <a:rPr lang="en-GB" sz="2200" dirty="0">
                <a:latin typeface="Times New Roman" pitchFamily="18" charset="0"/>
                <a:cs typeface="Times New Roman" pitchFamily="18" charset="0"/>
              </a:rPr>
              <a:t>The classification algorithms used on training the data are as follows:</a:t>
            </a:r>
            <a:endParaRPr lang="en-IN" sz="2200" dirty="0">
              <a:latin typeface="Times New Roman" pitchFamily="18" charset="0"/>
              <a:cs typeface="Times New Roman" pitchFamily="18" charset="0"/>
            </a:endParaRPr>
          </a:p>
          <a:p>
            <a:pPr marL="457200" indent="-457200">
              <a:buFont typeface="+mj-lt"/>
              <a:buAutoNum type="arabicPeriod"/>
            </a:pPr>
            <a:r>
              <a:rPr lang="en-IN" sz="2200" dirty="0" err="1" smtClean="0">
                <a:latin typeface="Times New Roman" pitchFamily="18" charset="0"/>
                <a:cs typeface="Times New Roman" pitchFamily="18" charset="0"/>
              </a:rPr>
              <a:t>Multibinomial</a:t>
            </a:r>
            <a:r>
              <a:rPr lang="en-IN" sz="2200" dirty="0" smtClean="0">
                <a:latin typeface="Times New Roman" pitchFamily="18" charset="0"/>
                <a:cs typeface="Times New Roman" pitchFamily="18" charset="0"/>
              </a:rPr>
              <a:t> NB</a:t>
            </a:r>
          </a:p>
          <a:p>
            <a:pPr marL="457200" indent="-457200">
              <a:buFont typeface="+mj-lt"/>
              <a:buAutoNum type="arabicPeriod"/>
            </a:pPr>
            <a:r>
              <a:rPr lang="en-IN" sz="2200" dirty="0" smtClean="0">
                <a:latin typeface="Times New Roman" pitchFamily="18" charset="0"/>
                <a:cs typeface="Times New Roman" pitchFamily="18" charset="0"/>
              </a:rPr>
              <a:t>Gaussian NB</a:t>
            </a:r>
          </a:p>
          <a:p>
            <a:pPr marL="457200" indent="-457200">
              <a:buFont typeface="+mj-lt"/>
              <a:buAutoNum type="arabicPeriod"/>
            </a:pPr>
            <a:r>
              <a:rPr lang="en-IN" sz="2200" dirty="0" smtClean="0">
                <a:latin typeface="Times New Roman" pitchFamily="18" charset="0"/>
                <a:cs typeface="Times New Roman" pitchFamily="18" charset="0"/>
              </a:rPr>
              <a:t>Decision Tree Classifier</a:t>
            </a:r>
          </a:p>
          <a:p>
            <a:pPr marL="457200" indent="-457200">
              <a:buFont typeface="+mj-lt"/>
              <a:buAutoNum type="arabicPeriod"/>
            </a:pPr>
            <a:r>
              <a:rPr lang="en-IN" sz="2200" dirty="0" smtClean="0">
                <a:latin typeface="Times New Roman" pitchFamily="18" charset="0"/>
                <a:cs typeface="Times New Roman" pitchFamily="18" charset="0"/>
              </a:rPr>
              <a:t>Logistic Regression</a:t>
            </a:r>
          </a:p>
          <a:p>
            <a:pPr marL="457200" indent="-457200">
              <a:buFont typeface="+mj-lt"/>
              <a:buAutoNum type="arabicPeriod"/>
            </a:pPr>
            <a:r>
              <a:rPr lang="en-IN" sz="2200" dirty="0" err="1" smtClean="0">
                <a:latin typeface="Times New Roman" pitchFamily="18" charset="0"/>
                <a:cs typeface="Times New Roman" pitchFamily="18" charset="0"/>
              </a:rPr>
              <a:t>KNNeighbors</a:t>
            </a:r>
            <a:r>
              <a:rPr lang="en-IN" sz="2200" dirty="0" smtClean="0">
                <a:latin typeface="Times New Roman" pitchFamily="18" charset="0"/>
                <a:cs typeface="Times New Roman" pitchFamily="18" charset="0"/>
              </a:rPr>
              <a:t> Classifier</a:t>
            </a:r>
          </a:p>
          <a:p>
            <a:pPr marL="457200" indent="-457200">
              <a:buFont typeface="+mj-lt"/>
              <a:buAutoNum type="arabicPeriod"/>
            </a:pPr>
            <a:r>
              <a:rPr lang="en-IN" sz="2200" dirty="0" smtClean="0">
                <a:latin typeface="Times New Roman" pitchFamily="18" charset="0"/>
                <a:cs typeface="Times New Roman" pitchFamily="18" charset="0"/>
              </a:rPr>
              <a:t>Support Vector Classifier</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07254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Multibinomial</a:t>
            </a:r>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 NB</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508104" y="1707654"/>
            <a:ext cx="2880320" cy="1584176"/>
          </a:xfrm>
        </p:spPr>
        <p:txBody>
          <a:bodyPr>
            <a:normAutofit/>
          </a:bodyPr>
          <a:lstStyle/>
          <a:p>
            <a:pPr marL="0" indent="0">
              <a:buNone/>
            </a:pPr>
            <a:r>
              <a:rPr lang="en-IN" sz="2000" dirty="0" err="1" smtClean="0">
                <a:latin typeface="Times New Roman" pitchFamily="18" charset="0"/>
                <a:cs typeface="Times New Roman" pitchFamily="18" charset="0"/>
              </a:rPr>
              <a:t>Multibinomial</a:t>
            </a:r>
            <a:r>
              <a:rPr lang="en-IN" sz="2000" dirty="0" smtClean="0">
                <a:latin typeface="Times New Roman" pitchFamily="18" charset="0"/>
                <a:cs typeface="Times New Roman" pitchFamily="18" charset="0"/>
              </a:rPr>
              <a:t> NB have accuracy score as 0.970 and Cross validation score as 0.972.</a:t>
            </a:r>
            <a:endParaRPr lang="en-IN" sz="2000" dirty="0">
              <a:latin typeface="Times New Roman" pitchFamily="18" charset="0"/>
              <a:cs typeface="Times New Roman" pitchFamily="18" charset="0"/>
            </a:endParaRPr>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203598"/>
            <a:ext cx="374967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94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AGENDA</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Overview</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Problem Statement.</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Problem Understanding.</a:t>
            </a:r>
          </a:p>
          <a:p>
            <a:pPr marL="469900" lvl="0" indent="-342900">
              <a:spcBef>
                <a:spcPts val="0"/>
              </a:spcBef>
              <a:buClr>
                <a:schemeClr val="accent2">
                  <a:lumMod val="50000"/>
                </a:schemeClr>
              </a:buClr>
              <a:buSzPts val="1600"/>
              <a:buFont typeface="Wingdings" pitchFamily="2" charset="2"/>
              <a:buChar char="Ø"/>
            </a:pPr>
            <a:r>
              <a:rPr lang="en-IN" sz="2200" dirty="0" smtClean="0">
                <a:latin typeface="Times New Roman" pitchFamily="18" charset="0"/>
                <a:ea typeface="Caesar Dressing"/>
                <a:cs typeface="Times New Roman" pitchFamily="18" charset="0"/>
                <a:sym typeface="Caesar Dressing"/>
              </a:rPr>
              <a:t>Importance </a:t>
            </a:r>
            <a:r>
              <a:rPr lang="en-IN" sz="2200" dirty="0">
                <a:latin typeface="Times New Roman" pitchFamily="18" charset="0"/>
                <a:ea typeface="Caesar Dressing"/>
                <a:cs typeface="Times New Roman" pitchFamily="18" charset="0"/>
                <a:sym typeface="Caesar Dressing"/>
              </a:rPr>
              <a:t>of Malignant Comments Classification.</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Exploratory Data Analysis (Steps).</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Visualizations.</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Word Clouds.</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Data Analysis Steps.</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Model </a:t>
            </a:r>
            <a:r>
              <a:rPr lang="en-IN" sz="2200" dirty="0" smtClean="0">
                <a:latin typeface="Times New Roman" pitchFamily="18" charset="0"/>
                <a:ea typeface="Caesar Dressing"/>
                <a:cs typeface="Times New Roman" pitchFamily="18" charset="0"/>
                <a:sym typeface="Caesar Dressing"/>
              </a:rPr>
              <a:t>Building and </a:t>
            </a:r>
            <a:r>
              <a:rPr lang="en-IN" sz="2200" dirty="0">
                <a:latin typeface="Times New Roman" pitchFamily="18" charset="0"/>
                <a:ea typeface="Caesar Dressing"/>
                <a:cs typeface="Times New Roman" pitchFamily="18" charset="0"/>
                <a:sym typeface="Caesar Dressing"/>
              </a:rPr>
              <a:t>Cross Validation Scores</a:t>
            </a:r>
            <a:r>
              <a:rPr lang="en-IN" sz="2200" dirty="0" smtClean="0">
                <a:latin typeface="Times New Roman" pitchFamily="18" charset="0"/>
                <a:ea typeface="Caesar Dressing"/>
                <a:cs typeface="Times New Roman" pitchFamily="18" charset="0"/>
                <a:sym typeface="Caesar Dressing"/>
              </a:rPr>
              <a:t>.</a:t>
            </a:r>
            <a:endParaRPr lang="en-IN" sz="2200" dirty="0">
              <a:latin typeface="Times New Roman" pitchFamily="18" charset="0"/>
              <a:ea typeface="Caesar Dressing"/>
              <a:cs typeface="Times New Roman" pitchFamily="18" charset="0"/>
              <a:sym typeface="Caesar Dressing"/>
            </a:endParaRPr>
          </a:p>
          <a:p>
            <a:pPr marL="469900" lvl="0" indent="-342900">
              <a:spcBef>
                <a:spcPts val="0"/>
              </a:spcBef>
              <a:buClr>
                <a:schemeClr val="accent2">
                  <a:lumMod val="50000"/>
                </a:schemeClr>
              </a:buClr>
              <a:buSzPts val="1600"/>
              <a:buFont typeface="Wingdings" pitchFamily="2" charset="2"/>
              <a:buChar char="Ø"/>
            </a:pPr>
            <a:r>
              <a:rPr lang="en-IN" sz="2200" dirty="0" smtClean="0">
                <a:latin typeface="Times New Roman" pitchFamily="18" charset="0"/>
                <a:ea typeface="Caesar Dressing"/>
                <a:cs typeface="Times New Roman" pitchFamily="18" charset="0"/>
                <a:sym typeface="Caesar Dressing"/>
              </a:rPr>
              <a:t>Saving </a:t>
            </a:r>
            <a:r>
              <a:rPr lang="en-IN" sz="2200" dirty="0">
                <a:latin typeface="Times New Roman" pitchFamily="18" charset="0"/>
                <a:ea typeface="Caesar Dressing"/>
                <a:cs typeface="Times New Roman" pitchFamily="18" charset="0"/>
                <a:sym typeface="Caesar Dressing"/>
              </a:rPr>
              <a:t>the model and predicting the results.</a:t>
            </a:r>
          </a:p>
          <a:p>
            <a:pPr marL="469900" lvl="0" indent="-342900">
              <a:spcBef>
                <a:spcPts val="0"/>
              </a:spcBef>
              <a:buClr>
                <a:schemeClr val="accent2">
                  <a:lumMod val="50000"/>
                </a:schemeClr>
              </a:buClr>
              <a:buSzPts val="1600"/>
              <a:buFont typeface="Wingdings" pitchFamily="2" charset="2"/>
              <a:buChar char="Ø"/>
            </a:pPr>
            <a:r>
              <a:rPr lang="en-IN" sz="2200" dirty="0">
                <a:latin typeface="Times New Roman" pitchFamily="18" charset="0"/>
                <a:ea typeface="Caesar Dressing"/>
                <a:cs typeface="Times New Roman" pitchFamily="18" charset="0"/>
                <a:sym typeface="Caesar Dressing"/>
              </a:rPr>
              <a:t>Conclusion</a:t>
            </a:r>
            <a:r>
              <a:rPr lang="en-IN" sz="2200" dirty="0" smtClean="0">
                <a:latin typeface="Times New Roman" pitchFamily="18" charset="0"/>
                <a:ea typeface="Caesar Dressing"/>
                <a:cs typeface="Times New Roman" pitchFamily="18" charset="0"/>
                <a:sym typeface="Caesar Dressing"/>
              </a:rPr>
              <a:t>.</a:t>
            </a:r>
            <a:endParaRPr lang="en-IN" sz="22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819497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Gaussian NB</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580112" y="2139702"/>
            <a:ext cx="2880320" cy="1728192"/>
          </a:xfrm>
        </p:spPr>
        <p:txBody>
          <a:bodyPr>
            <a:normAutofit/>
          </a:bodyPr>
          <a:lstStyle/>
          <a:p>
            <a:pPr marL="0" indent="0">
              <a:buNone/>
            </a:pPr>
            <a:r>
              <a:rPr lang="en-IN" sz="2000" dirty="0" smtClean="0">
                <a:latin typeface="Times New Roman" pitchFamily="18" charset="0"/>
                <a:cs typeface="Times New Roman" pitchFamily="18" charset="0"/>
              </a:rPr>
              <a:t>Gaussian </a:t>
            </a:r>
            <a:r>
              <a:rPr lang="en-IN" sz="2000" dirty="0">
                <a:latin typeface="Times New Roman" pitchFamily="18" charset="0"/>
                <a:cs typeface="Times New Roman" pitchFamily="18" charset="0"/>
              </a:rPr>
              <a:t>NB have accuracy score as </a:t>
            </a:r>
            <a:r>
              <a:rPr lang="en-IN" sz="2000" dirty="0" smtClean="0">
                <a:latin typeface="Times New Roman" pitchFamily="18" charset="0"/>
                <a:cs typeface="Times New Roman" pitchFamily="18" charset="0"/>
              </a:rPr>
              <a:t>86.9 </a:t>
            </a:r>
            <a:r>
              <a:rPr lang="en-IN" sz="2000" dirty="0">
                <a:latin typeface="Times New Roman" pitchFamily="18" charset="0"/>
                <a:cs typeface="Times New Roman" pitchFamily="18" charset="0"/>
              </a:rPr>
              <a:t>and Cross validation score as </a:t>
            </a:r>
            <a:r>
              <a:rPr lang="en-IN" sz="2000" dirty="0" smtClean="0">
                <a:latin typeface="Times New Roman" pitchFamily="18" charset="0"/>
                <a:cs typeface="Times New Roman" pitchFamily="18" charset="0"/>
              </a:rPr>
              <a:t>0.865.</a:t>
            </a:r>
            <a:endParaRPr lang="en-IN" sz="2000" dirty="0">
              <a:latin typeface="Times New Roman" pitchFamily="18" charset="0"/>
              <a:cs typeface="Times New Roman" pitchFamily="18" charset="0"/>
            </a:endParaRPr>
          </a:p>
          <a:p>
            <a:pPr marL="0" indent="0">
              <a:buNone/>
            </a:pPr>
            <a:endParaRPr lang="en-IN" sz="2000"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1131590"/>
            <a:ext cx="4052515" cy="367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57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Decision Tree Classifier</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724128" y="1635646"/>
            <a:ext cx="2958862" cy="1872208"/>
          </a:xfrm>
        </p:spPr>
        <p:txBody>
          <a:bodyPr>
            <a:normAutofit/>
          </a:bodyPr>
          <a:lstStyle/>
          <a:p>
            <a:pPr marL="0" indent="0">
              <a:buNone/>
            </a:pPr>
            <a:r>
              <a:rPr lang="en-IN" sz="2000" dirty="0" smtClean="0">
                <a:latin typeface="Times New Roman" pitchFamily="18" charset="0"/>
                <a:cs typeface="Times New Roman" pitchFamily="18" charset="0"/>
              </a:rPr>
              <a:t>Decision Tree Classifier </a:t>
            </a:r>
            <a:r>
              <a:rPr lang="en-IN" sz="2000" dirty="0">
                <a:latin typeface="Times New Roman" pitchFamily="18" charset="0"/>
                <a:cs typeface="Times New Roman" pitchFamily="18" charset="0"/>
              </a:rPr>
              <a:t>have accuracy score as </a:t>
            </a:r>
            <a:r>
              <a:rPr lang="en-IN" sz="2000" dirty="0" smtClean="0">
                <a:latin typeface="Times New Roman" pitchFamily="18" charset="0"/>
                <a:cs typeface="Times New Roman" pitchFamily="18" charset="0"/>
              </a:rPr>
              <a:t>94.6 </a:t>
            </a:r>
            <a:r>
              <a:rPr lang="en-IN" sz="2000" dirty="0">
                <a:latin typeface="Times New Roman" pitchFamily="18" charset="0"/>
                <a:cs typeface="Times New Roman" pitchFamily="18" charset="0"/>
              </a:rPr>
              <a:t>and Cross validation score as </a:t>
            </a:r>
            <a:r>
              <a:rPr lang="en-IN" sz="2000" dirty="0" smtClean="0">
                <a:latin typeface="Times New Roman" pitchFamily="18" charset="0"/>
                <a:cs typeface="Times New Roman" pitchFamily="18" charset="0"/>
              </a:rPr>
              <a:t>0.94.</a:t>
            </a:r>
            <a:endParaRPr lang="en-IN" sz="2000" dirty="0">
              <a:latin typeface="Times New Roman" pitchFamily="18" charset="0"/>
              <a:cs typeface="Times New Roman" pitchFamily="18" charset="0"/>
            </a:endParaRPr>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1315890"/>
            <a:ext cx="4896544" cy="341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8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Logistic Regression</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796136" y="1635646"/>
            <a:ext cx="2664296" cy="1872208"/>
          </a:xfrm>
        </p:spPr>
        <p:txBody>
          <a:bodyPr>
            <a:normAutofit/>
          </a:bodyPr>
          <a:lstStyle/>
          <a:p>
            <a:pPr marL="0" indent="0">
              <a:buNone/>
            </a:pPr>
            <a:r>
              <a:rPr lang="en-IN" sz="2000" dirty="0" smtClean="0">
                <a:latin typeface="Times New Roman" pitchFamily="18" charset="0"/>
                <a:cs typeface="Times New Roman" pitchFamily="18" charset="0"/>
              </a:rPr>
              <a:t>Logistic Regression </a:t>
            </a:r>
            <a:r>
              <a:rPr lang="en-IN" sz="2000" dirty="0">
                <a:latin typeface="Times New Roman" pitchFamily="18" charset="0"/>
                <a:cs typeface="Times New Roman" pitchFamily="18" charset="0"/>
              </a:rPr>
              <a:t>have accuracy score as </a:t>
            </a:r>
            <a:r>
              <a:rPr lang="en-IN" sz="2000" dirty="0" smtClean="0">
                <a:latin typeface="Times New Roman" pitchFamily="18" charset="0"/>
                <a:cs typeface="Times New Roman" pitchFamily="18" charset="0"/>
              </a:rPr>
              <a:t>95.6 </a:t>
            </a:r>
            <a:r>
              <a:rPr lang="en-IN" sz="2000" dirty="0">
                <a:latin typeface="Times New Roman" pitchFamily="18" charset="0"/>
                <a:cs typeface="Times New Roman" pitchFamily="18" charset="0"/>
              </a:rPr>
              <a:t>and Cross validation score as </a:t>
            </a:r>
            <a:r>
              <a:rPr lang="en-IN" sz="2000" dirty="0" smtClean="0">
                <a:latin typeface="Times New Roman" pitchFamily="18" charset="0"/>
                <a:cs typeface="Times New Roman" pitchFamily="18" charset="0"/>
              </a:rPr>
              <a:t>0.95.</a:t>
            </a:r>
            <a:endParaRPr lang="en-IN" sz="2000" dirty="0">
              <a:latin typeface="Times New Roman" pitchFamily="18" charset="0"/>
              <a:cs typeface="Times New Roman" pitchFamily="18" charset="0"/>
            </a:endParaRPr>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288" y="1220403"/>
            <a:ext cx="4824784" cy="330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34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err="1"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KNNeighbors</a:t>
            </a:r>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 Classifier</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508104" y="1491630"/>
            <a:ext cx="2952328" cy="2232248"/>
          </a:xfrm>
        </p:spPr>
        <p:txBody>
          <a:bodyPr>
            <a:normAutofit/>
          </a:bodyPr>
          <a:lstStyle/>
          <a:p>
            <a:pPr marL="0" indent="0">
              <a:buNone/>
            </a:pPr>
            <a:r>
              <a:rPr lang="en-IN" sz="2000" dirty="0" smtClean="0">
                <a:latin typeface="Times New Roman" pitchFamily="18" charset="0"/>
                <a:cs typeface="Times New Roman" pitchFamily="18" charset="0"/>
              </a:rPr>
              <a:t>KNN Classifier </a:t>
            </a:r>
            <a:r>
              <a:rPr lang="en-IN" sz="2000" dirty="0">
                <a:latin typeface="Times New Roman" pitchFamily="18" charset="0"/>
                <a:cs typeface="Times New Roman" pitchFamily="18" charset="0"/>
              </a:rPr>
              <a:t>have accuracy score as </a:t>
            </a:r>
            <a:r>
              <a:rPr lang="en-IN" sz="2000" dirty="0" smtClean="0">
                <a:latin typeface="Times New Roman" pitchFamily="18" charset="0"/>
                <a:cs typeface="Times New Roman" pitchFamily="18" charset="0"/>
              </a:rPr>
              <a:t>90.5 </a:t>
            </a:r>
            <a:r>
              <a:rPr lang="en-IN" sz="2000" dirty="0">
                <a:latin typeface="Times New Roman" pitchFamily="18" charset="0"/>
                <a:cs typeface="Times New Roman" pitchFamily="18" charset="0"/>
              </a:rPr>
              <a:t>and Cross validation score as </a:t>
            </a:r>
            <a:r>
              <a:rPr lang="en-IN" sz="2000" dirty="0" smtClean="0">
                <a:latin typeface="Times New Roman" pitchFamily="18" charset="0"/>
                <a:cs typeface="Times New Roman" pitchFamily="18" charset="0"/>
              </a:rPr>
              <a:t>0.91.</a:t>
            </a:r>
            <a:endParaRPr lang="en-IN" sz="2000" dirty="0">
              <a:latin typeface="Times New Roman" pitchFamily="18" charset="0"/>
              <a:cs typeface="Times New Roman" pitchFamily="18" charset="0"/>
            </a:endParaRPr>
          </a:p>
          <a:p>
            <a:pPr marL="0" indent="0">
              <a:buNone/>
            </a:pPr>
            <a:endParaRPr lang="en-IN"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8313" y="1180634"/>
            <a:ext cx="4751387" cy="359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29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Support Vector Classifier</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5940152" y="2067694"/>
            <a:ext cx="2664296" cy="1728192"/>
          </a:xfrm>
        </p:spPr>
        <p:txBody>
          <a:bodyPr>
            <a:normAutofit/>
          </a:bodyPr>
          <a:lstStyle/>
          <a:p>
            <a:pPr marL="0" indent="0">
              <a:buNone/>
            </a:pPr>
            <a:r>
              <a:rPr lang="en-IN" sz="2000" dirty="0" smtClean="0">
                <a:latin typeface="Times New Roman" pitchFamily="18" charset="0"/>
                <a:cs typeface="Times New Roman" pitchFamily="18" charset="0"/>
              </a:rPr>
              <a:t>Support vector classifier </a:t>
            </a:r>
            <a:r>
              <a:rPr lang="en-IN" sz="2000" dirty="0">
                <a:latin typeface="Times New Roman" pitchFamily="18" charset="0"/>
                <a:cs typeface="Times New Roman" pitchFamily="18" charset="0"/>
              </a:rPr>
              <a:t>have accuracy score as </a:t>
            </a:r>
            <a:r>
              <a:rPr lang="en-IN" sz="2000" dirty="0" smtClean="0">
                <a:latin typeface="Times New Roman" pitchFamily="18" charset="0"/>
                <a:cs typeface="Times New Roman" pitchFamily="18" charset="0"/>
              </a:rPr>
              <a:t>97.2 </a:t>
            </a:r>
            <a:r>
              <a:rPr lang="en-IN" sz="2000" dirty="0">
                <a:latin typeface="Times New Roman" pitchFamily="18" charset="0"/>
                <a:cs typeface="Times New Roman" pitchFamily="18" charset="0"/>
              </a:rPr>
              <a:t>and Cross validation score as </a:t>
            </a:r>
            <a:r>
              <a:rPr lang="en-IN" sz="2000" dirty="0" smtClean="0">
                <a:latin typeface="Times New Roman" pitchFamily="18" charset="0"/>
                <a:cs typeface="Times New Roman" pitchFamily="18" charset="0"/>
              </a:rPr>
              <a:t>0.97.</a:t>
            </a:r>
            <a:endParaRPr lang="en-IN" sz="2000" dirty="0">
              <a:latin typeface="Times New Roman" pitchFamily="18" charset="0"/>
              <a:cs typeface="Times New Roman" pitchFamily="18" charset="0"/>
            </a:endParaRPr>
          </a:p>
          <a:p>
            <a:pPr marL="0" indent="0">
              <a:buNone/>
            </a:pPr>
            <a:endParaRPr lang="en-IN" sz="2000" dirty="0"/>
          </a:p>
        </p:txBody>
      </p:sp>
      <p:pic>
        <p:nvPicPr>
          <p:cNvPr id="1433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23850" y="1214678"/>
            <a:ext cx="4824413" cy="346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68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Saving the Model and Predictions</a:t>
            </a:r>
            <a:endParaRPr lang="en-IN" sz="36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3937" y="1138005"/>
            <a:ext cx="7173326" cy="332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8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36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marL="0" lvl="0" indent="0">
              <a:lnSpc>
                <a:spcPct val="115000"/>
              </a:lnSpc>
              <a:spcBef>
                <a:spcPts val="1200"/>
              </a:spcBef>
              <a:buNone/>
            </a:pPr>
            <a:r>
              <a:rPr lang="en-IN" sz="2800" dirty="0">
                <a:latin typeface="Times New Roman" pitchFamily="18" charset="0"/>
                <a:ea typeface="Caesar Dressing"/>
                <a:cs typeface="Times New Roman" pitchFamily="18" charset="0"/>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a:t>
            </a:r>
            <a:r>
              <a:rPr lang="en-IN" sz="2800" dirty="0" smtClean="0">
                <a:latin typeface="Times New Roman" pitchFamily="18" charset="0"/>
                <a:ea typeface="Caesar Dressing"/>
                <a:cs typeface="Times New Roman" pitchFamily="18" charset="0"/>
                <a:sym typeface="Caesar Dressing"/>
              </a:rPr>
              <a:t>bullying. From </a:t>
            </a:r>
            <a:r>
              <a:rPr lang="en-IN" sz="2800" dirty="0">
                <a:latin typeface="Times New Roman" pitchFamily="18" charset="0"/>
                <a:ea typeface="Caesar Dressing"/>
                <a:cs typeface="Times New Roman" pitchFamily="18" charset="0"/>
                <a:sym typeface="Caesar Dressing"/>
              </a:rPr>
              <a:t>this dataset we were able to understand the idea of Natural Language Processing using machine learning models. This model helps us to understand whether the </a:t>
            </a:r>
            <a:r>
              <a:rPr lang="en-IN" sz="2800" dirty="0" smtClean="0">
                <a:latin typeface="Times New Roman" pitchFamily="18" charset="0"/>
                <a:ea typeface="Caesar Dressing"/>
                <a:cs typeface="Times New Roman" pitchFamily="18" charset="0"/>
                <a:sym typeface="Caesar Dressing"/>
              </a:rPr>
              <a:t>Email is SPAM or NOT. We </a:t>
            </a:r>
            <a:r>
              <a:rPr lang="en-IN" sz="2800" dirty="0">
                <a:latin typeface="Times New Roman" pitchFamily="18" charset="0"/>
                <a:ea typeface="Caesar Dressing"/>
                <a:cs typeface="Times New Roman" pitchFamily="18" charset="0"/>
                <a:sym typeface="Caesar Dressing"/>
              </a:rPr>
              <a:t>have mentioned step by step procedure to </a:t>
            </a:r>
            <a:r>
              <a:rPr lang="en-IN" sz="2800" dirty="0" err="1">
                <a:latin typeface="Times New Roman" pitchFamily="18" charset="0"/>
                <a:ea typeface="Caesar Dressing"/>
                <a:cs typeface="Times New Roman" pitchFamily="18" charset="0"/>
                <a:sym typeface="Caesar Dressing"/>
              </a:rPr>
              <a:t>analyze</a:t>
            </a:r>
            <a:r>
              <a:rPr lang="en-IN" sz="2800" dirty="0">
                <a:latin typeface="Times New Roman" pitchFamily="18" charset="0"/>
                <a:ea typeface="Caesar Dressing"/>
                <a:cs typeface="Times New Roman" pitchFamily="18" charset="0"/>
                <a:sym typeface="Caesar Dressing"/>
              </a:rPr>
              <a:t> the data and checked the correlation between label and </a:t>
            </a:r>
            <a:r>
              <a:rPr lang="en-IN" sz="2800" dirty="0" smtClean="0">
                <a:latin typeface="Times New Roman" pitchFamily="18" charset="0"/>
                <a:ea typeface="Caesar Dressing"/>
                <a:cs typeface="Times New Roman" pitchFamily="18" charset="0"/>
                <a:sym typeface="Caesar Dressing"/>
              </a:rPr>
              <a:t>feature. </a:t>
            </a:r>
            <a:r>
              <a:rPr lang="en-GB" sz="2800" dirty="0" smtClean="0">
                <a:latin typeface="Times New Roman" pitchFamily="18" charset="0"/>
                <a:ea typeface="Caesar Dressing"/>
                <a:cs typeface="Times New Roman" pitchFamily="18" charset="0"/>
                <a:sym typeface="Caesar Dressing"/>
              </a:rPr>
              <a:t>After </a:t>
            </a:r>
            <a:r>
              <a:rPr lang="en-GB" sz="2800" dirty="0">
                <a:latin typeface="Times New Roman" pitchFamily="18" charset="0"/>
                <a:ea typeface="Caesar Dressing"/>
                <a:cs typeface="Times New Roman" pitchFamily="18" charset="0"/>
                <a:sym typeface="Caesar Dressing"/>
              </a:rPr>
              <a:t>that we saved the model in a pickle with a filename in order to use whenever we require. Then we loaded the saved file and predicted the values for test </a:t>
            </a:r>
            <a:r>
              <a:rPr lang="en-GB" sz="2800" dirty="0" smtClean="0">
                <a:latin typeface="Times New Roman" pitchFamily="18" charset="0"/>
                <a:ea typeface="Caesar Dressing"/>
                <a:cs typeface="Times New Roman" pitchFamily="18" charset="0"/>
                <a:sym typeface="Caesar Dressing"/>
              </a:rPr>
              <a:t>data.</a:t>
            </a:r>
            <a:endParaRPr lang="en-IN" sz="2800" dirty="0">
              <a:latin typeface="Times New Roman" pitchFamily="18" charset="0"/>
              <a:ea typeface="Caesar Dressing"/>
              <a:cs typeface="Times New Roman" pitchFamily="18" charset="0"/>
              <a:sym typeface="Caesar Dressing"/>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2660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779662"/>
            <a:ext cx="7772400" cy="1152127"/>
          </a:xfrm>
        </p:spPr>
        <p:txBody>
          <a:bodyPr>
            <a:normAutofit/>
          </a:bodyPr>
          <a:lstStyle/>
          <a:p>
            <a:pPr algn="ctr"/>
            <a:r>
              <a:rPr lang="en-IN" sz="4500" b="1"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45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6778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OVERVIEW</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lvl="0" indent="0">
              <a:spcBef>
                <a:spcPts val="0"/>
              </a:spcBef>
              <a:buClr>
                <a:schemeClr val="dk1"/>
              </a:buClr>
              <a:buSzPts val="1100"/>
              <a:buNone/>
            </a:pPr>
            <a:r>
              <a:rPr lang="en-IN" sz="2200" dirty="0">
                <a:latin typeface="Times New Roman" pitchFamily="18" charset="0"/>
                <a:ea typeface="Caesar Dressing"/>
                <a:cs typeface="Times New Roman" pitchFamily="18" charset="0"/>
                <a:sym typeface="Caesar Dressing"/>
              </a:rPr>
              <a:t>In this particular presentation we will be looking at:</a:t>
            </a:r>
          </a:p>
          <a:p>
            <a:pPr marL="469900" lvl="0" indent="-342900">
              <a:lnSpc>
                <a:spcPct val="150000"/>
              </a:lnSpc>
              <a:spcBef>
                <a:spcPts val="1200"/>
              </a:spcBef>
              <a:buClr>
                <a:schemeClr val="accent2">
                  <a:lumMod val="50000"/>
                </a:schemeClr>
              </a:buClr>
              <a:buSzPts val="1600"/>
              <a:buFont typeface="Arial" pitchFamily="34" charset="0"/>
              <a:buChar char="•"/>
            </a:pPr>
            <a:r>
              <a:rPr lang="en-IN" sz="2200" dirty="0">
                <a:latin typeface="Times New Roman" pitchFamily="18" charset="0"/>
                <a:ea typeface="Caesar Dressing"/>
                <a:cs typeface="Times New Roman" pitchFamily="18" charset="0"/>
                <a:sym typeface="Caesar Dressing"/>
              </a:rPr>
              <a:t>How to </a:t>
            </a:r>
            <a:r>
              <a:rPr lang="en-IN" sz="2200" dirty="0" err="1">
                <a:latin typeface="Times New Roman" pitchFamily="18" charset="0"/>
                <a:ea typeface="Caesar Dressing"/>
                <a:cs typeface="Times New Roman" pitchFamily="18" charset="0"/>
                <a:sym typeface="Caesar Dressing"/>
              </a:rPr>
              <a:t>analyze</a:t>
            </a:r>
            <a:r>
              <a:rPr lang="en-IN" sz="2200" dirty="0">
                <a:latin typeface="Times New Roman" pitchFamily="18" charset="0"/>
                <a:ea typeface="Caesar Dressing"/>
                <a:cs typeface="Times New Roman" pitchFamily="18" charset="0"/>
                <a:sym typeface="Caesar Dressing"/>
              </a:rPr>
              <a:t> the dataset of </a:t>
            </a:r>
            <a:r>
              <a:rPr lang="en-IN" sz="2200" dirty="0" smtClean="0">
                <a:latin typeface="Times New Roman" pitchFamily="18" charset="0"/>
                <a:ea typeface="Caesar Dressing"/>
                <a:cs typeface="Times New Roman" pitchFamily="18" charset="0"/>
                <a:sym typeface="Caesar Dressing"/>
              </a:rPr>
              <a:t>EMAIL </a:t>
            </a:r>
            <a:r>
              <a:rPr lang="en-IN" sz="2200" dirty="0">
                <a:latin typeface="Times New Roman" pitchFamily="18" charset="0"/>
                <a:ea typeface="Caesar Dressing"/>
                <a:cs typeface="Times New Roman" pitchFamily="18" charset="0"/>
                <a:sym typeface="Caesar Dressing"/>
              </a:rPr>
              <a:t>SPAM </a:t>
            </a:r>
            <a:r>
              <a:rPr lang="en-IN" sz="2200" dirty="0" smtClean="0">
                <a:latin typeface="Times New Roman" pitchFamily="18" charset="0"/>
                <a:ea typeface="Caesar Dressing"/>
                <a:cs typeface="Times New Roman" pitchFamily="18" charset="0"/>
                <a:sym typeface="Caesar Dressing"/>
              </a:rPr>
              <a:t>CLASSIFIER.</a:t>
            </a:r>
          </a:p>
          <a:p>
            <a:pPr marL="469900" lvl="0" indent="-342900">
              <a:lnSpc>
                <a:spcPct val="150000"/>
              </a:lnSpc>
              <a:spcBef>
                <a:spcPts val="0"/>
              </a:spcBef>
              <a:buClr>
                <a:schemeClr val="accent2">
                  <a:lumMod val="50000"/>
                </a:schemeClr>
              </a:buClr>
              <a:buSzPts val="1600"/>
              <a:buFont typeface="Arial" pitchFamily="34" charset="0"/>
              <a:buChar char="•"/>
            </a:pPr>
            <a:r>
              <a:rPr lang="en-IN" sz="2200" dirty="0" smtClean="0">
                <a:latin typeface="Times New Roman" pitchFamily="18" charset="0"/>
                <a:ea typeface="Caesar Dressing"/>
                <a:cs typeface="Times New Roman" pitchFamily="18" charset="0"/>
                <a:sym typeface="Caesar Dressing"/>
              </a:rPr>
              <a:t>What are the EDA steps in cleaning the dataset.</a:t>
            </a:r>
          </a:p>
          <a:p>
            <a:pPr marL="469900" lvl="0" indent="-342900">
              <a:lnSpc>
                <a:spcPct val="150000"/>
              </a:lnSpc>
              <a:spcBef>
                <a:spcPts val="0"/>
              </a:spcBef>
              <a:buClr>
                <a:schemeClr val="accent2">
                  <a:lumMod val="50000"/>
                </a:schemeClr>
              </a:buClr>
              <a:buSzPts val="1600"/>
              <a:buFont typeface="Arial" pitchFamily="34" charset="0"/>
              <a:buChar char="•"/>
            </a:pPr>
            <a:r>
              <a:rPr lang="en-IN" sz="2200" dirty="0" smtClean="0">
                <a:latin typeface="Times New Roman" pitchFamily="18" charset="0"/>
                <a:ea typeface="Caesar Dressing"/>
                <a:cs typeface="Times New Roman" pitchFamily="18" charset="0"/>
                <a:sym typeface="Caesar Dressing"/>
              </a:rPr>
              <a:t>Overall </a:t>
            </a:r>
            <a:r>
              <a:rPr lang="en-IN" sz="2200" dirty="0">
                <a:latin typeface="Times New Roman" pitchFamily="18" charset="0"/>
                <a:ea typeface="Caesar Dressing"/>
                <a:cs typeface="Times New Roman" pitchFamily="18" charset="0"/>
                <a:sym typeface="Caesar Dressing"/>
              </a:rPr>
              <a:t>analysis on the problem.</a:t>
            </a:r>
          </a:p>
          <a:p>
            <a:pPr marL="469900" lvl="0" indent="-342900">
              <a:lnSpc>
                <a:spcPct val="150000"/>
              </a:lnSpc>
              <a:spcBef>
                <a:spcPts val="0"/>
              </a:spcBef>
              <a:buClr>
                <a:schemeClr val="accent2">
                  <a:lumMod val="50000"/>
                </a:schemeClr>
              </a:buClr>
              <a:buSzPts val="1600"/>
              <a:buFont typeface="Arial" pitchFamily="34" charset="0"/>
              <a:buChar char="•"/>
            </a:pPr>
            <a:r>
              <a:rPr lang="en-IN" sz="2200" dirty="0">
                <a:latin typeface="Times New Roman" pitchFamily="18" charset="0"/>
                <a:ea typeface="Caesar Dressing"/>
                <a:cs typeface="Times New Roman" pitchFamily="18" charset="0"/>
                <a:sym typeface="Caesar Dressing"/>
              </a:rPr>
              <a:t>Model building from the cleaned dataset.</a:t>
            </a:r>
          </a:p>
          <a:p>
            <a:pPr marL="469900" lvl="0" indent="-342900">
              <a:lnSpc>
                <a:spcPct val="150000"/>
              </a:lnSpc>
              <a:spcBef>
                <a:spcPts val="0"/>
              </a:spcBef>
              <a:buClr>
                <a:schemeClr val="accent2">
                  <a:lumMod val="50000"/>
                </a:schemeClr>
              </a:buClr>
              <a:buSzPts val="1600"/>
              <a:buFont typeface="Arial" pitchFamily="34" charset="0"/>
              <a:buChar char="•"/>
            </a:pPr>
            <a:r>
              <a:rPr lang="en-IN" sz="2200" dirty="0">
                <a:latin typeface="Times New Roman" pitchFamily="18" charset="0"/>
                <a:ea typeface="Caesar Dressing"/>
                <a:cs typeface="Times New Roman" pitchFamily="18" charset="0"/>
                <a:sym typeface="Caesar Dressing"/>
              </a:rPr>
              <a:t>Predictions for test dataset from saved model</a:t>
            </a:r>
            <a:r>
              <a:rPr lang="en-IN" sz="2200" dirty="0" smtClean="0">
                <a:latin typeface="Times New Roman" pitchFamily="18" charset="0"/>
                <a:ea typeface="Caesar Dressing"/>
                <a:cs typeface="Times New Roman" pitchFamily="18" charset="0"/>
                <a:sym typeface="Caesar Dressing"/>
              </a:rPr>
              <a:t>.</a:t>
            </a:r>
            <a:endParaRPr lang="en-IN" sz="22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272717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2169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411510"/>
            <a:ext cx="8060432" cy="4176464"/>
          </a:xfrm>
        </p:spPr>
        <p:txBody>
          <a:bodyPr>
            <a:normAutofit/>
          </a:bodyPr>
          <a:lstStyle/>
          <a:p>
            <a:pPr marL="0" indent="0">
              <a:buNone/>
            </a:pPr>
            <a:r>
              <a:rPr lang="en-US" sz="2000" dirty="0">
                <a:latin typeface="Times New Roman" pitchFamily="18" charset="0"/>
                <a:cs typeface="Times New Roman" pitchFamily="18" charset="0"/>
              </a:rPr>
              <a:t>At least 97% of American use text messages over mobile phones every day. In 2016, according to the research conducted by </a:t>
            </a:r>
            <a:r>
              <a:rPr lang="en-US" sz="2000" dirty="0" err="1">
                <a:latin typeface="Times New Roman" pitchFamily="18" charset="0"/>
                <a:cs typeface="Times New Roman" pitchFamily="18" charset="0"/>
              </a:rPr>
              <a:t>Portio</a:t>
            </a:r>
            <a:r>
              <a:rPr lang="en-US" sz="2000" dirty="0">
                <a:latin typeface="Times New Roman" pitchFamily="18" charset="0"/>
                <a:cs typeface="Times New Roman" pitchFamily="18"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2000" dirty="0" err="1">
                <a:latin typeface="Times New Roman" pitchFamily="18" charset="0"/>
                <a:cs typeface="Times New Roman" pitchFamily="18" charset="0"/>
              </a:rPr>
              <a:t>Portio</a:t>
            </a:r>
            <a:r>
              <a:rPr lang="en-US" sz="2000" dirty="0">
                <a:latin typeface="Times New Roman" pitchFamily="18" charset="0"/>
                <a:cs typeface="Times New Roman" pitchFamily="18"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smartphone system-on-chip market lead by Qualcomm, Apple, </a:t>
            </a:r>
            <a:r>
              <a:rPr lang="en-US" sz="2000" dirty="0" err="1">
                <a:latin typeface="Times New Roman" pitchFamily="18" charset="0"/>
                <a:cs typeface="Times New Roman" pitchFamily="18" charset="0"/>
              </a:rPr>
              <a:t>MediaTrek</a:t>
            </a:r>
            <a:r>
              <a:rPr lang="en-US" sz="2000" dirty="0">
                <a:latin typeface="Times New Roman" pitchFamily="18" charset="0"/>
                <a:cs typeface="Times New Roman" pitchFamily="18" charset="0"/>
              </a:rPr>
              <a:t>, Samsung, </a:t>
            </a:r>
            <a:r>
              <a:rPr lang="en-US" sz="2000" dirty="0" err="1">
                <a:latin typeface="Times New Roman" pitchFamily="18" charset="0"/>
                <a:cs typeface="Times New Roman" pitchFamily="18" charset="0"/>
              </a:rPr>
              <a:t>HiSilicon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Spreadtrum</a:t>
            </a:r>
            <a:r>
              <a:rPr lang="en-US" sz="2000" dirty="0">
                <a:latin typeface="Times New Roman" pitchFamily="18" charset="0"/>
                <a:cs typeface="Times New Roman" pitchFamily="18" charset="0"/>
              </a:rPr>
              <a:t>, and a vast number of other smartphone chip manufacturers in the market.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280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PROBLEM UNDERSTANDING</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marL="0" lvl="0" indent="457200">
              <a:spcBef>
                <a:spcPts val="0"/>
              </a:spcBef>
              <a:buNone/>
            </a:pPr>
            <a:r>
              <a:rPr lang="en-IN" sz="2800" dirty="0">
                <a:latin typeface="Times New Roman" pitchFamily="18" charset="0"/>
                <a:ea typeface="Caesar Dressing"/>
                <a:cs typeface="Times New Roman" pitchFamily="18" charset="0"/>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p>
          <a:p>
            <a:pPr marL="0" lvl="0" indent="0">
              <a:spcBef>
                <a:spcPts val="1200"/>
              </a:spcBef>
              <a:spcAft>
                <a:spcPts val="1200"/>
              </a:spcAft>
              <a:buClr>
                <a:schemeClr val="dk1"/>
              </a:buClr>
              <a:buSzPts val="1100"/>
              <a:buNone/>
            </a:pPr>
            <a:r>
              <a:rPr lang="en-IN" sz="2800" dirty="0" smtClean="0">
                <a:latin typeface="Times New Roman" pitchFamily="18" charset="0"/>
                <a:ea typeface="Caesar Dressing"/>
                <a:cs typeface="Times New Roman" pitchFamily="18" charset="0"/>
                <a:sym typeface="Caesar Dressing"/>
              </a:rPr>
              <a:t>	The </a:t>
            </a:r>
            <a:r>
              <a:rPr lang="en-IN" sz="2800" dirty="0">
                <a:latin typeface="Times New Roman" pitchFamily="18" charset="0"/>
                <a:ea typeface="Caesar Dressing"/>
                <a:cs typeface="Times New Roman" pitchFamily="18" charset="0"/>
                <a:sym typeface="Caesar Dressing"/>
              </a:rPr>
              <a:t>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r>
              <a:rPr lang="en-IN" sz="2800" dirty="0" smtClean="0">
                <a:latin typeface="Times New Roman" pitchFamily="18" charset="0"/>
                <a:ea typeface="Caesar Dressing"/>
                <a:cs typeface="Times New Roman" pitchFamily="18" charset="0"/>
                <a:sym typeface="Caesar Dressing"/>
              </a:rPr>
              <a:t>.</a:t>
            </a:r>
            <a:endParaRPr lang="en-IN" sz="28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311265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2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IMPORTANCE of SMS SPAM CLASSIFIER</a:t>
            </a:r>
            <a:endParaRPr lang="en-IN" sz="32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marL="0" lvl="0" indent="457200">
              <a:spcBef>
                <a:spcPts val="0"/>
              </a:spcBef>
              <a:buNone/>
            </a:pPr>
            <a:r>
              <a:rPr lang="en-IN" sz="2800" dirty="0">
                <a:latin typeface="Times New Roman" pitchFamily="18" charset="0"/>
                <a:ea typeface="Caesar Dressing"/>
                <a:cs typeface="Times New Roman" pitchFamily="18" charset="0"/>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p>
          <a:p>
            <a:pPr marL="0" lvl="0" indent="457200">
              <a:spcBef>
                <a:spcPts val="1200"/>
              </a:spcBef>
              <a:spcAft>
                <a:spcPts val="1200"/>
              </a:spcAft>
              <a:buNone/>
            </a:pPr>
            <a:r>
              <a:rPr lang="en-IN" sz="2800" dirty="0">
                <a:latin typeface="Times New Roman" pitchFamily="18" charset="0"/>
                <a:ea typeface="Caesar Dressing"/>
                <a:cs typeface="Times New Roman" pitchFamily="18" charset="0"/>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r>
              <a:rPr lang="en-IN" sz="2800" dirty="0" smtClean="0">
                <a:latin typeface="Times New Roman" pitchFamily="18" charset="0"/>
                <a:ea typeface="Caesar Dressing"/>
                <a:cs typeface="Times New Roman" pitchFamily="18" charset="0"/>
                <a:sym typeface="Caesar Dressing"/>
              </a:rPr>
              <a:t>.</a:t>
            </a:r>
            <a:endParaRPr lang="en-IN" sz="28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48490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EXPLORATORY DATA ANALYSIS</a:t>
            </a:r>
            <a:endParaRPr lang="en-IN" sz="36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085850"/>
            <a:ext cx="7772400" cy="3790156"/>
          </a:xfrm>
        </p:spPr>
        <p:txBody>
          <a:bodyPr>
            <a:noAutofit/>
          </a:bodyPr>
          <a:lstStyle/>
          <a:p>
            <a:pPr marL="469900" lvl="0" indent="-342900">
              <a:spcBef>
                <a:spcPts val="0"/>
              </a:spcBef>
              <a:buClr>
                <a:schemeClr val="accent2">
                  <a:lumMod val="50000"/>
                </a:schemeClr>
              </a:buClr>
              <a:buSzPts val="1600"/>
              <a:buFont typeface="Wingdings" pitchFamily="2" charset="2"/>
              <a:buChar char="v"/>
            </a:pPr>
            <a:r>
              <a:rPr lang="en-IN" sz="2000" dirty="0">
                <a:latin typeface="Times New Roman" pitchFamily="18" charset="0"/>
                <a:ea typeface="Caesar Dressing"/>
                <a:cs typeface="Times New Roman" pitchFamily="18" charset="0"/>
                <a:sym typeface="Caesar Dressing"/>
              </a:rPr>
              <a:t>Importing necessary libraries and importing the Train &amp; Test datasets.</a:t>
            </a:r>
          </a:p>
          <a:p>
            <a:pPr marL="469900" lvl="0" indent="-342900">
              <a:spcBef>
                <a:spcPts val="0"/>
              </a:spcBef>
              <a:buClr>
                <a:schemeClr val="accent2">
                  <a:lumMod val="50000"/>
                </a:schemeClr>
              </a:buClr>
              <a:buSzPts val="1600"/>
              <a:buFont typeface="Wingdings" pitchFamily="2" charset="2"/>
              <a:buChar char="v"/>
            </a:pPr>
            <a:r>
              <a:rPr lang="en-IN" sz="2000" dirty="0">
                <a:latin typeface="Times New Roman" pitchFamily="18" charset="0"/>
                <a:ea typeface="Caesar Dressing"/>
                <a:cs typeface="Times New Roman" pitchFamily="18" charset="0"/>
                <a:sym typeface="Caesar Dressing"/>
              </a:rPr>
              <a:t>Checked some statistical information like shape, number of unique values present, info, finding zero values </a:t>
            </a:r>
            <a:r>
              <a:rPr lang="en-IN" sz="2000" dirty="0" err="1">
                <a:latin typeface="Times New Roman" pitchFamily="18" charset="0"/>
                <a:ea typeface="Caesar Dressing"/>
                <a:cs typeface="Times New Roman" pitchFamily="18" charset="0"/>
                <a:sym typeface="Caesar Dressing"/>
              </a:rPr>
              <a:t>etc</a:t>
            </a:r>
            <a:r>
              <a:rPr lang="en-IN" sz="2000" dirty="0">
                <a:latin typeface="Times New Roman" pitchFamily="18" charset="0"/>
                <a:ea typeface="Caesar Dressing"/>
                <a:cs typeface="Times New Roman" pitchFamily="18" charset="0"/>
                <a:sym typeface="Caesar Dressing"/>
              </a:rPr>
              <a:t> on both the datasets.</a:t>
            </a:r>
          </a:p>
          <a:p>
            <a:pPr marL="469900" lvl="0" indent="-342900">
              <a:spcBef>
                <a:spcPts val="0"/>
              </a:spcBef>
              <a:buClr>
                <a:schemeClr val="accent2">
                  <a:lumMod val="50000"/>
                </a:schemeClr>
              </a:buClr>
              <a:buSzPts val="1600"/>
              <a:buFont typeface="Wingdings" pitchFamily="2" charset="2"/>
              <a:buChar char="v"/>
            </a:pPr>
            <a:r>
              <a:rPr lang="en-IN" sz="2000" dirty="0">
                <a:latin typeface="Times New Roman" pitchFamily="18" charset="0"/>
                <a:ea typeface="Caesar Dressing"/>
                <a:cs typeface="Times New Roman" pitchFamily="18" charset="0"/>
                <a:sym typeface="Caesar Dressing"/>
              </a:rPr>
              <a:t>Checked for null values and did not find any null values In both datasets. And removed Id.</a:t>
            </a:r>
          </a:p>
          <a:p>
            <a:pPr marL="469900" lvl="0" indent="-342900">
              <a:spcBef>
                <a:spcPts val="0"/>
              </a:spcBef>
              <a:buClr>
                <a:schemeClr val="accent2">
                  <a:lumMod val="50000"/>
                </a:schemeClr>
              </a:buClr>
              <a:buSzPts val="1600"/>
              <a:buFont typeface="Wingdings" pitchFamily="2" charset="2"/>
              <a:buChar char="v"/>
            </a:pPr>
            <a:r>
              <a:rPr lang="en-IN" sz="2000" dirty="0">
                <a:latin typeface="Times New Roman" pitchFamily="18" charset="0"/>
                <a:ea typeface="Caesar Dressing"/>
                <a:cs typeface="Times New Roman" pitchFamily="18" charset="0"/>
                <a:sym typeface="Caesar Dressing"/>
              </a:rPr>
              <a:t>Conducted some feature engineering and created new columns via label: which contain both good and bad comments which is the sum of all the labels, comment length: which contains the length of comment text.</a:t>
            </a:r>
          </a:p>
          <a:p>
            <a:pPr marL="469900" lvl="0" indent="-342900">
              <a:spcBef>
                <a:spcPts val="0"/>
              </a:spcBef>
              <a:buClr>
                <a:schemeClr val="accent2">
                  <a:lumMod val="50000"/>
                </a:schemeClr>
              </a:buClr>
              <a:buSzPts val="1600"/>
              <a:buFont typeface="Wingdings" pitchFamily="2" charset="2"/>
              <a:buChar char="v"/>
            </a:pPr>
            <a:r>
              <a:rPr lang="en-IN" sz="2000" dirty="0">
                <a:latin typeface="Times New Roman" pitchFamily="18" charset="0"/>
                <a:ea typeface="Caesar Dressing"/>
                <a:cs typeface="Times New Roman" pitchFamily="18" charset="0"/>
                <a:sym typeface="Caesar Dressing"/>
              </a:rPr>
              <a:t>Visualized each feature using </a:t>
            </a:r>
            <a:r>
              <a:rPr lang="en-IN" sz="2000" dirty="0" err="1">
                <a:latin typeface="Times New Roman" pitchFamily="18" charset="0"/>
                <a:ea typeface="Caesar Dressing"/>
                <a:cs typeface="Times New Roman" pitchFamily="18" charset="0"/>
                <a:sym typeface="Caesar Dressing"/>
              </a:rPr>
              <a:t>seaborn</a:t>
            </a:r>
            <a:r>
              <a:rPr lang="en-IN" sz="2000" dirty="0">
                <a:latin typeface="Times New Roman" pitchFamily="18" charset="0"/>
                <a:ea typeface="Caesar Dressing"/>
                <a:cs typeface="Times New Roman" pitchFamily="18" charset="0"/>
                <a:sym typeface="Caesar Dressing"/>
              </a:rPr>
              <a:t> and </a:t>
            </a:r>
            <a:r>
              <a:rPr lang="en-IN" sz="2000" dirty="0" err="1">
                <a:latin typeface="Times New Roman" pitchFamily="18" charset="0"/>
                <a:ea typeface="Caesar Dressing"/>
                <a:cs typeface="Times New Roman" pitchFamily="18" charset="0"/>
                <a:sym typeface="Caesar Dressing"/>
              </a:rPr>
              <a:t>matplotlib</a:t>
            </a:r>
            <a:r>
              <a:rPr lang="en-IN" sz="2000" dirty="0">
                <a:latin typeface="Times New Roman" pitchFamily="18" charset="0"/>
                <a:ea typeface="Caesar Dressing"/>
                <a:cs typeface="Times New Roman" pitchFamily="18" charset="0"/>
                <a:sym typeface="Caesar Dressing"/>
              </a:rPr>
              <a:t> libraries by plotting categorical plots like pie plot, count plot, distribution plot and word cloud for each label</a:t>
            </a:r>
            <a:r>
              <a:rPr lang="en-IN" sz="2000" dirty="0" smtClean="0">
                <a:latin typeface="Times New Roman" pitchFamily="18" charset="0"/>
                <a:ea typeface="Caesar Dressing"/>
                <a:cs typeface="Times New Roman" pitchFamily="18" charset="0"/>
                <a:sym typeface="Caesar Dressing"/>
              </a:rPr>
              <a:t>.</a:t>
            </a:r>
            <a:endParaRPr lang="en-IN" sz="20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219901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Done text pre-processing techniques like Removing Punctuations and other special characters, Splitting the comments into individual words, Removing Stop Words, Stemming and Lemmatization. </a:t>
            </a:r>
          </a:p>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Then created new column as clean _length after cleaning the data. </a:t>
            </a:r>
          </a:p>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All these steps were done on both train and test datasets. </a:t>
            </a:r>
          </a:p>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Checked correlation using </a:t>
            </a:r>
            <a:r>
              <a:rPr lang="en-IN" sz="2200" dirty="0" err="1">
                <a:latin typeface="Times New Roman" pitchFamily="18" charset="0"/>
                <a:ea typeface="Caesar Dressing"/>
                <a:cs typeface="Times New Roman" pitchFamily="18" charset="0"/>
                <a:sym typeface="Caesar Dressing"/>
              </a:rPr>
              <a:t>heatmap</a:t>
            </a:r>
            <a:r>
              <a:rPr lang="en-IN" sz="2200" dirty="0">
                <a:latin typeface="Times New Roman" pitchFamily="18" charset="0"/>
                <a:ea typeface="Caesar Dressing"/>
                <a:cs typeface="Times New Roman" pitchFamily="18" charset="0"/>
                <a:sym typeface="Caesar Dressing"/>
              </a:rPr>
              <a:t>. </a:t>
            </a:r>
          </a:p>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After getting a cleaned data used TF-IDF </a:t>
            </a:r>
            <a:r>
              <a:rPr lang="en-IN" sz="2200" dirty="0" err="1">
                <a:latin typeface="Times New Roman" pitchFamily="18" charset="0"/>
                <a:ea typeface="Caesar Dressing"/>
                <a:cs typeface="Times New Roman" pitchFamily="18" charset="0"/>
                <a:sym typeface="Caesar Dressing"/>
              </a:rPr>
              <a:t>vectorizer</a:t>
            </a:r>
            <a:r>
              <a:rPr lang="en-IN" sz="2200" dirty="0">
                <a:latin typeface="Times New Roman" pitchFamily="18" charset="0"/>
                <a:ea typeface="Caesar Dressing"/>
                <a:cs typeface="Times New Roman" pitchFamily="18" charset="0"/>
                <a:sym typeface="Caesar Dressing"/>
              </a:rPr>
              <a:t>.</a:t>
            </a:r>
          </a:p>
          <a:p>
            <a:pPr marL="469900" lvl="0" indent="-342900">
              <a:spcBef>
                <a:spcPts val="0"/>
              </a:spcBef>
              <a:buClr>
                <a:schemeClr val="accent2">
                  <a:lumMod val="50000"/>
                </a:schemeClr>
              </a:buClr>
              <a:buSzPts val="1600"/>
              <a:buFont typeface="Wingdings" pitchFamily="2" charset="2"/>
              <a:buChar char="v"/>
            </a:pPr>
            <a:r>
              <a:rPr lang="en-IN" sz="2200" dirty="0">
                <a:latin typeface="Times New Roman" pitchFamily="18" charset="0"/>
                <a:ea typeface="Caesar Dressing"/>
                <a:cs typeface="Times New Roman" pitchFamily="18" charset="0"/>
                <a:sym typeface="Caesar Dressing"/>
              </a:rPr>
              <a:t>Lastly, proceeded with model building</a:t>
            </a:r>
            <a:r>
              <a:rPr lang="en-IN" sz="2200" dirty="0" smtClean="0">
                <a:latin typeface="Times New Roman" pitchFamily="18" charset="0"/>
                <a:ea typeface="Caesar Dressing"/>
                <a:cs typeface="Times New Roman" pitchFamily="18" charset="0"/>
                <a:sym typeface="Caesar Dressing"/>
              </a:rPr>
              <a:t>.</a:t>
            </a:r>
            <a:endParaRPr lang="en-IN" sz="2200" dirty="0">
              <a:latin typeface="Times New Roman" pitchFamily="18" charset="0"/>
              <a:ea typeface="Caesar Dressing"/>
              <a:cs typeface="Times New Roman" pitchFamily="18" charset="0"/>
              <a:sym typeface="Caesar Dressing"/>
            </a:endParaRPr>
          </a:p>
        </p:txBody>
      </p:sp>
    </p:spTree>
    <p:extLst>
      <p:ext uri="{BB962C8B-B14F-4D97-AF65-F5344CB8AC3E}">
        <p14:creationId xmlns:p14="http://schemas.microsoft.com/office/powerpoint/2010/main" val="9185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148</TotalTime>
  <Words>1376</Words>
  <Application>Microsoft Office PowerPoint</Application>
  <PresentationFormat>On-screen Show (16:9)</PresentationFormat>
  <Paragraphs>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EMAIL SPAM CLASSIFIER</vt:lpstr>
      <vt:lpstr>AGENDA</vt:lpstr>
      <vt:lpstr>OVERVIEW</vt:lpstr>
      <vt:lpstr>PROBLEM STATEMENT</vt:lpstr>
      <vt:lpstr>PowerPoint Presentation</vt:lpstr>
      <vt:lpstr>PROBLEM UNDERSTANDING</vt:lpstr>
      <vt:lpstr>IMPORTANCE of SMS SPAM CLASSIFIER</vt:lpstr>
      <vt:lpstr>EXPLORATORY DATA ANALYSIS</vt:lpstr>
      <vt:lpstr>PowerPoint Presentation</vt:lpstr>
      <vt:lpstr>VISUALIZATIONS</vt:lpstr>
      <vt:lpstr>PowerPoint Presentation</vt:lpstr>
      <vt:lpstr>PowerPoint Presentation</vt:lpstr>
      <vt:lpstr>PowerPoint Presentation</vt:lpstr>
      <vt:lpstr>PowerPoint Presentation</vt:lpstr>
      <vt:lpstr>These are the toxic words which frequently appear in the Malignant column.</vt:lpstr>
      <vt:lpstr>DATA ANALYSIS STEPS</vt:lpstr>
      <vt:lpstr>MODEL BUILDING</vt:lpstr>
      <vt:lpstr>PowerPoint Presentation</vt:lpstr>
      <vt:lpstr>Multibinomial NB</vt:lpstr>
      <vt:lpstr>Gaussian NB</vt:lpstr>
      <vt:lpstr>Decision Tree Classifier</vt:lpstr>
      <vt:lpstr>Logistic Regression</vt:lpstr>
      <vt:lpstr>KNNeighbors Classifier</vt:lpstr>
      <vt:lpstr>Support Vector Classifier</vt:lpstr>
      <vt:lpstr>Saving the Model and Predictions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Windows User</dc:creator>
  <cp:lastModifiedBy>Windows User</cp:lastModifiedBy>
  <cp:revision>74</cp:revision>
  <dcterms:created xsi:type="dcterms:W3CDTF">2023-02-06T11:47:26Z</dcterms:created>
  <dcterms:modified xsi:type="dcterms:W3CDTF">2023-02-06T14:15:53Z</dcterms:modified>
</cp:coreProperties>
</file>