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5CE6CB9F-76CB-40B4-83A0-F3F87C781225}" type="datetimeFigureOut">
              <a:rPr lang="en-IN" smtClean="0"/>
              <a:t>29-12-2022</a:t>
            </a:fld>
            <a:endParaRPr lang="en-IN"/>
          </a:p>
        </p:txBody>
      </p:sp>
      <p:sp>
        <p:nvSpPr>
          <p:cNvPr id="17" name="Footer Placeholder 16"/>
          <p:cNvSpPr>
            <a:spLocks noGrp="1"/>
          </p:cNvSpPr>
          <p:nvPr>
            <p:ph type="ftr" sz="quarter" idx="11"/>
          </p:nvPr>
        </p:nvSpPr>
        <p:spPr>
          <a:xfrm>
            <a:off x="5410200" y="3153966"/>
            <a:ext cx="1295400" cy="342900"/>
          </a:xfrm>
        </p:spPr>
        <p:txBody>
          <a:bodyPr/>
          <a:lstStyle/>
          <a:p>
            <a:endParaRPr lang="en-IN"/>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AFDD4DBA-5790-458F-ABAF-E67C203BFE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E6CB9F-76CB-40B4-83A0-F3F87C781225}" type="datetimeFigureOut">
              <a:rPr lang="en-IN" smtClean="0"/>
              <a:t>29-12-2022</a:t>
            </a:fld>
            <a:endParaRPr lang="en-IN"/>
          </a:p>
        </p:txBody>
      </p:sp>
      <p:sp>
        <p:nvSpPr>
          <p:cNvPr id="27" name="Slide Number Placeholder 26"/>
          <p:cNvSpPr>
            <a:spLocks noGrp="1"/>
          </p:cNvSpPr>
          <p:nvPr>
            <p:ph type="sldNum" sz="quarter" idx="11"/>
          </p:nvPr>
        </p:nvSpPr>
        <p:spPr/>
        <p:txBody>
          <a:bodyPr rtlCol="0"/>
          <a:lstStyle/>
          <a:p>
            <a:fld id="{AFDD4DBA-5790-458F-ABAF-E67C203BFEC6}"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5CE6CB9F-76CB-40B4-83A0-F3F87C781225}" type="datetimeFigureOut">
              <a:rPr lang="en-IN" smtClean="0"/>
              <a:t>29-12-2022</a:t>
            </a:fld>
            <a:endParaRPr lang="en-IN"/>
          </a:p>
        </p:txBody>
      </p:sp>
      <p:sp>
        <p:nvSpPr>
          <p:cNvPr id="4" name="Footer Placeholder 3"/>
          <p:cNvSpPr>
            <a:spLocks noGrp="1"/>
          </p:cNvSpPr>
          <p:nvPr>
            <p:ph type="ftr" sz="quarter" idx="11"/>
          </p:nvPr>
        </p:nvSpPr>
        <p:spPr>
          <a:xfrm>
            <a:off x="5257800" y="459486"/>
            <a:ext cx="1325880" cy="342900"/>
          </a:xfrm>
        </p:spPr>
        <p:txBody>
          <a:bodyPr/>
          <a:lstStyle/>
          <a:p>
            <a:endParaRPr lang="en-IN"/>
          </a:p>
        </p:txBody>
      </p:sp>
      <p:sp>
        <p:nvSpPr>
          <p:cNvPr id="5" name="Slide Number Placeholder 4"/>
          <p:cNvSpPr>
            <a:spLocks noGrp="1"/>
          </p:cNvSpPr>
          <p:nvPr>
            <p:ph type="sldNum" sz="quarter" idx="12"/>
          </p:nvPr>
        </p:nvSpPr>
        <p:spPr>
          <a:xfrm>
            <a:off x="8174736" y="1704"/>
            <a:ext cx="762000" cy="274320"/>
          </a:xfrm>
        </p:spPr>
        <p:txBody>
          <a:bodyPr/>
          <a:lstStyle/>
          <a:p>
            <a:fld id="{AFDD4DBA-5790-458F-ABAF-E67C203BFE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6CB9F-76CB-40B4-83A0-F3F87C781225}"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5CE6CB9F-76CB-40B4-83A0-F3F87C781225}" type="datetimeFigureOut">
              <a:rPr lang="en-IN" smtClean="0"/>
              <a:t>29-12-2022</a:t>
            </a:fld>
            <a:endParaRPr lang="en-IN"/>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AFDD4DBA-5790-458F-ABAF-E67C203BFE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nk.springer.com/article/10.1007/s41060-021-00302-z#ref-CR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600" b="1" dirty="0" smtClean="0">
                <a:effectLst>
                  <a:outerShdw blurRad="38100" dist="38100" dir="2700000" algn="tl">
                    <a:srgbClr val="000000">
                      <a:alpha val="43137"/>
                    </a:srgbClr>
                  </a:outerShdw>
                </a:effectLst>
                <a:latin typeface="Times New Roman" pitchFamily="18" charset="0"/>
                <a:cs typeface="Times New Roman" pitchFamily="18" charset="0"/>
              </a:rPr>
              <a:t>FAKE NEWS PROJECT</a:t>
            </a:r>
            <a:endParaRPr lang="en-IN" sz="4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635896" y="3651870"/>
            <a:ext cx="5256584" cy="972108"/>
          </a:xfrm>
        </p:spPr>
        <p:txBody>
          <a:bodyPr>
            <a:normAutofit fontScale="85000" lnSpcReduction="20000"/>
          </a:bodyPr>
          <a:lstStyle/>
          <a:p>
            <a:pPr algn="ctr"/>
            <a:r>
              <a:rPr lang="en-IN" dirty="0" smtClean="0"/>
              <a:t>Submitted by</a:t>
            </a:r>
          </a:p>
          <a:p>
            <a:endParaRPr lang="en-IN" dirty="0" smtClean="0"/>
          </a:p>
          <a:p>
            <a:pPr algn="ctr"/>
            <a:r>
              <a:rPr lang="en-IN" dirty="0" smtClean="0"/>
              <a:t>KAYALVIZHI . P</a:t>
            </a:r>
            <a:endParaRPr lang="en-IN" dirty="0"/>
          </a:p>
        </p:txBody>
      </p:sp>
    </p:spTree>
    <p:extLst>
      <p:ext uri="{BB962C8B-B14F-4D97-AF65-F5344CB8AC3E}">
        <p14:creationId xmlns:p14="http://schemas.microsoft.com/office/powerpoint/2010/main" val="49089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STEMMING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87068"/>
            <a:ext cx="3322712" cy="3243834"/>
          </a:xfrm>
        </p:spPr>
        <p:txBody>
          <a:bodyPr>
            <a:normAutofit fontScale="85000" lnSpcReduction="10000"/>
          </a:bodyPr>
          <a:lstStyle/>
          <a:p>
            <a:pPr marL="109728" indent="0">
              <a:buNone/>
            </a:pPr>
            <a:r>
              <a:rPr lang="en-IN" sz="1800" dirty="0">
                <a:latin typeface="Times New Roman" pitchFamily="18" charset="0"/>
                <a:cs typeface="Times New Roman" pitchFamily="18" charset="0"/>
              </a:rPr>
              <a:t>Stemming is a pre-processing step in Text Mining applications as well as a very common requirement of Natural Language processing functions. In fact it is very important in most of the Information Retrieval systems. The main purpose of stemming is to reduce different grammatical forms / word forms of a word like its noun, adjective, verb, adverb etc. to its root form. The goal of stemming is to reduce inflectional forms and sometimes derivationally related forms of a word to a common base form</a:t>
            </a:r>
            <a:r>
              <a:rPr lang="en-IN" sz="1800" dirty="0" smtClean="0">
                <a:latin typeface="Times New Roman" pitchFamily="18" charset="0"/>
                <a:cs typeface="Times New Roman" pitchFamily="18" charset="0"/>
              </a:rPr>
              <a:t>.</a:t>
            </a:r>
          </a:p>
          <a:p>
            <a:pPr marL="109728" indent="0">
              <a:buNone/>
            </a:pPr>
            <a:r>
              <a:rPr lang="en-IN" sz="1800"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07654"/>
            <a:ext cx="511256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02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LEMMATIZATION</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marL="109728" indent="0">
              <a:buNone/>
            </a:pPr>
            <a:r>
              <a:rPr lang="en-IN" dirty="0">
                <a:latin typeface="Times New Roman" pitchFamily="18" charset="0"/>
                <a:cs typeface="Times New Roman" pitchFamily="18" charset="0"/>
              </a:rPr>
              <a:t>Lemmatization is a text normalization technique used in Natural Language Processing (NLP), that switches any kind of a word to its base root mode. Lemmatization is responsible for grouping different inflected forms of words into the root form, having the same meaning.</a:t>
            </a: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851670"/>
            <a:ext cx="4038600" cy="181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867894"/>
            <a:ext cx="3600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87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VECTORIZER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85000" lnSpcReduction="10000"/>
          </a:bodyPr>
          <a:lstStyle/>
          <a:p>
            <a:pPr>
              <a:buClr>
                <a:schemeClr val="tx1"/>
              </a:buClr>
              <a:buFont typeface="Wingdings" pitchFamily="2" charset="2"/>
              <a:buChar char="v"/>
            </a:pPr>
            <a:r>
              <a:rPr lang="en-IN" dirty="0" err="1">
                <a:latin typeface="Times New Roman" pitchFamily="18" charset="0"/>
                <a:cs typeface="Times New Roman" pitchFamily="18" charset="0"/>
              </a:rPr>
              <a:t>Vectorization</a:t>
            </a:r>
            <a:r>
              <a:rPr lang="en-IN" dirty="0">
                <a:latin typeface="Times New Roman" pitchFamily="18" charset="0"/>
                <a:cs typeface="Times New Roman" pitchFamily="18" charset="0"/>
              </a:rPr>
              <a:t> is the process of converting words into numbers is called </a:t>
            </a:r>
            <a:r>
              <a:rPr lang="en-IN" dirty="0" err="1" smtClean="0">
                <a:latin typeface="Times New Roman" pitchFamily="18" charset="0"/>
                <a:cs typeface="Times New Roman" pitchFamily="18" charset="0"/>
              </a:rPr>
              <a:t>Vectorization</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err="1" smtClean="0">
                <a:latin typeface="Times New Roman" pitchFamily="18" charset="0"/>
                <a:cs typeface="Times New Roman" pitchFamily="18" charset="0"/>
              </a:rPr>
              <a:t>Vectorization</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a technique by which you can make your code execute fast</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a very interesting and important way to optimize algorithms when you are implementing it from scratch</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err="1">
                <a:latin typeface="Times New Roman" pitchFamily="18" charset="0"/>
                <a:cs typeface="Times New Roman" pitchFamily="18" charset="0"/>
              </a:rPr>
              <a:t>Vectorization</a:t>
            </a:r>
            <a:r>
              <a:rPr lang="en-IN" dirty="0">
                <a:latin typeface="Times New Roman" pitchFamily="18" charset="0"/>
                <a:cs typeface="Times New Roman" pitchFamily="18" charset="0"/>
              </a:rPr>
              <a:t> is one of the most useful techniques to make your machine learning code more efficient.</a:t>
            </a: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2120" y="1923678"/>
            <a:ext cx="1428949" cy="43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65098"/>
            <a:ext cx="4176464"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520333"/>
            <a:ext cx="22669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3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Model Building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In this </a:t>
            </a:r>
            <a:r>
              <a:rPr lang="en-IN" sz="1200" dirty="0" smtClean="0">
                <a:latin typeface="Times New Roman" pitchFamily="18" charset="0"/>
                <a:ea typeface="Calibri" panose="020F0502020204030204" pitchFamily="34" charset="0"/>
                <a:cs typeface="Times New Roman" pitchFamily="18" charset="0"/>
              </a:rPr>
              <a:t>project Label </a:t>
            </a:r>
            <a:r>
              <a:rPr lang="en-IN" sz="1200" dirty="0">
                <a:latin typeface="Times New Roman" pitchFamily="18" charset="0"/>
                <a:ea typeface="Calibri" panose="020F0502020204030204" pitchFamily="34" charset="0"/>
                <a:cs typeface="Times New Roman" pitchFamily="18" charset="0"/>
              </a:rPr>
              <a:t>is our target variable which is </a:t>
            </a:r>
            <a:r>
              <a:rPr lang="en-IN" sz="1200" dirty="0" smtClean="0">
                <a:latin typeface="Times New Roman" pitchFamily="18" charset="0"/>
                <a:ea typeface="Calibri" panose="020F0502020204030204" pitchFamily="34" charset="0"/>
                <a:cs typeface="Times New Roman" pitchFamily="18" charset="0"/>
              </a:rPr>
              <a:t>binary, where </a:t>
            </a:r>
            <a:r>
              <a:rPr lang="en-IN" sz="1200" dirty="0">
                <a:latin typeface="Times New Roman" pitchFamily="18" charset="0"/>
                <a:ea typeface="Calibri" panose="020F0502020204030204" pitchFamily="34" charset="0"/>
                <a:cs typeface="Times New Roman" pitchFamily="18" charset="0"/>
              </a:rPr>
              <a:t>we  need to </a:t>
            </a:r>
            <a:r>
              <a:rPr lang="en-IN" sz="1200" dirty="0" smtClean="0">
                <a:latin typeface="Times New Roman" pitchFamily="18" charset="0"/>
                <a:ea typeface="Calibri" panose="020F0502020204030204" pitchFamily="34" charset="0"/>
                <a:cs typeface="Times New Roman" pitchFamily="18" charset="0"/>
              </a:rPr>
              <a:t>predict whether the news is fake or real. </a:t>
            </a:r>
            <a:r>
              <a:rPr lang="en-IN" sz="1200" dirty="0">
                <a:latin typeface="Times New Roman" pitchFamily="18" charset="0"/>
                <a:ea typeface="Calibri" panose="020F0502020204030204" pitchFamily="34" charset="0"/>
                <a:cs typeface="Times New Roman" pitchFamily="18" charset="0"/>
              </a:rPr>
              <a:t>From this I can conclude that it is a </a:t>
            </a:r>
            <a:r>
              <a:rPr lang="en-IN" sz="1200" dirty="0" smtClean="0">
                <a:latin typeface="Times New Roman" pitchFamily="18" charset="0"/>
                <a:ea typeface="Calibri" panose="020F0502020204030204" pitchFamily="34" charset="0"/>
                <a:cs typeface="Times New Roman" pitchFamily="18" charset="0"/>
              </a:rPr>
              <a:t>Classification </a:t>
            </a:r>
            <a:r>
              <a:rPr lang="en-IN" sz="1200" dirty="0">
                <a:latin typeface="Times New Roman" pitchFamily="18" charset="0"/>
                <a:ea typeface="Calibri" panose="020F0502020204030204" pitchFamily="34" charset="0"/>
                <a:cs typeface="Times New Roman" pitchFamily="18" charset="0"/>
              </a:rPr>
              <a:t>type problem hence I have used following </a:t>
            </a:r>
            <a:r>
              <a:rPr lang="en-IN" sz="1200" dirty="0" smtClean="0">
                <a:latin typeface="Times New Roman" pitchFamily="18" charset="0"/>
                <a:ea typeface="Calibri" panose="020F0502020204030204" pitchFamily="34" charset="0"/>
                <a:cs typeface="Times New Roman" pitchFamily="18" charset="0"/>
              </a:rPr>
              <a:t>Classification </a:t>
            </a:r>
            <a:r>
              <a:rPr lang="en-IN" sz="1200" dirty="0">
                <a:latin typeface="Times New Roman" pitchFamily="18" charset="0"/>
                <a:ea typeface="Calibri" panose="020F0502020204030204" pitchFamily="34" charset="0"/>
                <a:cs typeface="Times New Roman" pitchFamily="18" charset="0"/>
              </a:rPr>
              <a:t>algorithms. </a:t>
            </a:r>
          </a:p>
          <a:p>
            <a:pPr algn="just">
              <a:lnSpc>
                <a:spcPct val="107000"/>
              </a:lnSpc>
              <a:spcAft>
                <a:spcPts val="800"/>
              </a:spcAft>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After the pre-processing and data cleaning I was left with </a:t>
            </a:r>
            <a:r>
              <a:rPr lang="en-IN" sz="1200" dirty="0" smtClean="0">
                <a:latin typeface="Times New Roman" pitchFamily="18" charset="0"/>
                <a:ea typeface="Calibri" panose="020F0502020204030204" pitchFamily="34" charset="0"/>
                <a:cs typeface="Times New Roman" pitchFamily="18" charset="0"/>
              </a:rPr>
              <a:t>2 </a:t>
            </a:r>
            <a:r>
              <a:rPr lang="en-IN" sz="1200" dirty="0">
                <a:latin typeface="Times New Roman" pitchFamily="18" charset="0"/>
                <a:ea typeface="Calibri" panose="020F0502020204030204" pitchFamily="34" charset="0"/>
                <a:cs typeface="Times New Roman" pitchFamily="18" charset="0"/>
              </a:rPr>
              <a:t>columns </a:t>
            </a:r>
            <a:r>
              <a:rPr lang="en-IN" sz="1200" dirty="0" smtClean="0">
                <a:latin typeface="Times New Roman" pitchFamily="18" charset="0"/>
                <a:ea typeface="Calibri" panose="020F0502020204030204" pitchFamily="34" charset="0"/>
                <a:cs typeface="Times New Roman" pitchFamily="18" charset="0"/>
              </a:rPr>
              <a:t>only including </a:t>
            </a:r>
            <a:r>
              <a:rPr lang="en-IN" sz="1200" dirty="0">
                <a:latin typeface="Times New Roman" pitchFamily="18" charset="0"/>
                <a:ea typeface="Calibri" panose="020F0502020204030204" pitchFamily="34" charset="0"/>
                <a:cs typeface="Times New Roman" pitchFamily="18" charset="0"/>
              </a:rPr>
              <a:t>target and </a:t>
            </a:r>
            <a:r>
              <a:rPr lang="en-IN" sz="1200" dirty="0" smtClean="0">
                <a:latin typeface="Times New Roman" pitchFamily="18" charset="0"/>
                <a:ea typeface="Calibri" panose="020F0502020204030204" pitchFamily="34" charset="0"/>
                <a:cs typeface="Times New Roman" pitchFamily="18" charset="0"/>
              </a:rPr>
              <a:t>I </a:t>
            </a:r>
            <a:r>
              <a:rPr lang="en-IN" sz="1200" dirty="0">
                <a:latin typeface="Times New Roman" pitchFamily="18" charset="0"/>
                <a:ea typeface="Calibri" panose="020F0502020204030204" pitchFamily="34" charset="0"/>
                <a:cs typeface="Times New Roman" pitchFamily="18" charset="0"/>
              </a:rPr>
              <a:t>used these independent </a:t>
            </a:r>
            <a:r>
              <a:rPr lang="en-IN" sz="1200" dirty="0" smtClean="0">
                <a:latin typeface="Times New Roman" pitchFamily="18" charset="0"/>
                <a:ea typeface="Calibri" panose="020F0502020204030204" pitchFamily="34" charset="0"/>
                <a:cs typeface="Times New Roman" pitchFamily="18" charset="0"/>
              </a:rPr>
              <a:t>feature </a:t>
            </a:r>
            <a:r>
              <a:rPr lang="en-IN" sz="1200" dirty="0">
                <a:latin typeface="Times New Roman" pitchFamily="18" charset="0"/>
                <a:ea typeface="Calibri" panose="020F0502020204030204" pitchFamily="34" charset="0"/>
                <a:cs typeface="Times New Roman" pitchFamily="18" charset="0"/>
              </a:rPr>
              <a:t>for model building and prediction. The algorithms used on training the data are as follows:</a:t>
            </a: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Logistic Regression</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Decision Tree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err="1" smtClean="0">
                <a:solidFill>
                  <a:schemeClr val="tx1"/>
                </a:solidFill>
                <a:latin typeface="Times New Roman" pitchFamily="18" charset="0"/>
                <a:ea typeface="Calibri" panose="020F0502020204030204" pitchFamily="34" charset="0"/>
                <a:cs typeface="Times New Roman" pitchFamily="18" charset="0"/>
              </a:rPr>
              <a:t>KNNeighbors</a:t>
            </a:r>
            <a:r>
              <a:rPr lang="en-IN" sz="1200" dirty="0" smtClean="0">
                <a:solidFill>
                  <a:schemeClr val="tx1"/>
                </a:solidFill>
                <a:latin typeface="Times New Roman" pitchFamily="18" charset="0"/>
                <a:ea typeface="Calibri" panose="020F0502020204030204" pitchFamily="34" charset="0"/>
                <a:cs typeface="Times New Roman" pitchFamily="18" charset="0"/>
              </a:rPr>
              <a: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Random Forest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Ada Boost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 have got the best random state and maximum R2 score and then created train test split to build the above models.</a:t>
            </a:r>
          </a:p>
          <a:p>
            <a:pPr marL="109728" indent="0">
              <a:buNone/>
            </a:pPr>
            <a:endParaRPr lang="en-IN" dirty="0"/>
          </a:p>
        </p:txBody>
      </p:sp>
    </p:spTree>
    <p:extLst>
      <p:ext uri="{BB962C8B-B14F-4D97-AF65-F5344CB8AC3E}">
        <p14:creationId xmlns:p14="http://schemas.microsoft.com/office/powerpoint/2010/main" val="34644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 Logistic Regression</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06719"/>
            <a:ext cx="4038600" cy="33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81339" y="1712679"/>
            <a:ext cx="3372321" cy="334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05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5536" y="3867895"/>
            <a:ext cx="8287072" cy="1008112"/>
          </a:xfrm>
        </p:spPr>
        <p:txBody>
          <a:bodyPr/>
          <a:lstStyle/>
          <a:p>
            <a:pPr marL="109728" indent="0">
              <a:buNone/>
            </a:pPr>
            <a:r>
              <a:rPr lang="en-US" dirty="0">
                <a:latin typeface="Times New Roman" pitchFamily="18" charset="0"/>
                <a:cs typeface="Times New Roman" pitchFamily="18" charset="0"/>
              </a:rPr>
              <a:t>Created </a:t>
            </a:r>
            <a:r>
              <a:rPr lang="en-US" dirty="0" smtClean="0">
                <a:latin typeface="Times New Roman" pitchFamily="18" charset="0"/>
                <a:cs typeface="Times New Roman" pitchFamily="18" charset="0"/>
              </a:rPr>
              <a:t>Logistic Regression </a:t>
            </a:r>
            <a:r>
              <a:rPr lang="en-US" dirty="0">
                <a:latin typeface="Times New Roman" pitchFamily="18" charset="0"/>
                <a:cs typeface="Times New Roman" pitchFamily="18" charset="0"/>
              </a:rPr>
              <a:t>model and checked for it's evaluation metrics. The model is giving </a:t>
            </a:r>
            <a:r>
              <a:rPr lang="en-US" dirty="0" err="1" smtClean="0">
                <a:latin typeface="Times New Roman" pitchFamily="18" charset="0"/>
                <a:cs typeface="Times New Roman" pitchFamily="18" charset="0"/>
              </a:rPr>
              <a:t>accuracy_score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a:t>
            </a:r>
            <a:r>
              <a:rPr lang="en-US" dirty="0" smtClean="0">
                <a:latin typeface="Times New Roman" pitchFamily="18" charset="0"/>
                <a:cs typeface="Times New Roman" pitchFamily="18" charset="0"/>
              </a:rPr>
              <a:t>98.6% and Cross validation Score as 97%.</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35696" y="987575"/>
            <a:ext cx="4536503"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16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 Decision Tree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87513"/>
            <a:ext cx="5832648"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26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227934"/>
            <a:ext cx="8229600" cy="792088"/>
          </a:xfrm>
        </p:spPr>
        <p:txBody>
          <a:bodyPr>
            <a:noAutofit/>
          </a:bodyPr>
          <a:lstStyle/>
          <a:p>
            <a:r>
              <a:rPr lang="en-US" sz="1800" dirty="0">
                <a:solidFill>
                  <a:schemeClr val="tx1"/>
                </a:solidFill>
                <a:latin typeface="Times New Roman" pitchFamily="18" charset="0"/>
                <a:cs typeface="Times New Roman" pitchFamily="18" charset="0"/>
              </a:rPr>
              <a:t>Created </a:t>
            </a:r>
            <a:r>
              <a:rPr lang="en-US" sz="1800" dirty="0" smtClean="0">
                <a:solidFill>
                  <a:schemeClr val="tx1"/>
                </a:solidFill>
                <a:latin typeface="Times New Roman" pitchFamily="18" charset="0"/>
                <a:cs typeface="Times New Roman" pitchFamily="18" charset="0"/>
              </a:rPr>
              <a:t>Decision Tree Classification </a:t>
            </a:r>
            <a:r>
              <a:rPr lang="en-US" sz="1800" dirty="0">
                <a:solidFill>
                  <a:schemeClr val="tx1"/>
                </a:solidFill>
                <a:latin typeface="Times New Roman" pitchFamily="18" charset="0"/>
                <a:cs typeface="Times New Roman" pitchFamily="18" charset="0"/>
              </a:rPr>
              <a:t>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99.6</a:t>
            </a:r>
            <a:r>
              <a:rPr lang="en-US" sz="1800" dirty="0">
                <a:solidFill>
                  <a:schemeClr val="tx1"/>
                </a:solidFill>
                <a:latin typeface="Times New Roman" pitchFamily="18" charset="0"/>
                <a:cs typeface="Times New Roman" pitchFamily="18" charset="0"/>
              </a:rPr>
              <a:t>% and Cross validation Score as </a:t>
            </a:r>
            <a:r>
              <a:rPr lang="en-US" sz="1800" dirty="0" smtClean="0">
                <a:solidFill>
                  <a:schemeClr val="tx1"/>
                </a:solidFill>
                <a:latin typeface="Times New Roman" pitchFamily="18" charset="0"/>
                <a:cs typeface="Times New Roman" pitchFamily="18" charset="0"/>
              </a:rPr>
              <a:t>99%.</a:t>
            </a:r>
            <a:r>
              <a:rPr lang="en-US" sz="1800" dirty="0">
                <a:solidFill>
                  <a:schemeClr val="tx1"/>
                </a:solidFill>
                <a:latin typeface="Times New Roman" pitchFamily="18" charset="0"/>
                <a:cs typeface="Times New Roman" pitchFamily="18" charset="0"/>
              </a:rPr>
              <a:t/>
            </a:r>
            <a:br>
              <a:rPr lang="en-US" sz="1800" dirty="0">
                <a:solidFill>
                  <a:schemeClr val="tx1"/>
                </a:solidFill>
                <a:latin typeface="Times New Roman" pitchFamily="18" charset="0"/>
                <a:cs typeface="Times New Roman" pitchFamily="18" charset="0"/>
              </a:rPr>
            </a:br>
            <a:endParaRPr lang="en-IN" sz="1800" dirty="0">
              <a:solidFill>
                <a:schemeClr val="tx1"/>
              </a:solidFill>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14138" y="1047538"/>
            <a:ext cx="3400900" cy="30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95534" y="1028485"/>
            <a:ext cx="3991532" cy="308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27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 </a:t>
            </a:r>
            <a:r>
              <a:rPr lang="en-IN" sz="3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KNNeighbors</a:t>
            </a: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3624" y="1687513"/>
            <a:ext cx="4356751"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83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227934"/>
            <a:ext cx="8229600" cy="800100"/>
          </a:xfrm>
        </p:spPr>
        <p:txBody>
          <a:bodyPr>
            <a:noAutofit/>
          </a:bodyPr>
          <a:lstStyle/>
          <a:p>
            <a:r>
              <a:rPr lang="en-US" sz="1800" dirty="0">
                <a:solidFill>
                  <a:schemeClr val="tx1"/>
                </a:solidFill>
                <a:latin typeface="Times New Roman" pitchFamily="18" charset="0"/>
                <a:cs typeface="Times New Roman" pitchFamily="18" charset="0"/>
              </a:rPr>
              <a:t>Created </a:t>
            </a:r>
            <a:r>
              <a:rPr lang="en-US" sz="1800" dirty="0" err="1" smtClean="0">
                <a:solidFill>
                  <a:schemeClr val="tx1"/>
                </a:solidFill>
                <a:latin typeface="Times New Roman" pitchFamily="18" charset="0"/>
                <a:cs typeface="Times New Roman" pitchFamily="18" charset="0"/>
              </a:rPr>
              <a:t>KNNeighbors</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Classification 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56.2% </a:t>
            </a:r>
            <a:r>
              <a:rPr lang="en-US" sz="1800" dirty="0">
                <a:solidFill>
                  <a:schemeClr val="tx1"/>
                </a:solidFill>
                <a:latin typeface="Times New Roman" pitchFamily="18" charset="0"/>
                <a:cs typeface="Times New Roman" pitchFamily="18" charset="0"/>
              </a:rPr>
              <a:t>and Cross validation Score as </a:t>
            </a:r>
            <a:r>
              <a:rPr lang="en-US" sz="1800" dirty="0" smtClean="0">
                <a:solidFill>
                  <a:schemeClr val="tx1"/>
                </a:solidFill>
                <a:latin typeface="Times New Roman" pitchFamily="18" charset="0"/>
                <a:cs typeface="Times New Roman" pitchFamily="18" charset="0"/>
              </a:rPr>
              <a:t>57%.</a:t>
            </a:r>
            <a:endParaRPr lang="en-IN" sz="1800" dirty="0">
              <a:solidFill>
                <a:schemeClr val="tx1"/>
              </a:solidFill>
            </a:endParaRP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3191" y="949113"/>
            <a:ext cx="3362794" cy="303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2209" y="939586"/>
            <a:ext cx="4001058" cy="30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58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AGENDA</a:t>
            </a: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buClr>
                <a:schemeClr val="tx1"/>
              </a:buClr>
              <a:buFont typeface="Wingdings" pitchFamily="2" charset="2"/>
              <a:buChar char="ü"/>
            </a:pPr>
            <a:r>
              <a:rPr lang="en-IN" dirty="0" smtClean="0"/>
              <a:t>Introduction</a:t>
            </a:r>
          </a:p>
          <a:p>
            <a:pPr>
              <a:buClr>
                <a:schemeClr val="tx1"/>
              </a:buClr>
              <a:buFont typeface="Wingdings" pitchFamily="2" charset="2"/>
              <a:buChar char="ü"/>
            </a:pPr>
            <a:r>
              <a:rPr lang="en-IN" dirty="0" smtClean="0"/>
              <a:t>Problem </a:t>
            </a:r>
            <a:r>
              <a:rPr lang="en-IN" dirty="0" err="1" smtClean="0"/>
              <a:t>Statemet</a:t>
            </a:r>
            <a:endParaRPr lang="en-IN" dirty="0" smtClean="0"/>
          </a:p>
          <a:p>
            <a:pPr>
              <a:buClr>
                <a:schemeClr val="tx1"/>
              </a:buClr>
              <a:buFont typeface="Wingdings" pitchFamily="2" charset="2"/>
              <a:buChar char="ü"/>
            </a:pPr>
            <a:r>
              <a:rPr lang="en-IN" dirty="0" smtClean="0"/>
              <a:t>Problem Understanding</a:t>
            </a:r>
          </a:p>
          <a:p>
            <a:pPr>
              <a:buClr>
                <a:schemeClr val="tx1"/>
              </a:buClr>
              <a:buFont typeface="Wingdings" pitchFamily="2" charset="2"/>
              <a:buChar char="ü"/>
            </a:pPr>
            <a:r>
              <a:rPr lang="en-IN" dirty="0" smtClean="0"/>
              <a:t>What is a Fake News?</a:t>
            </a:r>
          </a:p>
          <a:p>
            <a:pPr>
              <a:buClr>
                <a:schemeClr val="tx1"/>
              </a:buClr>
              <a:buFont typeface="Wingdings" pitchFamily="2" charset="2"/>
              <a:buChar char="ü"/>
            </a:pPr>
            <a:r>
              <a:rPr lang="en-IN" dirty="0" smtClean="0"/>
              <a:t>EDA</a:t>
            </a:r>
          </a:p>
          <a:p>
            <a:pPr>
              <a:buClr>
                <a:schemeClr val="tx1"/>
              </a:buClr>
              <a:buFont typeface="Wingdings" pitchFamily="2" charset="2"/>
              <a:buChar char="ü"/>
            </a:pPr>
            <a:r>
              <a:rPr lang="en-IN" dirty="0"/>
              <a:t>Natural Language </a:t>
            </a:r>
            <a:r>
              <a:rPr lang="en-IN" dirty="0" smtClean="0"/>
              <a:t>Processing</a:t>
            </a:r>
          </a:p>
          <a:p>
            <a:pPr marL="1010412" lvl="2" indent="-342900">
              <a:buClr>
                <a:schemeClr val="tx1"/>
              </a:buClr>
              <a:buFont typeface="Wingdings" pitchFamily="2" charset="2"/>
              <a:buChar char="Ø"/>
            </a:pPr>
            <a:r>
              <a:rPr lang="en-IN" dirty="0" smtClean="0"/>
              <a:t>Stop </a:t>
            </a:r>
            <a:r>
              <a:rPr lang="en-IN" dirty="0" smtClean="0"/>
              <a:t>Words </a:t>
            </a:r>
            <a:r>
              <a:rPr lang="en-IN" dirty="0" smtClean="0"/>
              <a:t>Removal</a:t>
            </a:r>
          </a:p>
          <a:p>
            <a:pPr marL="1010412" lvl="2" indent="-342900">
              <a:buClr>
                <a:schemeClr val="tx1"/>
              </a:buClr>
              <a:buFont typeface="Wingdings" pitchFamily="2" charset="2"/>
              <a:buChar char="Ø"/>
            </a:pPr>
            <a:r>
              <a:rPr lang="en-IN" dirty="0" smtClean="0"/>
              <a:t>Stemming</a:t>
            </a:r>
            <a:endParaRPr lang="en-IN" dirty="0" smtClean="0"/>
          </a:p>
          <a:p>
            <a:pPr marL="1010412" lvl="2" indent="-342900">
              <a:buClr>
                <a:schemeClr val="tx1"/>
              </a:buClr>
              <a:buFont typeface="Wingdings" pitchFamily="2" charset="2"/>
              <a:buChar char="Ø"/>
            </a:pPr>
            <a:r>
              <a:rPr lang="en-IN" dirty="0" smtClean="0"/>
              <a:t>Lemmatization</a:t>
            </a:r>
          </a:p>
          <a:p>
            <a:pPr marL="1010412" lvl="2" indent="-342900">
              <a:buClr>
                <a:schemeClr val="tx1"/>
              </a:buClr>
              <a:buFont typeface="Wingdings" pitchFamily="2" charset="2"/>
              <a:buChar char="Ø"/>
            </a:pPr>
            <a:r>
              <a:rPr lang="en-IN" dirty="0" err="1" smtClean="0"/>
              <a:t>Vectorizer</a:t>
            </a:r>
            <a:endParaRPr lang="en-IN" dirty="0" smtClean="0"/>
          </a:p>
          <a:p>
            <a:pPr>
              <a:buClr>
                <a:schemeClr val="tx1"/>
              </a:buClr>
              <a:buFont typeface="Wingdings" pitchFamily="2" charset="2"/>
              <a:buChar char="ü"/>
            </a:pPr>
            <a:r>
              <a:rPr lang="en-IN" dirty="0" smtClean="0"/>
              <a:t>Model Building</a:t>
            </a:r>
          </a:p>
          <a:p>
            <a:pPr>
              <a:buClr>
                <a:schemeClr val="tx1"/>
              </a:buClr>
              <a:buFont typeface="Wingdings" pitchFamily="2" charset="2"/>
              <a:buChar char="ü"/>
            </a:pPr>
            <a:r>
              <a:rPr lang="en-IN" dirty="0" smtClean="0"/>
              <a:t>Hyper Parameter Tuning</a:t>
            </a:r>
            <a:endParaRPr lang="en-IN" dirty="0"/>
          </a:p>
          <a:p>
            <a:pPr marL="109728" indent="0">
              <a:buNone/>
            </a:pPr>
            <a:endParaRPr lang="en-IN" dirty="0" smtClean="0"/>
          </a:p>
          <a:p>
            <a:pPr marL="109728" indent="0">
              <a:buNone/>
            </a:pPr>
            <a:endParaRPr lang="en-IN" dirty="0"/>
          </a:p>
        </p:txBody>
      </p:sp>
    </p:spTree>
    <p:extLst>
      <p:ext uri="{BB962C8B-B14F-4D97-AF65-F5344CB8AC3E}">
        <p14:creationId xmlns:p14="http://schemas.microsoft.com/office/powerpoint/2010/main" val="197389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4. Random Forest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639" y="1687513"/>
            <a:ext cx="4130722"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11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314122"/>
            <a:ext cx="8229600" cy="800100"/>
          </a:xfrm>
        </p:spPr>
        <p:txBody>
          <a:bodyPr>
            <a:normAutofit/>
          </a:bodyPr>
          <a:lstStyle/>
          <a:p>
            <a:r>
              <a:rPr lang="en-US" sz="1800" dirty="0">
                <a:solidFill>
                  <a:schemeClr val="tx1"/>
                </a:solidFill>
                <a:latin typeface="Times New Roman" pitchFamily="18" charset="0"/>
                <a:cs typeface="Times New Roman" pitchFamily="18" charset="0"/>
              </a:rPr>
              <a:t>Created </a:t>
            </a:r>
            <a:r>
              <a:rPr lang="en-US" sz="1800" dirty="0" smtClean="0">
                <a:solidFill>
                  <a:schemeClr val="tx1"/>
                </a:solidFill>
                <a:latin typeface="Times New Roman" pitchFamily="18" charset="0"/>
                <a:cs typeface="Times New Roman" pitchFamily="18" charset="0"/>
              </a:rPr>
              <a:t>Random Forest </a:t>
            </a:r>
            <a:r>
              <a:rPr lang="en-US" sz="1800" dirty="0">
                <a:solidFill>
                  <a:schemeClr val="tx1"/>
                </a:solidFill>
                <a:latin typeface="Times New Roman" pitchFamily="18" charset="0"/>
                <a:cs typeface="Times New Roman" pitchFamily="18" charset="0"/>
              </a:rPr>
              <a:t>Classification 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99.3% </a:t>
            </a:r>
            <a:r>
              <a:rPr lang="en-US" sz="1800" dirty="0">
                <a:solidFill>
                  <a:schemeClr val="tx1"/>
                </a:solidFill>
                <a:latin typeface="Times New Roman" pitchFamily="18" charset="0"/>
                <a:cs typeface="Times New Roman" pitchFamily="18" charset="0"/>
              </a:rPr>
              <a:t>and Cross validation Score as </a:t>
            </a:r>
            <a:r>
              <a:rPr lang="en-US" sz="1800" dirty="0" smtClean="0">
                <a:solidFill>
                  <a:schemeClr val="tx1"/>
                </a:solidFill>
                <a:latin typeface="Times New Roman" pitchFamily="18" charset="0"/>
                <a:cs typeface="Times New Roman" pitchFamily="18" charset="0"/>
              </a:rPr>
              <a:t>98%.</a:t>
            </a:r>
            <a:endParaRPr lang="en-IN" sz="1800" dirty="0">
              <a:solidFill>
                <a:schemeClr val="tx1"/>
              </a:solidFill>
            </a:endParaRPr>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5742" y="1035634"/>
            <a:ext cx="3343742" cy="301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5077" y="1021344"/>
            <a:ext cx="3915321" cy="303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50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5. Ada Boost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520" y="1687513"/>
            <a:ext cx="3992960"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93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314850"/>
            <a:ext cx="8229600" cy="800100"/>
          </a:xfrm>
        </p:spPr>
        <p:txBody>
          <a:bodyPr>
            <a:noAutofit/>
          </a:bodyPr>
          <a:lstStyle/>
          <a:p>
            <a:r>
              <a:rPr lang="en-US" sz="2000" dirty="0">
                <a:solidFill>
                  <a:schemeClr val="tx1"/>
                </a:solidFill>
                <a:latin typeface="Times New Roman" pitchFamily="18" charset="0"/>
                <a:cs typeface="Times New Roman" pitchFamily="18" charset="0"/>
              </a:rPr>
              <a:t>Created </a:t>
            </a:r>
            <a:r>
              <a:rPr lang="en-US" sz="2000" dirty="0" smtClean="0">
                <a:solidFill>
                  <a:schemeClr val="tx1"/>
                </a:solidFill>
                <a:latin typeface="Times New Roman" pitchFamily="18" charset="0"/>
                <a:cs typeface="Times New Roman" pitchFamily="18" charset="0"/>
              </a:rPr>
              <a:t>Ada Boost </a:t>
            </a:r>
            <a:r>
              <a:rPr lang="en-US" sz="2000" dirty="0">
                <a:solidFill>
                  <a:schemeClr val="tx1"/>
                </a:solidFill>
                <a:latin typeface="Times New Roman" pitchFamily="18" charset="0"/>
                <a:cs typeface="Times New Roman" pitchFamily="18" charset="0"/>
              </a:rPr>
              <a:t>Classification model and checked for it's evaluation metrics. The model is giving </a:t>
            </a:r>
            <a:r>
              <a:rPr lang="en-US" sz="2000" dirty="0" err="1">
                <a:solidFill>
                  <a:schemeClr val="tx1"/>
                </a:solidFill>
                <a:latin typeface="Times New Roman" pitchFamily="18" charset="0"/>
                <a:cs typeface="Times New Roman" pitchFamily="18" charset="0"/>
              </a:rPr>
              <a:t>accuracy_score</a:t>
            </a:r>
            <a:r>
              <a:rPr lang="en-US" sz="2000" dirty="0">
                <a:solidFill>
                  <a:schemeClr val="tx1"/>
                </a:solidFill>
                <a:latin typeface="Times New Roman" pitchFamily="18" charset="0"/>
                <a:cs typeface="Times New Roman" pitchFamily="18" charset="0"/>
              </a:rPr>
              <a:t> as </a:t>
            </a:r>
            <a:r>
              <a:rPr lang="en-US" sz="2000" dirty="0" smtClean="0">
                <a:solidFill>
                  <a:schemeClr val="tx1"/>
                </a:solidFill>
                <a:latin typeface="Times New Roman" pitchFamily="18" charset="0"/>
                <a:cs typeface="Times New Roman" pitchFamily="18" charset="0"/>
              </a:rPr>
              <a:t>99.6% </a:t>
            </a:r>
            <a:r>
              <a:rPr lang="en-US" sz="2000" dirty="0">
                <a:solidFill>
                  <a:schemeClr val="tx1"/>
                </a:solidFill>
                <a:latin typeface="Times New Roman" pitchFamily="18" charset="0"/>
                <a:cs typeface="Times New Roman" pitchFamily="18" charset="0"/>
              </a:rPr>
              <a:t>and Cross validation Score as </a:t>
            </a:r>
            <a:r>
              <a:rPr lang="en-US" sz="2000" dirty="0" smtClean="0">
                <a:solidFill>
                  <a:schemeClr val="tx1"/>
                </a:solidFill>
                <a:latin typeface="Times New Roman" pitchFamily="18" charset="0"/>
                <a:cs typeface="Times New Roman" pitchFamily="18" charset="0"/>
              </a:rPr>
              <a:t>99%.</a:t>
            </a:r>
            <a:endParaRPr lang="en-IN" sz="2000" dirty="0">
              <a:solidFill>
                <a:schemeClr val="tx1"/>
              </a:solidFill>
            </a:endParaRPr>
          </a:p>
        </p:txBody>
      </p:sp>
      <p:pic>
        <p:nvPicPr>
          <p:cNvPr id="112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8110" y="1030871"/>
            <a:ext cx="3439005" cy="301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4603" y="992765"/>
            <a:ext cx="3896269" cy="309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3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Hyper Parameter Tuning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09728" indent="0">
              <a:buNone/>
            </a:pPr>
            <a:r>
              <a:rPr lang="en-IN" sz="1800" dirty="0" smtClean="0">
                <a:latin typeface="Times New Roman" pitchFamily="18" charset="0"/>
                <a:cs typeface="Times New Roman" pitchFamily="18" charset="0"/>
              </a:rPr>
              <a:t>I am choosing Ada Boost Classifier as my best model.</a:t>
            </a:r>
          </a:p>
          <a:p>
            <a:pPr marL="109728" indent="0">
              <a:buNone/>
            </a:pPr>
            <a:endParaRPr lang="en-IN" sz="1800" dirty="0" smtClean="0">
              <a:latin typeface="Times New Roman" pitchFamily="18" charset="0"/>
              <a:cs typeface="Times New Roman" pitchFamily="18" charset="0"/>
            </a:endParaRPr>
          </a:p>
          <a:p>
            <a:pPr marL="109728" indent="0">
              <a:buNone/>
            </a:pPr>
            <a:endParaRPr lang="en-IN" sz="1800" dirty="0">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95500"/>
            <a:ext cx="49053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3048000"/>
            <a:ext cx="7992888" cy="646331"/>
          </a:xfrm>
          <a:prstGeom prst="rect">
            <a:avLst/>
          </a:prstGeom>
        </p:spPr>
        <p:txBody>
          <a:bodyPr wrap="square">
            <a:spAutoFit/>
          </a:bodyPr>
          <a:lstStyle/>
          <a:p>
            <a:r>
              <a:rPr lang="en-IN" dirty="0" smtClean="0">
                <a:latin typeface="Times New Roman" pitchFamily="18" charset="0"/>
                <a:cs typeface="Times New Roman" pitchFamily="18" charset="0"/>
              </a:rPr>
              <a:t>After comparing all the regression models I have selected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Classifier as my best model and have listed down it's parameters above referring the </a:t>
            </a:r>
            <a:r>
              <a:rPr lang="en-IN" dirty="0" err="1" smtClean="0">
                <a:latin typeface="Times New Roman" pitchFamily="18" charset="0"/>
                <a:cs typeface="Times New Roman" pitchFamily="18" charset="0"/>
              </a:rPr>
              <a:t>sklearn</a:t>
            </a:r>
            <a:r>
              <a:rPr lang="en-IN" dirty="0" smtClean="0">
                <a:latin typeface="Times New Roman" pitchFamily="18" charset="0"/>
                <a:cs typeface="Times New Roman" pitchFamily="18" charset="0"/>
              </a:rPr>
              <a:t> webpage.</a:t>
            </a:r>
            <a:endParaRPr lang="en-IN" dirty="0">
              <a:latin typeface="Times New Roman" pitchFamily="18" charset="0"/>
              <a:cs typeface="Times New Roman" pitchFamily="18" charset="0"/>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50706"/>
            <a:ext cx="39433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59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Clr>
                <a:schemeClr val="tx1"/>
              </a:buClr>
              <a:buFont typeface="Wingdings" pitchFamily="2" charset="2"/>
              <a:buChar char="Ø"/>
            </a:pPr>
            <a:r>
              <a:rPr lang="en-IN" sz="2000" dirty="0" smtClean="0">
                <a:latin typeface="Times New Roman" pitchFamily="18" charset="0"/>
                <a:cs typeface="Times New Roman" pitchFamily="18" charset="0"/>
              </a:rPr>
              <a:t>Fake </a:t>
            </a:r>
            <a:r>
              <a:rPr lang="en-IN" sz="2000" dirty="0">
                <a:latin typeface="Times New Roman" pitchFamily="18" charset="0"/>
                <a:cs typeface="Times New Roman" pitchFamily="18" charset="0"/>
              </a:rPr>
              <a:t>news detection is a subtask of text </a:t>
            </a:r>
            <a:r>
              <a:rPr lang="en-IN" sz="2000" dirty="0" smtClean="0">
                <a:latin typeface="Times New Roman" pitchFamily="18" charset="0"/>
                <a:cs typeface="Times New Roman" pitchFamily="18" charset="0"/>
              </a:rPr>
              <a:t>classification and </a:t>
            </a:r>
            <a:r>
              <a:rPr lang="en-IN" sz="2000" dirty="0">
                <a:latin typeface="Times New Roman" pitchFamily="18" charset="0"/>
                <a:cs typeface="Times New Roman" pitchFamily="18" charset="0"/>
              </a:rPr>
              <a:t>is often defined as the task of classifying news as real or fake.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term ‘fake news’ refers to the false or </a:t>
            </a:r>
            <a:r>
              <a:rPr lang="en-IN" sz="2000" dirty="0" smtClean="0">
                <a:latin typeface="Times New Roman" pitchFamily="18" charset="0"/>
                <a:cs typeface="Times New Roman" pitchFamily="18" charset="0"/>
              </a:rPr>
              <a:t>misleading information </a:t>
            </a:r>
            <a:r>
              <a:rPr lang="en-IN" sz="2000" dirty="0">
                <a:latin typeface="Times New Roman" pitchFamily="18" charset="0"/>
                <a:cs typeface="Times New Roman" pitchFamily="18" charset="0"/>
              </a:rPr>
              <a:t>that appears as real news.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aims to deceive or mislead people.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Fake </a:t>
            </a:r>
            <a:r>
              <a:rPr lang="en-IN" sz="2000" dirty="0">
                <a:latin typeface="Times New Roman" pitchFamily="18" charset="0"/>
                <a:cs typeface="Times New Roman" pitchFamily="18" charset="0"/>
              </a:rPr>
              <a:t>news comes in many forms, such as </a:t>
            </a:r>
            <a:r>
              <a:rPr lang="en-IN" sz="2000" dirty="0" err="1">
                <a:latin typeface="Times New Roman" pitchFamily="18" charset="0"/>
                <a:cs typeface="Times New Roman" pitchFamily="18" charset="0"/>
              </a:rPr>
              <a:t>clickbait</a:t>
            </a:r>
            <a:r>
              <a:rPr lang="en-IN" sz="2000" dirty="0">
                <a:latin typeface="Times New Roman" pitchFamily="18" charset="0"/>
                <a:cs typeface="Times New Roman" pitchFamily="18" charset="0"/>
              </a:rPr>
              <a:t> (misleading headlines), disinformation (with malicious intention to mislead the public), misinformation (false information regardless of the motive behind), hoax, parody, satire, rumour, deceptive news and other forms as discussed in the literature [</a:t>
            </a:r>
            <a:r>
              <a:rPr lang="en-IN" sz="2000" dirty="0">
                <a:latin typeface="Times New Roman" pitchFamily="18" charset="0"/>
                <a:cs typeface="Times New Roman" pitchFamily="18" charset="0"/>
                <a:hlinkClick r:id="rId2" tooltip="Zhou, X., Zafarani, R.: A survey of fake news: fundamental theories, detection methods, and opportunities. ACM Comput. Surv. (2020). &#10;                  https://doi.org/10.1145/3395046&#10;                  &#10;                "/>
              </a:rPr>
              <a:t>2</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396406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Ø"/>
            </a:pPr>
            <a:r>
              <a:rPr lang="en-IN" sz="2000" dirty="0">
                <a:latin typeface="Times New Roman" pitchFamily="18" charset="0"/>
                <a:cs typeface="Times New Roman" pitchFamily="18" charset="0"/>
              </a:rPr>
              <a:t>Fake news is a real problem in today’s world, and it has become more extensive and harder to identify.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major challenge in fake news detection is to detect it in the early phase.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Another </a:t>
            </a:r>
            <a:r>
              <a:rPr lang="en-IN" sz="2000" dirty="0">
                <a:latin typeface="Times New Roman" pitchFamily="18" charset="0"/>
                <a:cs typeface="Times New Roman" pitchFamily="18" charset="0"/>
              </a:rPr>
              <a:t>challenge in fake news detection is the unavailability or the shortage of labelled data for training the detection models</a:t>
            </a:r>
            <a:r>
              <a:rPr lang="en-IN" sz="2000" dirty="0" smtClean="0">
                <a:latin typeface="Times New Roman" pitchFamily="18" charset="0"/>
                <a:cs typeface="Times New Roman" pitchFamily="18" charset="0"/>
              </a:rPr>
              <a:t>.</a:t>
            </a:r>
          </a:p>
          <a:p>
            <a:pPr>
              <a:buClr>
                <a:schemeClr val="tx1"/>
              </a:buClr>
              <a:buFont typeface="Wingdings" pitchFamily="2" charset="2"/>
              <a:buChar char="Ø"/>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propose an effective labelling technique to address the label shortage problem.</a:t>
            </a:r>
          </a:p>
        </p:txBody>
      </p:sp>
    </p:spTree>
    <p:extLst>
      <p:ext uri="{BB962C8B-B14F-4D97-AF65-F5344CB8AC3E}">
        <p14:creationId xmlns:p14="http://schemas.microsoft.com/office/powerpoint/2010/main" val="22625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PROBLEM UNDERSTANDING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09728" indent="0">
              <a:buNone/>
            </a:pPr>
            <a:r>
              <a:rPr lang="en-IN" sz="2400" dirty="0">
                <a:latin typeface="Times New Roman" pitchFamily="18" charset="0"/>
                <a:cs typeface="Times New Roman" pitchFamily="18" charset="0"/>
              </a:rPr>
              <a:t>Fake news has become one of the biggest problems of our </a:t>
            </a:r>
            <a:r>
              <a:rPr lang="en-IN" sz="2400" dirty="0" smtClean="0">
                <a:latin typeface="Times New Roman" pitchFamily="18" charset="0"/>
                <a:cs typeface="Times New Roman" pitchFamily="18" charset="0"/>
              </a:rPr>
              <a:t>age. It </a:t>
            </a:r>
            <a:r>
              <a:rPr lang="en-IN" sz="2400" dirty="0">
                <a:latin typeface="Times New Roman" pitchFamily="18" charset="0"/>
                <a:cs typeface="Times New Roman" pitchFamily="18" charset="0"/>
              </a:rPr>
              <a:t>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15138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What is a Fake News?</a:t>
            </a:r>
          </a:p>
        </p:txBody>
      </p:sp>
      <p:sp>
        <p:nvSpPr>
          <p:cNvPr id="3" name="Content Placeholder 2"/>
          <p:cNvSpPr>
            <a:spLocks noGrp="1"/>
          </p:cNvSpPr>
          <p:nvPr>
            <p:ph idx="1"/>
          </p:nvPr>
        </p:nvSpPr>
        <p:spPr/>
        <p:txBody>
          <a:bodyPr>
            <a:normAutofit/>
          </a:bodyPr>
          <a:lstStyle/>
          <a:p>
            <a:pPr marL="109728" indent="0">
              <a:buNone/>
            </a:pPr>
            <a:r>
              <a:rPr lang="en-IN" sz="2000" dirty="0">
                <a:latin typeface="Times New Roman" pitchFamily="18" charset="0"/>
                <a:cs typeface="Times New Roman"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marL="109728" indent="0">
              <a:buNone/>
            </a:pPr>
            <a:endParaRPr lang="en-IN" sz="2000" dirty="0">
              <a:latin typeface="Times New Roman" pitchFamily="18" charset="0"/>
              <a:cs typeface="Times New Roman" pitchFamily="18" charset="0"/>
            </a:endParaRPr>
          </a:p>
          <a:p>
            <a:pPr marL="109728" indent="0">
              <a:buNone/>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media outlets, the ability to attract viewers to their websites is necessary to generate online advertising revenue. So it is necessary to detect fake news.</a:t>
            </a:r>
          </a:p>
        </p:txBody>
      </p:sp>
    </p:spTree>
    <p:extLst>
      <p:ext uri="{BB962C8B-B14F-4D97-AF65-F5344CB8AC3E}">
        <p14:creationId xmlns:p14="http://schemas.microsoft.com/office/powerpoint/2010/main" val="212352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Exploratory Data Analysis (EDA)</a:t>
            </a:r>
            <a:endParaRPr lang="en-IN" sz="3600" dirty="0">
              <a:solidFill>
                <a:schemeClr val="tx1"/>
              </a:solidFill>
            </a:endParaRPr>
          </a:p>
        </p:txBody>
      </p:sp>
      <p:sp>
        <p:nvSpPr>
          <p:cNvPr id="3" name="Content Placeholder 2"/>
          <p:cNvSpPr>
            <a:spLocks noGrp="1"/>
          </p:cNvSpPr>
          <p:nvPr>
            <p:ph idx="1"/>
          </p:nvPr>
        </p:nvSpPr>
        <p:spPr/>
        <p:txBody>
          <a:bodyPr>
            <a:normAutofit fontScale="55000" lnSpcReduction="20000"/>
          </a:bodyPr>
          <a:lstStyle/>
          <a:p>
            <a:pPr algn="just">
              <a:buClr>
                <a:schemeClr val="accent6">
                  <a:lumMod val="50000"/>
                </a:schemeClr>
              </a:buClr>
              <a:buFont typeface="Wingdings" pitchFamily="2" charset="2"/>
              <a:buChar char="Ø"/>
            </a:pPr>
            <a:r>
              <a:rPr lang="en-US" dirty="0">
                <a:latin typeface="Times New Roman" pitchFamily="18" charset="0"/>
                <a:cs typeface="Times New Roman" pitchFamily="18" charset="0"/>
              </a:rPr>
              <a:t>Importing necessary libraries and importing </a:t>
            </a:r>
            <a:r>
              <a:rPr lang="en-US" dirty="0" smtClean="0">
                <a:latin typeface="Times New Roman" pitchFamily="18" charset="0"/>
                <a:cs typeface="Times New Roman" pitchFamily="18" charset="0"/>
              </a:rPr>
              <a:t>two dataset fake and true as </a:t>
            </a:r>
            <a:r>
              <a:rPr lang="en-US" dirty="0">
                <a:latin typeface="Times New Roman" pitchFamily="18" charset="0"/>
                <a:cs typeface="Times New Roman" pitchFamily="18" charset="0"/>
              </a:rPr>
              <a:t>a data frame</a:t>
            </a:r>
            <a:r>
              <a:rPr lang="en-US" dirty="0" smtClean="0">
                <a:latin typeface="Times New Roman" pitchFamily="18" charset="0"/>
                <a:cs typeface="Times New Roman" pitchFamily="18" charset="0"/>
              </a:rPr>
              <a:t>.</a:t>
            </a:r>
          </a:p>
          <a:p>
            <a:pPr algn="just">
              <a:buClr>
                <a:schemeClr val="accent6">
                  <a:lumMod val="50000"/>
                </a:schemeClr>
              </a:buClr>
              <a:buFont typeface="Wingdings" pitchFamily="2" charset="2"/>
              <a:buChar char="Ø"/>
            </a:pPr>
            <a:r>
              <a:rPr lang="en-IN" dirty="0">
                <a:latin typeface="Times New Roman" pitchFamily="18" charset="0"/>
                <a:ea typeface="Calibri" panose="020F0502020204030204" pitchFamily="34" charset="0"/>
                <a:cs typeface="Times New Roman" pitchFamily="18" charset="0"/>
              </a:rPr>
              <a:t>Then we are adding label to both the datasets</a:t>
            </a:r>
            <a:r>
              <a:rPr lang="en-IN" dirty="0" smtClean="0">
                <a:latin typeface="Times New Roman" pitchFamily="18" charset="0"/>
                <a:ea typeface="Calibri" panose="020F0502020204030204" pitchFamily="34" charset="0"/>
                <a:cs typeface="Times New Roman" pitchFamily="18" charset="0"/>
              </a:rPr>
              <a:t>. </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Label  0 for  </a:t>
            </a:r>
            <a:r>
              <a:rPr lang="en-IN" dirty="0" err="1" smtClean="0">
                <a:latin typeface="Times New Roman" pitchFamily="18" charset="0"/>
                <a:cs typeface="Times New Roman" pitchFamily="18" charset="0"/>
              </a:rPr>
              <a:t>fake,csv</a:t>
            </a:r>
            <a:r>
              <a:rPr lang="en-IN" dirty="0" smtClean="0">
                <a:latin typeface="Times New Roman" pitchFamily="18" charset="0"/>
                <a:cs typeface="Times New Roman" pitchFamily="18" charset="0"/>
              </a:rPr>
              <a:t> and Label  1 for  True.csv.</a:t>
            </a:r>
            <a:endParaRPr lang="en-US" dirty="0" smtClean="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US" dirty="0" smtClean="0">
                <a:latin typeface="Times New Roman" pitchFamily="18" charset="0"/>
                <a:cs typeface="Times New Roman" pitchFamily="18" charset="0"/>
              </a:rPr>
              <a:t>We have two datasets so we are combining both datasets using </a:t>
            </a:r>
            <a:r>
              <a:rPr lang="en-US" dirty="0" err="1" smtClean="0">
                <a:latin typeface="Times New Roman" pitchFamily="18" charset="0"/>
                <a:cs typeface="Times New Roman" pitchFamily="18" charset="0"/>
              </a:rPr>
              <a:t>concat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IN" dirty="0" smtClean="0">
                <a:latin typeface="Times New Roman" pitchFamily="18" charset="0"/>
                <a:ea typeface="Calibri" panose="020F0502020204030204" pitchFamily="34" charset="0"/>
                <a:cs typeface="Times New Roman" pitchFamily="18" charset="0"/>
              </a:rPr>
              <a:t>Checked </a:t>
            </a:r>
            <a:r>
              <a:rPr lang="en-IN" dirty="0">
                <a:latin typeface="Times New Roman" pitchFamily="18" charset="0"/>
                <a:ea typeface="Calibri" panose="020F0502020204030204" pitchFamily="34" charset="0"/>
                <a:cs typeface="Times New Roman" pitchFamily="18" charset="0"/>
              </a:rPr>
              <a:t>some statistical information like </a:t>
            </a:r>
            <a:r>
              <a:rPr lang="en-IN" dirty="0" smtClean="0">
                <a:latin typeface="Times New Roman" pitchFamily="18" charset="0"/>
                <a:ea typeface="Calibri" panose="020F0502020204030204" pitchFamily="34" charset="0"/>
                <a:cs typeface="Times New Roman" pitchFamily="18" charset="0"/>
              </a:rPr>
              <a:t>shape, </a:t>
            </a:r>
            <a:r>
              <a:rPr lang="en-IN" dirty="0">
                <a:latin typeface="Times New Roman" pitchFamily="18" charset="0"/>
                <a:ea typeface="Calibri" panose="020F0502020204030204" pitchFamily="34" charset="0"/>
                <a:cs typeface="Times New Roman" pitchFamily="18" charset="0"/>
              </a:rPr>
              <a:t>info, data types etc.</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Then we are dropping unwanted columns from our dataset.</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Checking for Null values. We don’t have any null values in our dataset. We will confirm it with </a:t>
            </a:r>
            <a:r>
              <a:rPr lang="en-IN" dirty="0" err="1" smtClean="0">
                <a:latin typeface="Times New Roman" pitchFamily="18" charset="0"/>
                <a:cs typeface="Times New Roman" pitchFamily="18" charset="0"/>
              </a:rPr>
              <a:t>heatmap</a:t>
            </a:r>
            <a:r>
              <a:rPr lang="en-IN" dirty="0" smtClean="0">
                <a:latin typeface="Times New Roman" pitchFamily="18" charset="0"/>
                <a:cs typeface="Times New Roman" pitchFamily="18" charset="0"/>
              </a:rPr>
              <a:t> also.</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Checking some basic </a:t>
            </a:r>
            <a:r>
              <a:rPr lang="en-IN" dirty="0" err="1" smtClean="0">
                <a:latin typeface="Times New Roman" pitchFamily="18" charset="0"/>
                <a:cs typeface="Times New Roman" pitchFamily="18" charset="0"/>
              </a:rPr>
              <a:t>informations</a:t>
            </a:r>
            <a:r>
              <a:rPr lang="en-IN" dirty="0" smtClean="0">
                <a:latin typeface="Times New Roman" pitchFamily="18" charset="0"/>
                <a:cs typeface="Times New Roman" pitchFamily="18" charset="0"/>
              </a:rPr>
              <a:t> like columns, info.</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After that we are done with NLP steps.</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Then we are checking </a:t>
            </a:r>
            <a:r>
              <a:rPr lang="en-IN" dirty="0" err="1" smtClean="0">
                <a:latin typeface="Times New Roman" pitchFamily="18" charset="0"/>
                <a:cs typeface="Times New Roman" pitchFamily="18" charset="0"/>
              </a:rPr>
              <a:t>Skewness</a:t>
            </a:r>
            <a:r>
              <a:rPr lang="en-IN" dirty="0" smtClean="0">
                <a:latin typeface="Times New Roman" pitchFamily="18" charset="0"/>
                <a:cs typeface="Times New Roman" pitchFamily="18" charset="0"/>
              </a:rPr>
              <a:t> and correlation for our label variable only, because we are having only two columns in our dataset.</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So that we don’t have any visualizations in our project.</a:t>
            </a:r>
          </a:p>
          <a:p>
            <a:pPr algn="just">
              <a:buClr>
                <a:schemeClr val="accent6">
                  <a:lumMod val="50000"/>
                </a:schemeClr>
              </a:buClr>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6617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NATURAL LANGUAGE PROCESSIG</a:t>
            </a:r>
          </a:p>
        </p:txBody>
      </p:sp>
      <p:sp>
        <p:nvSpPr>
          <p:cNvPr id="3" name="Content Placeholder 2"/>
          <p:cNvSpPr>
            <a:spLocks noGrp="1"/>
          </p:cNvSpPr>
          <p:nvPr>
            <p:ph idx="1"/>
          </p:nvPr>
        </p:nvSpPr>
        <p:spPr/>
        <p:txBody>
          <a:bodyPr>
            <a:normAutofit fontScale="70000" lnSpcReduction="20000"/>
          </a:bodyPr>
          <a:lstStyle/>
          <a:p>
            <a:pPr>
              <a:buClr>
                <a:schemeClr val="tx1"/>
              </a:buClr>
              <a:buFont typeface="Wingdings" pitchFamily="2" charset="2"/>
              <a:buChar char="§"/>
            </a:pPr>
            <a:r>
              <a:rPr lang="en-IN" dirty="0">
                <a:latin typeface="Times New Roman" pitchFamily="18" charset="0"/>
                <a:cs typeface="Times New Roman" pitchFamily="18" charset="0"/>
              </a:rPr>
              <a:t>Natural language processing (NLP) refers to the branch of computer science-and more specifically, the branch of artificial intelligence or AI-concerned with giving computers the ability to understand text and spoken words in much the same way human beings can.</a:t>
            </a:r>
          </a:p>
          <a:p>
            <a:pPr>
              <a:buClr>
                <a:schemeClr val="tx1"/>
              </a:buClr>
              <a:buFont typeface="Wingdings" pitchFamily="2" charset="2"/>
              <a:buChar char="§"/>
            </a:pPr>
            <a:r>
              <a:rPr lang="en-IN" dirty="0">
                <a:latin typeface="Times New Roman" pitchFamily="18" charset="0"/>
                <a:cs typeface="Times New Roman" pitchFamily="18" charset="0"/>
              </a:rPr>
              <a:t>Machine learning data only works with numerical features so we have to convert text data into numerical columns. So we have to </a:t>
            </a:r>
            <a:r>
              <a:rPr lang="en-IN" dirty="0" err="1">
                <a:latin typeface="Times New Roman" pitchFamily="18" charset="0"/>
                <a:cs typeface="Times New Roman" pitchFamily="18" charset="0"/>
              </a:rPr>
              <a:t>preprocess</a:t>
            </a:r>
            <a:r>
              <a:rPr lang="en-IN" dirty="0">
                <a:latin typeface="Times New Roman" pitchFamily="18" charset="0"/>
                <a:cs typeface="Times New Roman" pitchFamily="18" charset="0"/>
              </a:rPr>
              <a:t> the text and that is called natural language processing.</a:t>
            </a:r>
          </a:p>
          <a:p>
            <a:pPr>
              <a:buClr>
                <a:schemeClr val="tx1"/>
              </a:buClr>
              <a:buFont typeface="Wingdings" pitchFamily="2" charset="2"/>
              <a:buChar char="§"/>
            </a:pPr>
            <a:r>
              <a:rPr lang="en-IN" dirty="0">
                <a:latin typeface="Times New Roman" pitchFamily="18" charset="0"/>
                <a:cs typeface="Times New Roman" pitchFamily="18" charset="0"/>
              </a:rPr>
              <a:t>In-text </a:t>
            </a:r>
            <a:r>
              <a:rPr lang="en-IN" dirty="0" err="1">
                <a:latin typeface="Times New Roman" pitchFamily="18" charset="0"/>
                <a:cs typeface="Times New Roman" pitchFamily="18" charset="0"/>
              </a:rPr>
              <a:t>preprocess</a:t>
            </a:r>
            <a:r>
              <a:rPr lang="en-IN" dirty="0">
                <a:latin typeface="Times New Roman" pitchFamily="18" charset="0"/>
                <a:cs typeface="Times New Roman" pitchFamily="18" charset="0"/>
              </a:rPr>
              <a:t> we are cleaning our text by steaming, lemmatization, remove </a:t>
            </a:r>
            <a:r>
              <a:rPr lang="en-IN" dirty="0" err="1">
                <a:latin typeface="Times New Roman" pitchFamily="18" charset="0"/>
                <a:cs typeface="Times New Roman" pitchFamily="18" charset="0"/>
              </a:rPr>
              <a:t>stopwords</a:t>
            </a:r>
            <a:r>
              <a:rPr lang="en-IN" dirty="0">
                <a:latin typeface="Times New Roman" pitchFamily="18" charset="0"/>
                <a:cs typeface="Times New Roman" pitchFamily="18" charset="0"/>
              </a:rPr>
              <a:t>, remove special symbols and numbers, etc. After cleaning the data we have to feed this text data into a </a:t>
            </a:r>
            <a:r>
              <a:rPr lang="en-IN" dirty="0" err="1">
                <a:latin typeface="Times New Roman" pitchFamily="18" charset="0"/>
                <a:cs typeface="Times New Roman" pitchFamily="18" charset="0"/>
              </a:rPr>
              <a:t>vectorizer</a:t>
            </a:r>
            <a:r>
              <a:rPr lang="en-IN" dirty="0">
                <a:latin typeface="Times New Roman" pitchFamily="18" charset="0"/>
                <a:cs typeface="Times New Roman" pitchFamily="18" charset="0"/>
              </a:rPr>
              <a:t> which will convert this text data into numerical features.</a:t>
            </a:r>
          </a:p>
          <a:p>
            <a:pPr marL="109728" indent="0">
              <a:buNone/>
            </a:pPr>
            <a:endParaRPr lang="en-IN" dirty="0"/>
          </a:p>
        </p:txBody>
      </p:sp>
    </p:spTree>
    <p:extLst>
      <p:ext uri="{BB962C8B-B14F-4D97-AF65-F5344CB8AC3E}">
        <p14:creationId xmlns:p14="http://schemas.microsoft.com/office/powerpoint/2010/main" val="9808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Stop Words Removal</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Clr>
                <a:schemeClr val="tx1"/>
              </a:buClr>
              <a:buFont typeface="Wingdings" pitchFamily="2" charset="2"/>
              <a:buChar char="Ø"/>
            </a:pPr>
            <a:r>
              <a:rPr lang="en-IN" sz="1800" dirty="0">
                <a:latin typeface="Times New Roman" pitchFamily="18" charset="0"/>
                <a:cs typeface="Times New Roman" pitchFamily="18" charset="0"/>
              </a:rPr>
              <a:t>A Stop Word is a commonly used word in any natural language such as “a, an , the, for, is, was, which, are, were, from, do, with, and, so, very, that, this, no, yourselves etc....”. </a:t>
            </a:r>
            <a:endParaRPr lang="en-IN"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These </a:t>
            </a:r>
            <a:r>
              <a:rPr lang="en-IN" sz="1800" dirty="0">
                <a:latin typeface="Times New Roman" pitchFamily="18" charset="0"/>
                <a:cs typeface="Times New Roman" pitchFamily="18" charset="0"/>
              </a:rPr>
              <a:t>Stop Words will have a very high frequency and so these should be eliminated while calculating the term frequency so that the other important things are given priority. </a:t>
            </a:r>
            <a:endParaRPr lang="en-IN"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Stop </a:t>
            </a:r>
            <a:r>
              <a:rPr lang="en-IN" sz="1800" dirty="0">
                <a:latin typeface="Times New Roman" pitchFamily="18" charset="0"/>
                <a:cs typeface="Times New Roman" pitchFamily="18" charset="0"/>
              </a:rPr>
              <a:t>word removal is such a Pre-processing step which removes these stop words and thereby helping in the further steps and also reducing some processing time because the size of the document decreases </a:t>
            </a:r>
            <a:r>
              <a:rPr lang="en-IN" sz="1800" dirty="0" smtClean="0">
                <a:latin typeface="Times New Roman" pitchFamily="18" charset="0"/>
                <a:cs typeface="Times New Roman" pitchFamily="18" charset="0"/>
              </a:rPr>
              <a:t>tremendously.</a:t>
            </a:r>
          </a:p>
          <a:p>
            <a:pPr marL="109728" indent="0">
              <a:buClr>
                <a:schemeClr val="tx1"/>
              </a:buClr>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Checking for </a:t>
            </a:r>
            <a:r>
              <a:rPr lang="en-IN" sz="1800" dirty="0" err="1" smtClean="0">
                <a:latin typeface="Times New Roman" pitchFamily="18" charset="0"/>
                <a:cs typeface="Times New Roman" pitchFamily="18" charset="0"/>
              </a:rPr>
              <a:t>Stopwords</a:t>
            </a:r>
            <a:r>
              <a:rPr lang="en-IN" sz="1800" dirty="0" smtClean="0">
                <a:latin typeface="Times New Roman" pitchFamily="18" charset="0"/>
                <a:cs typeface="Times New Roman" pitchFamily="18" charset="0"/>
              </a:rPr>
              <a:t>:</a:t>
            </a:r>
          </a:p>
          <a:p>
            <a:pPr marL="109728" indent="0">
              <a:buClr>
                <a:schemeClr val="tx1"/>
              </a:buClr>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a:t>
            </a:r>
          </a:p>
          <a:p>
            <a:pPr marL="109728" indent="0">
              <a:buClr>
                <a:schemeClr val="tx1"/>
              </a:buClr>
              <a:buNone/>
            </a:pP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371950"/>
            <a:ext cx="2895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869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237</TotalTime>
  <Words>1134</Words>
  <Application>Microsoft Office PowerPoint</Application>
  <PresentationFormat>On-screen Show (16:9)</PresentationFormat>
  <Paragraphs>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FAKE NEWS PROJECT</vt:lpstr>
      <vt:lpstr>AGENDA</vt:lpstr>
      <vt:lpstr>INTRODUCTION</vt:lpstr>
      <vt:lpstr>PROBLEM STATEMENT</vt:lpstr>
      <vt:lpstr>PROBLEM UNDERSTANDING</vt:lpstr>
      <vt:lpstr>What is a Fake News?</vt:lpstr>
      <vt:lpstr>Exploratory Data Analysis (EDA)</vt:lpstr>
      <vt:lpstr>NATURAL LANGUAGE PROCESSIG</vt:lpstr>
      <vt:lpstr>Stop Words Removal</vt:lpstr>
      <vt:lpstr>STEMMING</vt:lpstr>
      <vt:lpstr>LEMMATIZATION</vt:lpstr>
      <vt:lpstr>VECTORIZER</vt:lpstr>
      <vt:lpstr>Model Building</vt:lpstr>
      <vt:lpstr>1. Logistic Regression</vt:lpstr>
      <vt:lpstr>PowerPoint Presentation</vt:lpstr>
      <vt:lpstr>2. Decision Tree Classifier</vt:lpstr>
      <vt:lpstr>Created Decision Tree Classification model and checked for it's evaluation metrics. The model is giving accuracy_score as 99.6% and Cross validation Score as 99%. </vt:lpstr>
      <vt:lpstr>3. KNNeighbors Classifier</vt:lpstr>
      <vt:lpstr>Created KNNeighbors Classification model and checked for it's evaluation metrics. The model is giving accuracy_score as 56.2% and Cross validation Score as 57%.</vt:lpstr>
      <vt:lpstr>4. Random Forest Classifier</vt:lpstr>
      <vt:lpstr>Created Random Forest Classification model and checked for it's evaluation metrics. The model is giving accuracy_score as 99.3% and Cross validation Score as 98%.</vt:lpstr>
      <vt:lpstr>5. Ada Boost Classifier</vt:lpstr>
      <vt:lpstr>Created Ada Boost Classification model and checked for it's evaluation metrics. The model is giving accuracy_score as 99.6% and Cross validation Score as 99%.</vt:lpstr>
      <vt:lpstr>Hyper Parameter Tuning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PROJECT</dc:title>
  <dc:creator>Windows User</dc:creator>
  <cp:lastModifiedBy>Windows User</cp:lastModifiedBy>
  <cp:revision>70</cp:revision>
  <dcterms:created xsi:type="dcterms:W3CDTF">2022-12-28T10:59:02Z</dcterms:created>
  <dcterms:modified xsi:type="dcterms:W3CDTF">2022-12-29T09:44:02Z</dcterms:modified>
</cp:coreProperties>
</file>