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2" r:id="rId16"/>
    <p:sldId id="271" r:id="rId17"/>
    <p:sldId id="273" r:id="rId18"/>
    <p:sldId id="274" r:id="rId19"/>
    <p:sldId id="275" r:id="rId20"/>
    <p:sldId id="276" r:id="rId21"/>
    <p:sldId id="277" r:id="rId22"/>
    <p:sldId id="278" r:id="rId23"/>
    <p:sldId id="279" r:id="rId24"/>
    <p:sldId id="280" r:id="rId25"/>
    <p:sldId id="281" r:id="rId26"/>
    <p:sldId id="282" r:id="rId27"/>
    <p:sldId id="283" r:id="rId2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75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51435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2" y="4213330"/>
            <a:ext cx="7382935" cy="402908"/>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762743"/>
            <a:ext cx="7179733" cy="3623732"/>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1" y="757238"/>
            <a:ext cx="7179733" cy="3623732"/>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2" y="526552"/>
            <a:ext cx="567831" cy="425873"/>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926299" y="491424"/>
            <a:ext cx="425196" cy="566928"/>
          </a:xfrm>
          <a:prstGeom prst="rect">
            <a:avLst/>
          </a:prstGeom>
          <a:noFill/>
        </p:spPr>
      </p:pic>
      <p:sp>
        <p:nvSpPr>
          <p:cNvPr id="2" name="Title 1"/>
          <p:cNvSpPr>
            <a:spLocks noGrp="1"/>
          </p:cNvSpPr>
          <p:nvPr>
            <p:ph type="ctrTitle"/>
          </p:nvPr>
        </p:nvSpPr>
        <p:spPr>
          <a:xfrm>
            <a:off x="1727201" y="1346201"/>
            <a:ext cx="5723468" cy="1371068"/>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1" y="2802467"/>
            <a:ext cx="5712179" cy="1143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4018194"/>
            <a:ext cx="1213821" cy="273844"/>
          </a:xfrm>
        </p:spPr>
        <p:txBody>
          <a:bodyPr/>
          <a:lstStyle/>
          <a:p>
            <a:fld id="{5FA1C102-499C-4E65-AF5D-ED0B770CBF7C}" type="datetimeFigureOut">
              <a:rPr lang="en-IN" smtClean="0"/>
              <a:t>10-01-2023</a:t>
            </a:fld>
            <a:endParaRPr lang="en-IN"/>
          </a:p>
        </p:txBody>
      </p:sp>
      <p:sp>
        <p:nvSpPr>
          <p:cNvPr id="5" name="Footer Placeholder 4"/>
          <p:cNvSpPr>
            <a:spLocks noGrp="1"/>
          </p:cNvSpPr>
          <p:nvPr>
            <p:ph type="ftr" sz="quarter" idx="11"/>
          </p:nvPr>
        </p:nvSpPr>
        <p:spPr>
          <a:xfrm>
            <a:off x="1174045" y="4018194"/>
            <a:ext cx="5034845" cy="273844"/>
          </a:xfrm>
        </p:spPr>
        <p:txBody>
          <a:bodyPr/>
          <a:lstStyle/>
          <a:p>
            <a:endParaRPr lang="en-IN"/>
          </a:p>
        </p:txBody>
      </p:sp>
      <p:sp>
        <p:nvSpPr>
          <p:cNvPr id="6" name="Slide Number Placeholder 5"/>
          <p:cNvSpPr>
            <a:spLocks noGrp="1"/>
          </p:cNvSpPr>
          <p:nvPr>
            <p:ph type="sldNum" sz="quarter" idx="12"/>
          </p:nvPr>
        </p:nvSpPr>
        <p:spPr>
          <a:xfrm>
            <a:off x="6213931" y="4018194"/>
            <a:ext cx="554023" cy="273844"/>
          </a:xfrm>
        </p:spPr>
        <p:txBody>
          <a:bodyPr/>
          <a:lstStyle>
            <a:lvl1pPr algn="ctr">
              <a:defRPr/>
            </a:lvl1pPr>
          </a:lstStyle>
          <a:p>
            <a:fld id="{31EAB608-B029-41DF-B47D-E213B20C748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A1C102-499C-4E65-AF5D-ED0B770CBF7C}" type="datetimeFigureOut">
              <a:rPr lang="en-IN" smtClean="0"/>
              <a:t>10-01-2023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EAB608-B029-41DF-B47D-E213B20C748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2" y="694268"/>
            <a:ext cx="1430867" cy="35729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2" y="829735"/>
            <a:ext cx="5178779" cy="3302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A1C102-499C-4E65-AF5D-ED0B770CBF7C}" type="datetimeFigureOut">
              <a:rPr lang="en-IN" smtClean="0"/>
              <a:t>10-01-2023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EAB608-B029-41DF-B47D-E213B20C748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A1C102-499C-4E65-AF5D-ED0B770CBF7C}" type="datetimeFigureOut">
              <a:rPr lang="en-IN" smtClean="0"/>
              <a:t>10-01-2023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EAB608-B029-41DF-B47D-E213B20C748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1679573"/>
            <a:ext cx="6254044" cy="1021556"/>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8" y="2794001"/>
            <a:ext cx="6231467" cy="982133"/>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A1C102-499C-4E65-AF5D-ED0B770CBF7C}" type="datetimeFigureOut">
              <a:rPr lang="en-IN" smtClean="0"/>
              <a:t>10-01-2023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EAB608-B029-41DF-B47D-E213B20C7480}"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5FA1C102-499C-4E65-AF5D-ED0B770CBF7C}" type="datetimeFigureOut">
              <a:rPr lang="en-IN" smtClean="0"/>
              <a:t>10-01-2023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EAB608-B029-41DF-B47D-E213B20C7480}" type="slidenum">
              <a:rPr lang="en-IN" smtClean="0"/>
              <a:t>‹#›</a:t>
            </a:fld>
            <a:endParaRPr lang="en-IN"/>
          </a:p>
        </p:txBody>
      </p:sp>
      <p:sp>
        <p:nvSpPr>
          <p:cNvPr id="9" name="Content Placeholder 8"/>
          <p:cNvSpPr>
            <a:spLocks noGrp="1"/>
          </p:cNvSpPr>
          <p:nvPr>
            <p:ph sz="quarter" idx="13"/>
          </p:nvPr>
        </p:nvSpPr>
        <p:spPr>
          <a:xfrm>
            <a:off x="1298448" y="1591055"/>
            <a:ext cx="3200400" cy="27020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1589485"/>
            <a:ext cx="3200400" cy="27039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70" y="1591734"/>
            <a:ext cx="2939521" cy="615156"/>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1591733"/>
            <a:ext cx="2944368" cy="61722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FA1C102-499C-4E65-AF5D-ED0B770CBF7C}" type="datetimeFigureOut">
              <a:rPr lang="en-IN" smtClean="0"/>
              <a:t>10-01-2023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EAB608-B029-41DF-B47D-E213B20C7480}" type="slidenum">
              <a:rPr lang="en-IN" smtClean="0"/>
              <a:t>‹#›</a:t>
            </a:fld>
            <a:endParaRPr lang="en-IN"/>
          </a:p>
        </p:txBody>
      </p:sp>
      <p:sp>
        <p:nvSpPr>
          <p:cNvPr id="11" name="Content Placeholder 10"/>
          <p:cNvSpPr>
            <a:spLocks noGrp="1"/>
          </p:cNvSpPr>
          <p:nvPr>
            <p:ph sz="quarter" idx="13"/>
          </p:nvPr>
        </p:nvSpPr>
        <p:spPr>
          <a:xfrm>
            <a:off x="1298448" y="2208276"/>
            <a:ext cx="3227832" cy="20848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208610"/>
            <a:ext cx="3227832" cy="20848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A1C102-499C-4E65-AF5D-ED0B770CBF7C}" type="datetimeFigureOut">
              <a:rPr lang="en-IN" smtClean="0"/>
              <a:t>10-01-2023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EAB608-B029-41DF-B47D-E213B20C748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A1C102-499C-4E65-AF5D-ED0B770CBF7C}" type="datetimeFigureOut">
              <a:rPr lang="en-IN" smtClean="0"/>
              <a:t>10-01-2023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EAB608-B029-41DF-B47D-E213B20C748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51435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8" y="4543528"/>
            <a:ext cx="7721601" cy="402908"/>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3" y="453872"/>
            <a:ext cx="3788941" cy="4291722"/>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7" y="452628"/>
            <a:ext cx="3788941" cy="4291722"/>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5" y="432651"/>
            <a:ext cx="3788941" cy="4291722"/>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9" y="432054"/>
            <a:ext cx="3788941" cy="4291722"/>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7" y="220465"/>
            <a:ext cx="567831" cy="425873"/>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350513" y="179006"/>
            <a:ext cx="425196" cy="566928"/>
          </a:xfrm>
          <a:prstGeom prst="rect">
            <a:avLst/>
          </a:prstGeom>
          <a:noFill/>
        </p:spPr>
      </p:pic>
      <p:sp>
        <p:nvSpPr>
          <p:cNvPr id="2" name="Title 1"/>
          <p:cNvSpPr>
            <a:spLocks noGrp="1"/>
          </p:cNvSpPr>
          <p:nvPr>
            <p:ph type="title"/>
          </p:nvPr>
        </p:nvSpPr>
        <p:spPr>
          <a:xfrm rot="-60000">
            <a:off x="1108976" y="1515032"/>
            <a:ext cx="3064827" cy="1127278"/>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863245"/>
            <a:ext cx="3020792" cy="3469117"/>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6" y="2717811"/>
            <a:ext cx="3048891" cy="15753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9" y="4414254"/>
            <a:ext cx="1213821" cy="273844"/>
          </a:xfrm>
        </p:spPr>
        <p:txBody>
          <a:bodyPr/>
          <a:lstStyle/>
          <a:p>
            <a:fld id="{5FA1C102-499C-4E65-AF5D-ED0B770CBF7C}" type="datetimeFigureOut">
              <a:rPr lang="en-IN" smtClean="0"/>
              <a:t>10-01-2023</a:t>
            </a:fld>
            <a:endParaRPr lang="en-IN"/>
          </a:p>
        </p:txBody>
      </p:sp>
      <p:sp>
        <p:nvSpPr>
          <p:cNvPr id="6" name="Footer Placeholder 5"/>
          <p:cNvSpPr>
            <a:spLocks noGrp="1"/>
          </p:cNvSpPr>
          <p:nvPr>
            <p:ph type="ftr" sz="quarter" idx="11"/>
          </p:nvPr>
        </p:nvSpPr>
        <p:spPr>
          <a:xfrm rot="-60000">
            <a:off x="914555" y="4371946"/>
            <a:ext cx="3522607" cy="273844"/>
          </a:xfrm>
        </p:spPr>
        <p:txBody>
          <a:bodyPr/>
          <a:lstStyle/>
          <a:p>
            <a:endParaRPr lang="en-IN"/>
          </a:p>
        </p:txBody>
      </p:sp>
      <p:sp>
        <p:nvSpPr>
          <p:cNvPr id="7" name="Slide Number Placeholder 6"/>
          <p:cNvSpPr>
            <a:spLocks noGrp="1"/>
          </p:cNvSpPr>
          <p:nvPr>
            <p:ph type="sldNum" sz="quarter" idx="12"/>
          </p:nvPr>
        </p:nvSpPr>
        <p:spPr>
          <a:xfrm rot="60000">
            <a:off x="7557314" y="4422721"/>
            <a:ext cx="554023" cy="273844"/>
          </a:xfrm>
        </p:spPr>
        <p:txBody>
          <a:bodyPr/>
          <a:lstStyle/>
          <a:p>
            <a:fld id="{31EAB608-B029-41DF-B47D-E213B20C748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51435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8" y="4543528"/>
            <a:ext cx="7721601" cy="402908"/>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5" y="432651"/>
            <a:ext cx="3788941" cy="4291722"/>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9" y="431827"/>
            <a:ext cx="3788941" cy="4291722"/>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3" y="453872"/>
            <a:ext cx="3788941" cy="4291722"/>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9" y="452940"/>
            <a:ext cx="3788941" cy="4291722"/>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7" y="220465"/>
            <a:ext cx="567831" cy="425873"/>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350513" y="179006"/>
            <a:ext cx="425196" cy="566928"/>
          </a:xfrm>
          <a:prstGeom prst="rect">
            <a:avLst/>
          </a:prstGeom>
          <a:noFill/>
        </p:spPr>
      </p:pic>
      <p:sp>
        <p:nvSpPr>
          <p:cNvPr id="2" name="Title 1"/>
          <p:cNvSpPr>
            <a:spLocks noGrp="1"/>
          </p:cNvSpPr>
          <p:nvPr>
            <p:ph type="title"/>
          </p:nvPr>
        </p:nvSpPr>
        <p:spPr>
          <a:xfrm rot="-60000">
            <a:off x="1106424" y="1515618"/>
            <a:ext cx="3063240" cy="1124712"/>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6" y="905454"/>
            <a:ext cx="2913863" cy="3404559"/>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2715768"/>
            <a:ext cx="3044952" cy="157734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7" y="4416553"/>
            <a:ext cx="1213821" cy="273844"/>
          </a:xfrm>
        </p:spPr>
        <p:txBody>
          <a:bodyPr/>
          <a:lstStyle/>
          <a:p>
            <a:fld id="{5FA1C102-499C-4E65-AF5D-ED0B770CBF7C}" type="datetimeFigureOut">
              <a:rPr lang="en-IN" smtClean="0"/>
              <a:t>10-01-2023</a:t>
            </a:fld>
            <a:endParaRPr lang="en-IN"/>
          </a:p>
        </p:txBody>
      </p:sp>
      <p:sp>
        <p:nvSpPr>
          <p:cNvPr id="6" name="Footer Placeholder 5"/>
          <p:cNvSpPr>
            <a:spLocks noGrp="1"/>
          </p:cNvSpPr>
          <p:nvPr>
            <p:ph type="ftr" sz="quarter" idx="11"/>
          </p:nvPr>
        </p:nvSpPr>
        <p:spPr>
          <a:xfrm rot="-60000">
            <a:off x="914570" y="4373278"/>
            <a:ext cx="3319043" cy="273844"/>
          </a:xfrm>
        </p:spPr>
        <p:txBody>
          <a:bodyPr/>
          <a:lstStyle/>
          <a:p>
            <a:endParaRPr lang="en-IN"/>
          </a:p>
        </p:txBody>
      </p:sp>
      <p:sp>
        <p:nvSpPr>
          <p:cNvPr id="7" name="Slide Number Placeholder 6"/>
          <p:cNvSpPr>
            <a:spLocks noGrp="1"/>
          </p:cNvSpPr>
          <p:nvPr>
            <p:ph type="sldNum" sz="quarter" idx="12"/>
          </p:nvPr>
        </p:nvSpPr>
        <p:spPr>
          <a:xfrm rot="60000">
            <a:off x="7562090" y="4425020"/>
            <a:ext cx="554023" cy="273844"/>
          </a:xfrm>
        </p:spPr>
        <p:txBody>
          <a:bodyPr/>
          <a:lstStyle/>
          <a:p>
            <a:fld id="{31EAB608-B029-41DF-B47D-E213B20C748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51435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1" y="4551997"/>
            <a:ext cx="7920991" cy="402908"/>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431483"/>
            <a:ext cx="7696200" cy="428625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432054"/>
            <a:ext cx="7696200" cy="428625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2" y="204818"/>
            <a:ext cx="567831" cy="425873"/>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85945" y="152756"/>
            <a:ext cx="425196" cy="566928"/>
          </a:xfrm>
          <a:prstGeom prst="rect">
            <a:avLst/>
          </a:prstGeom>
          <a:noFill/>
        </p:spPr>
      </p:pic>
      <p:sp>
        <p:nvSpPr>
          <p:cNvPr id="2" name="Title Placeholder 1"/>
          <p:cNvSpPr>
            <a:spLocks noGrp="1"/>
          </p:cNvSpPr>
          <p:nvPr>
            <p:ph type="title"/>
          </p:nvPr>
        </p:nvSpPr>
        <p:spPr>
          <a:xfrm>
            <a:off x="1095024" y="613187"/>
            <a:ext cx="6965245" cy="90186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1" y="1589443"/>
            <a:ext cx="6196405" cy="2702859"/>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9" y="4356864"/>
            <a:ext cx="1213821" cy="273844"/>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5FA1C102-499C-4E65-AF5D-ED0B770CBF7C}" type="datetimeFigureOut">
              <a:rPr lang="en-IN" smtClean="0"/>
              <a:t>10-01-2023</a:t>
            </a:fld>
            <a:endParaRPr lang="en-IN"/>
          </a:p>
        </p:txBody>
      </p:sp>
      <p:sp>
        <p:nvSpPr>
          <p:cNvPr id="5" name="Footer Placeholder 4"/>
          <p:cNvSpPr>
            <a:spLocks noGrp="1"/>
          </p:cNvSpPr>
          <p:nvPr>
            <p:ph type="ftr" sz="quarter" idx="3"/>
          </p:nvPr>
        </p:nvSpPr>
        <p:spPr>
          <a:xfrm>
            <a:off x="914401" y="4356864"/>
            <a:ext cx="5540188" cy="273844"/>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IN"/>
          </a:p>
        </p:txBody>
      </p:sp>
      <p:sp>
        <p:nvSpPr>
          <p:cNvPr id="6" name="Slide Number Placeholder 5"/>
          <p:cNvSpPr>
            <a:spLocks noGrp="1"/>
          </p:cNvSpPr>
          <p:nvPr>
            <p:ph type="sldNum" sz="quarter" idx="4"/>
          </p:nvPr>
        </p:nvSpPr>
        <p:spPr>
          <a:xfrm>
            <a:off x="7670203" y="4356864"/>
            <a:ext cx="554023" cy="273844"/>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31EAB608-B029-41DF-B47D-E213B20C748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9672" y="1347615"/>
            <a:ext cx="5614432" cy="1512168"/>
          </a:xfrm>
        </p:spPr>
        <p:txBody>
          <a:bodyPr>
            <a:noAutofit/>
          </a:bodyPr>
          <a:lstStyle/>
          <a:p>
            <a:r>
              <a:rPr lang="en-IN" sz="3800" b="1" dirty="0" smtClean="0">
                <a:solidFill>
                  <a:schemeClr val="accent2">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MALIGNANT Comments Classifier Project Presentation</a:t>
            </a:r>
            <a:endParaRPr lang="en-IN" sz="3800" b="1" dirty="0">
              <a:solidFill>
                <a:schemeClr val="accent2">
                  <a:lumMod val="7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a:xfrm>
            <a:off x="4067944" y="3147813"/>
            <a:ext cx="3371436" cy="797653"/>
          </a:xfrm>
        </p:spPr>
        <p:txBody>
          <a:bodyPr>
            <a:normAutofit fontScale="92500" lnSpcReduction="10000"/>
          </a:bodyPr>
          <a:lstStyle/>
          <a:p>
            <a:r>
              <a:rPr lang="en-IN" dirty="0" smtClean="0">
                <a:latin typeface="Times New Roman" pitchFamily="18" charset="0"/>
                <a:cs typeface="Times New Roman" pitchFamily="18" charset="0"/>
              </a:rPr>
              <a:t>Submitted by</a:t>
            </a:r>
          </a:p>
          <a:p>
            <a:r>
              <a:rPr lang="en-IN" b="1" dirty="0" smtClean="0">
                <a:latin typeface="Times New Roman" pitchFamily="18" charset="0"/>
                <a:cs typeface="Times New Roman" pitchFamily="18" charset="0"/>
              </a:rPr>
              <a:t>KAYALVIZHI.P</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1563741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b="1" dirty="0">
                <a:effectLst>
                  <a:outerShdw blurRad="38100" dist="38100" dir="2700000" algn="tl">
                    <a:srgbClr val="000000">
                      <a:alpha val="43137"/>
                    </a:srgbClr>
                  </a:outerShdw>
                </a:effectLst>
                <a:latin typeface="Times New Roman" pitchFamily="18" charset="0"/>
                <a:cs typeface="Times New Roman" pitchFamily="18" charset="0"/>
              </a:rPr>
              <a:t>Word Cloud for getting word sense</a:t>
            </a:r>
            <a:endParaRPr lang="en-IN" sz="34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lvl="0">
              <a:lnSpc>
                <a:spcPct val="107000"/>
              </a:lnSpc>
              <a:spcAft>
                <a:spcPts val="800"/>
              </a:spcAft>
              <a:buClr>
                <a:schemeClr val="tx1"/>
              </a:buClr>
              <a:buSzPts val="1000"/>
              <a:buFont typeface="Wingdings" pitchFamily="2" charset="2"/>
              <a:buChar char="v"/>
              <a:tabLst>
                <a:tab pos="228600" algn="l"/>
                <a:tab pos="457200" algn="l"/>
              </a:tabLst>
            </a:pPr>
            <a:r>
              <a:rPr lang="en-IN" dirty="0">
                <a:latin typeface="Times New Roman" pitchFamily="18" charset="0"/>
                <a:ea typeface="Bahnschrift SemiLight" panose="020B0502040204020203" pitchFamily="34" charset="0"/>
                <a:cs typeface="Times New Roman" pitchFamily="18" charset="0"/>
              </a:rPr>
              <a:t>Word Cloud is a visualization technique for text data wherein each word is </a:t>
            </a:r>
            <a:r>
              <a:rPr lang="en-IN" dirty="0" err="1">
                <a:latin typeface="Times New Roman" pitchFamily="18" charset="0"/>
                <a:ea typeface="Bahnschrift SemiLight" panose="020B0502040204020203" pitchFamily="34" charset="0"/>
                <a:cs typeface="Times New Roman" pitchFamily="18" charset="0"/>
              </a:rPr>
              <a:t>picturized</a:t>
            </a:r>
            <a:r>
              <a:rPr lang="en-IN" dirty="0">
                <a:latin typeface="Times New Roman" pitchFamily="18" charset="0"/>
                <a:ea typeface="Bahnschrift SemiLight" panose="020B0502040204020203" pitchFamily="34" charset="0"/>
                <a:cs typeface="Times New Roman" pitchFamily="18" charset="0"/>
              </a:rPr>
              <a:t> with its importance in the context or its frequency.</a:t>
            </a:r>
          </a:p>
          <a:p>
            <a:pPr lvl="0">
              <a:lnSpc>
                <a:spcPct val="107000"/>
              </a:lnSpc>
              <a:spcAft>
                <a:spcPts val="800"/>
              </a:spcAft>
              <a:buClr>
                <a:schemeClr val="tx1"/>
              </a:buClr>
              <a:buSzPts val="1000"/>
              <a:buFont typeface="Wingdings" pitchFamily="2" charset="2"/>
              <a:buChar char="v"/>
              <a:tabLst>
                <a:tab pos="228600" algn="l"/>
                <a:tab pos="457200" algn="l"/>
              </a:tabLst>
            </a:pPr>
            <a:r>
              <a:rPr lang="en-IN" dirty="0">
                <a:latin typeface="Times New Roman" pitchFamily="18" charset="0"/>
                <a:ea typeface="Bahnschrift SemiLight" panose="020B0502040204020203" pitchFamily="34" charset="0"/>
                <a:cs typeface="Times New Roman" pitchFamily="18" charset="0"/>
              </a:rPr>
              <a:t>The more commonly the term appears within the text being analysed, the larger the word appears in the image generated.</a:t>
            </a:r>
          </a:p>
          <a:p>
            <a:pPr lvl="0">
              <a:lnSpc>
                <a:spcPct val="107000"/>
              </a:lnSpc>
              <a:spcAft>
                <a:spcPts val="800"/>
              </a:spcAft>
              <a:buClr>
                <a:schemeClr val="tx1"/>
              </a:buClr>
              <a:buSzPts val="1000"/>
              <a:buFont typeface="Wingdings" pitchFamily="2" charset="2"/>
              <a:buChar char="v"/>
              <a:tabLst>
                <a:tab pos="228600" algn="l"/>
              </a:tabLst>
            </a:pPr>
            <a:r>
              <a:rPr lang="en-IN" dirty="0">
                <a:latin typeface="Times New Roman" pitchFamily="18" charset="0"/>
                <a:ea typeface="Bahnschrift SemiLight" panose="020B0502040204020203" pitchFamily="34" charset="0"/>
                <a:cs typeface="Times New Roman" pitchFamily="18" charset="0"/>
              </a:rPr>
              <a:t>The enlarged texts are the greatest number of words used there and small texts are the smaller number of words used</a:t>
            </a:r>
            <a:r>
              <a:rPr lang="en-IN" dirty="0" smtClean="0">
                <a:latin typeface="Times New Roman" pitchFamily="18" charset="0"/>
                <a:ea typeface="Bahnschrift SemiLight" panose="020B0502040204020203" pitchFamily="34" charset="0"/>
                <a:cs typeface="Times New Roman" pitchFamily="18" charset="0"/>
              </a:rPr>
              <a:t>.</a:t>
            </a:r>
            <a:endParaRPr lang="en-IN" dirty="0">
              <a:latin typeface="Times New Roman" pitchFamily="18" charset="0"/>
              <a:ea typeface="Bahnschrift SemiLight" panose="020B0502040204020203" pitchFamily="34" charset="0"/>
              <a:cs typeface="Times New Roman" pitchFamily="18" charset="0"/>
            </a:endParaRPr>
          </a:p>
        </p:txBody>
      </p:sp>
    </p:spTree>
    <p:extLst>
      <p:ext uri="{BB962C8B-B14F-4D97-AF65-F5344CB8AC3E}">
        <p14:creationId xmlns:p14="http://schemas.microsoft.com/office/powerpoint/2010/main" val="777683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4"/>
          </p:nvPr>
        </p:nvSpPr>
        <p:spPr>
          <a:xfrm>
            <a:off x="5580112" y="1419623"/>
            <a:ext cx="2664296" cy="2160240"/>
          </a:xfrm>
        </p:spPr>
        <p:txBody>
          <a:bodyPr>
            <a:noAutofit/>
          </a:bodyPr>
          <a:lstStyle/>
          <a:p>
            <a:pPr marL="0" indent="0">
              <a:buNone/>
            </a:pPr>
            <a:r>
              <a:rPr lang="en-IN" sz="2000" kern="0" dirty="0">
                <a:latin typeface="Times New Roman" pitchFamily="18" charset="0"/>
                <a:ea typeface="Calibri" panose="020F0502020204030204" pitchFamily="34" charset="0"/>
                <a:cs typeface="Times New Roman" pitchFamily="18" charset="0"/>
              </a:rPr>
              <a:t>From word cloud of malignant comments, it is clear that it mostly consists of words like edits, hey, white, fucking</a:t>
            </a:r>
            <a:r>
              <a:rPr lang="en-IN" sz="2000" kern="0" dirty="0" smtClean="0">
                <a:latin typeface="Times New Roman" pitchFamily="18" charset="0"/>
                <a:ea typeface="Calibri" panose="020F0502020204030204" pitchFamily="34" charset="0"/>
                <a:cs typeface="Times New Roman" pitchFamily="18" charset="0"/>
              </a:rPr>
              <a:t>, cocksucker</a:t>
            </a:r>
            <a:r>
              <a:rPr lang="en-IN" sz="2000" kern="0" dirty="0">
                <a:latin typeface="Times New Roman" pitchFamily="18" charset="0"/>
                <a:ea typeface="Calibri" panose="020F0502020204030204" pitchFamily="34" charset="0"/>
                <a:cs typeface="Times New Roman" pitchFamily="18" charset="0"/>
              </a:rPr>
              <a:t>, work, think, Taliban </a:t>
            </a:r>
            <a:r>
              <a:rPr lang="en-IN" sz="2000" kern="0" dirty="0" err="1" smtClean="0">
                <a:latin typeface="Times New Roman" pitchFamily="18" charset="0"/>
                <a:ea typeface="Calibri" panose="020F0502020204030204" pitchFamily="34" charset="0"/>
                <a:cs typeface="Times New Roman" pitchFamily="18" charset="0"/>
              </a:rPr>
              <a:t>etc</a:t>
            </a:r>
            <a:endParaRPr lang="en-IN" sz="2000" dirty="0">
              <a:latin typeface="Times New Roman" pitchFamily="18" charset="0"/>
              <a:cs typeface="Times New Roman" pitchFamily="18" charset="0"/>
            </a:endParaRPr>
          </a:p>
        </p:txBody>
      </p:sp>
      <p:pic>
        <p:nvPicPr>
          <p:cNvPr id="5" name="Content Placeholder 4">
            <a:extLst>
              <a:ext uri="{FF2B5EF4-FFF2-40B4-BE49-F238E27FC236}">
                <a16:creationId xmlns:a16="http://schemas.microsoft.com/office/drawing/2014/main" xmlns="" xmlns:lc="http://schemas.openxmlformats.org/drawingml/2006/lockedCanvas" id="{126769FE-0133-4171-A6FF-603B99DF536E}"/>
              </a:ext>
            </a:extLst>
          </p:cNvPr>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900112" y="771551"/>
            <a:ext cx="4679999" cy="3600400"/>
          </a:xfrm>
          <a:prstGeom prst="rect">
            <a:avLst/>
          </a:prstGeom>
        </p:spPr>
      </p:pic>
    </p:spTree>
    <p:extLst>
      <p:ext uri="{BB962C8B-B14F-4D97-AF65-F5344CB8AC3E}">
        <p14:creationId xmlns:p14="http://schemas.microsoft.com/office/powerpoint/2010/main" val="279225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4"/>
          </p:nvPr>
        </p:nvSpPr>
        <p:spPr>
          <a:xfrm>
            <a:off x="5364088" y="1589485"/>
            <a:ext cx="2736304" cy="2350417"/>
          </a:xfrm>
        </p:spPr>
        <p:txBody>
          <a:bodyPr>
            <a:normAutofit fontScale="92500" lnSpcReduction="20000"/>
          </a:bodyPr>
          <a:lstStyle/>
          <a:p>
            <a:pPr marL="0" lvl="0" indent="0">
              <a:buNone/>
            </a:pPr>
            <a:r>
              <a:rPr lang="en-US" altLang="en-US" dirty="0">
                <a:latin typeface="Times New Roman" pitchFamily="18" charset="0"/>
                <a:ea typeface="Calibri" panose="020F0502020204030204" pitchFamily="34" charset="0"/>
                <a:cs typeface="Times New Roman" pitchFamily="18" charset="0"/>
              </a:rPr>
              <a:t>From word cloud of Highly malignant comments, it is clear that it mostly consists of words like fuck, stupid, fucking, bitch, crow, shit, cocksucker </a:t>
            </a:r>
            <a:r>
              <a:rPr lang="en-US" altLang="en-US" dirty="0" smtClean="0">
                <a:latin typeface="Times New Roman" pitchFamily="18" charset="0"/>
                <a:ea typeface="Calibri" panose="020F0502020204030204" pitchFamily="34" charset="0"/>
                <a:cs typeface="Times New Roman" pitchFamily="18" charset="0"/>
              </a:rPr>
              <a:t>etc</a:t>
            </a:r>
            <a:r>
              <a:rPr lang="en-US" altLang="en-US" dirty="0" smtClean="0">
                <a:latin typeface="Times New Roman" pitchFamily="18" charset="0"/>
                <a:cs typeface="Times New Roman" pitchFamily="18" charset="0"/>
              </a:rPr>
              <a:t>..</a:t>
            </a:r>
            <a:endParaRPr lang="en-US" altLang="en-US" dirty="0">
              <a:latin typeface="Times New Roman" pitchFamily="18" charset="0"/>
              <a:cs typeface="Times New Roman" pitchFamily="18" charset="0"/>
            </a:endParaRPr>
          </a:p>
          <a:p>
            <a:pPr marL="0" indent="0">
              <a:buNone/>
            </a:pPr>
            <a:endParaRPr lang="en-IN" dirty="0">
              <a:latin typeface="Times New Roman" pitchFamily="18" charset="0"/>
              <a:cs typeface="Times New Roman" pitchFamily="18" charset="0"/>
            </a:endParaRPr>
          </a:p>
        </p:txBody>
      </p:sp>
      <p:pic>
        <p:nvPicPr>
          <p:cNvPr id="5" name="Content Placeholder 4">
            <a:extLst>
              <a:ext uri="{FF2B5EF4-FFF2-40B4-BE49-F238E27FC236}">
                <a16:creationId xmlns:a16="http://schemas.microsoft.com/office/drawing/2014/main" xmlns="" xmlns:lc="http://schemas.openxmlformats.org/drawingml/2006/lockedCanvas" id="{6A3F2A96-6105-4284-8ACE-FCBB149058B0}"/>
              </a:ext>
            </a:extLst>
          </p:cNvPr>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827088" y="949279"/>
            <a:ext cx="4392612" cy="3094130"/>
          </a:xfrm>
          <a:prstGeom prst="rect">
            <a:avLst/>
          </a:prstGeom>
          <a:ln w="12700">
            <a:solidFill>
              <a:schemeClr val="tx1"/>
            </a:solidFill>
          </a:ln>
        </p:spPr>
      </p:pic>
    </p:spTree>
    <p:extLst>
      <p:ext uri="{BB962C8B-B14F-4D97-AF65-F5344CB8AC3E}">
        <p14:creationId xmlns:p14="http://schemas.microsoft.com/office/powerpoint/2010/main" val="1278230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4"/>
          </p:nvPr>
        </p:nvSpPr>
        <p:spPr>
          <a:xfrm>
            <a:off x="5652120" y="1563638"/>
            <a:ext cx="2592288" cy="2278409"/>
          </a:xfrm>
        </p:spPr>
        <p:txBody>
          <a:bodyPr>
            <a:normAutofit/>
          </a:bodyPr>
          <a:lstStyle/>
          <a:p>
            <a:pPr marL="0" lvl="0" indent="0">
              <a:buNone/>
            </a:pPr>
            <a:r>
              <a:rPr lang="en-IN" sz="2000" kern="0" dirty="0">
                <a:latin typeface="Times New Roman" pitchFamily="18" charset="0"/>
                <a:ea typeface="Calibri" panose="020F0502020204030204" pitchFamily="34" charset="0"/>
                <a:cs typeface="Times New Roman" pitchFamily="18" charset="0"/>
              </a:rPr>
              <a:t>From word cloud of Threat comments, it is clear that it mostly consists of words like </a:t>
            </a:r>
            <a:r>
              <a:rPr lang="en-IN" sz="2000" kern="0" dirty="0" smtClean="0">
                <a:latin typeface="Times New Roman" pitchFamily="18" charset="0"/>
                <a:ea typeface="Calibri" panose="020F0502020204030204" pitchFamily="34" charset="0"/>
                <a:cs typeface="Times New Roman" pitchFamily="18" charset="0"/>
              </a:rPr>
              <a:t>fucking, stuff, piece, shit, work, </a:t>
            </a:r>
            <a:r>
              <a:rPr lang="en-IN" sz="2000" kern="0" dirty="0">
                <a:latin typeface="Times New Roman" pitchFamily="18" charset="0"/>
                <a:ea typeface="Calibri" panose="020F0502020204030204" pitchFamily="34" charset="0"/>
                <a:cs typeface="Times New Roman" pitchFamily="18" charset="0"/>
              </a:rPr>
              <a:t>etc</a:t>
            </a:r>
            <a:r>
              <a:rPr lang="en-IN" sz="2000" kern="0" dirty="0" smtClean="0">
                <a:latin typeface="Times New Roman" pitchFamily="18" charset="0"/>
                <a:ea typeface="Calibri" panose="020F0502020204030204" pitchFamily="34" charset="0"/>
                <a:cs typeface="Times New Roman" pitchFamily="18" charset="0"/>
              </a:rPr>
              <a:t>.</a:t>
            </a:r>
            <a:endParaRPr lang="en-US" altLang="en-US" sz="2000" dirty="0">
              <a:ln>
                <a:solidFill>
                  <a:schemeClr val="bg1"/>
                </a:solidFill>
              </a:ln>
              <a:solidFill>
                <a:schemeClr val="bg1"/>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694025"/>
            <a:ext cx="4680520"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0543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4"/>
          </p:nvPr>
        </p:nvSpPr>
        <p:spPr>
          <a:xfrm>
            <a:off x="5796136" y="1059583"/>
            <a:ext cx="2304256" cy="2520280"/>
          </a:xfrm>
        </p:spPr>
        <p:txBody>
          <a:bodyPr>
            <a:noAutofit/>
          </a:bodyPr>
          <a:lstStyle/>
          <a:p>
            <a:pPr marL="0" lvl="0" indent="0">
              <a:buNone/>
            </a:pPr>
            <a:r>
              <a:rPr lang="en-IN" sz="2000" kern="0" dirty="0">
                <a:latin typeface="Times New Roman" pitchFamily="18" charset="0"/>
                <a:ea typeface="Calibri" panose="020F0502020204030204" pitchFamily="34" charset="0"/>
                <a:cs typeface="Times New Roman" pitchFamily="18" charset="0"/>
              </a:rPr>
              <a:t>From word cloud of Abuse comments, it is clear that it mostly consists of words like </a:t>
            </a:r>
            <a:r>
              <a:rPr lang="en-IN" sz="2000" kern="0" dirty="0" smtClean="0">
                <a:latin typeface="Times New Roman" pitchFamily="18" charset="0"/>
                <a:ea typeface="Calibri" panose="020F0502020204030204" pitchFamily="34" charset="0"/>
                <a:cs typeface="Times New Roman" pitchFamily="18" charset="0"/>
              </a:rPr>
              <a:t>Suck, hey, suck, bitch, </a:t>
            </a:r>
            <a:r>
              <a:rPr lang="en-IN" sz="2000" kern="0" dirty="0">
                <a:latin typeface="Times New Roman" pitchFamily="18" charset="0"/>
                <a:ea typeface="Calibri" panose="020F0502020204030204" pitchFamily="34" charset="0"/>
                <a:cs typeface="Times New Roman" pitchFamily="18" charset="0"/>
              </a:rPr>
              <a:t>fuck</a:t>
            </a:r>
            <a:r>
              <a:rPr lang="en-IN" sz="2000" kern="0" dirty="0" smtClean="0">
                <a:latin typeface="Times New Roman" pitchFamily="18" charset="0"/>
                <a:ea typeface="Calibri" panose="020F0502020204030204" pitchFamily="34" charset="0"/>
                <a:cs typeface="Times New Roman" pitchFamily="18" charset="0"/>
              </a:rPr>
              <a:t>, stupid </a:t>
            </a:r>
            <a:r>
              <a:rPr lang="en-IN" sz="2000" kern="0" dirty="0">
                <a:latin typeface="Times New Roman" pitchFamily="18" charset="0"/>
                <a:ea typeface="Calibri" panose="020F0502020204030204" pitchFamily="34" charset="0"/>
                <a:cs typeface="Times New Roman" pitchFamily="18" charset="0"/>
              </a:rPr>
              <a:t>etc</a:t>
            </a:r>
            <a:r>
              <a:rPr lang="en-IN" sz="2000" kern="0" dirty="0" smtClean="0">
                <a:latin typeface="Times New Roman" pitchFamily="18" charset="0"/>
                <a:ea typeface="Calibri" panose="020F0502020204030204" pitchFamily="34" charset="0"/>
                <a:cs typeface="Times New Roman" pitchFamily="18" charset="0"/>
              </a:rPr>
              <a:t>.</a:t>
            </a:r>
            <a:endParaRPr lang="en-US" altLang="en-US" sz="2000" dirty="0">
              <a:ln>
                <a:solidFill>
                  <a:schemeClr val="bg1"/>
                </a:solidFill>
              </a:ln>
              <a:solidFill>
                <a:schemeClr val="bg1"/>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704850"/>
            <a:ext cx="4968552"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2674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4"/>
          </p:nvPr>
        </p:nvSpPr>
        <p:spPr>
          <a:xfrm>
            <a:off x="5508104" y="1203599"/>
            <a:ext cx="2355736" cy="2232248"/>
          </a:xfrm>
        </p:spPr>
        <p:txBody>
          <a:bodyPr>
            <a:normAutofit fontScale="85000" lnSpcReduction="20000"/>
          </a:bodyPr>
          <a:lstStyle/>
          <a:p>
            <a:pPr marL="0" lvl="0" indent="0">
              <a:buNone/>
            </a:pPr>
            <a:r>
              <a:rPr lang="en-IN" kern="0" dirty="0">
                <a:latin typeface="Times New Roman" pitchFamily="18" charset="0"/>
                <a:ea typeface="Calibri" panose="020F0502020204030204" pitchFamily="34" charset="0"/>
                <a:cs typeface="Times New Roman" pitchFamily="18" charset="0"/>
              </a:rPr>
              <a:t>From word cloud of Abuse comments, it is clear that it mostly consists of words like edits, white, shit, stuff, fuck, piss, fucking etc</a:t>
            </a:r>
            <a:r>
              <a:rPr lang="en-IN" kern="0" dirty="0" smtClean="0">
                <a:latin typeface="Times New Roman" pitchFamily="18" charset="0"/>
                <a:ea typeface="Calibri" panose="020F0502020204030204" pitchFamily="34" charset="0"/>
                <a:cs typeface="Times New Roman" pitchFamily="18" charset="0"/>
              </a:rPr>
              <a:t>.</a:t>
            </a:r>
            <a:endParaRPr lang="en-US" altLang="en-US" sz="3200" dirty="0">
              <a:ln>
                <a:solidFill>
                  <a:schemeClr val="bg1"/>
                </a:solidFill>
              </a:ln>
              <a:solidFill>
                <a:schemeClr val="bg1"/>
              </a:solidFill>
              <a:latin typeface="Times New Roman" pitchFamily="18" charset="0"/>
              <a:cs typeface="Times New Roman" pitchFamily="18" charset="0"/>
            </a:endParaRPr>
          </a:p>
        </p:txBody>
      </p:sp>
      <p:pic>
        <p:nvPicPr>
          <p:cNvPr id="5122"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827088" y="852951"/>
            <a:ext cx="4537075" cy="3213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0775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4"/>
          </p:nvPr>
        </p:nvSpPr>
        <p:spPr>
          <a:xfrm>
            <a:off x="5796136" y="1589485"/>
            <a:ext cx="2376264" cy="1918369"/>
          </a:xfrm>
        </p:spPr>
        <p:txBody>
          <a:bodyPr>
            <a:normAutofit fontScale="85000" lnSpcReduction="10000"/>
          </a:bodyPr>
          <a:lstStyle/>
          <a:p>
            <a:pPr marL="0" lvl="0" indent="0">
              <a:buNone/>
            </a:pPr>
            <a:r>
              <a:rPr lang="en-US" kern="0" dirty="0">
                <a:latin typeface="Times New Roman" pitchFamily="18" charset="0"/>
                <a:ea typeface="Calibri" panose="020F0502020204030204" pitchFamily="34" charset="0"/>
                <a:cs typeface="Times New Roman" pitchFamily="18" charset="0"/>
              </a:rPr>
              <a:t>From word cloud of Loathe comments, it is clear that it mostly consists of words like fuck, gay, kill, think, </a:t>
            </a:r>
            <a:r>
              <a:rPr lang="en-US" kern="0" dirty="0" err="1" smtClean="0">
                <a:latin typeface="Times New Roman" pitchFamily="18" charset="0"/>
                <a:ea typeface="Calibri" panose="020F0502020204030204" pitchFamily="34" charset="0"/>
                <a:cs typeface="Times New Roman" pitchFamily="18" charset="0"/>
              </a:rPr>
              <a:t>jew</a:t>
            </a:r>
            <a:r>
              <a:rPr lang="en-US" kern="0" dirty="0" smtClean="0">
                <a:latin typeface="Times New Roman" pitchFamily="18" charset="0"/>
                <a:ea typeface="Calibri" panose="020F0502020204030204" pitchFamily="34" charset="0"/>
                <a:cs typeface="Times New Roman" pitchFamily="18" charset="0"/>
              </a:rPr>
              <a:t>, </a:t>
            </a:r>
            <a:r>
              <a:rPr lang="en-US" kern="0" dirty="0">
                <a:latin typeface="Times New Roman" pitchFamily="18" charset="0"/>
                <a:ea typeface="Calibri" panose="020F0502020204030204" pitchFamily="34" charset="0"/>
                <a:cs typeface="Times New Roman" pitchFamily="18" charset="0"/>
              </a:rPr>
              <a:t>u etc</a:t>
            </a:r>
            <a:r>
              <a:rPr lang="en-US" kern="0" dirty="0" smtClean="0">
                <a:latin typeface="Times New Roman" pitchFamily="18" charset="0"/>
                <a:ea typeface="Calibri" panose="020F0502020204030204" pitchFamily="34" charset="0"/>
                <a:cs typeface="Times New Roman" pitchFamily="18" charset="0"/>
              </a:rPr>
              <a:t>.</a:t>
            </a:r>
            <a:endParaRPr lang="en-US" altLang="en-US" sz="3200" dirty="0">
              <a:ln>
                <a:solidFill>
                  <a:schemeClr val="bg1"/>
                </a:solidFill>
              </a:ln>
              <a:solidFill>
                <a:schemeClr val="bg1"/>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5" y="704850"/>
            <a:ext cx="4968552"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4296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xmlns="" xmlns:lc="http://schemas.openxmlformats.org/drawingml/2006/lockedCanvas" id="{52E7D5E9-1B80-47DE-8DA0-0ED1291B839B}"/>
              </a:ext>
            </a:extLst>
          </p:cNvPr>
          <p:cNvSpPr txBox="1"/>
          <p:nvPr/>
        </p:nvSpPr>
        <p:spPr>
          <a:xfrm>
            <a:off x="2987824" y="483518"/>
            <a:ext cx="2920621"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dirty="0"/>
              <a:t>Visualization &amp; Data Wrangling Library used</a:t>
            </a:r>
            <a:endParaRPr lang="en-IN" sz="2000" b="1" dirty="0"/>
          </a:p>
        </p:txBody>
      </p:sp>
      <p:pic>
        <p:nvPicPr>
          <p:cNvPr id="5" name="Picture 4">
            <a:extLst>
              <a:ext uri="{FF2B5EF4-FFF2-40B4-BE49-F238E27FC236}">
                <a16:creationId xmlns:a16="http://schemas.microsoft.com/office/drawing/2014/main" xmlns="" xmlns:lc="http://schemas.openxmlformats.org/drawingml/2006/lockedCanvas" id="{E1B9190E-8CE8-4F47-B94F-C06F2A13AD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6176" y="1231235"/>
            <a:ext cx="4489889" cy="1364615"/>
          </a:xfrm>
          <a:prstGeom prst="rect">
            <a:avLst/>
          </a:prstGeom>
          <a:ln w="12700">
            <a:solidFill>
              <a:schemeClr val="tx1"/>
            </a:solidFill>
          </a:ln>
        </p:spPr>
      </p:pic>
      <p:sp>
        <p:nvSpPr>
          <p:cNvPr id="6" name="TextBox 5">
            <a:extLst>
              <a:ext uri="{FF2B5EF4-FFF2-40B4-BE49-F238E27FC236}">
                <a16:creationId xmlns:a16="http://schemas.microsoft.com/office/drawing/2014/main" xmlns="" xmlns:lc="http://schemas.openxmlformats.org/drawingml/2006/lockedCanvas" id="{2F63DAEF-D008-44F9-9ACA-3E854A6BC371}"/>
              </a:ext>
            </a:extLst>
          </p:cNvPr>
          <p:cNvSpPr txBox="1"/>
          <p:nvPr/>
        </p:nvSpPr>
        <p:spPr>
          <a:xfrm>
            <a:off x="2712367" y="2627789"/>
            <a:ext cx="3031955"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dirty="0"/>
              <a:t>Text Mining Library used</a:t>
            </a:r>
            <a:endParaRPr lang="en-IN" sz="2000" b="1" dirty="0"/>
          </a:p>
        </p:txBody>
      </p:sp>
      <p:pic>
        <p:nvPicPr>
          <p:cNvPr id="7" name="Picture 6">
            <a:extLst>
              <a:ext uri="{FF2B5EF4-FFF2-40B4-BE49-F238E27FC236}">
                <a16:creationId xmlns:a16="http://schemas.microsoft.com/office/drawing/2014/main" xmlns="" xmlns:lc="http://schemas.openxmlformats.org/drawingml/2006/lockedCanvas" id="{1F453F84-EDC6-4F42-B2BB-3B7676866C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9480" y="3147814"/>
            <a:ext cx="4765040" cy="1364615"/>
          </a:xfrm>
          <a:prstGeom prst="rect">
            <a:avLst/>
          </a:prstGeom>
          <a:ln w="12700">
            <a:solidFill>
              <a:schemeClr val="tx1"/>
            </a:solidFill>
          </a:ln>
        </p:spPr>
      </p:pic>
    </p:spTree>
    <p:extLst>
      <p:ext uri="{BB962C8B-B14F-4D97-AF65-F5344CB8AC3E}">
        <p14:creationId xmlns:p14="http://schemas.microsoft.com/office/powerpoint/2010/main" val="2615959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xmlns="" xmlns:lc="http://schemas.openxmlformats.org/drawingml/2006/lockedCanvas" id="{81A82483-21C2-4528-B90B-B0177A53DB52}"/>
              </a:ext>
            </a:extLst>
          </p:cNvPr>
          <p:cNvSpPr txBox="1"/>
          <p:nvPr/>
        </p:nvSpPr>
        <p:spPr>
          <a:xfrm>
            <a:off x="2699792" y="699542"/>
            <a:ext cx="3031954"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dirty="0"/>
              <a:t>Machine Learning Model Building Library used</a:t>
            </a:r>
            <a:endParaRPr lang="en-IN" sz="2000" b="1" dirty="0"/>
          </a:p>
        </p:txBody>
      </p:sp>
      <p:pic>
        <p:nvPicPr>
          <p:cNvPr id="3" name="Picture 2">
            <a:extLst>
              <a:ext uri="{FF2B5EF4-FFF2-40B4-BE49-F238E27FC236}">
                <a16:creationId xmlns:a16="http://schemas.microsoft.com/office/drawing/2014/main" xmlns="" xmlns:lc="http://schemas.openxmlformats.org/drawingml/2006/lockedCanvas" id="{9B92E8C7-D37F-4B40-9B9E-17700B7BC83C}"/>
              </a:ext>
            </a:extLst>
          </p:cNvPr>
          <p:cNvPicPr>
            <a:picLocks noChangeAspect="1"/>
          </p:cNvPicPr>
          <p:nvPr/>
        </p:nvPicPr>
        <p:blipFill>
          <a:blip r:embed="rId2" cstate="print"/>
          <a:stretch>
            <a:fillRect/>
          </a:stretch>
        </p:blipFill>
        <p:spPr>
          <a:xfrm>
            <a:off x="1912880" y="1779662"/>
            <a:ext cx="5255895" cy="2120900"/>
          </a:xfrm>
          <a:prstGeom prst="rect">
            <a:avLst/>
          </a:prstGeom>
          <a:ln w="12700">
            <a:solidFill>
              <a:schemeClr val="tx1"/>
            </a:solidFill>
          </a:ln>
        </p:spPr>
      </p:pic>
    </p:spTree>
    <p:extLst>
      <p:ext uri="{BB962C8B-B14F-4D97-AF65-F5344CB8AC3E}">
        <p14:creationId xmlns:p14="http://schemas.microsoft.com/office/powerpoint/2010/main" val="1779304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923678"/>
            <a:ext cx="6965245" cy="901864"/>
          </a:xfrm>
        </p:spPr>
        <p:txBody>
          <a:bodyPr>
            <a:normAutofit fontScale="90000"/>
          </a:bodyPr>
          <a:lstStyle/>
          <a:p>
            <a:r>
              <a:rPr lang="en-US" sz="3800" b="1" dirty="0">
                <a:latin typeface="Times New Roman" pitchFamily="18" charset="0"/>
                <a:cs typeface="Times New Roman" pitchFamily="18" charset="0"/>
              </a:rPr>
              <a:t>Machine Learning Model Building</a:t>
            </a:r>
            <a:endParaRPr lang="en-IN" sz="3800" b="1" dirty="0">
              <a:latin typeface="Times New Roman" pitchFamily="18" charset="0"/>
              <a:cs typeface="Times New Roman" pitchFamily="18" charset="0"/>
            </a:endParaRPr>
          </a:p>
        </p:txBody>
      </p:sp>
    </p:spTree>
    <p:extLst>
      <p:ext uri="{BB962C8B-B14F-4D97-AF65-F5344CB8AC3E}">
        <p14:creationId xmlns:p14="http://schemas.microsoft.com/office/powerpoint/2010/main" val="2211458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fr-FR" sz="2800" b="1" dirty="0" err="1">
                <a:effectLst>
                  <a:outerShdw blurRad="38100" dist="38100" dir="2700000" algn="tl">
                    <a:srgbClr val="000000">
                      <a:alpha val="43137"/>
                    </a:srgbClr>
                  </a:outerShdw>
                </a:effectLst>
                <a:latin typeface="Times New Roman" pitchFamily="18" charset="0"/>
                <a:cs typeface="Times New Roman" pitchFamily="18" charset="0"/>
              </a:rPr>
              <a:t>Malignant</a:t>
            </a:r>
            <a:r>
              <a:rPr lang="fr-FR" sz="2800" b="1" dirty="0">
                <a:effectLst>
                  <a:outerShdw blurRad="38100" dist="38100" dir="2700000" algn="tl">
                    <a:srgbClr val="000000">
                      <a:alpha val="43137"/>
                    </a:srgbClr>
                  </a:outerShdw>
                </a:effectLst>
                <a:latin typeface="Times New Roman" pitchFamily="18" charset="0"/>
                <a:cs typeface="Times New Roman" pitchFamily="18" charset="0"/>
              </a:rPr>
              <a:t> Commentes </a:t>
            </a:r>
            <a:r>
              <a:rPr lang="fr-FR" sz="2800" b="1" dirty="0" smtClean="0">
                <a:effectLst>
                  <a:outerShdw blurRad="38100" dist="38100" dir="2700000" algn="tl">
                    <a:srgbClr val="000000">
                      <a:alpha val="43137"/>
                    </a:srgbClr>
                  </a:outerShdw>
                </a:effectLst>
                <a:latin typeface="Times New Roman" pitchFamily="18" charset="0"/>
                <a:cs typeface="Times New Roman" pitchFamily="18" charset="0"/>
              </a:rPr>
              <a:t>Classifier Project </a:t>
            </a:r>
            <a:r>
              <a:rPr lang="fr-FR" sz="2800" b="1" dirty="0" err="1">
                <a:effectLst>
                  <a:outerShdw blurRad="38100" dist="38100" dir="2700000" algn="tl">
                    <a:srgbClr val="000000">
                      <a:alpha val="43137"/>
                    </a:srgbClr>
                  </a:outerShdw>
                </a:effectLst>
                <a:latin typeface="Times New Roman" pitchFamily="18" charset="0"/>
                <a:cs typeface="Times New Roman" pitchFamily="18" charset="0"/>
              </a:rPr>
              <a:t>using</a:t>
            </a:r>
            <a:r>
              <a:rPr lang="fr-FR" sz="2800" b="1" dirty="0">
                <a:effectLst>
                  <a:outerShdw blurRad="38100" dist="38100" dir="2700000" algn="tl">
                    <a:srgbClr val="000000">
                      <a:alpha val="43137"/>
                    </a:srgbClr>
                  </a:outerShdw>
                </a:effectLst>
                <a:latin typeface="Times New Roman" pitchFamily="18" charset="0"/>
                <a:cs typeface="Times New Roman" pitchFamily="18" charset="0"/>
              </a:rPr>
              <a:t> NLP</a:t>
            </a:r>
            <a:endParaRPr lang="en-IN" sz="28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899593" y="1589443"/>
            <a:ext cx="7200800" cy="3142547"/>
          </a:xfrm>
        </p:spPr>
        <p:txBody>
          <a:bodyPr>
            <a:noAutofit/>
          </a:bodyPr>
          <a:lstStyle/>
          <a:p>
            <a:pPr>
              <a:buClr>
                <a:schemeClr val="tx1"/>
              </a:buClr>
              <a:buFont typeface="Wingdings" pitchFamily="2" charset="2"/>
              <a:buChar char="v"/>
            </a:pPr>
            <a:r>
              <a:rPr lang="en-US" sz="1200" dirty="0">
                <a:latin typeface="Times New Roman" pitchFamily="18" charset="0"/>
                <a:cs typeface="Times New Roman"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a:buClr>
                <a:schemeClr val="tx1"/>
              </a:buClr>
              <a:buFont typeface="Wingdings" pitchFamily="2" charset="2"/>
              <a:buChar char="v"/>
            </a:pPr>
            <a:r>
              <a:rPr lang="en-US" sz="1200" dirty="0">
                <a:latin typeface="Times New Roman" pitchFamily="18" charset="0"/>
                <a:cs typeface="Times New Roman" pitchFamily="18" charset="0"/>
              </a:rPr>
              <a:t>Online hate, described as abusive language, aggression, </a:t>
            </a:r>
            <a:r>
              <a:rPr lang="en-US" sz="1200" dirty="0" err="1">
                <a:latin typeface="Times New Roman" pitchFamily="18" charset="0"/>
                <a:cs typeface="Times New Roman" pitchFamily="18" charset="0"/>
              </a:rPr>
              <a:t>cyberbullying</a:t>
            </a:r>
            <a:r>
              <a:rPr lang="en-US" sz="1200" dirty="0">
                <a:latin typeface="Times New Roman" pitchFamily="18" charset="0"/>
                <a:cs typeface="Times New Roman" pitchFamily="18" charset="0"/>
              </a:rPr>
              <a:t>, hatefulness and many others has been identified as a major threat on online social media platforms. Social media platforms are the most prominent grounds for such toxic behavior. </a:t>
            </a:r>
            <a:endParaRPr lang="en-IN" sz="1200" dirty="0">
              <a:latin typeface="Times New Roman" pitchFamily="18" charset="0"/>
              <a:cs typeface="Times New Roman" pitchFamily="18" charset="0"/>
            </a:endParaRPr>
          </a:p>
          <a:p>
            <a:pPr>
              <a:buClr>
                <a:schemeClr val="tx1"/>
              </a:buClr>
              <a:buFont typeface="Wingdings" pitchFamily="2" charset="2"/>
              <a:buChar char="v"/>
            </a:pPr>
            <a:r>
              <a:rPr lang="en-US" sz="1200" dirty="0">
                <a:latin typeface="Times New Roman" pitchFamily="18" charset="0"/>
                <a:cs typeface="Times New Roman" pitchFamily="18" charset="0"/>
              </a:rPr>
              <a:t>There has been a remarkable increase in the cases of </a:t>
            </a:r>
            <a:r>
              <a:rPr lang="en-US" sz="1200" dirty="0" err="1">
                <a:latin typeface="Times New Roman" pitchFamily="18" charset="0"/>
                <a:cs typeface="Times New Roman" pitchFamily="18" charset="0"/>
              </a:rPr>
              <a:t>cyberbullying</a:t>
            </a:r>
            <a:r>
              <a:rPr lang="en-US" sz="1200" dirty="0">
                <a:latin typeface="Times New Roman" pitchFamily="18" charset="0"/>
                <a:cs typeface="Times New Roman" pitchFamily="18" charset="0"/>
              </a:rPr>
              <a:t>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a:buClr>
                <a:schemeClr val="tx1"/>
              </a:buClr>
              <a:buFont typeface="Wingdings" pitchFamily="2" charset="2"/>
              <a:buChar char="v"/>
            </a:pPr>
            <a:r>
              <a:rPr lang="en-US" sz="1200" dirty="0" smtClean="0">
                <a:latin typeface="Times New Roman" pitchFamily="18" charset="0"/>
                <a:cs typeface="Times New Roman" pitchFamily="18" charset="0"/>
              </a:rPr>
              <a:t>Internet </a:t>
            </a:r>
            <a:r>
              <a:rPr lang="en-US" sz="1200" dirty="0">
                <a:latin typeface="Times New Roman" pitchFamily="18" charset="0"/>
                <a:cs typeface="Times New Roman" pitchFamily="18" charset="0"/>
              </a:rPr>
              <a:t>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a:t>
            </a:r>
            <a:r>
              <a:rPr lang="en-US" sz="1200" dirty="0" smtClean="0">
                <a:latin typeface="Times New Roman" pitchFamily="18" charset="0"/>
                <a:cs typeface="Times New Roman" pitchFamily="18" charset="0"/>
              </a:rPr>
              <a:t>un-offensive</a:t>
            </a:r>
            <a:r>
              <a:rPr lang="en-US" sz="1200" dirty="0">
                <a:latin typeface="Times New Roman" pitchFamily="18" charset="0"/>
                <a:cs typeface="Times New Roman" pitchFamily="18" charset="0"/>
              </a:rPr>
              <a:t>, but “u are an idiot” is clearly offensive</a:t>
            </a:r>
            <a:r>
              <a:rPr lang="en-US" sz="1200" dirty="0" smtClean="0">
                <a:latin typeface="Times New Roman" pitchFamily="18" charset="0"/>
                <a:cs typeface="Times New Roman" pitchFamily="18" charset="0"/>
              </a:rPr>
              <a:t>.</a:t>
            </a:r>
            <a:endParaRPr lang="en-US" sz="1200" dirty="0">
              <a:latin typeface="Times New Roman" pitchFamily="18" charset="0"/>
              <a:cs typeface="Times New Roman" pitchFamily="18" charset="0"/>
            </a:endParaRPr>
          </a:p>
        </p:txBody>
      </p:sp>
    </p:spTree>
    <p:extLst>
      <p:ext uri="{BB962C8B-B14F-4D97-AF65-F5344CB8AC3E}">
        <p14:creationId xmlns:p14="http://schemas.microsoft.com/office/powerpoint/2010/main" val="4123942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effectLst>
                  <a:outerShdw blurRad="38100" dist="38100" dir="2700000" algn="tl">
                    <a:srgbClr val="000000">
                      <a:alpha val="43137"/>
                    </a:srgbClr>
                  </a:outerShdw>
                </a:effectLst>
                <a:latin typeface="Times New Roman" pitchFamily="18" charset="0"/>
                <a:cs typeface="Times New Roman" pitchFamily="18" charset="0"/>
              </a:rPr>
              <a:t>Machine Learning Model Building</a:t>
            </a:r>
            <a:endParaRPr lang="en-IN" sz="36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0" indent="0" algn="just">
              <a:lnSpc>
                <a:spcPct val="107000"/>
              </a:lnSpc>
              <a:spcAft>
                <a:spcPts val="800"/>
              </a:spcAft>
              <a:buNone/>
            </a:pPr>
            <a:r>
              <a:rPr lang="en-IN" b="1" dirty="0">
                <a:latin typeface="Times New Roman" pitchFamily="18" charset="0"/>
                <a:ea typeface="Bahnschrift SemiLight" panose="020B0502040204020203" pitchFamily="34" charset="0"/>
                <a:cs typeface="Times New Roman" pitchFamily="18" charset="0"/>
              </a:rPr>
              <a:t>The different classification algorithm used in this project to build ML model are as below:</a:t>
            </a:r>
            <a:endParaRPr lang="en-IN" dirty="0">
              <a:latin typeface="Times New Roman" pitchFamily="18" charset="0"/>
              <a:ea typeface="Bahnschrift SemiLight" panose="020B0502040204020203" pitchFamily="34" charset="0"/>
              <a:cs typeface="Times New Roman" pitchFamily="18" charset="0"/>
            </a:endParaRPr>
          </a:p>
          <a:p>
            <a:pPr marL="342900" lvl="0" indent="-342900" algn="just">
              <a:lnSpc>
                <a:spcPct val="106000"/>
              </a:lnSpc>
              <a:buFont typeface="Wingdings" panose="05000000000000000000" pitchFamily="2" charset="2"/>
              <a:buChar char=""/>
            </a:pPr>
            <a:r>
              <a:rPr lang="en-IN" dirty="0">
                <a:latin typeface="Times New Roman" pitchFamily="18" charset="0"/>
                <a:ea typeface="Bahnschrift SemiLight" panose="020B0502040204020203" pitchFamily="34" charset="0"/>
                <a:cs typeface="Times New Roman" pitchFamily="18" charset="0"/>
              </a:rPr>
              <a:t>Random Forest classifier</a:t>
            </a:r>
          </a:p>
          <a:p>
            <a:pPr marL="342900" lvl="0" indent="-342900" algn="just">
              <a:lnSpc>
                <a:spcPct val="106000"/>
              </a:lnSpc>
              <a:buFont typeface="Wingdings" panose="05000000000000000000" pitchFamily="2" charset="2"/>
              <a:buChar char=""/>
            </a:pPr>
            <a:r>
              <a:rPr lang="en-IN" dirty="0">
                <a:latin typeface="Times New Roman" pitchFamily="18" charset="0"/>
                <a:ea typeface="Bahnschrift SemiLight" panose="020B0502040204020203" pitchFamily="34" charset="0"/>
                <a:cs typeface="Times New Roman" pitchFamily="18" charset="0"/>
              </a:rPr>
              <a:t>Support Vector Classifier</a:t>
            </a:r>
          </a:p>
          <a:p>
            <a:pPr marL="342900" lvl="0" indent="-342900" algn="just">
              <a:lnSpc>
                <a:spcPct val="106000"/>
              </a:lnSpc>
              <a:buFont typeface="Wingdings" panose="05000000000000000000" pitchFamily="2" charset="2"/>
              <a:buChar char=""/>
            </a:pPr>
            <a:r>
              <a:rPr lang="en-IN" dirty="0">
                <a:latin typeface="Times New Roman" pitchFamily="18" charset="0"/>
                <a:ea typeface="Bahnschrift SemiLight" panose="020B0502040204020203" pitchFamily="34" charset="0"/>
                <a:cs typeface="Times New Roman" pitchFamily="18" charset="0"/>
              </a:rPr>
              <a:t>Logistics Regression</a:t>
            </a:r>
          </a:p>
          <a:p>
            <a:pPr marL="342900" lvl="0" indent="-342900" algn="just">
              <a:lnSpc>
                <a:spcPct val="106000"/>
              </a:lnSpc>
              <a:buFont typeface="Wingdings" panose="05000000000000000000" pitchFamily="2" charset="2"/>
              <a:buChar char=""/>
            </a:pPr>
            <a:r>
              <a:rPr lang="en-IN" dirty="0" err="1">
                <a:latin typeface="Times New Roman" pitchFamily="18" charset="0"/>
                <a:ea typeface="Bahnschrift SemiLight" panose="020B0502040204020203" pitchFamily="34" charset="0"/>
                <a:cs typeface="Times New Roman" pitchFamily="18" charset="0"/>
              </a:rPr>
              <a:t>AdaBoost</a:t>
            </a:r>
            <a:r>
              <a:rPr lang="en-IN" dirty="0">
                <a:latin typeface="Times New Roman" pitchFamily="18" charset="0"/>
                <a:ea typeface="Bahnschrift SemiLight" panose="020B0502040204020203" pitchFamily="34" charset="0"/>
                <a:cs typeface="Times New Roman" pitchFamily="18" charset="0"/>
              </a:rPr>
              <a:t> Classifier</a:t>
            </a:r>
          </a:p>
          <a:p>
            <a:pPr marL="0" indent="0">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689524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effectLst>
                  <a:outerShdw blurRad="38100" dist="38100" dir="2700000" algn="tl">
                    <a:srgbClr val="000000">
                      <a:alpha val="43137"/>
                    </a:srgbClr>
                  </a:outerShdw>
                </a:effectLst>
                <a:latin typeface="Times New Roman" pitchFamily="18" charset="0"/>
                <a:cs typeface="Times New Roman" pitchFamily="18" charset="0"/>
              </a:rPr>
              <a:t>Machine Learning Evaluation </a:t>
            </a:r>
            <a:r>
              <a:rPr lang="en-US" sz="3600" b="1" dirty="0" smtClean="0">
                <a:effectLst>
                  <a:outerShdw blurRad="38100" dist="38100" dir="2700000" algn="tl">
                    <a:srgbClr val="000000">
                      <a:alpha val="43137"/>
                    </a:srgbClr>
                  </a:outerShdw>
                </a:effectLst>
                <a:latin typeface="Times New Roman" pitchFamily="18" charset="0"/>
                <a:cs typeface="Times New Roman" pitchFamily="18" charset="0"/>
              </a:rPr>
              <a:t>Matrix</a:t>
            </a:r>
            <a:endParaRPr lang="en-IN" sz="36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Clr>
                <a:schemeClr val="tx1"/>
              </a:buClr>
              <a:buFont typeface="Wingdings" pitchFamily="2" charset="2"/>
              <a:buChar char="Ø"/>
            </a:pPr>
            <a:r>
              <a:rPr lang="en-US" sz="2000" dirty="0">
                <a:latin typeface="Times New Roman" pitchFamily="18" charset="0"/>
                <a:cs typeface="Times New Roman" pitchFamily="18" charset="0"/>
              </a:rPr>
              <a:t>Support Vector Classifier gives maximum </a:t>
            </a:r>
            <a:r>
              <a:rPr lang="en-US" sz="2000" u="sng" dirty="0">
                <a:latin typeface="Times New Roman" pitchFamily="18" charset="0"/>
                <a:cs typeface="Times New Roman" pitchFamily="18" charset="0"/>
              </a:rPr>
              <a:t>Accuracy Score: 91.1508 % </a:t>
            </a:r>
            <a:r>
              <a:rPr lang="en-US" sz="2000" dirty="0">
                <a:latin typeface="Times New Roman" pitchFamily="18" charset="0"/>
                <a:cs typeface="Times New Roman" pitchFamily="18" charset="0"/>
              </a:rPr>
              <a:t>and </a:t>
            </a:r>
            <a:r>
              <a:rPr lang="en-US" sz="2000" u="sng" dirty="0">
                <a:latin typeface="Times New Roman" pitchFamily="18" charset="0"/>
                <a:cs typeface="Times New Roman" pitchFamily="18" charset="0"/>
              </a:rPr>
              <a:t>Hamming Loss: 2.0953%  </a:t>
            </a:r>
            <a:r>
              <a:rPr lang="en-US" sz="2000" dirty="0">
                <a:latin typeface="Times New Roman" pitchFamily="18" charset="0"/>
                <a:cs typeface="Times New Roman" pitchFamily="18" charset="0"/>
              </a:rPr>
              <a:t>than the other classification models. </a:t>
            </a:r>
          </a:p>
          <a:p>
            <a:pPr>
              <a:buClr>
                <a:schemeClr val="tx1"/>
              </a:buClr>
              <a:buFont typeface="Wingdings" pitchFamily="2" charset="2"/>
              <a:buChar char="Ø"/>
            </a:pPr>
            <a:r>
              <a:rPr lang="en-US" sz="2000" dirty="0">
                <a:latin typeface="Times New Roman" pitchFamily="18" charset="0"/>
                <a:cs typeface="Times New Roman" pitchFamily="18" charset="0"/>
              </a:rPr>
              <a:t>Hyper parameter Tuning is perform over this best model using best </a:t>
            </a:r>
            <a:r>
              <a:rPr lang="en-US" sz="2000" dirty="0" err="1">
                <a:latin typeface="Times New Roman" pitchFamily="18" charset="0"/>
                <a:cs typeface="Times New Roman" pitchFamily="18" charset="0"/>
              </a:rPr>
              <a:t>param</a:t>
            </a:r>
            <a:r>
              <a:rPr lang="en-US" sz="2000" dirty="0">
                <a:latin typeface="Times New Roman" pitchFamily="18" charset="0"/>
                <a:cs typeface="Times New Roman" pitchFamily="18" charset="0"/>
              </a:rPr>
              <a:t> shown below :</a:t>
            </a:r>
          </a:p>
          <a:p>
            <a:pPr marL="0" indent="0">
              <a:buClr>
                <a:schemeClr val="tx1"/>
              </a:buClr>
              <a:buNone/>
            </a:pPr>
            <a:endParaRPr lang="en-IN" sz="2000" dirty="0">
              <a:latin typeface="Times New Roman" pitchFamily="18" charset="0"/>
              <a:cs typeface="Times New Roman" pitchFamily="18" charset="0"/>
            </a:endParaRPr>
          </a:p>
        </p:txBody>
      </p:sp>
      <p:pic>
        <p:nvPicPr>
          <p:cNvPr id="4" name="Picture 3"/>
          <p:cNvPicPr/>
          <p:nvPr/>
        </p:nvPicPr>
        <p:blipFill>
          <a:blip r:embed="rId2"/>
          <a:stretch>
            <a:fillRect/>
          </a:stretch>
        </p:blipFill>
        <p:spPr>
          <a:xfrm>
            <a:off x="1953016" y="3291830"/>
            <a:ext cx="5172710" cy="981075"/>
          </a:xfrm>
          <a:prstGeom prst="rect">
            <a:avLst/>
          </a:prstGeom>
        </p:spPr>
      </p:pic>
    </p:spTree>
    <p:extLst>
      <p:ext uri="{BB962C8B-B14F-4D97-AF65-F5344CB8AC3E}">
        <p14:creationId xmlns:p14="http://schemas.microsoft.com/office/powerpoint/2010/main" val="1841885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effectLst>
                  <a:outerShdw blurRad="38100" dist="38100" dir="2700000" algn="tl">
                    <a:srgbClr val="000000">
                      <a:alpha val="43137"/>
                    </a:srgbClr>
                  </a:outerShdw>
                </a:effectLst>
                <a:latin typeface="Times New Roman" pitchFamily="18" charset="0"/>
                <a:cs typeface="Times New Roman" pitchFamily="18" charset="0"/>
              </a:rPr>
              <a:t>Final </a:t>
            </a:r>
            <a:r>
              <a:rPr lang="en-US" sz="3600" b="1" dirty="0" smtClean="0">
                <a:effectLst>
                  <a:outerShdw blurRad="38100" dist="38100" dir="2700000" algn="tl">
                    <a:srgbClr val="000000">
                      <a:alpha val="43137"/>
                    </a:srgbClr>
                  </a:outerShdw>
                </a:effectLst>
                <a:latin typeface="Times New Roman" pitchFamily="18" charset="0"/>
                <a:cs typeface="Times New Roman" pitchFamily="18" charset="0"/>
              </a:rPr>
              <a:t>Machine Learning </a:t>
            </a:r>
            <a:r>
              <a:rPr lang="en-US" sz="3600" b="1" dirty="0">
                <a:effectLst>
                  <a:outerShdw blurRad="38100" dist="38100" dir="2700000" algn="tl">
                    <a:srgbClr val="000000">
                      <a:alpha val="43137"/>
                    </a:srgbClr>
                  </a:outerShdw>
                </a:effectLst>
                <a:latin typeface="Times New Roman" pitchFamily="18" charset="0"/>
                <a:cs typeface="Times New Roman" pitchFamily="18" charset="0"/>
              </a:rPr>
              <a:t>Model</a:t>
            </a:r>
            <a:endParaRPr lang="en-IN" sz="36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Content Placeholder 3"/>
          <p:cNvSpPr>
            <a:spLocks noGrp="1"/>
          </p:cNvSpPr>
          <p:nvPr>
            <p:ph sz="quarter" idx="14"/>
          </p:nvPr>
        </p:nvSpPr>
        <p:spPr>
          <a:xfrm>
            <a:off x="5436096" y="2139702"/>
            <a:ext cx="2664296" cy="1656184"/>
          </a:xfrm>
        </p:spPr>
        <p:txBody>
          <a:bodyPr>
            <a:noAutofit/>
          </a:bodyPr>
          <a:lstStyle/>
          <a:p>
            <a:pPr marL="0" indent="0">
              <a:buNone/>
            </a:pPr>
            <a:r>
              <a:rPr lang="en-IN" sz="1800" b="1" dirty="0" smtClean="0">
                <a:ln>
                  <a:solidFill>
                    <a:schemeClr val="bg1"/>
                  </a:solidFill>
                </a:ln>
                <a:latin typeface="Times New Roman" pitchFamily="18" charset="0"/>
                <a:cs typeface="Times New Roman" pitchFamily="18" charset="0"/>
              </a:rPr>
              <a:t>Final Model is giving us Accuracy score of 91.26% which is slightly improved compare to earlier Accuracy score of 91.5%.</a:t>
            </a:r>
            <a:endParaRPr lang="en-IN" sz="1800" b="1" dirty="0">
              <a:ln>
                <a:solidFill>
                  <a:schemeClr val="bg1"/>
                </a:solidFill>
              </a:ln>
              <a:latin typeface="Times New Roman" pitchFamily="18" charset="0"/>
              <a:cs typeface="Times New Roman" pitchFamily="18" charset="0"/>
            </a:endParaRPr>
          </a:p>
        </p:txBody>
      </p:sp>
      <p:pic>
        <p:nvPicPr>
          <p:cNvPr id="6146"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115616" y="1923678"/>
            <a:ext cx="3960440" cy="2176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5352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effectLst>
                  <a:outerShdw blurRad="38100" dist="38100" dir="2700000" algn="tl">
                    <a:srgbClr val="000000">
                      <a:alpha val="43137"/>
                    </a:srgbClr>
                  </a:outerShdw>
                </a:effectLst>
                <a:latin typeface="Times New Roman" pitchFamily="18" charset="0"/>
                <a:cs typeface="Times New Roman" pitchFamily="18" charset="0"/>
              </a:rPr>
              <a:t>AOC-ROC Curve &amp; Confusion </a:t>
            </a:r>
            <a:r>
              <a:rPr lang="en-US" sz="3600" b="1" dirty="0" smtClean="0">
                <a:effectLst>
                  <a:outerShdw blurRad="38100" dist="38100" dir="2700000" algn="tl">
                    <a:srgbClr val="000000">
                      <a:alpha val="43137"/>
                    </a:srgbClr>
                  </a:outerShdw>
                </a:effectLst>
                <a:latin typeface="Times New Roman" pitchFamily="18" charset="0"/>
                <a:cs typeface="Times New Roman" pitchFamily="18" charset="0"/>
              </a:rPr>
              <a:t>Matrix</a:t>
            </a:r>
            <a:endParaRPr lang="en-IN" sz="3600" b="1"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7170"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827088" y="1631813"/>
            <a:ext cx="3671887" cy="2986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Grp="1" noChangeAspect="1" noChangeArrowheads="1"/>
          </p:cNvPicPr>
          <p:nvPr>
            <p:ph sz="quarter" idx="14"/>
          </p:nvPr>
        </p:nvPicPr>
        <p:blipFill>
          <a:blip r:embed="rId3">
            <a:extLst>
              <a:ext uri="{28A0092B-C50C-407E-A947-70E740481C1C}">
                <a14:useLocalDpi xmlns:a14="http://schemas.microsoft.com/office/drawing/2010/main" val="0"/>
              </a:ext>
            </a:extLst>
          </a:blip>
          <a:srcRect/>
          <a:stretch>
            <a:fillRect/>
          </a:stretch>
        </p:blipFill>
        <p:spPr bwMode="auto">
          <a:xfrm>
            <a:off x="4690807" y="1589088"/>
            <a:ext cx="3454910" cy="307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4489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effectLst>
                  <a:outerShdw blurRad="38100" dist="38100" dir="2700000" algn="tl">
                    <a:srgbClr val="000000">
                      <a:alpha val="43137"/>
                    </a:srgbClr>
                  </a:outerShdw>
                </a:effectLst>
                <a:latin typeface="Times New Roman" pitchFamily="18" charset="0"/>
                <a:cs typeface="Times New Roman" pitchFamily="18" charset="0"/>
              </a:rPr>
              <a:t>Machine Learning Evaluation Matrix</a:t>
            </a:r>
            <a:endParaRPr lang="en-IN" sz="3600" b="1"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 name="table"/>
          <p:cNvPicPr>
            <a:picLocks noGrp="1" noChangeAspect="1"/>
          </p:cNvPicPr>
          <p:nvPr>
            <p:ph idx="1"/>
          </p:nvPr>
        </p:nvPicPr>
        <p:blipFill>
          <a:blip r:embed="rId2"/>
          <a:stretch>
            <a:fillRect/>
          </a:stretch>
        </p:blipFill>
        <p:spPr>
          <a:xfrm>
            <a:off x="1463675" y="1603710"/>
            <a:ext cx="6196013" cy="2674267"/>
          </a:xfrm>
          <a:prstGeom prst="rect">
            <a:avLst/>
          </a:prstGeom>
        </p:spPr>
      </p:pic>
    </p:spTree>
    <p:extLst>
      <p:ext uri="{BB962C8B-B14F-4D97-AF65-F5344CB8AC3E}">
        <p14:creationId xmlns:p14="http://schemas.microsoft.com/office/powerpoint/2010/main" val="34753885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effectLst>
                  <a:outerShdw blurRad="38100" dist="38100" dir="2700000" algn="tl">
                    <a:srgbClr val="000000">
                      <a:alpha val="43137"/>
                    </a:srgbClr>
                  </a:outerShdw>
                </a:effectLst>
                <a:latin typeface="Times New Roman" pitchFamily="18" charset="0"/>
                <a:cs typeface="Times New Roman" pitchFamily="18" charset="0"/>
              </a:rPr>
              <a:t>CONCLUSION</a:t>
            </a:r>
            <a:endParaRPr lang="en-IN" sz="36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1115616" y="1589443"/>
            <a:ext cx="6984775" cy="2702859"/>
          </a:xfrm>
        </p:spPr>
        <p:txBody>
          <a:bodyPr>
            <a:normAutofit fontScale="85000" lnSpcReduction="10000"/>
          </a:bodyPr>
          <a:lstStyle/>
          <a:p>
            <a:pPr algn="just">
              <a:lnSpc>
                <a:spcPct val="107000"/>
              </a:lnSpc>
              <a:buClr>
                <a:schemeClr val="tx1"/>
              </a:buClr>
              <a:buSzPct val="75000"/>
              <a:buFont typeface="Wingdings" pitchFamily="2" charset="2"/>
              <a:buChar char="Ø"/>
            </a:pPr>
            <a:r>
              <a:rPr lang="en-IN" dirty="0">
                <a:latin typeface="Times New Roman" pitchFamily="18" charset="0"/>
                <a:ea typeface="Calibri" panose="020F0502020204030204" pitchFamily="34" charset="0"/>
                <a:cs typeface="Times New Roman" pitchFamily="18" charset="0"/>
              </a:rPr>
              <a:t>Linear Support Vector Classifier</a:t>
            </a:r>
            <a:r>
              <a:rPr lang="en-IN" i="1" dirty="0">
                <a:latin typeface="Times New Roman" pitchFamily="18" charset="0"/>
                <a:ea typeface="Calibri" panose="020F0502020204030204" pitchFamily="34" charset="0"/>
                <a:cs typeface="Times New Roman" pitchFamily="18" charset="0"/>
              </a:rPr>
              <a:t> </a:t>
            </a:r>
            <a:r>
              <a:rPr lang="en-IN" dirty="0">
                <a:latin typeface="Times New Roman" pitchFamily="18" charset="0"/>
                <a:ea typeface="Calibri" panose="020F0502020204030204" pitchFamily="34" charset="0"/>
                <a:cs typeface="Times New Roman" pitchFamily="18" charset="0"/>
              </a:rPr>
              <a:t>performs better with</a:t>
            </a:r>
            <a:r>
              <a:rPr lang="en-IN" i="1" dirty="0">
                <a:latin typeface="Times New Roman" pitchFamily="18" charset="0"/>
                <a:ea typeface="Calibri" panose="020F0502020204030204" pitchFamily="34" charset="0"/>
                <a:cs typeface="Times New Roman" pitchFamily="18" charset="0"/>
              </a:rPr>
              <a:t> </a:t>
            </a:r>
            <a:r>
              <a:rPr lang="en-IN" dirty="0">
                <a:latin typeface="Times New Roman" pitchFamily="18" charset="0"/>
                <a:ea typeface="Calibri" panose="020F0502020204030204" pitchFamily="34" charset="0"/>
                <a:cs typeface="Times New Roman" pitchFamily="18" charset="0"/>
              </a:rPr>
              <a:t>Accuracy Score: 91.15077857956704 %</a:t>
            </a:r>
            <a:r>
              <a:rPr lang="en-IN" i="1" dirty="0">
                <a:latin typeface="Times New Roman" pitchFamily="18" charset="0"/>
                <a:ea typeface="Calibri" panose="020F0502020204030204" pitchFamily="34" charset="0"/>
                <a:cs typeface="Times New Roman" pitchFamily="18" charset="0"/>
              </a:rPr>
              <a:t> </a:t>
            </a:r>
            <a:r>
              <a:rPr lang="en-IN" dirty="0">
                <a:latin typeface="Times New Roman" pitchFamily="18" charset="0"/>
                <a:ea typeface="Calibri" panose="020F0502020204030204" pitchFamily="34" charset="0"/>
                <a:cs typeface="Times New Roman" pitchFamily="18" charset="0"/>
              </a:rPr>
              <a:t>and</a:t>
            </a:r>
            <a:r>
              <a:rPr lang="en-IN" i="1" dirty="0">
                <a:latin typeface="Times New Roman" pitchFamily="18" charset="0"/>
                <a:ea typeface="Calibri" panose="020F0502020204030204" pitchFamily="34" charset="0"/>
                <a:cs typeface="Times New Roman" pitchFamily="18" charset="0"/>
              </a:rPr>
              <a:t> </a:t>
            </a:r>
            <a:r>
              <a:rPr lang="en-IN" dirty="0">
                <a:latin typeface="Times New Roman" pitchFamily="18" charset="0"/>
                <a:ea typeface="Calibri" panose="020F0502020204030204" pitchFamily="34" charset="0"/>
                <a:cs typeface="Times New Roman" pitchFamily="18" charset="0"/>
              </a:rPr>
              <a:t>Hamming Loss: 2.0952019242942144 %</a:t>
            </a:r>
            <a:r>
              <a:rPr lang="en-IN" i="1" dirty="0">
                <a:latin typeface="Times New Roman" pitchFamily="18" charset="0"/>
                <a:ea typeface="Calibri" panose="020F0502020204030204" pitchFamily="34" charset="0"/>
                <a:cs typeface="Times New Roman" pitchFamily="18" charset="0"/>
              </a:rPr>
              <a:t> </a:t>
            </a:r>
            <a:r>
              <a:rPr lang="en-IN" dirty="0">
                <a:latin typeface="Times New Roman" pitchFamily="18" charset="0"/>
                <a:ea typeface="Calibri" panose="020F0502020204030204" pitchFamily="34" charset="0"/>
                <a:cs typeface="Times New Roman" pitchFamily="18" charset="0"/>
              </a:rPr>
              <a:t>than the other classification models. </a:t>
            </a:r>
          </a:p>
          <a:p>
            <a:pPr>
              <a:lnSpc>
                <a:spcPct val="115000"/>
              </a:lnSpc>
              <a:buClr>
                <a:schemeClr val="tx1"/>
              </a:buClr>
              <a:buSzPct val="75000"/>
              <a:buFont typeface="Wingdings" pitchFamily="2" charset="2"/>
              <a:buChar char="Ø"/>
            </a:pPr>
            <a:r>
              <a:rPr lang="en-IN" dirty="0">
                <a:latin typeface="Times New Roman" pitchFamily="18" charset="0"/>
                <a:ea typeface="Calibri" panose="020F0502020204030204" pitchFamily="34" charset="0"/>
                <a:cs typeface="Times New Roman" pitchFamily="18" charset="0"/>
              </a:rPr>
              <a:t>Final Model (</a:t>
            </a:r>
            <a:r>
              <a:rPr lang="en-IN" dirty="0" err="1">
                <a:latin typeface="Times New Roman" pitchFamily="18" charset="0"/>
                <a:ea typeface="Calibri" panose="020F0502020204030204" pitchFamily="34" charset="0"/>
                <a:cs typeface="Times New Roman" pitchFamily="18" charset="0"/>
              </a:rPr>
              <a:t>Hyperparameter</a:t>
            </a:r>
            <a:r>
              <a:rPr lang="en-IN" dirty="0">
                <a:latin typeface="Times New Roman" pitchFamily="18" charset="0"/>
                <a:ea typeface="Calibri" panose="020F0502020204030204" pitchFamily="34" charset="0"/>
                <a:cs typeface="Times New Roman" pitchFamily="18" charset="0"/>
              </a:rPr>
              <a:t> Tuning) is giving us Accuracy score of 91.26% which is slightly improved compare to earlier Accuracy score of 91.15%.</a:t>
            </a:r>
          </a:p>
          <a:p>
            <a:pPr>
              <a:lnSpc>
                <a:spcPct val="115000"/>
              </a:lnSpc>
              <a:spcAft>
                <a:spcPts val="800"/>
              </a:spcAft>
              <a:buClr>
                <a:schemeClr val="tx1"/>
              </a:buClr>
              <a:buSzPct val="75000"/>
              <a:buFont typeface="Wingdings" pitchFamily="2" charset="2"/>
              <a:buChar char="Ø"/>
            </a:pPr>
            <a:r>
              <a:rPr lang="en-IN" dirty="0">
                <a:latin typeface="Times New Roman" pitchFamily="18" charset="0"/>
                <a:ea typeface="Calibri" panose="020F0502020204030204" pitchFamily="34" charset="0"/>
                <a:cs typeface="Times New Roman" pitchFamily="18" charset="0"/>
              </a:rPr>
              <a:t>SVM classifier is fastest algorithm compare to others.</a:t>
            </a:r>
          </a:p>
          <a:p>
            <a:pPr>
              <a:buClr>
                <a:schemeClr val="tx1"/>
              </a:buClr>
              <a:buFont typeface="Wingdings" pitchFamily="2" charset="2"/>
              <a:buChar char="Ø"/>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7641969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effectLst>
                  <a:outerShdw blurRad="38100" dist="38100" dir="2700000" algn="tl">
                    <a:srgbClr val="000000">
                      <a:alpha val="43137"/>
                    </a:srgbClr>
                  </a:outerShdw>
                </a:effectLst>
                <a:latin typeface="Times New Roman" pitchFamily="18" charset="0"/>
                <a:cs typeface="Times New Roman" pitchFamily="18" charset="0"/>
              </a:rPr>
              <a:t>Limitations of this work and Scope for Future Work</a:t>
            </a:r>
            <a:endParaRPr lang="en-IN" sz="36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1043608" y="1635646"/>
            <a:ext cx="7200799" cy="2808312"/>
          </a:xfrm>
        </p:spPr>
        <p:txBody>
          <a:bodyPr>
            <a:normAutofit fontScale="92500" lnSpcReduction="20000"/>
          </a:bodyPr>
          <a:lstStyle/>
          <a:p>
            <a:pPr lvl="0" algn="just">
              <a:lnSpc>
                <a:spcPct val="107000"/>
              </a:lnSpc>
              <a:buClr>
                <a:schemeClr val="tx1"/>
              </a:buClr>
              <a:buSzPct val="100000"/>
              <a:buFont typeface="Wingdings" panose="05000000000000000000" pitchFamily="2" charset="2"/>
              <a:buChar char=""/>
            </a:pPr>
            <a:r>
              <a:rPr lang="en-IN" dirty="0">
                <a:latin typeface="Times New Roman" pitchFamily="18" charset="0"/>
                <a:ea typeface="Calibri" panose="020F0502020204030204" pitchFamily="34" charset="0"/>
                <a:cs typeface="Times New Roman" pitchFamily="18" charset="0"/>
              </a:rPr>
              <a:t>The Maximum feature used while </a:t>
            </a:r>
            <a:r>
              <a:rPr lang="en-IN" dirty="0" err="1">
                <a:latin typeface="Times New Roman" pitchFamily="18" charset="0"/>
                <a:ea typeface="Calibri" panose="020F0502020204030204" pitchFamily="34" charset="0"/>
                <a:cs typeface="Times New Roman" pitchFamily="18" charset="0"/>
              </a:rPr>
              <a:t>vectorization</a:t>
            </a:r>
            <a:r>
              <a:rPr lang="en-IN" dirty="0">
                <a:latin typeface="Times New Roman" pitchFamily="18" charset="0"/>
                <a:ea typeface="Calibri" panose="020F0502020204030204" pitchFamily="34" charset="0"/>
                <a:cs typeface="Times New Roman" pitchFamily="18" charset="0"/>
              </a:rPr>
              <a:t> is 2000. Employing more feature in </a:t>
            </a:r>
            <a:r>
              <a:rPr lang="en-IN" dirty="0" err="1">
                <a:latin typeface="Times New Roman" pitchFamily="18" charset="0"/>
                <a:ea typeface="Calibri" panose="020F0502020204030204" pitchFamily="34" charset="0"/>
                <a:cs typeface="Times New Roman" pitchFamily="18" charset="0"/>
              </a:rPr>
              <a:t>vectorization</a:t>
            </a:r>
            <a:r>
              <a:rPr lang="en-IN" dirty="0">
                <a:latin typeface="Times New Roman" pitchFamily="18" charset="0"/>
                <a:ea typeface="Calibri" panose="020F0502020204030204" pitchFamily="34" charset="0"/>
                <a:cs typeface="Times New Roman" pitchFamily="18" charset="0"/>
              </a:rPr>
              <a:t> lead to more accurate model which I not able to employed due computational resources.</a:t>
            </a:r>
          </a:p>
          <a:p>
            <a:pPr lvl="0" algn="just">
              <a:lnSpc>
                <a:spcPct val="107000"/>
              </a:lnSpc>
              <a:buClr>
                <a:schemeClr val="tx1"/>
              </a:buClr>
              <a:buSzPct val="100000"/>
              <a:buFont typeface="Wingdings" panose="05000000000000000000" pitchFamily="2" charset="2"/>
              <a:buChar char=""/>
            </a:pPr>
            <a:r>
              <a:rPr lang="en-IN" dirty="0">
                <a:latin typeface="Times New Roman" pitchFamily="18" charset="0"/>
                <a:ea typeface="Calibri" panose="020F0502020204030204" pitchFamily="34" charset="0"/>
                <a:cs typeface="Times New Roman" pitchFamily="18" charset="0"/>
              </a:rPr>
              <a:t>Data is imbalanced in nature but due to computational limitation we have not employed balancing techniques here.</a:t>
            </a:r>
          </a:p>
          <a:p>
            <a:pPr lvl="0" algn="just">
              <a:lnSpc>
                <a:spcPct val="107000"/>
              </a:lnSpc>
              <a:spcAft>
                <a:spcPts val="800"/>
              </a:spcAft>
              <a:buClr>
                <a:schemeClr val="tx1"/>
              </a:buClr>
              <a:buSzPct val="100000"/>
              <a:buFont typeface="Wingdings" panose="05000000000000000000" pitchFamily="2" charset="2"/>
              <a:buChar char=""/>
            </a:pPr>
            <a:r>
              <a:rPr lang="en-IN" dirty="0">
                <a:latin typeface="Times New Roman" pitchFamily="18" charset="0"/>
                <a:ea typeface="Calibri" panose="020F0502020204030204" pitchFamily="34" charset="0"/>
                <a:cs typeface="Times New Roman" pitchFamily="18" charset="0"/>
              </a:rPr>
              <a:t>Deep learning CNN, ANN can be employed to create more accurate model. </a:t>
            </a:r>
          </a:p>
        </p:txBody>
      </p:sp>
    </p:spTree>
    <p:extLst>
      <p:ext uri="{BB962C8B-B14F-4D97-AF65-F5344CB8AC3E}">
        <p14:creationId xmlns:p14="http://schemas.microsoft.com/office/powerpoint/2010/main" val="3305460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4" y="2067692"/>
            <a:ext cx="6965245" cy="792089"/>
          </a:xfrm>
        </p:spPr>
        <p:txBody>
          <a:bodyPr>
            <a:normAutofit/>
          </a:bodyPr>
          <a:lstStyle/>
          <a:p>
            <a:r>
              <a:rPr lang="en-IN" b="1" dirty="0" smtClean="0">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THANK YOU</a:t>
            </a:r>
            <a:endParaRPr lang="en-IN" b="1" dirty="0">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731315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effectLst>
                  <a:outerShdw blurRad="38100" dist="38100" dir="2700000" algn="tl">
                    <a:srgbClr val="000000">
                      <a:alpha val="43137"/>
                    </a:srgbClr>
                  </a:outerShdw>
                </a:effectLst>
                <a:latin typeface="Times New Roman" pitchFamily="18" charset="0"/>
                <a:cs typeface="Times New Roman" pitchFamily="18" charset="0"/>
              </a:rPr>
              <a:t>PROBLEM STATEMENT</a:t>
            </a:r>
            <a:endParaRPr lang="en-IN" sz="36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endParaRPr lang="en-IN" sz="2000" dirty="0">
              <a:ea typeface="Calibri" panose="020F0502020204030204" pitchFamily="34" charset="0"/>
              <a:cs typeface="Mangal" panose="02040503050203030202" pitchFamily="18" charset="0"/>
            </a:endParaRPr>
          </a:p>
          <a:p>
            <a:pPr marL="0" indent="0" algn="just">
              <a:buNone/>
            </a:pPr>
            <a:r>
              <a:rPr lang="en-IN" sz="2000" dirty="0">
                <a:latin typeface="Times New Roman" pitchFamily="18" charset="0"/>
                <a:ea typeface="Calibri" panose="020F0502020204030204" pitchFamily="34" charset="0"/>
                <a:cs typeface="Times New Roman" pitchFamily="18" charset="0"/>
              </a:rPr>
              <a:t>Our goal is to build a prototype of online hate and abuse comment classifier which can used to classify hate and offensive comments so that it can be controlled and restricted from spreading hatred and </a:t>
            </a:r>
            <a:r>
              <a:rPr lang="en-IN" sz="2000" dirty="0" err="1">
                <a:latin typeface="Times New Roman" pitchFamily="18" charset="0"/>
                <a:ea typeface="Calibri" panose="020F0502020204030204" pitchFamily="34" charset="0"/>
                <a:cs typeface="Times New Roman" pitchFamily="18" charset="0"/>
              </a:rPr>
              <a:t>cyberbullying</a:t>
            </a:r>
            <a:r>
              <a:rPr lang="en-IN" sz="2000" dirty="0">
                <a:latin typeface="Times New Roman" pitchFamily="18" charset="0"/>
                <a:ea typeface="Calibri" panose="020F0502020204030204" pitchFamily="34" charset="0"/>
                <a:cs typeface="Times New Roman" pitchFamily="18" charset="0"/>
              </a:rPr>
              <a:t>. </a:t>
            </a: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730358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b="1" dirty="0">
                <a:effectLst>
                  <a:outerShdw blurRad="38100" dist="38100" dir="2700000" algn="tl">
                    <a:srgbClr val="000000">
                      <a:alpha val="43137"/>
                    </a:srgbClr>
                  </a:outerShdw>
                </a:effectLst>
                <a:latin typeface="Times New Roman" pitchFamily="18" charset="0"/>
                <a:cs typeface="Times New Roman" pitchFamily="18" charset="0"/>
              </a:rPr>
              <a:t>Multi –Label Classification Problem</a:t>
            </a:r>
            <a:endParaRPr lang="en-IN" sz="34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971600" y="1589443"/>
            <a:ext cx="6984775" cy="2926523"/>
          </a:xfrm>
        </p:spPr>
        <p:txBody>
          <a:bodyPr>
            <a:noAutofit/>
          </a:bodyPr>
          <a:lstStyle/>
          <a:p>
            <a:pPr>
              <a:buClr>
                <a:schemeClr val="tx1"/>
              </a:buClr>
              <a:buFont typeface="Wingdings" pitchFamily="2" charset="2"/>
              <a:buChar char="§"/>
            </a:pPr>
            <a:r>
              <a:rPr lang="en-US" sz="1800" b="1" dirty="0">
                <a:solidFill>
                  <a:srgbClr val="292929"/>
                </a:solidFill>
                <a:latin typeface="Times New Roman" pitchFamily="18" charset="0"/>
                <a:cs typeface="Times New Roman" pitchFamily="18" charset="0"/>
              </a:rPr>
              <a:t>Difference between multi-class classification &amp; multi-label classification </a:t>
            </a:r>
            <a:r>
              <a:rPr lang="en-US" sz="1800" dirty="0">
                <a:solidFill>
                  <a:srgbClr val="292929"/>
                </a:solidFill>
                <a:latin typeface="Times New Roman" pitchFamily="18" charset="0"/>
                <a:cs typeface="Times New Roman" pitchFamily="18" charset="0"/>
              </a:rPr>
              <a:t>is that in multi-class problems the classes are mutually exclusive, whereas for multi-label problems each label represents a different classification task, but the tasks are somehow related.</a:t>
            </a:r>
          </a:p>
          <a:p>
            <a:pPr>
              <a:buClr>
                <a:schemeClr val="tx1"/>
              </a:buClr>
              <a:buFont typeface="Wingdings" pitchFamily="2" charset="2"/>
              <a:buChar char="§"/>
            </a:pPr>
            <a:r>
              <a:rPr lang="en-US" sz="1800" dirty="0">
                <a:solidFill>
                  <a:srgbClr val="292929"/>
                </a:solidFill>
                <a:latin typeface="Times New Roman" pitchFamily="18" charset="0"/>
                <a:cs typeface="Times New Roman" pitchFamily="18" charset="0"/>
              </a:rPr>
              <a:t>For example, </a:t>
            </a:r>
            <a:r>
              <a:rPr lang="en-US" sz="1800" b="1" i="1" dirty="0">
                <a:solidFill>
                  <a:srgbClr val="292929"/>
                </a:solidFill>
                <a:latin typeface="Times New Roman" pitchFamily="18" charset="0"/>
                <a:cs typeface="Times New Roman" pitchFamily="18" charset="0"/>
              </a:rPr>
              <a:t>multi-class classification</a:t>
            </a:r>
            <a:r>
              <a:rPr lang="en-US" sz="1800" b="1" dirty="0">
                <a:solidFill>
                  <a:srgbClr val="292929"/>
                </a:solidFill>
                <a:latin typeface="Times New Roman" pitchFamily="18" charset="0"/>
                <a:cs typeface="Times New Roman" pitchFamily="18" charset="0"/>
              </a:rPr>
              <a:t> </a:t>
            </a:r>
            <a:r>
              <a:rPr lang="en-US" sz="1800" dirty="0">
                <a:solidFill>
                  <a:srgbClr val="292929"/>
                </a:solidFill>
                <a:latin typeface="Times New Roman" pitchFamily="18" charset="0"/>
                <a:cs typeface="Times New Roman" pitchFamily="18" charset="0"/>
              </a:rPr>
              <a:t>makes the assumption that each sample is assigned to one and only one label: a fruit can be either an apple or a pear but not both at the same time. Whereas, an instance of </a:t>
            </a:r>
            <a:r>
              <a:rPr lang="en-US" sz="1800" b="1" i="1" dirty="0">
                <a:solidFill>
                  <a:srgbClr val="292929"/>
                </a:solidFill>
                <a:latin typeface="Times New Roman" pitchFamily="18" charset="0"/>
                <a:cs typeface="Times New Roman" pitchFamily="18" charset="0"/>
              </a:rPr>
              <a:t>multi-label classification</a:t>
            </a:r>
            <a:r>
              <a:rPr lang="en-US" sz="1800" b="1" dirty="0">
                <a:solidFill>
                  <a:srgbClr val="292929"/>
                </a:solidFill>
                <a:latin typeface="Times New Roman" pitchFamily="18" charset="0"/>
                <a:cs typeface="Times New Roman" pitchFamily="18" charset="0"/>
              </a:rPr>
              <a:t> </a:t>
            </a:r>
            <a:r>
              <a:rPr lang="en-US" sz="1800" dirty="0">
                <a:solidFill>
                  <a:srgbClr val="292929"/>
                </a:solidFill>
                <a:latin typeface="Times New Roman" pitchFamily="18" charset="0"/>
                <a:cs typeface="Times New Roman" pitchFamily="18" charset="0"/>
              </a:rPr>
              <a:t>can be that a text might be about any of religion, politics, finance or education at the same time or none of these.</a:t>
            </a:r>
          </a:p>
          <a:p>
            <a:pPr marL="0" indent="0">
              <a:buNone/>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097224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400" b="1" dirty="0">
                <a:effectLst>
                  <a:outerShdw blurRad="38100" dist="38100" dir="2700000" algn="tl">
                    <a:srgbClr val="000000">
                      <a:alpha val="43137"/>
                    </a:srgbClr>
                  </a:outerShdw>
                </a:effectLst>
                <a:latin typeface="Times New Roman" pitchFamily="18" charset="0"/>
                <a:cs typeface="Times New Roman" pitchFamily="18" charset="0"/>
              </a:rPr>
              <a:t>Exploration of Target Variable Ratings</a:t>
            </a:r>
            <a:endParaRPr lang="en-IN" sz="34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Content Placeholder 3"/>
          <p:cNvSpPr>
            <a:spLocks noGrp="1"/>
          </p:cNvSpPr>
          <p:nvPr>
            <p:ph sz="quarter" idx="14"/>
          </p:nvPr>
        </p:nvSpPr>
        <p:spPr>
          <a:xfrm>
            <a:off x="5364088" y="1589485"/>
            <a:ext cx="2736304" cy="2782465"/>
          </a:xfrm>
        </p:spPr>
        <p:txBody>
          <a:bodyPr>
            <a:noAutofit/>
          </a:bodyPr>
          <a:lstStyle/>
          <a:p>
            <a:pPr lvl="0" algn="just">
              <a:lnSpc>
                <a:spcPct val="107000"/>
              </a:lnSpc>
              <a:buClr>
                <a:schemeClr val="tx1"/>
              </a:buClr>
              <a:buFont typeface="Wingdings" pitchFamily="2" charset="2"/>
              <a:buChar char="Ø"/>
            </a:pPr>
            <a:r>
              <a:rPr lang="en-IN" sz="1500" dirty="0">
                <a:latin typeface="Times New Roman" pitchFamily="18" charset="0"/>
                <a:ea typeface="Calibri" panose="020F0502020204030204" pitchFamily="34" charset="0"/>
                <a:cs typeface="Times New Roman" pitchFamily="18" charset="0"/>
              </a:rPr>
              <a:t>Out of total Negative comments the maximum negative comments come with Malignant in nature followed by rude categories.</a:t>
            </a:r>
          </a:p>
          <a:p>
            <a:pPr lvl="0" algn="just">
              <a:lnSpc>
                <a:spcPct val="107000"/>
              </a:lnSpc>
              <a:buClr>
                <a:schemeClr val="tx1"/>
              </a:buClr>
              <a:buFont typeface="Wingdings" pitchFamily="2" charset="2"/>
              <a:buChar char="Ø"/>
            </a:pPr>
            <a:r>
              <a:rPr lang="en-IN" sz="1500" dirty="0">
                <a:latin typeface="Times New Roman" pitchFamily="18" charset="0"/>
                <a:ea typeface="Calibri" panose="020F0502020204030204" pitchFamily="34" charset="0"/>
                <a:cs typeface="Times New Roman" pitchFamily="18" charset="0"/>
              </a:rPr>
              <a:t>Around 90% comments are Good/Neutral in nature while rest 10% comments are Negative in nature.</a:t>
            </a:r>
          </a:p>
          <a:p>
            <a:pPr lvl="0" algn="just">
              <a:lnSpc>
                <a:spcPct val="107000"/>
              </a:lnSpc>
              <a:spcAft>
                <a:spcPts val="800"/>
              </a:spcAft>
              <a:buClr>
                <a:schemeClr val="tx1"/>
              </a:buClr>
              <a:buFont typeface="Wingdings" pitchFamily="2" charset="2"/>
              <a:buChar char="Ø"/>
            </a:pPr>
            <a:r>
              <a:rPr lang="en-IN" sz="1500" dirty="0">
                <a:latin typeface="Times New Roman" pitchFamily="18" charset="0"/>
                <a:ea typeface="Calibri" panose="020F0502020204030204" pitchFamily="34" charset="0"/>
                <a:cs typeface="Times New Roman" pitchFamily="18" charset="0"/>
              </a:rPr>
              <a:t>Very few comments come with threatening nature</a:t>
            </a:r>
            <a:r>
              <a:rPr lang="en-IN" sz="1500" dirty="0" smtClean="0">
                <a:latin typeface="Times New Roman" pitchFamily="18" charset="0"/>
                <a:ea typeface="Calibri" panose="020F0502020204030204" pitchFamily="34" charset="0"/>
                <a:cs typeface="Times New Roman" pitchFamily="18" charset="0"/>
              </a:rPr>
              <a:t>.</a:t>
            </a:r>
            <a:endParaRPr lang="en-IN" sz="1500" dirty="0">
              <a:latin typeface="Times New Roman" pitchFamily="18" charset="0"/>
              <a:ea typeface="Calibri" panose="020F0502020204030204" pitchFamily="34" charset="0"/>
              <a:cs typeface="Times New Roman" pitchFamily="18" charset="0"/>
            </a:endParaRPr>
          </a:p>
        </p:txBody>
      </p:sp>
      <p:pic>
        <p:nvPicPr>
          <p:cNvPr id="5" name="Content Placeholder 4">
            <a:extLst>
              <a:ext uri="{FF2B5EF4-FFF2-40B4-BE49-F238E27FC236}">
                <a16:creationId xmlns:a16="http://schemas.microsoft.com/office/drawing/2014/main" xmlns="" xmlns:lc="http://schemas.openxmlformats.org/drawingml/2006/lockedCanvas" id="{F0447DBA-27AC-449E-AD09-9076944F0BA8}"/>
              </a:ext>
            </a:extLst>
          </p:cNvPr>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971550" y="1635646"/>
            <a:ext cx="4176514" cy="2736304"/>
          </a:xfrm>
          <a:prstGeom prst="rect">
            <a:avLst/>
          </a:prstGeom>
          <a:ln w="12700">
            <a:solidFill>
              <a:schemeClr val="tx1"/>
            </a:solidFill>
          </a:ln>
        </p:spPr>
      </p:pic>
    </p:spTree>
    <p:extLst>
      <p:ext uri="{BB962C8B-B14F-4D97-AF65-F5344CB8AC3E}">
        <p14:creationId xmlns:p14="http://schemas.microsoft.com/office/powerpoint/2010/main" val="3046615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4"/>
          </p:nvPr>
        </p:nvSpPr>
        <p:spPr>
          <a:xfrm>
            <a:off x="5724128" y="1347614"/>
            <a:ext cx="2520280" cy="2376264"/>
          </a:xfrm>
        </p:spPr>
        <p:txBody>
          <a:bodyPr>
            <a:normAutofit/>
          </a:bodyPr>
          <a:lstStyle/>
          <a:p>
            <a:pPr marL="0" indent="0">
              <a:buNone/>
            </a:pPr>
            <a:r>
              <a:rPr lang="en-IN" sz="2000" kern="0" dirty="0">
                <a:latin typeface="Times New Roman" pitchFamily="18" charset="0"/>
                <a:ea typeface="Calibri" panose="020F0502020204030204" pitchFamily="34" charset="0"/>
                <a:cs typeface="Times New Roman" pitchFamily="18" charset="0"/>
              </a:rPr>
              <a:t>Out of total negative comments around 43.58% are malignant in nature followed by 24.07% are rude </a:t>
            </a:r>
            <a:r>
              <a:rPr lang="en-IN" sz="2000" kern="0" dirty="0" smtClean="0">
                <a:latin typeface="Times New Roman" pitchFamily="18" charset="0"/>
                <a:ea typeface="Calibri" panose="020F0502020204030204" pitchFamily="34" charset="0"/>
                <a:cs typeface="Times New Roman" pitchFamily="18" charset="0"/>
              </a:rPr>
              <a:t>comments</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pic>
        <p:nvPicPr>
          <p:cNvPr id="5" name="Content Placeholder 4">
            <a:extLst>
              <a:ext uri="{FF2B5EF4-FFF2-40B4-BE49-F238E27FC236}">
                <a16:creationId xmlns:a16="http://schemas.microsoft.com/office/drawing/2014/main" xmlns="" xmlns:lc="http://schemas.openxmlformats.org/drawingml/2006/lockedCanvas" id="{1FC3BE42-A1BF-4EF0-B5CA-4E80D75E8B05}"/>
              </a:ext>
            </a:extLst>
          </p:cNvPr>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971550" y="987574"/>
            <a:ext cx="4608562" cy="3384376"/>
          </a:xfrm>
          <a:prstGeom prst="rect">
            <a:avLst/>
          </a:prstGeom>
          <a:ln w="12700">
            <a:solidFill>
              <a:schemeClr val="tx1"/>
            </a:solidFill>
          </a:ln>
        </p:spPr>
      </p:pic>
    </p:spTree>
    <p:extLst>
      <p:ext uri="{BB962C8B-B14F-4D97-AF65-F5344CB8AC3E}">
        <p14:creationId xmlns:p14="http://schemas.microsoft.com/office/powerpoint/2010/main" val="1563584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4"/>
          </p:nvPr>
        </p:nvSpPr>
        <p:spPr>
          <a:xfrm>
            <a:off x="5724128" y="987573"/>
            <a:ext cx="2448272" cy="3305821"/>
          </a:xfrm>
        </p:spPr>
        <p:txBody>
          <a:bodyPr>
            <a:noAutofit/>
          </a:bodyPr>
          <a:lstStyle/>
          <a:p>
            <a:pPr>
              <a:buClr>
                <a:schemeClr val="tx1"/>
              </a:buClr>
              <a:buFont typeface="Wingdings" pitchFamily="2" charset="2"/>
              <a:buChar char="Ø"/>
            </a:pPr>
            <a:r>
              <a:rPr lang="en-IN" sz="1600" kern="0" dirty="0">
                <a:latin typeface="Times New Roman" pitchFamily="18" charset="0"/>
                <a:ea typeface="Calibri" panose="020F0502020204030204" pitchFamily="34" charset="0"/>
                <a:cs typeface="Times New Roman" pitchFamily="18" charset="0"/>
              </a:rPr>
              <a:t>Above is a plot showing the comment length frequency. As noticed, most of the comments are short with only a few comments longer than 1000 words. </a:t>
            </a:r>
          </a:p>
          <a:p>
            <a:pPr>
              <a:buClr>
                <a:schemeClr val="tx1"/>
              </a:buClr>
              <a:buFont typeface="Wingdings" pitchFamily="2" charset="2"/>
              <a:buChar char="Ø"/>
            </a:pPr>
            <a:r>
              <a:rPr lang="en-IN" sz="1600" kern="0" dirty="0">
                <a:latin typeface="Times New Roman" pitchFamily="18" charset="0"/>
                <a:ea typeface="Calibri" panose="020F0502020204030204" pitchFamily="34" charset="0"/>
                <a:cs typeface="Times New Roman" pitchFamily="18" charset="0"/>
              </a:rPr>
              <a:t>Majority of the comments are of length 500, where maximum length is 5000 and minimum length is 5. Median length being 250</a:t>
            </a:r>
            <a:r>
              <a:rPr lang="en-IN" sz="1600" kern="0" dirty="0" smtClean="0">
                <a:latin typeface="Times New Roman" pitchFamily="18" charset="0"/>
                <a:ea typeface="Calibri" panose="020F0502020204030204" pitchFamily="34" charset="0"/>
                <a:cs typeface="Times New Roman" pitchFamily="18" charset="0"/>
              </a:rPr>
              <a:t>.</a:t>
            </a:r>
            <a:endParaRPr lang="en-IN" sz="1600" dirty="0">
              <a:latin typeface="Times New Roman" pitchFamily="18" charset="0"/>
              <a:cs typeface="Times New Roman" pitchFamily="18" charset="0"/>
            </a:endParaRPr>
          </a:p>
        </p:txBody>
      </p:sp>
      <p:pic>
        <p:nvPicPr>
          <p:cNvPr id="5" name="Content Placeholder 4">
            <a:extLst>
              <a:ext uri="{FF2B5EF4-FFF2-40B4-BE49-F238E27FC236}">
                <a16:creationId xmlns:a16="http://schemas.microsoft.com/office/drawing/2014/main" xmlns="" xmlns:lc="http://schemas.openxmlformats.org/drawingml/2006/lockedCanvas" id="{91F4E2F0-B207-4076-8DBC-E4E17B424FAD}"/>
              </a:ext>
            </a:extLst>
          </p:cNvPr>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827088" y="771550"/>
            <a:ext cx="4825032" cy="3600400"/>
          </a:xfrm>
          <a:prstGeom prst="rect">
            <a:avLst/>
          </a:prstGeom>
          <a:ln w="12700">
            <a:solidFill>
              <a:schemeClr val="tx1"/>
            </a:solidFill>
          </a:ln>
        </p:spPr>
      </p:pic>
    </p:spTree>
    <p:extLst>
      <p:ext uri="{BB962C8B-B14F-4D97-AF65-F5344CB8AC3E}">
        <p14:creationId xmlns:p14="http://schemas.microsoft.com/office/powerpoint/2010/main" val="4163969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effectLst>
                  <a:outerShdw blurRad="38100" dist="38100" dir="2700000" algn="tl">
                    <a:srgbClr val="000000">
                      <a:alpha val="43137"/>
                    </a:srgbClr>
                  </a:outerShdw>
                </a:effectLst>
                <a:latin typeface="Times New Roman" pitchFamily="18" charset="0"/>
                <a:cs typeface="Times New Roman" pitchFamily="18" charset="0"/>
              </a:rPr>
              <a:t>Data Pre Processing </a:t>
            </a:r>
            <a:endParaRPr lang="en-IN" sz="36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lvl="0">
              <a:lnSpc>
                <a:spcPct val="107000"/>
              </a:lnSpc>
              <a:buClr>
                <a:schemeClr val="tx1"/>
              </a:buClr>
              <a:buSzPct val="100000"/>
              <a:buFont typeface="Wingdings" pitchFamily="2" charset="2"/>
              <a:buChar char="Ø"/>
            </a:pPr>
            <a:r>
              <a:rPr lang="en-IN" dirty="0">
                <a:latin typeface="Times New Roman" pitchFamily="18" charset="0"/>
                <a:ea typeface="Bahnschrift SemiLight" panose="020B0502040204020203" pitchFamily="34" charset="0"/>
                <a:cs typeface="Times New Roman" pitchFamily="18" charset="0"/>
              </a:rPr>
              <a:t>Convert the text to lowercase </a:t>
            </a:r>
          </a:p>
          <a:p>
            <a:pPr lvl="0">
              <a:lnSpc>
                <a:spcPct val="107000"/>
              </a:lnSpc>
              <a:buClr>
                <a:schemeClr val="tx1"/>
              </a:buClr>
              <a:buSzPct val="100000"/>
              <a:buFont typeface="Wingdings" pitchFamily="2" charset="2"/>
              <a:buChar char="Ø"/>
            </a:pPr>
            <a:r>
              <a:rPr lang="en-IN" dirty="0">
                <a:latin typeface="Times New Roman" pitchFamily="18" charset="0"/>
                <a:ea typeface="Bahnschrift SemiLight" panose="020B0502040204020203" pitchFamily="34" charset="0"/>
                <a:cs typeface="Times New Roman" pitchFamily="18" charset="0"/>
              </a:rPr>
              <a:t>Remove the punctuations, digits and special characters </a:t>
            </a:r>
          </a:p>
          <a:p>
            <a:pPr lvl="0">
              <a:lnSpc>
                <a:spcPct val="107000"/>
              </a:lnSpc>
              <a:buClr>
                <a:schemeClr val="tx1"/>
              </a:buClr>
              <a:buSzPct val="100000"/>
              <a:buFont typeface="Wingdings" pitchFamily="2" charset="2"/>
              <a:buChar char="Ø"/>
            </a:pPr>
            <a:r>
              <a:rPr lang="en-IN" dirty="0">
                <a:latin typeface="Times New Roman" pitchFamily="18" charset="0"/>
                <a:ea typeface="Bahnschrift SemiLight" panose="020B0502040204020203" pitchFamily="34" charset="0"/>
                <a:cs typeface="Times New Roman" pitchFamily="18" charset="0"/>
              </a:rPr>
              <a:t>Tokenize the text, filter out the adjectives used in the review and create a new column in data frame </a:t>
            </a:r>
          </a:p>
          <a:p>
            <a:pPr lvl="0">
              <a:lnSpc>
                <a:spcPct val="107000"/>
              </a:lnSpc>
              <a:buClr>
                <a:schemeClr val="tx1"/>
              </a:buClr>
              <a:buSzPct val="100000"/>
              <a:buFont typeface="Wingdings" pitchFamily="2" charset="2"/>
              <a:buChar char="Ø"/>
            </a:pPr>
            <a:r>
              <a:rPr lang="en-IN" dirty="0">
                <a:latin typeface="Times New Roman" pitchFamily="18" charset="0"/>
                <a:ea typeface="Bahnschrift SemiLight" panose="020B0502040204020203" pitchFamily="34" charset="0"/>
                <a:cs typeface="Times New Roman" pitchFamily="18" charset="0"/>
              </a:rPr>
              <a:t>Remove the stop words</a:t>
            </a:r>
          </a:p>
          <a:p>
            <a:pPr lvl="0">
              <a:lnSpc>
                <a:spcPct val="107000"/>
              </a:lnSpc>
              <a:buClr>
                <a:schemeClr val="tx1"/>
              </a:buClr>
              <a:buSzPct val="100000"/>
              <a:buFont typeface="Wingdings" pitchFamily="2" charset="2"/>
              <a:buChar char="Ø"/>
            </a:pPr>
            <a:r>
              <a:rPr lang="en-IN" dirty="0">
                <a:latin typeface="Times New Roman" pitchFamily="18" charset="0"/>
                <a:ea typeface="Bahnschrift SemiLight" panose="020B0502040204020203" pitchFamily="34" charset="0"/>
                <a:cs typeface="Times New Roman" pitchFamily="18" charset="0"/>
              </a:rPr>
              <a:t>Stemming and Lemmatising</a:t>
            </a:r>
          </a:p>
          <a:p>
            <a:pPr lvl="0">
              <a:lnSpc>
                <a:spcPct val="107000"/>
              </a:lnSpc>
              <a:spcAft>
                <a:spcPts val="800"/>
              </a:spcAft>
              <a:buClr>
                <a:schemeClr val="tx1"/>
              </a:buClr>
              <a:buSzPct val="100000"/>
              <a:buFont typeface="Wingdings" pitchFamily="2" charset="2"/>
              <a:buChar char="Ø"/>
            </a:pPr>
            <a:r>
              <a:rPr lang="en-IN" dirty="0">
                <a:latin typeface="Times New Roman" pitchFamily="18" charset="0"/>
                <a:ea typeface="Bahnschrift SemiLight" panose="020B0502040204020203" pitchFamily="34" charset="0"/>
                <a:cs typeface="Times New Roman" pitchFamily="18" charset="0"/>
              </a:rPr>
              <a:t>Applying Text </a:t>
            </a:r>
            <a:r>
              <a:rPr lang="en-IN" dirty="0" err="1">
                <a:latin typeface="Times New Roman" pitchFamily="18" charset="0"/>
                <a:ea typeface="Bahnschrift SemiLight" panose="020B0502040204020203" pitchFamily="34" charset="0"/>
                <a:cs typeface="Times New Roman" pitchFamily="18" charset="0"/>
              </a:rPr>
              <a:t>Vectorization</a:t>
            </a:r>
            <a:r>
              <a:rPr lang="en-IN" dirty="0">
                <a:latin typeface="Times New Roman" pitchFamily="18" charset="0"/>
                <a:ea typeface="Bahnschrift SemiLight" panose="020B0502040204020203" pitchFamily="34" charset="0"/>
                <a:cs typeface="Times New Roman" pitchFamily="18" charset="0"/>
              </a:rPr>
              <a:t> to convert text into </a:t>
            </a:r>
            <a:r>
              <a:rPr lang="en-IN" dirty="0" smtClean="0">
                <a:latin typeface="Times New Roman" pitchFamily="18" charset="0"/>
                <a:ea typeface="Bahnschrift SemiLight" panose="020B0502040204020203" pitchFamily="34" charset="0"/>
                <a:cs typeface="Times New Roman" pitchFamily="18" charset="0"/>
              </a:rPr>
              <a:t>numeric</a:t>
            </a:r>
            <a:endParaRPr lang="en-IN" dirty="0">
              <a:latin typeface="Times New Roman" pitchFamily="18" charset="0"/>
              <a:ea typeface="Bahnschrift SemiLight" panose="020B0502040204020203" pitchFamily="34" charset="0"/>
              <a:cs typeface="Times New Roman" pitchFamily="18" charset="0"/>
            </a:endParaRPr>
          </a:p>
        </p:txBody>
      </p:sp>
    </p:spTree>
    <p:extLst>
      <p:ext uri="{BB962C8B-B14F-4D97-AF65-F5344CB8AC3E}">
        <p14:creationId xmlns:p14="http://schemas.microsoft.com/office/powerpoint/2010/main" val="4057229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a:effectLst>
                  <a:outerShdw blurRad="38100" dist="38100" dir="2700000" algn="tl">
                    <a:srgbClr val="000000">
                      <a:alpha val="43137"/>
                    </a:srgbClr>
                  </a:outerShdw>
                </a:effectLst>
                <a:latin typeface="Times New Roman" pitchFamily="18" charset="0"/>
                <a:ea typeface="Calibri" panose="020F0502020204030204" pitchFamily="34" charset="0"/>
                <a:cs typeface="Times New Roman" pitchFamily="18" charset="0"/>
              </a:rPr>
              <a:t>Multi-Label Classification Techniques</a:t>
            </a:r>
            <a:endParaRPr lang="en-IN" sz="36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Clr>
                <a:schemeClr val="tx1"/>
              </a:buClr>
              <a:buFont typeface="Wingdings" pitchFamily="2" charset="2"/>
              <a:buChar char="ü"/>
            </a:pPr>
            <a:r>
              <a:rPr lang="en-IN" sz="2200" dirty="0">
                <a:latin typeface="Times New Roman" pitchFamily="18" charset="0"/>
                <a:ea typeface="Calibri" panose="020F0502020204030204" pitchFamily="34" charset="0"/>
                <a:cs typeface="Times New Roman" pitchFamily="18" charset="0"/>
              </a:rPr>
              <a:t>One </a:t>
            </a:r>
            <a:r>
              <a:rPr lang="en-IN" sz="2200" dirty="0" err="1">
                <a:latin typeface="Times New Roman" pitchFamily="18" charset="0"/>
                <a:ea typeface="Calibri" panose="020F0502020204030204" pitchFamily="34" charset="0"/>
                <a:cs typeface="Times New Roman" pitchFamily="18" charset="0"/>
              </a:rPr>
              <a:t>Vs</a:t>
            </a:r>
            <a:r>
              <a:rPr lang="en-IN" sz="2200" dirty="0">
                <a:latin typeface="Times New Roman" pitchFamily="18" charset="0"/>
                <a:ea typeface="Calibri" panose="020F0502020204030204" pitchFamily="34" charset="0"/>
                <a:cs typeface="Times New Roman" pitchFamily="18" charset="0"/>
              </a:rPr>
              <a:t> Rest</a:t>
            </a:r>
          </a:p>
          <a:p>
            <a:pPr>
              <a:buClr>
                <a:schemeClr val="tx1"/>
              </a:buClr>
              <a:buFont typeface="Wingdings" pitchFamily="2" charset="2"/>
              <a:buChar char="ü"/>
            </a:pPr>
            <a:r>
              <a:rPr lang="en-IN" sz="2200" dirty="0">
                <a:latin typeface="Times New Roman" pitchFamily="18" charset="0"/>
                <a:ea typeface="Calibri" panose="020F0502020204030204" pitchFamily="34" charset="0"/>
                <a:cs typeface="Times New Roman" pitchFamily="18" charset="0"/>
              </a:rPr>
              <a:t>Binary Relevance</a:t>
            </a:r>
          </a:p>
          <a:p>
            <a:pPr>
              <a:buClr>
                <a:schemeClr val="tx1"/>
              </a:buClr>
              <a:buFont typeface="Wingdings" pitchFamily="2" charset="2"/>
              <a:buChar char="ü"/>
            </a:pPr>
            <a:r>
              <a:rPr lang="en-IN" sz="2200" dirty="0">
                <a:latin typeface="Times New Roman" pitchFamily="18" charset="0"/>
                <a:ea typeface="Calibri" panose="020F0502020204030204" pitchFamily="34" charset="0"/>
                <a:cs typeface="Times New Roman" pitchFamily="18" charset="0"/>
              </a:rPr>
              <a:t>Classifier Chains</a:t>
            </a:r>
          </a:p>
          <a:p>
            <a:pPr>
              <a:buClr>
                <a:schemeClr val="tx1"/>
              </a:buClr>
              <a:buFont typeface="Wingdings" pitchFamily="2" charset="2"/>
              <a:buChar char="ü"/>
            </a:pPr>
            <a:r>
              <a:rPr lang="en-IN" sz="2200" dirty="0">
                <a:latin typeface="Times New Roman" pitchFamily="18" charset="0"/>
                <a:ea typeface="Calibri" panose="020F0502020204030204" pitchFamily="34" charset="0"/>
                <a:cs typeface="Times New Roman" pitchFamily="18" charset="0"/>
              </a:rPr>
              <a:t>Label </a:t>
            </a:r>
            <a:r>
              <a:rPr lang="en-IN" sz="2200" dirty="0" err="1">
                <a:latin typeface="Times New Roman" pitchFamily="18" charset="0"/>
                <a:ea typeface="Calibri" panose="020F0502020204030204" pitchFamily="34" charset="0"/>
                <a:cs typeface="Times New Roman" pitchFamily="18" charset="0"/>
              </a:rPr>
              <a:t>Powerset</a:t>
            </a:r>
            <a:endParaRPr lang="en-IN" sz="2200" dirty="0">
              <a:latin typeface="Times New Roman" pitchFamily="18" charset="0"/>
              <a:ea typeface="Calibri" panose="020F0502020204030204" pitchFamily="34" charset="0"/>
              <a:cs typeface="Times New Roman" pitchFamily="18" charset="0"/>
            </a:endParaRPr>
          </a:p>
          <a:p>
            <a:pPr>
              <a:buClr>
                <a:schemeClr val="tx1"/>
              </a:buClr>
              <a:buFont typeface="Wingdings" pitchFamily="2" charset="2"/>
              <a:buChar char="ü"/>
            </a:pPr>
            <a:r>
              <a:rPr lang="en-IN" sz="2200" dirty="0">
                <a:latin typeface="Times New Roman" pitchFamily="18" charset="0"/>
                <a:ea typeface="Calibri" panose="020F0502020204030204" pitchFamily="34" charset="0"/>
                <a:cs typeface="Times New Roman" pitchFamily="18" charset="0"/>
              </a:rPr>
              <a:t>Adapted </a:t>
            </a:r>
            <a:r>
              <a:rPr lang="en-IN" sz="2200" dirty="0" smtClean="0">
                <a:latin typeface="Times New Roman" pitchFamily="18" charset="0"/>
                <a:ea typeface="Calibri" panose="020F0502020204030204" pitchFamily="34" charset="0"/>
                <a:cs typeface="Times New Roman" pitchFamily="18" charset="0"/>
              </a:rPr>
              <a:t>Algorithm</a:t>
            </a:r>
            <a:endParaRPr lang="en-IN" sz="2200" dirty="0">
              <a:latin typeface="Times New Roman" pitchFamily="18" charset="0"/>
              <a:ea typeface="Calibri" panose="020F0502020204030204" pitchFamily="34" charset="0"/>
              <a:cs typeface="Times New Roman" pitchFamily="18" charset="0"/>
            </a:endParaRPr>
          </a:p>
        </p:txBody>
      </p:sp>
    </p:spTree>
    <p:extLst>
      <p:ext uri="{BB962C8B-B14F-4D97-AF65-F5344CB8AC3E}">
        <p14:creationId xmlns:p14="http://schemas.microsoft.com/office/powerpoint/2010/main" val="212263659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92</TotalTime>
  <Words>825</Words>
  <Application>Microsoft Office PowerPoint</Application>
  <PresentationFormat>On-screen Show (16:9)</PresentationFormat>
  <Paragraphs>70</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Pushpin</vt:lpstr>
      <vt:lpstr>MALIGNANT Comments Classifier Project Presentation</vt:lpstr>
      <vt:lpstr>Malignant Commentes Classifier Project using NLP</vt:lpstr>
      <vt:lpstr>PROBLEM STATEMENT</vt:lpstr>
      <vt:lpstr>Multi –Label Classification Problem</vt:lpstr>
      <vt:lpstr>Exploration of Target Variable Ratings</vt:lpstr>
      <vt:lpstr>PowerPoint Presentation</vt:lpstr>
      <vt:lpstr>PowerPoint Presentation</vt:lpstr>
      <vt:lpstr>Data Pre Processing </vt:lpstr>
      <vt:lpstr>Multi-Label Classification Techniques</vt:lpstr>
      <vt:lpstr>Word Cloud for getting word sense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 Model Building</vt:lpstr>
      <vt:lpstr>Machine Learning Model Building</vt:lpstr>
      <vt:lpstr>Machine Learning Evaluation Matrix</vt:lpstr>
      <vt:lpstr>Final Machine Learning Model</vt:lpstr>
      <vt:lpstr>AOC-ROC Curve &amp; Confusion Matrix</vt:lpstr>
      <vt:lpstr>Machine Learning Evaluation Matrix</vt:lpstr>
      <vt:lpstr>CONCLUSION</vt:lpstr>
      <vt:lpstr>Limitations of this work and Scope for Future Work</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 Presentation</dc:title>
  <dc:creator>Windows User</dc:creator>
  <cp:lastModifiedBy>Windows User</cp:lastModifiedBy>
  <cp:revision>62</cp:revision>
  <dcterms:created xsi:type="dcterms:W3CDTF">2023-01-10T11:01:55Z</dcterms:created>
  <dcterms:modified xsi:type="dcterms:W3CDTF">2023-01-10T12:34:21Z</dcterms:modified>
</cp:coreProperties>
</file>