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77" r:id="rId24"/>
    <p:sldId id="278" r:id="rId25"/>
    <p:sldId id="279" r:id="rId26"/>
    <p:sldId id="280"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5CE94342-1B6E-4BC0-B5C4-F7514E80BD89}" type="presOf" srcId="{A6BA014C-D5CD-45B0-A6E8-DE38B4DCEFFA}" destId="{7B103496-DA0E-4685-89BE-480B410F7FCF}" srcOrd="0" destOrd="0" presId="urn:microsoft.com/office/officeart/2005/8/layout/matrix2"/>
    <dgm:cxn modelId="{1A16F855-BA0C-479A-A4C8-4FA1C7A291D5}" type="presOf" srcId="{0BDD2C3F-9F64-4AFC-BDFA-99B0FD662495}" destId="{409AB205-CA75-4F34-9950-D1778ABE0C5D}"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EB153934-B00D-446E-9DFF-3EC4630FB207}" type="presOf" srcId="{66F65BFA-2C7D-4B52-A360-F48BEE6838C0}" destId="{65245A7B-7C16-44E2-AEE8-3B675CFCEFDA}"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8C14DE93-AF00-4902-BDDE-730FD63E1D82}" type="presOf" srcId="{192D9088-0E6C-46F1-9F85-A5FD4F11ECA9}" destId="{97980B12-612D-45AF-96B7-86D66152C1E9}" srcOrd="0" destOrd="0" presId="urn:microsoft.com/office/officeart/2005/8/layout/matrix2"/>
    <dgm:cxn modelId="{8E38A63D-31C4-4DA5-BE24-E5D9BD38B10D}" type="presOf" srcId="{1DBF71A1-A201-4EA1-97EA-DB24F49F7E56}" destId="{B80B054A-6F89-48AB-AE26-0079B56D1C05}"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7C6D8AD2-9FCD-4FD0-90F1-FC1C6B954F45}" type="presParOf" srcId="{409AB205-CA75-4F34-9950-D1778ABE0C5D}" destId="{18D709CE-CC30-452B-94AF-D369BF8838EE}" srcOrd="0" destOrd="0" presId="urn:microsoft.com/office/officeart/2005/8/layout/matrix2"/>
    <dgm:cxn modelId="{72EC9F12-80DB-402C-9300-029D130B7000}" type="presParOf" srcId="{409AB205-CA75-4F34-9950-D1778ABE0C5D}" destId="{7B103496-DA0E-4685-89BE-480B410F7FCF}" srcOrd="1" destOrd="0" presId="urn:microsoft.com/office/officeart/2005/8/layout/matrix2"/>
    <dgm:cxn modelId="{734C4F41-4541-496A-A318-FB0084DC1C0A}" type="presParOf" srcId="{409AB205-CA75-4F34-9950-D1778ABE0C5D}" destId="{97980B12-612D-45AF-96B7-86D66152C1E9}" srcOrd="2" destOrd="0" presId="urn:microsoft.com/office/officeart/2005/8/layout/matrix2"/>
    <dgm:cxn modelId="{6CE2BC13-AE1A-42DB-B18D-CDF19C6ED2F8}" type="presParOf" srcId="{409AB205-CA75-4F34-9950-D1778ABE0C5D}" destId="{65245A7B-7C16-44E2-AEE8-3B675CFCEFDA}" srcOrd="3" destOrd="0" presId="urn:microsoft.com/office/officeart/2005/8/layout/matrix2"/>
    <dgm:cxn modelId="{77F1F688-C504-4305-BC5A-4C017E00E31B}"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38893" y="0"/>
          <a:ext cx="3744913" cy="3744913"/>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282312" y="243419"/>
          <a:ext cx="1497965" cy="1497965"/>
        </a:xfrm>
        <a:prstGeom prst="roundRect">
          <a:avLst/>
        </a:prstGeom>
        <a:solidFill>
          <a:schemeClr val="accent2">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2,09,593 rows and 37 columns</a:t>
          </a:r>
        </a:p>
      </dsp:txBody>
      <dsp:txXfrm>
        <a:off x="355437" y="316544"/>
        <a:ext cx="1351715" cy="1351715"/>
      </dsp:txXfrm>
    </dsp:sp>
    <dsp:sp modelId="{97980B12-612D-45AF-96B7-86D66152C1E9}">
      <dsp:nvSpPr>
        <dsp:cNvPr id="0" name=""/>
        <dsp:cNvSpPr/>
      </dsp:nvSpPr>
      <dsp:spPr>
        <a:xfrm>
          <a:off x="2042421" y="243419"/>
          <a:ext cx="1497965" cy="1497965"/>
        </a:xfrm>
        <a:prstGeom prst="roundRect">
          <a:avLst/>
        </a:prstGeom>
        <a:solidFill>
          <a:schemeClr val="accent3">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115546" y="316544"/>
        <a:ext cx="1351715" cy="1351715"/>
      </dsp:txXfrm>
    </dsp:sp>
    <dsp:sp modelId="{65245A7B-7C16-44E2-AEE8-3B675CFCEFDA}">
      <dsp:nvSpPr>
        <dsp:cNvPr id="0" name=""/>
        <dsp:cNvSpPr/>
      </dsp:nvSpPr>
      <dsp:spPr>
        <a:xfrm>
          <a:off x="282312" y="2003528"/>
          <a:ext cx="1497965" cy="1497965"/>
        </a:xfrm>
        <a:prstGeom prst="roundRect">
          <a:avLst/>
        </a:prstGeom>
        <a:solidFill>
          <a:schemeClr val="accent4">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Only one duplicate row/record found</a:t>
          </a:r>
          <a:endParaRPr lang="en-US" sz="1600" kern="1200" dirty="0">
            <a:latin typeface="Constantia (Body)"/>
          </a:endParaRPr>
        </a:p>
      </dsp:txBody>
      <dsp:txXfrm>
        <a:off x="355437" y="2076653"/>
        <a:ext cx="1351715" cy="1351715"/>
      </dsp:txXfrm>
    </dsp:sp>
    <dsp:sp modelId="{B80B054A-6F89-48AB-AE26-0079B56D1C05}">
      <dsp:nvSpPr>
        <dsp:cNvPr id="0" name=""/>
        <dsp:cNvSpPr/>
      </dsp:nvSpPr>
      <dsp:spPr>
        <a:xfrm>
          <a:off x="2042421" y="2003528"/>
          <a:ext cx="1497965" cy="1497965"/>
        </a:xfrm>
        <a:prstGeom prst="roundRect">
          <a:avLst/>
        </a:prstGeom>
        <a:solidFill>
          <a:schemeClr val="accent5">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Datatypes of float, integer and object are in dataset</a:t>
          </a:r>
          <a:endParaRPr lang="en-US" sz="1600" kern="1200" dirty="0">
            <a:latin typeface="Constantia (Body)"/>
          </a:endParaRPr>
        </a:p>
      </dsp:txBody>
      <dsp:txXfrm>
        <a:off x="2115546" y="2076653"/>
        <a:ext cx="1351715" cy="1351715"/>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015472"/>
            <a:ext cx="8723376" cy="998685"/>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200150"/>
            <a:ext cx="7772400" cy="1335081"/>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055449-5F19-4E1C-935A-93F1E45FE972}"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49926-732A-48FE-8412-B46CAA7CC87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55449-5F19-4E1C-935A-93F1E45FE972}"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49926-732A-48FE-8412-B46CAA7CC87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1055449-5F19-4E1C-935A-93F1E45FE972}"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49926-732A-48FE-8412-B46CAA7CC87E}" type="slidenum">
              <a:rPr lang="en-IN" smtClean="0"/>
              <a:t>‹#›</a:t>
            </a:fld>
            <a:endParaRPr lang="en-IN"/>
          </a:p>
        </p:txBody>
      </p:sp>
      <p:grpSp>
        <p:nvGrpSpPr>
          <p:cNvPr id="15" name="Group 14"/>
          <p:cNvGrpSpPr>
            <a:grpSpLocks noChangeAspect="1"/>
          </p:cNvGrpSpPr>
          <p:nvPr/>
        </p:nvGrpSpPr>
        <p:grpSpPr bwMode="hidden">
          <a:xfrm>
            <a:off x="211665" y="535643"/>
            <a:ext cx="8723376" cy="998685"/>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085850"/>
            <a:ext cx="2057400" cy="3365500"/>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085850"/>
            <a:ext cx="6019800" cy="3365501"/>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55449-5F19-4E1C-935A-93F1E45FE972}"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49926-732A-48FE-8412-B46CAA7CC87E}"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171450"/>
            <a:ext cx="8695944" cy="3552444"/>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9" y="3152694"/>
            <a:ext cx="2876429" cy="53552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056467"/>
            <a:ext cx="5544515" cy="637604"/>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065672"/>
            <a:ext cx="5467980" cy="580704"/>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055631"/>
            <a:ext cx="3308000" cy="488662"/>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043916"/>
            <a:ext cx="8723376" cy="997406"/>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1847670"/>
            <a:ext cx="7772400" cy="1143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078086"/>
            <a:ext cx="6417734" cy="70485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055449-5F19-4E1C-935A-93F1E45FE972}"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49926-732A-48FE-8412-B46CAA7CC87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1055449-5F19-4E1C-935A-93F1E45FE972}"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49926-732A-48FE-8412-B46CAA7CC87E}" type="slidenum">
              <a:rPr lang="en-IN" smtClean="0"/>
              <a:t>‹#›</a:t>
            </a:fld>
            <a:endParaRPr lang="en-IN"/>
          </a:p>
        </p:txBody>
      </p:sp>
      <p:sp>
        <p:nvSpPr>
          <p:cNvPr id="9" name="Content Placeholder 8"/>
          <p:cNvSpPr>
            <a:spLocks noGrp="1"/>
          </p:cNvSpPr>
          <p:nvPr>
            <p:ph sz="quarter" idx="13"/>
          </p:nvPr>
        </p:nvSpPr>
        <p:spPr>
          <a:xfrm>
            <a:off x="676655" y="2009394"/>
            <a:ext cx="3822192" cy="2585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009394"/>
            <a:ext cx="3822192" cy="2585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008585"/>
            <a:ext cx="3822192" cy="47982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3" y="2571751"/>
            <a:ext cx="3820055"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008585"/>
            <a:ext cx="3822192" cy="47982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71751"/>
            <a:ext cx="3822192"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055449-5F19-4E1C-935A-93F1E45FE972}"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49926-732A-48FE-8412-B46CAA7CC8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055449-5F19-4E1C-935A-93F1E45FE972}"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49926-732A-48FE-8412-B46CAA7CC87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35643"/>
            <a:ext cx="8723376" cy="997406"/>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1055449-5F19-4E1C-935A-93F1E45FE972}"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E49926-732A-48FE-8412-B46CAA7CC87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1055449-5F19-4E1C-935A-93F1E45FE972}"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49926-732A-48FE-8412-B46CAA7CC87E}" type="slidenum">
              <a:rPr lang="en-IN" smtClean="0"/>
              <a:t>‹#›</a:t>
            </a:fld>
            <a:endParaRPr lang="en-IN"/>
          </a:p>
        </p:txBody>
      </p:sp>
      <p:sp>
        <p:nvSpPr>
          <p:cNvPr id="4" name="Text Placeholder 3"/>
          <p:cNvSpPr>
            <a:spLocks noGrp="1"/>
          </p:cNvSpPr>
          <p:nvPr>
            <p:ph type="body" sz="half" idx="2"/>
          </p:nvPr>
        </p:nvSpPr>
        <p:spPr>
          <a:xfrm>
            <a:off x="914400" y="2686050"/>
            <a:ext cx="3352800" cy="142875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535643"/>
            <a:ext cx="8723376" cy="998685"/>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714500"/>
            <a:ext cx="3352800" cy="939546"/>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371600"/>
            <a:ext cx="3904076" cy="28575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015472"/>
            <a:ext cx="8723376" cy="998685"/>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6" y="254000"/>
            <a:ext cx="3812645" cy="1822451"/>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4" y="2089150"/>
            <a:ext cx="3818467" cy="18161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55449-5F19-4E1C-935A-93F1E45FE972}"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49926-732A-48FE-8412-B46CAA7CC87E}" type="slidenum">
              <a:rPr lang="en-IN" smtClean="0"/>
              <a:t>‹#›</a:t>
            </a:fld>
            <a:endParaRPr lang="en-IN"/>
          </a:p>
        </p:txBody>
      </p:sp>
      <p:sp>
        <p:nvSpPr>
          <p:cNvPr id="3" name="Picture Placeholder 2"/>
          <p:cNvSpPr>
            <a:spLocks noGrp="1"/>
          </p:cNvSpPr>
          <p:nvPr>
            <p:ph type="pic" idx="1"/>
          </p:nvPr>
        </p:nvSpPr>
        <p:spPr>
          <a:xfrm>
            <a:off x="838200" y="1028700"/>
            <a:ext cx="3566160" cy="219456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71450"/>
            <a:ext cx="8695944" cy="185166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259572"/>
            <a:ext cx="8723376" cy="997406"/>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53746"/>
            <a:ext cx="8229600" cy="93954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4687623"/>
            <a:ext cx="3786690" cy="273844"/>
          </a:xfrm>
          <a:prstGeom prst="rect">
            <a:avLst/>
          </a:prstGeom>
        </p:spPr>
        <p:txBody>
          <a:bodyPr vert="horz" lIns="91440" tIns="45720" rIns="91440" bIns="45720" rtlCol="0" anchor="ctr"/>
          <a:lstStyle>
            <a:lvl1pPr algn="r">
              <a:defRPr sz="1000">
                <a:solidFill>
                  <a:schemeClr val="tx2"/>
                </a:solidFill>
              </a:defRPr>
            </a:lvl1pPr>
          </a:lstStyle>
          <a:p>
            <a:fld id="{31055449-5F19-4E1C-935A-93F1E45FE972}" type="datetimeFigureOut">
              <a:rPr lang="en-IN" smtClean="0"/>
              <a:t>22-02-2023</a:t>
            </a:fld>
            <a:endParaRPr lang="en-IN"/>
          </a:p>
        </p:txBody>
      </p:sp>
      <p:sp>
        <p:nvSpPr>
          <p:cNvPr id="5" name="Footer Placeholder 4"/>
          <p:cNvSpPr>
            <a:spLocks noGrp="1"/>
          </p:cNvSpPr>
          <p:nvPr>
            <p:ph type="ftr" sz="quarter" idx="3"/>
          </p:nvPr>
        </p:nvSpPr>
        <p:spPr>
          <a:xfrm>
            <a:off x="193639" y="4687623"/>
            <a:ext cx="3786691" cy="273844"/>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4687623"/>
            <a:ext cx="1161826" cy="273844"/>
          </a:xfrm>
          <a:prstGeom prst="rect">
            <a:avLst/>
          </a:prstGeom>
        </p:spPr>
        <p:txBody>
          <a:bodyPr vert="horz" lIns="91440" tIns="45720" rIns="91440" bIns="45720" rtlCol="0" anchor="ctr"/>
          <a:lstStyle>
            <a:lvl1pPr algn="ctr">
              <a:defRPr sz="1000">
                <a:solidFill>
                  <a:schemeClr val="tx2"/>
                </a:solidFill>
              </a:defRPr>
            </a:lvl1pPr>
          </a:lstStyle>
          <a:p>
            <a:fld id="{93E49926-732A-48FE-8412-B46CAA7CC87E}" type="slidenum">
              <a:rPr lang="en-IN" smtClean="0"/>
              <a:t>‹#›</a:t>
            </a:fld>
            <a:endParaRPr lang="en-IN"/>
          </a:p>
        </p:txBody>
      </p:sp>
      <p:sp>
        <p:nvSpPr>
          <p:cNvPr id="3" name="Text Placeholder 2"/>
          <p:cNvSpPr>
            <a:spLocks noGrp="1"/>
          </p:cNvSpPr>
          <p:nvPr>
            <p:ph type="body" idx="1"/>
          </p:nvPr>
        </p:nvSpPr>
        <p:spPr>
          <a:xfrm>
            <a:off x="872068" y="2006600"/>
            <a:ext cx="7408333" cy="25880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Micro Credit Loan Defaulter Project Presentation</a:t>
            </a:r>
            <a:endParaRPr lang="en-IN"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2411760" y="2949792"/>
            <a:ext cx="6400800" cy="1104900"/>
          </a:xfrm>
        </p:spPr>
        <p:txBody>
          <a:bodyPr>
            <a:normAutofit/>
          </a:bodyPr>
          <a:lstStyle/>
          <a:p>
            <a:r>
              <a:rPr lang="en-IN" sz="2800" dirty="0" smtClean="0">
                <a:solidFill>
                  <a:schemeClr val="tx1">
                    <a:lumMod val="95000"/>
                    <a:lumOff val="5000"/>
                  </a:schemeClr>
                </a:solidFill>
                <a:latin typeface="Times New Roman" pitchFamily="18" charset="0"/>
                <a:cs typeface="Times New Roman" pitchFamily="18" charset="0"/>
              </a:rPr>
              <a:t>Submitted by</a:t>
            </a:r>
          </a:p>
          <a:p>
            <a:r>
              <a:rPr lang="en-IN" sz="2800" b="1" dirty="0" smtClean="0">
                <a:solidFill>
                  <a:schemeClr val="tx1">
                    <a:lumMod val="95000"/>
                    <a:lumOff val="5000"/>
                  </a:schemeClr>
                </a:solidFill>
                <a:latin typeface="Times New Roman" pitchFamily="18" charset="0"/>
                <a:cs typeface="Times New Roman" pitchFamily="18" charset="0"/>
              </a:rPr>
              <a:t>KAYALVIZHI . P</a:t>
            </a:r>
            <a:endParaRPr lang="en-IN" sz="28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96374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31590"/>
            <a:ext cx="8568952" cy="3888432"/>
          </a:xfrm>
        </p:spPr>
        <p:txBody>
          <a:bodyPr/>
          <a:lstStyle/>
          <a:p>
            <a:pPr marL="0" indent="0">
              <a:buNone/>
            </a:pPr>
            <a:r>
              <a:rPr lang="en-US" sz="1600" dirty="0">
                <a:solidFill>
                  <a:schemeClr val="tx1">
                    <a:lumMod val="95000"/>
                    <a:lumOff val="5000"/>
                  </a:schemeClr>
                </a:solidFill>
                <a:latin typeface="Times New Roman" pitchFamily="18" charset="0"/>
                <a:cs typeface="Times New Roman" pitchFamily="18" charset="0"/>
              </a:rPr>
              <a:t>Here we see a statistical  representation of the all the numeric data columns.</a:t>
            </a:r>
            <a:endParaRPr lang="en-IN" sz="1600" dirty="0">
              <a:solidFill>
                <a:schemeClr val="tx1">
                  <a:lumMod val="95000"/>
                  <a:lumOff val="5000"/>
                </a:schemeClr>
              </a:solidFill>
              <a:latin typeface="Times New Roman" pitchFamily="18" charset="0"/>
              <a:cs typeface="Times New Roman" pitchFamily="18" charset="0"/>
            </a:endParaRPr>
          </a:p>
          <a:p>
            <a:pPr marL="0" indent="0">
              <a:buNone/>
            </a:pPr>
            <a:endParaRPr lang="en-IN" dirty="0"/>
          </a:p>
        </p:txBody>
      </p:sp>
      <p:sp>
        <p:nvSpPr>
          <p:cNvPr id="3" name="Title 2"/>
          <p:cNvSpPr>
            <a:spLocks noGrp="1"/>
          </p:cNvSpPr>
          <p:nvPr>
            <p:ph type="title"/>
          </p:nvPr>
        </p:nvSpPr>
        <p:spPr>
          <a:xfrm>
            <a:off x="457200" y="253746"/>
            <a:ext cx="8229600" cy="733828"/>
          </a:xfrm>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DESCRIPTION</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3">
            <a:extLst>
              <a:ext uri="{FF2B5EF4-FFF2-40B4-BE49-F238E27FC236}">
                <a16:creationId xmlns:lc="http://schemas.openxmlformats.org/drawingml/2006/lockedCanvas" xmlns:a16="http://schemas.microsoft.com/office/drawing/2014/main" xmlns="" id="{CA5ED0CE-64DF-43BB-9B85-03FB776C8581}"/>
              </a:ext>
            </a:extLst>
          </p:cNvPr>
          <p:cNvPicPr>
            <a:picLocks noChangeAspect="1"/>
          </p:cNvPicPr>
          <p:nvPr/>
        </p:nvPicPr>
        <p:blipFill>
          <a:blip r:embed="rId2"/>
          <a:srcRect l="848" r="848"/>
          <a:stretch>
            <a:fillRect/>
          </a:stretch>
        </p:blipFill>
        <p:spPr>
          <a:xfrm>
            <a:off x="0" y="1419622"/>
            <a:ext cx="8964488" cy="3723878"/>
          </a:xfrm>
          <a:prstGeom prst="rect">
            <a:avLst/>
          </a:prstGeom>
        </p:spPr>
      </p:pic>
    </p:spTree>
    <p:extLst>
      <p:ext uri="{BB962C8B-B14F-4D97-AF65-F5344CB8AC3E}">
        <p14:creationId xmlns:p14="http://schemas.microsoft.com/office/powerpoint/2010/main" val="136694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746"/>
            <a:ext cx="8229600" cy="661820"/>
          </a:xfrm>
        </p:spPr>
        <p:txBody>
          <a:bodyPr>
            <a:normAutofit/>
          </a:bodyPr>
          <a:lstStyle/>
          <a:p>
            <a:r>
              <a:rPr lang="en-IN" sz="34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UNIVARIATE ANALYSIS</a:t>
            </a:r>
            <a:endParaRPr lang="en-IN" sz="34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4645152" y="1131590"/>
            <a:ext cx="3822192" cy="3463270"/>
          </a:xfrm>
        </p:spPr>
        <p:txBody>
          <a:bodyPr>
            <a:normAutofit fontScale="92500"/>
          </a:bodyPr>
          <a:lstStyle/>
          <a:p>
            <a:r>
              <a:rPr lang="en-US" dirty="0">
                <a:solidFill>
                  <a:schemeClr val="tx1">
                    <a:lumMod val="95000"/>
                    <a:lumOff val="5000"/>
                  </a:schemeClr>
                </a:solidFill>
                <a:latin typeface="Times New Roman" pitchFamily="18" charset="0"/>
                <a:cs typeface="Times New Roman" pitchFamily="18" charset="0"/>
              </a:rPr>
              <a:t>With the help of count plots I was able to get the total number of rows covered by each unique categorical value present in all the columns of our dataset. I ensured that along with the total row number the percentage of data coverage is made visible too.</a:t>
            </a:r>
          </a:p>
          <a:p>
            <a:endParaRPr lang="en-IN" dirty="0"/>
          </a:p>
        </p:txBody>
      </p:sp>
      <p:pic>
        <p:nvPicPr>
          <p:cNvPr id="5" name="Content Placeholder 4">
            <a:extLst>
              <a:ext uri="{FF2B5EF4-FFF2-40B4-BE49-F238E27FC236}">
                <a16:creationId xmlns:lc="http://schemas.openxmlformats.org/drawingml/2006/lockedCanvas" xmlns:a16="http://schemas.microsoft.com/office/drawing/2014/main" xmlns="" id="{FBCB0D4B-6A36-43B9-9BEB-94FC9CA5C0EA}"/>
              </a:ext>
            </a:extLst>
          </p:cNvPr>
          <p:cNvPicPr>
            <a:picLocks noGrp="1" noChangeAspect="1"/>
          </p:cNvPicPr>
          <p:nvPr>
            <p:ph sz="quarter" idx="13"/>
          </p:nvPr>
        </p:nvPicPr>
        <p:blipFill>
          <a:blip r:embed="rId2"/>
          <a:srcRect l="16061" r="16061"/>
          <a:stretch>
            <a:fillRect/>
          </a:stretch>
        </p:blipFill>
        <p:spPr>
          <a:xfrm>
            <a:off x="323850" y="1374386"/>
            <a:ext cx="4175125" cy="3048777"/>
          </a:xfrm>
          <a:prstGeom prst="rect">
            <a:avLst/>
          </a:prstGeom>
        </p:spPr>
      </p:pic>
    </p:spTree>
    <p:extLst>
      <p:ext uri="{BB962C8B-B14F-4D97-AF65-F5344CB8AC3E}">
        <p14:creationId xmlns:p14="http://schemas.microsoft.com/office/powerpoint/2010/main" val="410707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4645152" y="1131590"/>
            <a:ext cx="4175320" cy="3463270"/>
          </a:xfrm>
        </p:spPr>
        <p:txBody>
          <a:bodyPr/>
          <a:lstStyle/>
          <a:p>
            <a:pPr marL="0" indent="0">
              <a:buNone/>
            </a:pPr>
            <a:r>
              <a:rPr lang="en-US" dirty="0">
                <a:solidFill>
                  <a:schemeClr val="tx1">
                    <a:lumMod val="95000"/>
                    <a:lumOff val="5000"/>
                  </a:schemeClr>
                </a:solidFill>
                <a:latin typeface="Times New Roman" pitchFamily="18" charset="0"/>
                <a:cs typeface="Times New Roman" pitchFamily="18" charset="0"/>
              </a:rPr>
              <a:t>With the help of Bar Plot we are able to see the success and failure label data for the columns basically the feature data</a:t>
            </a:r>
            <a:r>
              <a:rPr lang="en-US" dirty="0" smtClean="0">
                <a:solidFill>
                  <a:schemeClr val="tx1">
                    <a:lumMod val="95000"/>
                    <a:lumOff val="5000"/>
                  </a:schemeClr>
                </a:solidFill>
                <a:latin typeface="Times New Roman" pitchFamily="18" charset="0"/>
                <a:cs typeface="Times New Roman" pitchFamily="18" charset="0"/>
              </a:rPr>
              <a:t>.</a:t>
            </a:r>
            <a:endParaRPr lang="en-IN" dirty="0">
              <a:solidFill>
                <a:schemeClr val="tx1">
                  <a:lumMod val="95000"/>
                  <a:lumOff val="5000"/>
                </a:schemeClr>
              </a:solidFill>
              <a:latin typeface="Times New Roman" pitchFamily="18" charset="0"/>
              <a:cs typeface="Times New Roman" pitchFamily="18" charset="0"/>
            </a:endParaRPr>
          </a:p>
        </p:txBody>
      </p:sp>
      <p:pic>
        <p:nvPicPr>
          <p:cNvPr id="5" name="Content Placeholder 4">
            <a:extLst>
              <a:ext uri="{FF2B5EF4-FFF2-40B4-BE49-F238E27FC236}">
                <a16:creationId xmlns:lc="http://schemas.openxmlformats.org/drawingml/2006/lockedCanvas" xmlns:a16="http://schemas.microsoft.com/office/drawing/2014/main" xmlns="" id="{59B6878A-106C-4039-9ECD-7D2A55AAFF81}"/>
              </a:ext>
            </a:extLst>
          </p:cNvPr>
          <p:cNvPicPr>
            <a:picLocks noGrp="1" noChangeAspect="1"/>
          </p:cNvPicPr>
          <p:nvPr>
            <p:ph sz="quarter" idx="13"/>
          </p:nvPr>
        </p:nvPicPr>
        <p:blipFill>
          <a:blip r:embed="rId2"/>
          <a:srcRect l="15530" r="15530"/>
          <a:stretch>
            <a:fillRect/>
          </a:stretch>
        </p:blipFill>
        <p:spPr>
          <a:xfrm>
            <a:off x="395536" y="1203598"/>
            <a:ext cx="4103439" cy="3090891"/>
          </a:xfrm>
          <a:prstGeom prst="rect">
            <a:avLst/>
          </a:prstGeom>
        </p:spPr>
      </p:pic>
    </p:spTree>
    <p:extLst>
      <p:ext uri="{BB962C8B-B14F-4D97-AF65-F5344CB8AC3E}">
        <p14:creationId xmlns:p14="http://schemas.microsoft.com/office/powerpoint/2010/main" val="1715027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5292080" y="1203598"/>
            <a:ext cx="3175264" cy="3391262"/>
          </a:xfrm>
        </p:spPr>
        <p:txBody>
          <a:bodyPr>
            <a:normAutofit/>
          </a:bodyPr>
          <a:lstStyle/>
          <a:p>
            <a:pPr marL="0" indent="0">
              <a:buNone/>
            </a:pPr>
            <a:r>
              <a:rPr lang="en-US" sz="2200" dirty="0">
                <a:solidFill>
                  <a:schemeClr val="tx1">
                    <a:lumMod val="95000"/>
                    <a:lumOff val="5000"/>
                  </a:schemeClr>
                </a:solidFill>
                <a:latin typeface="Times New Roman" pitchFamily="18" charset="0"/>
                <a:cs typeface="Times New Roman" pitchFamily="18" charset="0"/>
              </a:rPr>
              <a:t>Using the line plots I checked the object data type for date and mobile number data present in our dataset</a:t>
            </a:r>
            <a:r>
              <a:rPr lang="en-US" sz="2200" dirty="0" smtClean="0">
                <a:solidFill>
                  <a:schemeClr val="tx1">
                    <a:lumMod val="95000"/>
                    <a:lumOff val="5000"/>
                  </a:schemeClr>
                </a:solidFill>
                <a:latin typeface="Times New Roman" pitchFamily="18" charset="0"/>
                <a:cs typeface="Times New Roman" pitchFamily="18" charset="0"/>
              </a:rPr>
              <a:t>.</a:t>
            </a:r>
            <a:endParaRPr lang="en-IN" sz="2200" dirty="0">
              <a:solidFill>
                <a:schemeClr val="tx1">
                  <a:lumMod val="95000"/>
                  <a:lumOff val="5000"/>
                </a:schemeClr>
              </a:solidFill>
              <a:latin typeface="Times New Roman" pitchFamily="18" charset="0"/>
              <a:cs typeface="Times New Roman" pitchFamily="18" charset="0"/>
            </a:endParaRPr>
          </a:p>
        </p:txBody>
      </p:sp>
      <p:pic>
        <p:nvPicPr>
          <p:cNvPr id="5" name="Content Placeholder 4">
            <a:extLst>
              <a:ext uri="{FF2B5EF4-FFF2-40B4-BE49-F238E27FC236}">
                <a16:creationId xmlns:lc="http://schemas.openxmlformats.org/drawingml/2006/lockedCanvas" xmlns:a16="http://schemas.microsoft.com/office/drawing/2014/main" xmlns="" id="{3DCEC166-A3DB-4C76-A8ED-047ABAE3A3CA}"/>
              </a:ext>
            </a:extLst>
          </p:cNvPr>
          <p:cNvPicPr>
            <a:picLocks noGrp="1" noChangeAspect="1"/>
          </p:cNvPicPr>
          <p:nvPr>
            <p:ph sz="quarter" idx="13"/>
          </p:nvPr>
        </p:nvPicPr>
        <p:blipFill>
          <a:blip r:embed="rId2"/>
          <a:srcRect l="3073" r="3073"/>
          <a:stretch>
            <a:fillRect/>
          </a:stretch>
        </p:blipFill>
        <p:spPr>
          <a:xfrm>
            <a:off x="250824" y="1311983"/>
            <a:ext cx="4825231" cy="3102147"/>
          </a:xfrm>
          <a:prstGeom prst="rect">
            <a:avLst/>
          </a:prstGeom>
        </p:spPr>
      </p:pic>
    </p:spTree>
    <p:extLst>
      <p:ext uri="{BB962C8B-B14F-4D97-AF65-F5344CB8AC3E}">
        <p14:creationId xmlns:p14="http://schemas.microsoft.com/office/powerpoint/2010/main" val="164389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5724128" y="1203598"/>
            <a:ext cx="2743216" cy="3391262"/>
          </a:xfrm>
        </p:spPr>
        <p:txBody>
          <a:bodyPr>
            <a:normAutofit/>
          </a:bodyPr>
          <a:lstStyle/>
          <a:p>
            <a:pPr marL="0" indent="0">
              <a:buNone/>
            </a:pPr>
            <a:r>
              <a:rPr lang="en-US" sz="2200" dirty="0">
                <a:solidFill>
                  <a:schemeClr val="tx1">
                    <a:lumMod val="95000"/>
                    <a:lumOff val="5000"/>
                  </a:schemeClr>
                </a:solidFill>
                <a:latin typeface="Times New Roman" pitchFamily="18" charset="0"/>
                <a:cs typeface="Times New Roman" pitchFamily="18" charset="0"/>
              </a:rPr>
              <a:t>Using the scatter plot we checked the success and failure label data points and their variations plus distributions to confirm further analysis and outlier data.</a:t>
            </a:r>
            <a:endParaRPr lang="en-IN" sz="2200" dirty="0">
              <a:solidFill>
                <a:schemeClr val="tx1">
                  <a:lumMod val="95000"/>
                  <a:lumOff val="5000"/>
                </a:schemeClr>
              </a:solidFill>
              <a:latin typeface="Times New Roman" pitchFamily="18" charset="0"/>
              <a:cs typeface="Times New Roman" pitchFamily="18" charset="0"/>
            </a:endParaRPr>
          </a:p>
          <a:p>
            <a:pPr marL="0" indent="0">
              <a:buNone/>
            </a:pPr>
            <a:endParaRPr lang="en-IN" dirty="0"/>
          </a:p>
        </p:txBody>
      </p:sp>
      <p:pic>
        <p:nvPicPr>
          <p:cNvPr id="5" name="Content Placeholder 4">
            <a:extLst>
              <a:ext uri="{FF2B5EF4-FFF2-40B4-BE49-F238E27FC236}">
                <a16:creationId xmlns:lc="http://schemas.openxmlformats.org/drawingml/2006/lockedCanvas" xmlns:a16="http://schemas.microsoft.com/office/drawing/2014/main" xmlns="" id="{EA1F56E5-38DD-49CB-89DB-AA5D5C306B2C}"/>
              </a:ext>
            </a:extLst>
          </p:cNvPr>
          <p:cNvPicPr>
            <a:picLocks noGrp="1" noChangeAspect="1"/>
          </p:cNvPicPr>
          <p:nvPr>
            <p:ph sz="quarter" idx="13"/>
          </p:nvPr>
        </p:nvPicPr>
        <p:blipFill>
          <a:blip r:embed="rId2"/>
          <a:srcRect l="25272" r="25272"/>
          <a:stretch>
            <a:fillRect/>
          </a:stretch>
        </p:blipFill>
        <p:spPr>
          <a:xfrm>
            <a:off x="734008" y="1296194"/>
            <a:ext cx="4291433" cy="3133725"/>
          </a:xfrm>
          <a:prstGeom prst="rect">
            <a:avLst/>
          </a:prstGeom>
        </p:spPr>
      </p:pic>
    </p:spTree>
    <p:extLst>
      <p:ext uri="{BB962C8B-B14F-4D97-AF65-F5344CB8AC3E}">
        <p14:creationId xmlns:p14="http://schemas.microsoft.com/office/powerpoint/2010/main" val="92970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MULTIVARIATE ANALYSIS</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5940152" y="1203598"/>
            <a:ext cx="2527192" cy="3391262"/>
          </a:xfrm>
        </p:spPr>
        <p:txBody>
          <a:bodyPr>
            <a:normAutofit/>
          </a:bodyPr>
          <a:lstStyle/>
          <a:p>
            <a:pPr marL="0" indent="0">
              <a:buNone/>
            </a:pPr>
            <a:r>
              <a:rPr lang="en-US" sz="2000" dirty="0">
                <a:solidFill>
                  <a:schemeClr val="tx1">
                    <a:lumMod val="95000"/>
                    <a:lumOff val="5000"/>
                  </a:schemeClr>
                </a:solidFill>
                <a:latin typeface="Times New Roman" pitchFamily="18" charset="0"/>
                <a:cs typeface="Times New Roman" pitchFamily="18" charset="0"/>
              </a:rPr>
              <a:t>I used the histogram to check through all the column details ensuring that the distribution is displayed for further </a:t>
            </a:r>
            <a:r>
              <a:rPr lang="en-US" sz="2000" dirty="0" smtClean="0">
                <a:solidFill>
                  <a:schemeClr val="tx1">
                    <a:lumMod val="95000"/>
                    <a:lumOff val="5000"/>
                  </a:schemeClr>
                </a:solidFill>
                <a:latin typeface="Times New Roman" pitchFamily="18" charset="0"/>
                <a:cs typeface="Times New Roman" pitchFamily="18" charset="0"/>
              </a:rPr>
              <a:t>analysis</a:t>
            </a:r>
            <a:r>
              <a:rPr lang="en-IN" sz="2000" dirty="0" smtClean="0">
                <a:solidFill>
                  <a:schemeClr val="tx1">
                    <a:lumMod val="95000"/>
                    <a:lumOff val="5000"/>
                  </a:schemeClr>
                </a:solidFill>
                <a:latin typeface="Times New Roman" pitchFamily="18" charset="0"/>
                <a:cs typeface="Times New Roman" pitchFamily="18" charset="0"/>
              </a:rPr>
              <a:t>.</a:t>
            </a:r>
            <a:endParaRPr lang="en-IN" sz="2000" dirty="0">
              <a:solidFill>
                <a:schemeClr val="tx1">
                  <a:lumMod val="95000"/>
                  <a:lumOff val="5000"/>
                </a:schemeClr>
              </a:solidFill>
              <a:latin typeface="Times New Roman" pitchFamily="18" charset="0"/>
              <a:cs typeface="Times New Roman" pitchFamily="18" charset="0"/>
            </a:endParaRPr>
          </a:p>
        </p:txBody>
      </p:sp>
      <p:pic>
        <p:nvPicPr>
          <p:cNvPr id="5" name="Content Placeholder 4">
            <a:extLst>
              <a:ext uri="{FF2B5EF4-FFF2-40B4-BE49-F238E27FC236}">
                <a16:creationId xmlns:lc="http://schemas.openxmlformats.org/drawingml/2006/lockedCanvas" xmlns:a16="http://schemas.microsoft.com/office/drawing/2014/main" xmlns="" id="{5CCEB0F8-837B-4266-8E43-8BAC4989ACFD}"/>
              </a:ext>
            </a:extLst>
          </p:cNvPr>
          <p:cNvPicPr>
            <a:picLocks noGrp="1" noChangeAspect="1"/>
          </p:cNvPicPr>
          <p:nvPr>
            <p:ph sz="quarter" idx="13"/>
          </p:nvPr>
        </p:nvPicPr>
        <p:blipFill>
          <a:blip r:embed="rId2"/>
          <a:srcRect t="24172" b="24172"/>
          <a:stretch>
            <a:fillRect/>
          </a:stretch>
        </p:blipFill>
        <p:spPr>
          <a:xfrm>
            <a:off x="652690" y="1131888"/>
            <a:ext cx="4741407" cy="3816126"/>
          </a:xfrm>
          <a:prstGeom prst="rect">
            <a:avLst/>
          </a:prstGeom>
        </p:spPr>
      </p:pic>
    </p:spTree>
    <p:extLst>
      <p:ext uri="{BB962C8B-B14F-4D97-AF65-F5344CB8AC3E}">
        <p14:creationId xmlns:p14="http://schemas.microsoft.com/office/powerpoint/2010/main" val="206645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746"/>
            <a:ext cx="8229600" cy="805836"/>
          </a:xfrm>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MULTIVARAITE ANALYSIS</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5796136" y="1275606"/>
            <a:ext cx="2671208" cy="3319254"/>
          </a:xfrm>
        </p:spPr>
        <p:txBody>
          <a:bodyPr>
            <a:normAutofit fontScale="92500" lnSpcReduction="20000"/>
          </a:bodyPr>
          <a:lstStyle/>
          <a:p>
            <a:r>
              <a:rPr lang="en-US" dirty="0">
                <a:solidFill>
                  <a:schemeClr val="tx1">
                    <a:lumMod val="95000"/>
                    <a:lumOff val="5000"/>
                  </a:schemeClr>
                </a:solidFill>
                <a:latin typeface="Times New Roman" pitchFamily="18" charset="0"/>
                <a:cs typeface="Times New Roman" pitchFamily="18" charset="0"/>
              </a:rPr>
              <a:t>Used the </a:t>
            </a:r>
            <a:r>
              <a:rPr lang="en-US" dirty="0" err="1">
                <a:solidFill>
                  <a:schemeClr val="tx1">
                    <a:lumMod val="95000"/>
                    <a:lumOff val="5000"/>
                  </a:schemeClr>
                </a:solidFill>
                <a:latin typeface="Times New Roman" pitchFamily="18" charset="0"/>
                <a:cs typeface="Times New Roman" pitchFamily="18" charset="0"/>
              </a:rPr>
              <a:t>heatmap</a:t>
            </a:r>
            <a:r>
              <a:rPr lang="en-US" dirty="0">
                <a:solidFill>
                  <a:schemeClr val="tx1">
                    <a:lumMod val="95000"/>
                    <a:lumOff val="5000"/>
                  </a:schemeClr>
                </a:solidFill>
                <a:latin typeface="Times New Roman" pitchFamily="18" charset="0"/>
                <a:cs typeface="Times New Roman" pitchFamily="18" charset="0"/>
              </a:rPr>
              <a:t> to check the correlation specifically between the label and feature data </a:t>
            </a:r>
            <a:r>
              <a:rPr lang="en-US" dirty="0" smtClean="0">
                <a:solidFill>
                  <a:schemeClr val="tx1">
                    <a:lumMod val="95000"/>
                    <a:lumOff val="5000"/>
                  </a:schemeClr>
                </a:solidFill>
                <a:latin typeface="Times New Roman" pitchFamily="18" charset="0"/>
                <a:cs typeface="Times New Roman" pitchFamily="18" charset="0"/>
              </a:rPr>
              <a:t>columns </a:t>
            </a:r>
            <a:r>
              <a:rPr lang="en-IN" dirty="0" smtClean="0">
                <a:solidFill>
                  <a:schemeClr val="tx1">
                    <a:lumMod val="95000"/>
                    <a:lumOff val="5000"/>
                  </a:schemeClr>
                </a:solidFill>
                <a:latin typeface="Times New Roman" pitchFamily="18" charset="0"/>
                <a:cs typeface="Times New Roman" pitchFamily="18" charset="0"/>
              </a:rPr>
              <a:t>also </a:t>
            </a:r>
            <a:r>
              <a:rPr lang="en-IN" dirty="0">
                <a:solidFill>
                  <a:schemeClr val="tx1">
                    <a:lumMod val="95000"/>
                    <a:lumOff val="5000"/>
                  </a:schemeClr>
                </a:solidFill>
                <a:latin typeface="Times New Roman" pitchFamily="18" charset="0"/>
                <a:cs typeface="Times New Roman" pitchFamily="18" charset="0"/>
              </a:rPr>
              <a:t>we checked for any multi </a:t>
            </a:r>
            <a:r>
              <a:rPr lang="en-IN" dirty="0" err="1">
                <a:solidFill>
                  <a:schemeClr val="tx1">
                    <a:lumMod val="95000"/>
                    <a:lumOff val="5000"/>
                  </a:schemeClr>
                </a:solidFill>
                <a:latin typeface="Times New Roman" pitchFamily="18" charset="0"/>
                <a:cs typeface="Times New Roman" pitchFamily="18" charset="0"/>
              </a:rPr>
              <a:t>collinearity</a:t>
            </a:r>
            <a:r>
              <a:rPr lang="en-IN" dirty="0">
                <a:solidFill>
                  <a:schemeClr val="tx1">
                    <a:lumMod val="95000"/>
                    <a:lumOff val="5000"/>
                  </a:schemeClr>
                </a:solidFill>
                <a:latin typeface="Times New Roman" pitchFamily="18" charset="0"/>
                <a:cs typeface="Times New Roman" pitchFamily="18" charset="0"/>
              </a:rPr>
              <a:t> concerns between feature column </a:t>
            </a:r>
            <a:r>
              <a:rPr lang="en-IN" dirty="0" smtClean="0">
                <a:solidFill>
                  <a:schemeClr val="tx1">
                    <a:lumMod val="95000"/>
                    <a:lumOff val="5000"/>
                  </a:schemeClr>
                </a:solidFill>
                <a:latin typeface="Times New Roman" pitchFamily="18" charset="0"/>
                <a:cs typeface="Times New Roman" pitchFamily="18" charset="0"/>
              </a:rPr>
              <a:t>data.</a:t>
            </a:r>
            <a:endParaRPr lang="en-US" dirty="0">
              <a:solidFill>
                <a:schemeClr val="tx1">
                  <a:lumMod val="95000"/>
                  <a:lumOff val="5000"/>
                </a:schemeClr>
              </a:solidFill>
              <a:latin typeface="Times New Roman" pitchFamily="18" charset="0"/>
              <a:cs typeface="Times New Roman" pitchFamily="18" charset="0"/>
            </a:endParaRPr>
          </a:p>
        </p:txBody>
      </p:sp>
      <p:pic>
        <p:nvPicPr>
          <p:cNvPr id="5" name="Content Placeholder 4">
            <a:extLst>
              <a:ext uri="{FF2B5EF4-FFF2-40B4-BE49-F238E27FC236}">
                <a16:creationId xmlns:lc="http://schemas.openxmlformats.org/drawingml/2006/lockedCanvas" xmlns:a16="http://schemas.microsoft.com/office/drawing/2014/main" xmlns="" id="{D0F49141-95E6-4FC9-B0B3-293586373A67}"/>
              </a:ext>
            </a:extLst>
          </p:cNvPr>
          <p:cNvPicPr>
            <a:picLocks noGrp="1" noChangeAspect="1"/>
          </p:cNvPicPr>
          <p:nvPr>
            <p:ph sz="quarter" idx="13"/>
          </p:nvPr>
        </p:nvPicPr>
        <p:blipFill>
          <a:blip r:embed="rId2"/>
          <a:srcRect t="12217" b="12217"/>
          <a:stretch>
            <a:fillRect/>
          </a:stretch>
        </p:blipFill>
        <p:spPr>
          <a:xfrm>
            <a:off x="424575" y="1131888"/>
            <a:ext cx="5126199" cy="3743325"/>
          </a:xfrm>
          <a:prstGeom prst="rect">
            <a:avLst/>
          </a:prstGeom>
        </p:spPr>
      </p:pic>
    </p:spTree>
    <p:extLst>
      <p:ext uri="{BB962C8B-B14F-4D97-AF65-F5344CB8AC3E}">
        <p14:creationId xmlns:p14="http://schemas.microsoft.com/office/powerpoint/2010/main" val="1455709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CORRELATION BAR</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6732240" y="2009394"/>
            <a:ext cx="1735104" cy="2585466"/>
          </a:xfrm>
        </p:spPr>
        <p:txBody>
          <a:bodyPr>
            <a:normAutofit fontScale="70000" lnSpcReduction="20000"/>
          </a:bodyPr>
          <a:lstStyle/>
          <a:p>
            <a:pPr marL="0" indent="0">
              <a:buNone/>
            </a:pPr>
            <a:r>
              <a:rPr lang="en-US" dirty="0">
                <a:solidFill>
                  <a:schemeClr val="tx1">
                    <a:lumMod val="95000"/>
                    <a:lumOff val="5000"/>
                  </a:schemeClr>
                </a:solidFill>
                <a:latin typeface="Times New Roman" pitchFamily="18" charset="0"/>
                <a:cs typeface="Times New Roman" pitchFamily="18" charset="0"/>
              </a:rPr>
              <a:t>Using a Bar Plot we checked the correlation between the label column and feature columns to determine the one’s that are positively and negatively </a:t>
            </a:r>
            <a:r>
              <a:rPr lang="en-US" dirty="0" smtClean="0">
                <a:solidFill>
                  <a:schemeClr val="tx1">
                    <a:lumMod val="95000"/>
                    <a:lumOff val="5000"/>
                  </a:schemeClr>
                </a:solidFill>
                <a:latin typeface="Times New Roman" pitchFamily="18" charset="0"/>
                <a:cs typeface="Times New Roman" pitchFamily="18" charset="0"/>
              </a:rPr>
              <a:t>correlated.</a:t>
            </a:r>
            <a:endParaRPr lang="en-IN" dirty="0">
              <a:solidFill>
                <a:schemeClr val="tx1">
                  <a:lumMod val="95000"/>
                  <a:lumOff val="5000"/>
                </a:schemeClr>
              </a:solidFill>
              <a:latin typeface="Times New Roman" pitchFamily="18" charset="0"/>
              <a:cs typeface="Times New Roman" pitchFamily="18" charset="0"/>
            </a:endParaRPr>
          </a:p>
        </p:txBody>
      </p:sp>
      <p:pic>
        <p:nvPicPr>
          <p:cNvPr id="5" name="Content Placeholder 4">
            <a:extLst>
              <a:ext uri="{FF2B5EF4-FFF2-40B4-BE49-F238E27FC236}">
                <a16:creationId xmlns:lc="http://schemas.openxmlformats.org/drawingml/2006/lockedCanvas" xmlns:a16="http://schemas.microsoft.com/office/drawing/2014/main" xmlns="" id="{21FE4F54-8EA6-4AF6-AB52-F9222AC31417}"/>
              </a:ext>
            </a:extLst>
          </p:cNvPr>
          <p:cNvPicPr>
            <a:picLocks noGrp="1" noChangeAspect="1"/>
          </p:cNvPicPr>
          <p:nvPr>
            <p:ph sz="quarter" idx="13"/>
          </p:nvPr>
        </p:nvPicPr>
        <p:blipFill>
          <a:blip r:embed="rId2"/>
          <a:srcRect l="12902" r="12902"/>
          <a:stretch>
            <a:fillRect/>
          </a:stretch>
        </p:blipFill>
        <p:spPr>
          <a:xfrm>
            <a:off x="323528" y="1058863"/>
            <a:ext cx="5723322" cy="3889375"/>
          </a:xfrm>
          <a:prstGeom prst="rect">
            <a:avLst/>
          </a:prstGeom>
        </p:spPr>
      </p:pic>
    </p:spTree>
    <p:extLst>
      <p:ext uri="{BB962C8B-B14F-4D97-AF65-F5344CB8AC3E}">
        <p14:creationId xmlns:p14="http://schemas.microsoft.com/office/powerpoint/2010/main" val="36360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IMPORTANCE BAR</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6156176" y="2009394"/>
            <a:ext cx="2311168" cy="2585466"/>
          </a:xfrm>
        </p:spPr>
        <p:txBody>
          <a:bodyPr>
            <a:normAutofit fontScale="92500" lnSpcReduction="10000"/>
          </a:bodyPr>
          <a:lstStyle/>
          <a:p>
            <a:pPr marL="0" indent="0">
              <a:buNone/>
            </a:pPr>
            <a:r>
              <a:rPr lang="en-US" dirty="0">
                <a:solidFill>
                  <a:schemeClr val="tx1">
                    <a:lumMod val="95000"/>
                    <a:lumOff val="5000"/>
                  </a:schemeClr>
                </a:solidFill>
                <a:latin typeface="Times New Roman" pitchFamily="18" charset="0"/>
                <a:cs typeface="Times New Roman" pitchFamily="18" charset="0"/>
              </a:rPr>
              <a:t>Using the Random Forest Classifier we were able to get the importance data and dropped the least contributing feature columns</a:t>
            </a:r>
            <a:r>
              <a:rPr lang="en-US" dirty="0" smtClean="0">
                <a:solidFill>
                  <a:schemeClr val="tx1">
                    <a:lumMod val="95000"/>
                    <a:lumOff val="5000"/>
                  </a:schemeClr>
                </a:solidFill>
                <a:latin typeface="Times New Roman" pitchFamily="18" charset="0"/>
                <a:cs typeface="Times New Roman" pitchFamily="18" charset="0"/>
              </a:rPr>
              <a:t>.</a:t>
            </a:r>
            <a:endParaRPr lang="en-IN" dirty="0">
              <a:solidFill>
                <a:schemeClr val="tx1">
                  <a:lumMod val="95000"/>
                  <a:lumOff val="5000"/>
                </a:schemeClr>
              </a:solidFill>
              <a:latin typeface="Times New Roman" pitchFamily="18" charset="0"/>
              <a:cs typeface="Times New Roman" pitchFamily="18" charset="0"/>
            </a:endParaRPr>
          </a:p>
        </p:txBody>
      </p:sp>
      <p:pic>
        <p:nvPicPr>
          <p:cNvPr id="5" name="Content Placeholder 4">
            <a:extLst>
              <a:ext uri="{FF2B5EF4-FFF2-40B4-BE49-F238E27FC236}">
                <a16:creationId xmlns:lc="http://schemas.openxmlformats.org/drawingml/2006/lockedCanvas" xmlns:a16="http://schemas.microsoft.com/office/drawing/2014/main" xmlns="" id="{331F5A67-DE4A-4A90-B785-C1743A6F23DC}"/>
              </a:ext>
            </a:extLst>
          </p:cNvPr>
          <p:cNvPicPr>
            <a:picLocks noGrp="1" noChangeAspect="1"/>
          </p:cNvPicPr>
          <p:nvPr>
            <p:ph sz="quarter" idx="13"/>
          </p:nvPr>
        </p:nvPicPr>
        <p:blipFill>
          <a:blip r:embed="rId2"/>
          <a:srcRect l="6547" r="6547"/>
          <a:stretch>
            <a:fillRect/>
          </a:stretch>
        </p:blipFill>
        <p:spPr>
          <a:xfrm>
            <a:off x="107504" y="1419225"/>
            <a:ext cx="5562143" cy="3600450"/>
          </a:xfrm>
          <a:prstGeom prst="rect">
            <a:avLst/>
          </a:prstGeom>
        </p:spPr>
      </p:pic>
    </p:spTree>
    <p:extLst>
      <p:ext uri="{BB962C8B-B14F-4D97-AF65-F5344CB8AC3E}">
        <p14:creationId xmlns:p14="http://schemas.microsoft.com/office/powerpoint/2010/main" val="1261246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CLASSIFICATION FUNCTION</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5796136" y="2009394"/>
            <a:ext cx="2880320" cy="2585466"/>
          </a:xfrm>
        </p:spPr>
        <p:txBody>
          <a:bodyPr>
            <a:normAutofit fontScale="70000" lnSpcReduction="20000"/>
          </a:bodyPr>
          <a:lstStyle/>
          <a:p>
            <a:pPr marL="0" indent="0">
              <a:buNone/>
            </a:pPr>
            <a:r>
              <a:rPr lang="en-US" dirty="0">
                <a:solidFill>
                  <a:schemeClr val="tx1">
                    <a:lumMod val="95000"/>
                    <a:lumOff val="5000"/>
                  </a:schemeClr>
                </a:solidFill>
                <a:latin typeface="Times New Roman" pitchFamily="18" charset="0"/>
                <a:cs typeface="Times New Roman" pitchFamily="18" charset="0"/>
              </a:rPr>
              <a:t>I created this classification function to obtain the various input model details along with metric information on accuracy, cross validation, the classification report and the difference between accuracy and cross validation using 5 folds to avoid </a:t>
            </a:r>
            <a:r>
              <a:rPr lang="en-US" dirty="0" err="1">
                <a:solidFill>
                  <a:schemeClr val="tx1">
                    <a:lumMod val="95000"/>
                    <a:lumOff val="5000"/>
                  </a:schemeClr>
                </a:solidFill>
                <a:latin typeface="Times New Roman" pitchFamily="18" charset="0"/>
                <a:cs typeface="Times New Roman" pitchFamily="18" charset="0"/>
              </a:rPr>
              <a:t>overfitting</a:t>
            </a:r>
            <a:r>
              <a:rPr lang="en-US" dirty="0">
                <a:solidFill>
                  <a:schemeClr val="tx1">
                    <a:lumMod val="95000"/>
                    <a:lumOff val="5000"/>
                  </a:schemeClr>
                </a:solidFill>
                <a:latin typeface="Times New Roman" pitchFamily="18" charset="0"/>
                <a:cs typeface="Times New Roman" pitchFamily="18" charset="0"/>
              </a:rPr>
              <a:t> and </a:t>
            </a:r>
            <a:r>
              <a:rPr lang="en-US" dirty="0" err="1">
                <a:solidFill>
                  <a:schemeClr val="tx1">
                    <a:lumMod val="95000"/>
                    <a:lumOff val="5000"/>
                  </a:schemeClr>
                </a:solidFill>
                <a:latin typeface="Times New Roman" pitchFamily="18" charset="0"/>
                <a:cs typeface="Times New Roman" pitchFamily="18" charset="0"/>
              </a:rPr>
              <a:t>underfitting</a:t>
            </a:r>
            <a:r>
              <a:rPr lang="en-US" dirty="0">
                <a:solidFill>
                  <a:schemeClr val="tx1">
                    <a:lumMod val="95000"/>
                    <a:lumOff val="5000"/>
                  </a:schemeClr>
                </a:solidFill>
                <a:latin typeface="Times New Roman" pitchFamily="18" charset="0"/>
                <a:cs typeface="Times New Roman" pitchFamily="18" charset="0"/>
              </a:rPr>
              <a:t> concerns</a:t>
            </a:r>
            <a:r>
              <a:rPr lang="en-US" dirty="0" smtClean="0">
                <a:solidFill>
                  <a:schemeClr val="tx1">
                    <a:lumMod val="95000"/>
                    <a:lumOff val="5000"/>
                  </a:schemeClr>
                </a:solidFill>
                <a:latin typeface="Times New Roman" pitchFamily="18" charset="0"/>
                <a:cs typeface="Times New Roman" pitchFamily="18" charset="0"/>
              </a:rPr>
              <a:t>.</a:t>
            </a:r>
            <a:endParaRPr lang="en-IN" dirty="0">
              <a:solidFill>
                <a:schemeClr val="tx1">
                  <a:lumMod val="95000"/>
                  <a:lumOff val="5000"/>
                </a:schemeClr>
              </a:solidFill>
              <a:latin typeface="Times New Roman" pitchFamily="18" charset="0"/>
              <a:cs typeface="Times New Roman" pitchFamily="18" charset="0"/>
            </a:endParaRPr>
          </a:p>
        </p:txBody>
      </p:sp>
      <p:pic>
        <p:nvPicPr>
          <p:cNvPr id="5" name="Content Placeholder 4">
            <a:extLst>
              <a:ext uri="{FF2B5EF4-FFF2-40B4-BE49-F238E27FC236}">
                <a16:creationId xmlns:lc="http://schemas.openxmlformats.org/drawingml/2006/lockedCanvas" xmlns:a16="http://schemas.microsoft.com/office/drawing/2014/main" xmlns="" id="{9C737EB6-2844-4060-A399-3F57E8AC99E4}"/>
              </a:ext>
            </a:extLst>
          </p:cNvPr>
          <p:cNvPicPr>
            <a:picLocks noGrp="1" noChangeAspect="1"/>
          </p:cNvPicPr>
          <p:nvPr>
            <p:ph sz="quarter" idx="13"/>
          </p:nvPr>
        </p:nvPicPr>
        <p:blipFill>
          <a:blip r:embed="rId2"/>
          <a:stretch>
            <a:fillRect/>
          </a:stretch>
        </p:blipFill>
        <p:spPr>
          <a:xfrm>
            <a:off x="363636" y="1131888"/>
            <a:ext cx="5032177" cy="3816350"/>
          </a:xfrm>
          <a:prstGeom prst="rect">
            <a:avLst/>
          </a:prstGeom>
        </p:spPr>
      </p:pic>
    </p:spTree>
    <p:extLst>
      <p:ext uri="{BB962C8B-B14F-4D97-AF65-F5344CB8AC3E}">
        <p14:creationId xmlns:p14="http://schemas.microsoft.com/office/powerpoint/2010/main" val="392921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419622"/>
            <a:ext cx="8496944" cy="3175000"/>
          </a:xfrm>
        </p:spPr>
        <p:txBody>
          <a:bodyPr>
            <a:noAutofit/>
          </a:bodyPr>
          <a:lstStyle/>
          <a:p>
            <a:pPr marL="0" indent="0">
              <a:buNone/>
            </a:pPr>
            <a:r>
              <a:rPr lang="en-US" sz="1800" b="1" dirty="0">
                <a:solidFill>
                  <a:srgbClr val="000000"/>
                </a:solidFill>
                <a:latin typeface="Times New Roman" pitchFamily="18" charset="0"/>
                <a:cs typeface="Times New Roman" pitchFamily="18" charset="0"/>
              </a:rPr>
              <a:t>Problem Statement:</a:t>
            </a:r>
          </a:p>
          <a:p>
            <a:pPr marL="0" indent="0">
              <a:buNone/>
            </a:pPr>
            <a:r>
              <a:rPr lang="en-US" sz="1800" dirty="0" smtClean="0">
                <a:solidFill>
                  <a:srgbClr val="000000"/>
                </a:solidFill>
                <a:latin typeface="Times New Roman" pitchFamily="18" charset="0"/>
                <a:cs typeface="Times New Roman" pitchFamily="18" charset="0"/>
              </a:rPr>
              <a:t>A </a:t>
            </a:r>
            <a:r>
              <a:rPr lang="en-US" sz="1800" dirty="0">
                <a:solidFill>
                  <a:srgbClr val="000000"/>
                </a:solidFill>
                <a:latin typeface="Times New Roman" pitchFamily="18" charset="0"/>
                <a:cs typeface="Times New Roman" pitchFamily="18" charset="0"/>
              </a:rPr>
              <a:t>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1800" dirty="0" smtClean="0">
                <a:solidFill>
                  <a:srgbClr val="000000"/>
                </a:solidFill>
                <a:latin typeface="Times New Roman" pitchFamily="18" charset="0"/>
                <a:cs typeface="Times New Roman" pitchFamily="18" charset="0"/>
              </a:rPr>
              <a:t>.</a:t>
            </a:r>
            <a:endParaRPr lang="en-US" sz="1800" dirty="0">
              <a:solidFill>
                <a:srgbClr val="000000"/>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549388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MACHINE LEARNING MODELS</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5868144" y="2009394"/>
            <a:ext cx="2599200" cy="2218540"/>
          </a:xfrm>
        </p:spPr>
        <p:txBody>
          <a:bodyPr>
            <a:normAutofit fontScale="85000" lnSpcReduction="10000"/>
          </a:bodyPr>
          <a:lstStyle/>
          <a:p>
            <a:pPr marL="0" indent="0">
              <a:buNone/>
            </a:pPr>
            <a:r>
              <a:rPr lang="en-US" dirty="0">
                <a:solidFill>
                  <a:schemeClr val="tx1">
                    <a:lumMod val="95000"/>
                    <a:lumOff val="5000"/>
                  </a:schemeClr>
                </a:solidFill>
                <a:latin typeface="Times New Roman" pitchFamily="18" charset="0"/>
                <a:cs typeface="Times New Roman" pitchFamily="18" charset="0"/>
              </a:rPr>
              <a:t>I made use of </a:t>
            </a:r>
            <a:r>
              <a:rPr lang="en-US" dirty="0" smtClean="0">
                <a:solidFill>
                  <a:schemeClr val="tx1">
                    <a:lumMod val="95000"/>
                    <a:lumOff val="5000"/>
                  </a:schemeClr>
                </a:solidFill>
                <a:latin typeface="Times New Roman" pitchFamily="18" charset="0"/>
                <a:cs typeface="Times New Roman" pitchFamily="18" charset="0"/>
              </a:rPr>
              <a:t>6 </a:t>
            </a:r>
            <a:r>
              <a:rPr lang="en-US" dirty="0">
                <a:solidFill>
                  <a:schemeClr val="tx1">
                    <a:lumMod val="95000"/>
                    <a:lumOff val="5000"/>
                  </a:schemeClr>
                </a:solidFill>
                <a:latin typeface="Times New Roman" pitchFamily="18" charset="0"/>
                <a:cs typeface="Times New Roman" pitchFamily="18" charset="0"/>
              </a:rPr>
              <a:t>Classification Machine Learning Models to check through the best accuracy along with cross validation score</a:t>
            </a:r>
            <a:r>
              <a:rPr lang="en-US" dirty="0" smtClean="0">
                <a:solidFill>
                  <a:schemeClr val="tx1">
                    <a:lumMod val="95000"/>
                    <a:lumOff val="5000"/>
                  </a:schemeClr>
                </a:solidFill>
                <a:latin typeface="Times New Roman" pitchFamily="18" charset="0"/>
                <a:cs typeface="Times New Roman" pitchFamily="18" charset="0"/>
              </a:rPr>
              <a:t>.</a:t>
            </a:r>
            <a:endParaRPr lang="en-IN" dirty="0">
              <a:solidFill>
                <a:schemeClr val="tx1">
                  <a:lumMod val="95000"/>
                  <a:lumOff val="5000"/>
                </a:schemeClr>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23529" y="1347614"/>
            <a:ext cx="455988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84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REPORT OF BEST MODEL</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5580112" y="2009394"/>
            <a:ext cx="2887232" cy="2146532"/>
          </a:xfrm>
        </p:spPr>
        <p:txBody>
          <a:bodyPr>
            <a:normAutofit/>
          </a:bodyPr>
          <a:lstStyle/>
          <a:p>
            <a:pPr marL="0" indent="0">
              <a:buNone/>
            </a:pPr>
            <a:r>
              <a:rPr lang="en-US" sz="2000" dirty="0">
                <a:solidFill>
                  <a:schemeClr val="tx1">
                    <a:lumMod val="95000"/>
                    <a:lumOff val="5000"/>
                  </a:schemeClr>
                </a:solidFill>
                <a:latin typeface="Times New Roman" pitchFamily="18" charset="0"/>
                <a:cs typeface="Times New Roman" pitchFamily="18" charset="0"/>
              </a:rPr>
              <a:t>I </a:t>
            </a:r>
            <a:r>
              <a:rPr lang="en-US" sz="2000" dirty="0" smtClean="0">
                <a:solidFill>
                  <a:schemeClr val="tx1">
                    <a:lumMod val="95000"/>
                    <a:lumOff val="5000"/>
                  </a:schemeClr>
                </a:solidFill>
                <a:latin typeface="Times New Roman" pitchFamily="18" charset="0"/>
                <a:cs typeface="Times New Roman" pitchFamily="18" charset="0"/>
              </a:rPr>
              <a:t>choose </a:t>
            </a:r>
            <a:r>
              <a:rPr lang="en-US" sz="2000" dirty="0">
                <a:solidFill>
                  <a:schemeClr val="tx1">
                    <a:lumMod val="95000"/>
                    <a:lumOff val="5000"/>
                  </a:schemeClr>
                </a:solidFill>
                <a:latin typeface="Times New Roman" pitchFamily="18" charset="0"/>
                <a:cs typeface="Times New Roman" pitchFamily="18" charset="0"/>
              </a:rPr>
              <a:t>Extra Trees Classifier as my best model and then proceed to perform hyper parameter tuning on the </a:t>
            </a:r>
            <a:r>
              <a:rPr lang="en-US" sz="2000" dirty="0" smtClean="0">
                <a:solidFill>
                  <a:schemeClr val="tx1">
                    <a:lumMod val="95000"/>
                    <a:lumOff val="5000"/>
                  </a:schemeClr>
                </a:solidFill>
                <a:latin typeface="Times New Roman" pitchFamily="18" charset="0"/>
                <a:cs typeface="Times New Roman" pitchFamily="18" charset="0"/>
              </a:rPr>
              <a:t>same</a:t>
            </a:r>
            <a:endParaRPr lang="en-IN" sz="2000" dirty="0">
              <a:solidFill>
                <a:schemeClr val="tx1">
                  <a:lumMod val="95000"/>
                  <a:lumOff val="5000"/>
                </a:schemeClr>
              </a:solidFill>
              <a:latin typeface="Times New Roman" pitchFamily="18" charset="0"/>
              <a:cs typeface="Times New Roman" pitchFamily="18" charset="0"/>
            </a:endParaRPr>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55291" y="1657976"/>
            <a:ext cx="4239217" cy="241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241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4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HYPER PARAMETER TUNING</a:t>
            </a:r>
            <a:endParaRPr lang="en-IN" sz="3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203598"/>
            <a:ext cx="4176464"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1790"/>
            <a:ext cx="53054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950965"/>
            <a:ext cx="15049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362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HYPER PARAMETER TUNING</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Content Placeholder 4">
            <a:extLst>
              <a:ext uri="{FF2B5EF4-FFF2-40B4-BE49-F238E27FC236}">
                <a16:creationId xmlns:lc="http://schemas.openxmlformats.org/drawingml/2006/lockedCanvas" xmlns:a16="http://schemas.microsoft.com/office/drawing/2014/main" xmlns="" id="{483B4582-2FC1-4931-88C1-0AE22703661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3528" y="1419622"/>
            <a:ext cx="4175125" cy="3399385"/>
          </a:xfrm>
          <a:prstGeom prst="rect">
            <a:avLst/>
          </a:prstGeom>
        </p:spPr>
      </p:pic>
      <p:pic>
        <p:nvPicPr>
          <p:cNvPr id="6" name="Content Placeholder 5">
            <a:extLst>
              <a:ext uri="{FF2B5EF4-FFF2-40B4-BE49-F238E27FC236}">
                <a16:creationId xmlns:lc="http://schemas.openxmlformats.org/drawingml/2006/lockedCanvas" xmlns:a16="http://schemas.microsoft.com/office/drawing/2014/main" xmlns="" id="{A6EC5DCD-7277-478E-ABB4-70C8FDB8087D}"/>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29432" y="1275606"/>
            <a:ext cx="3679335" cy="3599607"/>
          </a:xfrm>
          <a:prstGeom prst="rect">
            <a:avLst/>
          </a:prstGeom>
        </p:spPr>
      </p:pic>
    </p:spTree>
    <p:extLst>
      <p:ext uri="{BB962C8B-B14F-4D97-AF65-F5344CB8AC3E}">
        <p14:creationId xmlns:p14="http://schemas.microsoft.com/office/powerpoint/2010/main" val="424195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1635646"/>
            <a:ext cx="7408333" cy="2958976"/>
          </a:xfrm>
        </p:spPr>
        <p:txBody>
          <a:bodyPr>
            <a:normAutofit fontScale="92500" lnSpcReduction="10000"/>
          </a:bodyPr>
          <a:lstStyle/>
          <a:p>
            <a:pPr>
              <a:buClr>
                <a:schemeClr val="tx1"/>
              </a:buClr>
              <a:buFont typeface="Wingdings" pitchFamily="2" charset="2"/>
              <a:buChar char="§"/>
            </a:pPr>
            <a:r>
              <a:rPr lang="en-US" sz="2200" dirty="0">
                <a:solidFill>
                  <a:schemeClr val="tx1">
                    <a:lumMod val="95000"/>
                    <a:lumOff val="5000"/>
                  </a:schemeClr>
                </a:solidFill>
                <a:latin typeface="Times New Roman" pitchFamily="18" charset="0"/>
                <a:cs typeface="Times New Roman" pitchFamily="18" charset="0"/>
              </a:rPr>
              <a:t>Key Findings and Conclusions of the Study: From the final model MFI can find if a person will return money or not and should a MFI provide a load to that person or not judging from the various features taken into consideration.</a:t>
            </a:r>
          </a:p>
          <a:p>
            <a:pPr>
              <a:buClr>
                <a:schemeClr val="tx1"/>
              </a:buClr>
              <a:buFont typeface="Wingdings" pitchFamily="2" charset="2"/>
              <a:buChar char="§"/>
            </a:pPr>
            <a:r>
              <a:rPr lang="en-US" sz="2200" dirty="0" smtClean="0">
                <a:solidFill>
                  <a:schemeClr val="tx1">
                    <a:lumMod val="95000"/>
                    <a:lumOff val="5000"/>
                  </a:schemeClr>
                </a:solidFill>
                <a:latin typeface="Times New Roman" pitchFamily="18" charset="0"/>
                <a:cs typeface="Times New Roman" pitchFamily="18" charset="0"/>
              </a:rPr>
              <a:t>Learning </a:t>
            </a:r>
            <a:r>
              <a:rPr lang="en-US" sz="2200" dirty="0">
                <a:solidFill>
                  <a:schemeClr val="tx1">
                    <a:lumMod val="95000"/>
                    <a:lumOff val="5000"/>
                  </a:schemeClr>
                </a:solidFill>
                <a:latin typeface="Times New Roman" pitchFamily="18" charset="0"/>
                <a:cs typeface="Times New Roman" pitchFamily="18" charset="0"/>
              </a:rPr>
              <a:t>Outcomes of the Study in respect of Data Science: I built multiple classification models and did not rely on one single model for getting better accuracy and using cross validation comparison I ensured that the model does not fall into </a:t>
            </a:r>
            <a:r>
              <a:rPr lang="en-US" sz="2200" dirty="0" err="1">
                <a:solidFill>
                  <a:schemeClr val="tx1">
                    <a:lumMod val="95000"/>
                    <a:lumOff val="5000"/>
                  </a:schemeClr>
                </a:solidFill>
                <a:latin typeface="Times New Roman" pitchFamily="18" charset="0"/>
                <a:cs typeface="Times New Roman" pitchFamily="18" charset="0"/>
              </a:rPr>
              <a:t>overfitting</a:t>
            </a:r>
            <a:r>
              <a:rPr lang="en-US" sz="2200" dirty="0">
                <a:solidFill>
                  <a:schemeClr val="tx1">
                    <a:lumMod val="95000"/>
                    <a:lumOff val="5000"/>
                  </a:schemeClr>
                </a:solidFill>
                <a:latin typeface="Times New Roman" pitchFamily="18" charset="0"/>
                <a:cs typeface="Times New Roman" pitchFamily="18" charset="0"/>
              </a:rPr>
              <a:t> and </a:t>
            </a:r>
            <a:r>
              <a:rPr lang="en-US" sz="2200" dirty="0" err="1">
                <a:solidFill>
                  <a:schemeClr val="tx1">
                    <a:lumMod val="95000"/>
                    <a:lumOff val="5000"/>
                  </a:schemeClr>
                </a:solidFill>
                <a:latin typeface="Times New Roman" pitchFamily="18" charset="0"/>
                <a:cs typeface="Times New Roman" pitchFamily="18" charset="0"/>
              </a:rPr>
              <a:t>underfitting</a:t>
            </a:r>
            <a:r>
              <a:rPr lang="en-US" sz="2200" dirty="0">
                <a:solidFill>
                  <a:schemeClr val="tx1">
                    <a:lumMod val="95000"/>
                    <a:lumOff val="5000"/>
                  </a:schemeClr>
                </a:solidFill>
                <a:latin typeface="Times New Roman" pitchFamily="18" charset="0"/>
                <a:cs typeface="Times New Roman" pitchFamily="18" charset="0"/>
              </a:rPr>
              <a:t> issues. I picked the best one and performed hyper parameter tuning on it to enhance the scores.</a:t>
            </a:r>
          </a:p>
          <a:p>
            <a:pPr marL="0" indent="0">
              <a:buNone/>
            </a:pPr>
            <a:endParaRPr lang="en-IN" dirty="0"/>
          </a:p>
        </p:txBody>
      </p:sp>
      <p:sp>
        <p:nvSpPr>
          <p:cNvPr id="3" name="Title 2"/>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19421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347614"/>
            <a:ext cx="7740849" cy="3247008"/>
          </a:xfrm>
        </p:spPr>
        <p:txBody>
          <a:bodyPr>
            <a:normAutofit fontScale="92500"/>
          </a:bodyPr>
          <a:lstStyle/>
          <a:p>
            <a:pPr>
              <a:buClr>
                <a:schemeClr val="tx1"/>
              </a:buClr>
              <a:buFont typeface="Wingdings" pitchFamily="2" charset="2"/>
              <a:buChar char="§"/>
            </a:pPr>
            <a:r>
              <a:rPr lang="en-US" sz="2200" dirty="0">
                <a:solidFill>
                  <a:schemeClr val="tx1">
                    <a:lumMod val="95000"/>
                    <a:lumOff val="5000"/>
                  </a:schemeClr>
                </a:solidFill>
                <a:latin typeface="Times New Roman" pitchFamily="18" charset="0"/>
                <a:cs typeface="Times New Roman" pitchFamily="18" charset="0"/>
              </a:rPr>
              <a:t>Limitation is it will only work for this particular use case and will need to be modified if tried to be utilized on a different scenario but on a similar scale. </a:t>
            </a:r>
          </a:p>
          <a:p>
            <a:pPr>
              <a:buClr>
                <a:schemeClr val="tx1"/>
              </a:buClr>
              <a:buFont typeface="Wingdings" pitchFamily="2" charset="2"/>
              <a:buChar char="§"/>
            </a:pPr>
            <a:r>
              <a:rPr lang="en-US" sz="2200" dirty="0" smtClean="0">
                <a:solidFill>
                  <a:schemeClr val="tx1">
                    <a:lumMod val="95000"/>
                    <a:lumOff val="5000"/>
                  </a:schemeClr>
                </a:solidFill>
                <a:latin typeface="Times New Roman" pitchFamily="18" charset="0"/>
                <a:cs typeface="Times New Roman" pitchFamily="18" charset="0"/>
              </a:rPr>
              <a:t>Scope </a:t>
            </a:r>
            <a:r>
              <a:rPr lang="en-US" sz="2200" dirty="0">
                <a:solidFill>
                  <a:schemeClr val="tx1">
                    <a:lumMod val="95000"/>
                    <a:lumOff val="5000"/>
                  </a:schemeClr>
                </a:solidFill>
                <a:latin typeface="Times New Roman" pitchFamily="18" charset="0"/>
                <a:cs typeface="Times New Roman" pitchFamily="18" charset="0"/>
              </a:rPr>
              <a:t>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sz="2200" dirty="0">
              <a:solidFill>
                <a:schemeClr val="tx1">
                  <a:lumMod val="95000"/>
                  <a:lumOff val="5000"/>
                </a:schemeClr>
              </a:solidFill>
              <a:latin typeface="Times New Roman" pitchFamily="18" charset="0"/>
              <a:cs typeface="Times New Roman" pitchFamily="18" charset="0"/>
            </a:endParaRPr>
          </a:p>
          <a:p>
            <a:pPr marL="0" indent="0">
              <a:buNone/>
            </a:pPr>
            <a:endParaRPr lang="en-IN" dirty="0"/>
          </a:p>
        </p:txBody>
      </p:sp>
      <p:sp>
        <p:nvSpPr>
          <p:cNvPr id="3" name="Title 2"/>
          <p:cNvSpPr>
            <a:spLocks noGrp="1"/>
          </p:cNvSpPr>
          <p:nvPr>
            <p:ph type="title"/>
          </p:nvPr>
        </p:nvSpPr>
        <p:spPr/>
        <p:txBody>
          <a:bodyPr>
            <a:noAutofit/>
          </a:bodyPr>
          <a:lstStyle/>
          <a:p>
            <a:r>
              <a:rPr lang="en-IN" sz="3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LIMITATIONS OF THIS WORK AND SCOPE FOR FUTURE WORK</a:t>
            </a:r>
            <a:endParaRPr lang="en-IN" sz="30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664893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3718"/>
            <a:ext cx="8229600" cy="939546"/>
          </a:xfrm>
        </p:spPr>
        <p:txBody>
          <a:bodyPr/>
          <a:lstStyle/>
          <a:p>
            <a:r>
              <a:rPr lang="en-IN" b="1"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IN" b="1"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49494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915566"/>
            <a:ext cx="8280920" cy="4227934"/>
          </a:xfrm>
        </p:spPr>
        <p:txBody>
          <a:bodyPr>
            <a:noAutofit/>
          </a:bodyPr>
          <a:lstStyle/>
          <a:p>
            <a:pPr marL="0" indent="0">
              <a:buNone/>
            </a:pPr>
            <a:r>
              <a:rPr lang="en-US" sz="1800" dirty="0">
                <a:solidFill>
                  <a:srgbClr val="000000"/>
                </a:solidFill>
                <a:latin typeface="Times New Roman" pitchFamily="18" charset="0"/>
                <a:cs typeface="Times New Roman" pitchFamily="18" charset="0"/>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r>
              <a:rPr lang="en-US" sz="1800" dirty="0" smtClean="0">
                <a:solidFill>
                  <a:srgbClr val="000000"/>
                </a:solidFill>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61283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203598"/>
            <a:ext cx="7740849" cy="3391024"/>
          </a:xfrm>
        </p:spPr>
        <p:txBody>
          <a:bodyPr>
            <a:normAutofit/>
          </a:bodyPr>
          <a:lstStyle/>
          <a:p>
            <a:pPr marL="0" indent="0">
              <a:buNone/>
            </a:pPr>
            <a:endParaRPr lang="en-IN" sz="1800" dirty="0">
              <a:latin typeface="Times New Roman" pitchFamily="18" charset="0"/>
              <a:cs typeface="Times New Roman" pitchFamily="18" charset="0"/>
            </a:endParaRPr>
          </a:p>
          <a:p>
            <a:pPr>
              <a:buClr>
                <a:schemeClr val="tx1"/>
              </a:buClr>
              <a:buFont typeface="Wingdings" pitchFamily="2" charset="2"/>
              <a:buChar char="v"/>
            </a:pPr>
            <a:r>
              <a:rPr lang="en-US" sz="1800" dirty="0">
                <a:solidFill>
                  <a:srgbClr val="000000"/>
                </a:solidFill>
                <a:latin typeface="Times New Roman" pitchFamily="18" charset="0"/>
                <a:cs typeface="Times New Roman" pitchFamily="18" charset="0"/>
              </a:rPr>
              <a:t>Build a model which can be used to predict in terms of a probability for each loan transaction, whether the customer will be paying back the loaned amount within 5 days of insurance of loan.</a:t>
            </a:r>
          </a:p>
          <a:p>
            <a:pPr>
              <a:buClr>
                <a:schemeClr val="tx1"/>
              </a:buClr>
              <a:buFont typeface="Wingdings" pitchFamily="2" charset="2"/>
              <a:buChar char="v"/>
            </a:pPr>
            <a:r>
              <a:rPr lang="en-US" sz="1800" dirty="0">
                <a:solidFill>
                  <a:srgbClr val="000000"/>
                </a:solidFill>
                <a:latin typeface="Times New Roman" pitchFamily="18" charset="0"/>
                <a:cs typeface="Times New Roman" pitchFamily="18" charset="0"/>
              </a:rPr>
              <a:t>In this case, Label ‘1’ indicates that the loan has been paid i.e. Non- defaulter, while, Label ‘0’ indicates that the loan has not been paid i.e. defaulter.</a:t>
            </a:r>
            <a:endParaRPr lang="en-IN" sz="1800" dirty="0"/>
          </a:p>
        </p:txBody>
      </p:sp>
      <p:sp>
        <p:nvSpPr>
          <p:cNvPr id="3" name="Title 2"/>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EXCERCISE</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85842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1491630"/>
            <a:ext cx="7596833" cy="3168352"/>
          </a:xfrm>
        </p:spPr>
        <p:txBody>
          <a:bodyPr>
            <a:normAutofit fontScale="85000" lnSpcReduction="10000"/>
          </a:bodyPr>
          <a:lstStyle/>
          <a:p>
            <a:pPr>
              <a:buClr>
                <a:schemeClr val="tx1"/>
              </a:buClr>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There are no null values in the dataset.</a:t>
            </a:r>
          </a:p>
          <a:p>
            <a:pPr>
              <a:buClr>
                <a:schemeClr val="tx1"/>
              </a:buClr>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There may be some customers with no loan history.</a:t>
            </a:r>
          </a:p>
          <a:p>
            <a:pPr>
              <a:buClr>
                <a:schemeClr val="tx1"/>
              </a:buClr>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The dataset is imbalanced. Label ‘1’ has approximately 87.5 percent records, while, label ‘0’ has approximately 12.5 percent records.</a:t>
            </a:r>
          </a:p>
          <a:p>
            <a:pPr>
              <a:buClr>
                <a:schemeClr val="tx1"/>
              </a:buClr>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For some features, there may be values which might not be realistic. You may have to observe them and treat them with a suitable explanation.</a:t>
            </a:r>
          </a:p>
          <a:p>
            <a:pPr>
              <a:buClr>
                <a:schemeClr val="tx1"/>
              </a:buClr>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You might come across outliers in some features which you need to handle as per your understanding. Keep in mind that data is expensive and we cannot lose more than 7-8 percent of the total data.</a:t>
            </a:r>
            <a:endParaRPr lang="en-IN" dirty="0">
              <a:solidFill>
                <a:schemeClr val="tx1">
                  <a:lumMod val="95000"/>
                  <a:lumOff val="5000"/>
                </a:schemeClr>
              </a:solidFill>
              <a:latin typeface="Times New Roman" pitchFamily="18" charset="0"/>
              <a:cs typeface="Times New Roman" pitchFamily="18" charset="0"/>
            </a:endParaRPr>
          </a:p>
          <a:p>
            <a:pPr marL="0" indent="0">
              <a:buNone/>
            </a:pPr>
            <a:endParaRPr lang="en-IN" dirty="0"/>
          </a:p>
        </p:txBody>
      </p:sp>
      <p:sp>
        <p:nvSpPr>
          <p:cNvPr id="3" name="Title 2"/>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POINTS TO REMEMBER</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4378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275606"/>
            <a:ext cx="8424936" cy="3528392"/>
          </a:xfrm>
        </p:spPr>
        <p:txBody>
          <a:bodyPr/>
          <a:lstStyle/>
          <a:p>
            <a:pPr marL="0" indent="0">
              <a:buNone/>
            </a:pPr>
            <a:r>
              <a:rPr lang="en-US" sz="1800" dirty="0" smtClean="0">
                <a:solidFill>
                  <a:schemeClr val="tx1">
                    <a:lumMod val="95000"/>
                    <a:lumOff val="5000"/>
                  </a:schemeClr>
                </a:solidFill>
                <a:latin typeface="Times New Roman" pitchFamily="18" charset="0"/>
                <a:cs typeface="Times New Roman" pitchFamily="18" charset="0"/>
              </a:rPr>
              <a:t>1. Analytical </a:t>
            </a:r>
            <a:r>
              <a:rPr lang="en-US" sz="1800" dirty="0">
                <a:solidFill>
                  <a:schemeClr val="tx1">
                    <a:lumMod val="95000"/>
                    <a:lumOff val="5000"/>
                  </a:schemeClr>
                </a:solidFill>
                <a:latin typeface="Times New Roman" pitchFamily="18" charset="0"/>
                <a:cs typeface="Times New Roman" pitchFamily="18" charset="0"/>
              </a:rPr>
              <a:t>Problem Framing</a:t>
            </a:r>
          </a:p>
          <a:p>
            <a:pPr lvl="1">
              <a:buClr>
                <a:schemeClr val="tx1"/>
              </a:buClr>
              <a:buFont typeface="Arial" pitchFamily="34" charset="0"/>
              <a:buChar char="•"/>
            </a:pPr>
            <a:r>
              <a:rPr lang="en-US" sz="1800" dirty="0">
                <a:solidFill>
                  <a:schemeClr val="tx1">
                    <a:lumMod val="95000"/>
                    <a:lumOff val="5000"/>
                  </a:schemeClr>
                </a:solidFill>
                <a:latin typeface="Times New Roman" pitchFamily="18" charset="0"/>
                <a:cs typeface="Times New Roman" pitchFamily="18" charset="0"/>
              </a:rPr>
              <a:t>Exploratory Data Analysis (EDA)</a:t>
            </a:r>
          </a:p>
          <a:p>
            <a:pPr lvl="1">
              <a:buClr>
                <a:schemeClr val="tx1"/>
              </a:buClr>
              <a:buFont typeface="Arial" pitchFamily="34" charset="0"/>
              <a:buChar char="•"/>
            </a:pPr>
            <a:r>
              <a:rPr lang="en-US" sz="1800" dirty="0">
                <a:solidFill>
                  <a:schemeClr val="tx1">
                    <a:lumMod val="95000"/>
                    <a:lumOff val="5000"/>
                  </a:schemeClr>
                </a:solidFill>
                <a:latin typeface="Times New Roman" pitchFamily="18" charset="0"/>
                <a:cs typeface="Times New Roman" pitchFamily="18" charset="0"/>
              </a:rPr>
              <a:t>Visualizations</a:t>
            </a:r>
          </a:p>
          <a:p>
            <a:pPr marL="0" indent="0">
              <a:buNone/>
            </a:pPr>
            <a:r>
              <a:rPr lang="en-US" sz="1800" dirty="0" smtClean="0">
                <a:solidFill>
                  <a:schemeClr val="tx1">
                    <a:lumMod val="95000"/>
                    <a:lumOff val="5000"/>
                  </a:schemeClr>
                </a:solidFill>
                <a:latin typeface="Times New Roman" pitchFamily="18" charset="0"/>
                <a:cs typeface="Times New Roman" pitchFamily="18" charset="0"/>
              </a:rPr>
              <a:t>2. Data </a:t>
            </a:r>
            <a:r>
              <a:rPr lang="en-US" sz="1800" dirty="0">
                <a:solidFill>
                  <a:schemeClr val="tx1">
                    <a:lumMod val="95000"/>
                    <a:lumOff val="5000"/>
                  </a:schemeClr>
                </a:solidFill>
                <a:latin typeface="Times New Roman" pitchFamily="18" charset="0"/>
                <a:cs typeface="Times New Roman" pitchFamily="18" charset="0"/>
              </a:rPr>
              <a:t>Pre-Processing on train and test datasets</a:t>
            </a:r>
          </a:p>
          <a:p>
            <a:pPr marL="0" indent="0">
              <a:buNone/>
            </a:pPr>
            <a:r>
              <a:rPr lang="en-US" sz="1800" dirty="0" smtClean="0">
                <a:solidFill>
                  <a:schemeClr val="tx1">
                    <a:lumMod val="95000"/>
                    <a:lumOff val="5000"/>
                  </a:schemeClr>
                </a:solidFill>
                <a:latin typeface="Times New Roman" pitchFamily="18" charset="0"/>
                <a:cs typeface="Times New Roman" pitchFamily="18" charset="0"/>
              </a:rPr>
              <a:t>3. Model/s </a:t>
            </a:r>
            <a:r>
              <a:rPr lang="en-US" sz="1800" dirty="0">
                <a:solidFill>
                  <a:schemeClr val="tx1">
                    <a:lumMod val="95000"/>
                    <a:lumOff val="5000"/>
                  </a:schemeClr>
                </a:solidFill>
                <a:latin typeface="Times New Roman" pitchFamily="18" charset="0"/>
                <a:cs typeface="Times New Roman" pitchFamily="18" charset="0"/>
              </a:rPr>
              <a:t>Development and Evaluation</a:t>
            </a:r>
          </a:p>
          <a:p>
            <a:pPr marL="0" indent="0">
              <a:buNone/>
            </a:pPr>
            <a:r>
              <a:rPr lang="en-US" sz="1800" dirty="0" smtClean="0">
                <a:solidFill>
                  <a:schemeClr val="tx1">
                    <a:lumMod val="95000"/>
                    <a:lumOff val="5000"/>
                  </a:schemeClr>
                </a:solidFill>
                <a:latin typeface="Times New Roman" pitchFamily="18" charset="0"/>
                <a:cs typeface="Times New Roman" pitchFamily="18" charset="0"/>
              </a:rPr>
              <a:t>4. Performing </a:t>
            </a:r>
            <a:r>
              <a:rPr lang="en-US" sz="1800" dirty="0">
                <a:solidFill>
                  <a:schemeClr val="tx1">
                    <a:lumMod val="95000"/>
                    <a:lumOff val="5000"/>
                  </a:schemeClr>
                </a:solidFill>
                <a:latin typeface="Times New Roman" pitchFamily="18" charset="0"/>
                <a:cs typeface="Times New Roman" pitchFamily="18" charset="0"/>
              </a:rPr>
              <a:t>hyper parameter tuning, saving the best model and predicting the label</a:t>
            </a:r>
          </a:p>
          <a:p>
            <a:pPr marL="0" indent="0">
              <a:buNone/>
            </a:pPr>
            <a:r>
              <a:rPr lang="en-US" sz="1800" dirty="0" smtClean="0">
                <a:solidFill>
                  <a:schemeClr val="tx1">
                    <a:lumMod val="95000"/>
                    <a:lumOff val="5000"/>
                  </a:schemeClr>
                </a:solidFill>
                <a:latin typeface="Times New Roman" pitchFamily="18" charset="0"/>
                <a:cs typeface="Times New Roman" pitchFamily="18" charset="0"/>
              </a:rPr>
              <a:t>5. Conclusion </a:t>
            </a:r>
            <a:r>
              <a:rPr lang="en-US" sz="1800" dirty="0">
                <a:solidFill>
                  <a:schemeClr val="tx1">
                    <a:lumMod val="95000"/>
                    <a:lumOff val="5000"/>
                  </a:schemeClr>
                </a:solidFill>
                <a:latin typeface="Times New Roman" pitchFamily="18" charset="0"/>
                <a:cs typeface="Times New Roman" pitchFamily="18" charset="0"/>
              </a:rPr>
              <a:t>and future work discussion</a:t>
            </a:r>
          </a:p>
          <a:p>
            <a:pPr marL="0" indent="0">
              <a:buNone/>
            </a:pPr>
            <a:endParaRPr lang="en-IN" dirty="0"/>
          </a:p>
        </p:txBody>
      </p:sp>
      <p:sp>
        <p:nvSpPr>
          <p:cNvPr id="3" name="Title 2"/>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PROJECT GOALS</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95257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DATA DESCRIPTION</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251520" y="1203598"/>
            <a:ext cx="4464496" cy="3939902"/>
          </a:xfrm>
        </p:spPr>
        <p:txBody>
          <a:bodyPr>
            <a:noAutofit/>
          </a:bodyPr>
          <a:lstStyle/>
          <a:p>
            <a:pPr>
              <a:buClr>
                <a:schemeClr val="tx1"/>
              </a:buClr>
              <a:buFont typeface="Wingdings" pitchFamily="2" charset="2"/>
              <a:buChar char="Ø"/>
            </a:pPr>
            <a:r>
              <a:rPr lang="en-US" sz="1600" dirty="0">
                <a:solidFill>
                  <a:srgbClr val="000000"/>
                </a:solidFill>
                <a:latin typeface="Times New Roman" pitchFamily="18" charset="0"/>
                <a:cs typeface="Times New Roman" pitchFamily="18" charset="0"/>
              </a:rPr>
              <a:t>label : Flag indicating whether the user paid back the credit amount within 5 days of issuing the loan {1:success, 0:failure}</a:t>
            </a:r>
          </a:p>
          <a:p>
            <a:pPr>
              <a:buClr>
                <a:schemeClr val="tx1"/>
              </a:buClr>
              <a:buFont typeface="Wingdings" pitchFamily="2" charset="2"/>
              <a:buChar char="Ø"/>
            </a:pPr>
            <a:r>
              <a:rPr lang="en-US" sz="1600" dirty="0" err="1">
                <a:solidFill>
                  <a:srgbClr val="000000"/>
                </a:solidFill>
                <a:latin typeface="Times New Roman" pitchFamily="18" charset="0"/>
                <a:cs typeface="Times New Roman" pitchFamily="18" charset="0"/>
              </a:rPr>
              <a:t>msisdn</a:t>
            </a:r>
            <a:r>
              <a:rPr lang="en-US" sz="1600" dirty="0">
                <a:solidFill>
                  <a:srgbClr val="000000"/>
                </a:solidFill>
                <a:latin typeface="Times New Roman" pitchFamily="18" charset="0"/>
                <a:cs typeface="Times New Roman" pitchFamily="18" charset="0"/>
              </a:rPr>
              <a:t> : Mobile number of user</a:t>
            </a:r>
          </a:p>
          <a:p>
            <a:pPr>
              <a:buClr>
                <a:schemeClr val="tx1"/>
              </a:buClr>
              <a:buFont typeface="Wingdings" pitchFamily="2" charset="2"/>
              <a:buChar char="Ø"/>
            </a:pPr>
            <a:r>
              <a:rPr lang="en-US" sz="1600" dirty="0" err="1">
                <a:solidFill>
                  <a:srgbClr val="000000"/>
                </a:solidFill>
                <a:latin typeface="Times New Roman" pitchFamily="18" charset="0"/>
                <a:cs typeface="Times New Roman" pitchFamily="18" charset="0"/>
              </a:rPr>
              <a:t>aon</a:t>
            </a:r>
            <a:r>
              <a:rPr lang="en-US" sz="1600" dirty="0">
                <a:solidFill>
                  <a:srgbClr val="000000"/>
                </a:solidFill>
                <a:latin typeface="Times New Roman" pitchFamily="18" charset="0"/>
                <a:cs typeface="Times New Roman" pitchFamily="18" charset="0"/>
              </a:rPr>
              <a:t> : Age on cellular network in days</a:t>
            </a:r>
          </a:p>
          <a:p>
            <a:pPr>
              <a:buClr>
                <a:schemeClr val="tx1"/>
              </a:buClr>
              <a:buFont typeface="Wingdings" pitchFamily="2" charset="2"/>
              <a:buChar char="Ø"/>
            </a:pPr>
            <a:r>
              <a:rPr lang="en-US" sz="1600" dirty="0">
                <a:solidFill>
                  <a:srgbClr val="000000"/>
                </a:solidFill>
                <a:latin typeface="Times New Roman" pitchFamily="18" charset="0"/>
                <a:cs typeface="Times New Roman" pitchFamily="18" charset="0"/>
              </a:rPr>
              <a:t>daily_decr30 : Daily amount spent from main account, averaged over last 30 days (in Indonesian Rupiah)</a:t>
            </a:r>
          </a:p>
          <a:p>
            <a:pPr>
              <a:buClr>
                <a:schemeClr val="tx1"/>
              </a:buClr>
              <a:buFont typeface="Wingdings" pitchFamily="2" charset="2"/>
              <a:buChar char="Ø"/>
            </a:pPr>
            <a:r>
              <a:rPr lang="en-US" sz="1600" dirty="0">
                <a:solidFill>
                  <a:srgbClr val="000000"/>
                </a:solidFill>
                <a:latin typeface="Times New Roman" pitchFamily="18" charset="0"/>
                <a:cs typeface="Times New Roman" pitchFamily="18" charset="0"/>
              </a:rPr>
              <a:t>daily_decr90 : Daily amount spent from main account, averaged over last 90 days (in Indonesian Rupiah)</a:t>
            </a:r>
          </a:p>
          <a:p>
            <a:pPr>
              <a:buClr>
                <a:schemeClr val="tx1"/>
              </a:buClr>
              <a:buFont typeface="Wingdings" pitchFamily="2" charset="2"/>
              <a:buChar char="Ø"/>
            </a:pPr>
            <a:r>
              <a:rPr lang="en-US" sz="1600" dirty="0">
                <a:solidFill>
                  <a:srgbClr val="000000"/>
                </a:solidFill>
                <a:latin typeface="Times New Roman" pitchFamily="18" charset="0"/>
                <a:cs typeface="Times New Roman" pitchFamily="18" charset="0"/>
              </a:rPr>
              <a:t>rental30 : Average main account balance over last 30 days</a:t>
            </a:r>
          </a:p>
          <a:p>
            <a:pPr>
              <a:buClr>
                <a:schemeClr val="tx1"/>
              </a:buClr>
              <a:buFont typeface="Wingdings" pitchFamily="2" charset="2"/>
              <a:buChar char="Ø"/>
            </a:pPr>
            <a:r>
              <a:rPr lang="en-US" sz="1600" dirty="0">
                <a:solidFill>
                  <a:srgbClr val="000000"/>
                </a:solidFill>
                <a:latin typeface="Times New Roman" pitchFamily="18" charset="0"/>
                <a:cs typeface="Times New Roman" pitchFamily="18" charset="0"/>
              </a:rPr>
              <a:t>rental90 : Average main account balance over last 90 days</a:t>
            </a:r>
          </a:p>
          <a:p>
            <a:pPr marL="0" indent="0">
              <a:buNone/>
            </a:pPr>
            <a:endParaRPr lang="en-IN" sz="1600" dirty="0">
              <a:latin typeface="Times New Roman" pitchFamily="18" charset="0"/>
              <a:cs typeface="Times New Roman" pitchFamily="18" charset="0"/>
            </a:endParaRPr>
          </a:p>
        </p:txBody>
      </p:sp>
      <p:sp>
        <p:nvSpPr>
          <p:cNvPr id="4" name="Content Placeholder 3"/>
          <p:cNvSpPr>
            <a:spLocks noGrp="1"/>
          </p:cNvSpPr>
          <p:nvPr>
            <p:ph sz="quarter" idx="14"/>
          </p:nvPr>
        </p:nvSpPr>
        <p:spPr>
          <a:xfrm>
            <a:off x="4788024" y="1203598"/>
            <a:ext cx="4032448" cy="3888432"/>
          </a:xfrm>
        </p:spPr>
        <p:txBody>
          <a:bodyPr>
            <a:normAutofit/>
          </a:bodyPr>
          <a:lstStyle/>
          <a:p>
            <a:pPr>
              <a:buClr>
                <a:schemeClr val="tx1"/>
              </a:buClr>
              <a:buFont typeface="Wingdings" pitchFamily="2" charset="2"/>
              <a:buChar char="Ø"/>
            </a:pPr>
            <a:r>
              <a:rPr lang="en-US" sz="1600" dirty="0" err="1">
                <a:solidFill>
                  <a:srgbClr val="000000"/>
                </a:solidFill>
                <a:latin typeface="Times New Roman" pitchFamily="18" charset="0"/>
                <a:cs typeface="Times New Roman" pitchFamily="18" charset="0"/>
              </a:rPr>
              <a:t>last_rech_date_ma</a:t>
            </a:r>
            <a:r>
              <a:rPr lang="en-US" sz="1600" dirty="0">
                <a:solidFill>
                  <a:srgbClr val="000000"/>
                </a:solidFill>
                <a:latin typeface="Times New Roman" pitchFamily="18" charset="0"/>
                <a:cs typeface="Times New Roman" pitchFamily="18" charset="0"/>
              </a:rPr>
              <a:t> : Number of days till last recharge of main </a:t>
            </a:r>
            <a:r>
              <a:rPr lang="en-US" sz="1600" dirty="0" smtClean="0">
                <a:solidFill>
                  <a:srgbClr val="000000"/>
                </a:solidFill>
                <a:latin typeface="Times New Roman" pitchFamily="18" charset="0"/>
                <a:cs typeface="Times New Roman" pitchFamily="18" charset="0"/>
              </a:rPr>
              <a:t>account</a:t>
            </a:r>
          </a:p>
          <a:p>
            <a:pPr>
              <a:buClr>
                <a:schemeClr val="tx1"/>
              </a:buClr>
              <a:buFont typeface="Wingdings" pitchFamily="2" charset="2"/>
              <a:buChar char="Ø"/>
            </a:pPr>
            <a:r>
              <a:rPr lang="en-US" sz="1600" dirty="0" err="1">
                <a:solidFill>
                  <a:srgbClr val="000000"/>
                </a:solidFill>
                <a:latin typeface="Times New Roman" pitchFamily="18" charset="0"/>
                <a:cs typeface="Times New Roman" pitchFamily="18" charset="0"/>
              </a:rPr>
              <a:t>last_rech_date_da</a:t>
            </a:r>
            <a:r>
              <a:rPr lang="en-US" sz="1600" dirty="0">
                <a:solidFill>
                  <a:srgbClr val="000000"/>
                </a:solidFill>
                <a:latin typeface="Times New Roman" pitchFamily="18" charset="0"/>
                <a:cs typeface="Times New Roman" pitchFamily="18" charset="0"/>
              </a:rPr>
              <a:t> : Number of days till last recharge of data account</a:t>
            </a:r>
          </a:p>
          <a:p>
            <a:pPr>
              <a:buClr>
                <a:schemeClr val="tx1"/>
              </a:buClr>
              <a:buFont typeface="Wingdings" pitchFamily="2" charset="2"/>
              <a:buChar char="Ø"/>
            </a:pPr>
            <a:r>
              <a:rPr lang="en-US" sz="1600" dirty="0" err="1">
                <a:solidFill>
                  <a:srgbClr val="000000"/>
                </a:solidFill>
                <a:latin typeface="Times New Roman" pitchFamily="18" charset="0"/>
                <a:cs typeface="Times New Roman" pitchFamily="18" charset="0"/>
              </a:rPr>
              <a:t>last_rech_amt_ma</a:t>
            </a:r>
            <a:r>
              <a:rPr lang="en-US" sz="1600" dirty="0">
                <a:solidFill>
                  <a:srgbClr val="000000"/>
                </a:solidFill>
                <a:latin typeface="Times New Roman" pitchFamily="18" charset="0"/>
                <a:cs typeface="Times New Roman" pitchFamily="18" charset="0"/>
              </a:rPr>
              <a:t> : Amount of last recharge of main account (in Indonesian Rupiah)</a:t>
            </a:r>
          </a:p>
          <a:p>
            <a:pPr>
              <a:buClr>
                <a:schemeClr val="tx1"/>
              </a:buClr>
              <a:buFont typeface="Wingdings" pitchFamily="2" charset="2"/>
              <a:buChar char="Ø"/>
            </a:pPr>
            <a:r>
              <a:rPr lang="en-US" sz="1600" dirty="0">
                <a:solidFill>
                  <a:srgbClr val="000000"/>
                </a:solidFill>
                <a:latin typeface="Times New Roman" pitchFamily="18" charset="0"/>
                <a:cs typeface="Times New Roman" pitchFamily="18" charset="0"/>
              </a:rPr>
              <a:t>cnt_ma_rech30 : Number of times main account got recharged in last 30 days</a:t>
            </a:r>
          </a:p>
          <a:p>
            <a:pPr>
              <a:buClr>
                <a:schemeClr val="tx1"/>
              </a:buClr>
              <a:buFont typeface="Wingdings" pitchFamily="2" charset="2"/>
              <a:buChar char="Ø"/>
            </a:pPr>
            <a:r>
              <a:rPr lang="en-US" sz="1600" dirty="0">
                <a:solidFill>
                  <a:srgbClr val="000000"/>
                </a:solidFill>
                <a:latin typeface="Times New Roman" pitchFamily="18" charset="0"/>
                <a:cs typeface="Times New Roman" pitchFamily="18" charset="0"/>
              </a:rPr>
              <a:t>fr_ma_rech30 : Frequency of main account recharged in last 30 </a:t>
            </a:r>
            <a:r>
              <a:rPr lang="en-US" sz="1600" dirty="0" smtClean="0">
                <a:solidFill>
                  <a:srgbClr val="000000"/>
                </a:solidFill>
                <a:latin typeface="Times New Roman" pitchFamily="18" charset="0"/>
                <a:cs typeface="Times New Roman" pitchFamily="18" charset="0"/>
              </a:rPr>
              <a:t>days</a:t>
            </a:r>
          </a:p>
          <a:p>
            <a:pPr>
              <a:buClr>
                <a:schemeClr val="tx1"/>
              </a:buClr>
              <a:buFont typeface="Wingdings" pitchFamily="2" charset="2"/>
              <a:buChar char="Ø"/>
            </a:pPr>
            <a:r>
              <a:rPr lang="en-US" sz="1600" dirty="0">
                <a:solidFill>
                  <a:srgbClr val="000000"/>
                </a:solidFill>
                <a:latin typeface="Times New Roman" pitchFamily="18" charset="0"/>
                <a:cs typeface="Times New Roman" pitchFamily="18" charset="0"/>
              </a:rPr>
              <a:t>sumamnt_ma_rech30 : Total amount of recharge in main account over last 30 days (in Indonesian Rupiah)</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08045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DATA DESCRIPTION</a:t>
            </a:r>
            <a:endParaRPr lang="en-IN" sz="36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251520" y="1275606"/>
            <a:ext cx="4464496" cy="3672408"/>
          </a:xfrm>
        </p:spPr>
        <p:txBody>
          <a:bodyPr>
            <a:normAutofit fontScale="70000" lnSpcReduction="20000"/>
          </a:bodyPr>
          <a:lstStyle/>
          <a:p>
            <a:pPr>
              <a:buClr>
                <a:schemeClr val="tx1"/>
              </a:buClr>
              <a:buFont typeface="Wingdings" pitchFamily="2" charset="2"/>
              <a:buChar char="Ø"/>
            </a:pPr>
            <a:r>
              <a:rPr lang="en-US" dirty="0">
                <a:solidFill>
                  <a:srgbClr val="000000"/>
                </a:solidFill>
                <a:latin typeface="Times New Roman" pitchFamily="18" charset="0"/>
                <a:cs typeface="Times New Roman" pitchFamily="18" charset="0"/>
              </a:rPr>
              <a:t>medianamnt_ma_rech30 : Median of amount of recharges done in main account over last 30 days at user level (in Indonesian Rupiah)</a:t>
            </a:r>
          </a:p>
          <a:p>
            <a:pPr>
              <a:buClr>
                <a:schemeClr val="tx1"/>
              </a:buClr>
              <a:buFont typeface="Wingdings" pitchFamily="2" charset="2"/>
              <a:buChar char="Ø"/>
            </a:pPr>
            <a:r>
              <a:rPr lang="en-US" dirty="0">
                <a:solidFill>
                  <a:srgbClr val="000000"/>
                </a:solidFill>
                <a:latin typeface="Times New Roman" pitchFamily="18" charset="0"/>
                <a:cs typeface="Times New Roman" pitchFamily="18" charset="0"/>
              </a:rPr>
              <a:t>medianmarechprebal30 : Median of main account balance just before recharge in last 30 days at user level (in Indonesian Rupiah)</a:t>
            </a:r>
          </a:p>
          <a:p>
            <a:pPr>
              <a:buClr>
                <a:schemeClr val="tx1"/>
              </a:buClr>
              <a:buFont typeface="Wingdings" pitchFamily="2" charset="2"/>
              <a:buChar char="Ø"/>
            </a:pPr>
            <a:r>
              <a:rPr lang="en-US" dirty="0">
                <a:solidFill>
                  <a:srgbClr val="000000"/>
                </a:solidFill>
                <a:latin typeface="Times New Roman" pitchFamily="18" charset="0"/>
                <a:cs typeface="Times New Roman" pitchFamily="18" charset="0"/>
              </a:rPr>
              <a:t>cnt_ma_rech90 : Number of times main account got recharged in last 90 days</a:t>
            </a:r>
          </a:p>
          <a:p>
            <a:pPr>
              <a:buClr>
                <a:schemeClr val="tx1"/>
              </a:buClr>
              <a:buFont typeface="Wingdings" pitchFamily="2" charset="2"/>
              <a:buChar char="Ø"/>
            </a:pPr>
            <a:r>
              <a:rPr lang="en-US" dirty="0">
                <a:solidFill>
                  <a:srgbClr val="000000"/>
                </a:solidFill>
                <a:latin typeface="Times New Roman" pitchFamily="18" charset="0"/>
                <a:cs typeface="Times New Roman" pitchFamily="18" charset="0"/>
              </a:rPr>
              <a:t>fr_ma_rech90 : Frequency of main account recharged in last 90 days</a:t>
            </a:r>
          </a:p>
          <a:p>
            <a:pPr>
              <a:buClr>
                <a:schemeClr val="tx1"/>
              </a:buClr>
              <a:buFont typeface="Wingdings" pitchFamily="2" charset="2"/>
              <a:buChar char="Ø"/>
            </a:pPr>
            <a:r>
              <a:rPr lang="en-US" dirty="0">
                <a:solidFill>
                  <a:srgbClr val="000000"/>
                </a:solidFill>
                <a:latin typeface="Times New Roman" pitchFamily="18" charset="0"/>
                <a:cs typeface="Times New Roman" pitchFamily="18" charset="0"/>
              </a:rPr>
              <a:t>sumamnt_ma_rech90 : Total amount of recharge in main account over last 90 days (in Indonesian Rupiah)</a:t>
            </a:r>
          </a:p>
          <a:p>
            <a:pPr>
              <a:buClr>
                <a:schemeClr val="tx1"/>
              </a:buClr>
              <a:buFont typeface="Wingdings" pitchFamily="2" charset="2"/>
              <a:buChar char="Ø"/>
            </a:pPr>
            <a:r>
              <a:rPr lang="en-US" dirty="0">
                <a:solidFill>
                  <a:srgbClr val="000000"/>
                </a:solidFill>
                <a:latin typeface="Times New Roman" pitchFamily="18" charset="0"/>
                <a:cs typeface="Times New Roman" pitchFamily="18" charset="0"/>
              </a:rPr>
              <a:t>medianamnt_ma_rech90 : Median of amount of recharges done in main account over last 90 days at user level (in Indonesian Rupiah</a:t>
            </a:r>
            <a:r>
              <a:rPr lang="en-US" dirty="0" smtClean="0">
                <a:solidFill>
                  <a:srgbClr val="000000"/>
                </a:solidFill>
                <a:latin typeface="Times New Roman" pitchFamily="18" charset="0"/>
                <a:cs typeface="Times New Roman" pitchFamily="18" charset="0"/>
              </a:rPr>
              <a:t>)</a:t>
            </a:r>
            <a:endParaRPr lang="en-US" dirty="0">
              <a:solidFill>
                <a:srgbClr val="000000"/>
              </a:solidFill>
              <a:latin typeface="Times New Roman" pitchFamily="18" charset="0"/>
              <a:cs typeface="Times New Roman" pitchFamily="18" charset="0"/>
            </a:endParaRPr>
          </a:p>
        </p:txBody>
      </p:sp>
      <p:sp>
        <p:nvSpPr>
          <p:cNvPr id="4" name="Content Placeholder 3"/>
          <p:cNvSpPr>
            <a:spLocks noGrp="1"/>
          </p:cNvSpPr>
          <p:nvPr>
            <p:ph sz="quarter" idx="14"/>
          </p:nvPr>
        </p:nvSpPr>
        <p:spPr>
          <a:xfrm>
            <a:off x="4788024" y="1275606"/>
            <a:ext cx="4032448" cy="3867894"/>
          </a:xfrm>
        </p:spPr>
        <p:txBody>
          <a:bodyPr>
            <a:noAutofit/>
          </a:bodyPr>
          <a:lstStyle/>
          <a:p>
            <a:pPr>
              <a:buClr>
                <a:schemeClr val="tx1"/>
              </a:buClr>
              <a:buFont typeface="Wingdings" pitchFamily="2" charset="2"/>
              <a:buChar char="Ø"/>
            </a:pPr>
            <a:r>
              <a:rPr lang="en-US" sz="1700" dirty="0">
                <a:solidFill>
                  <a:srgbClr val="000000"/>
                </a:solidFill>
                <a:latin typeface="Times New Roman" pitchFamily="18" charset="0"/>
                <a:cs typeface="Times New Roman" pitchFamily="18" charset="0"/>
              </a:rPr>
              <a:t>medianmarechprebal90 : Median of main account balance just before recharge in last 90 days at user level (in Indonesian Rupiah)</a:t>
            </a:r>
          </a:p>
          <a:p>
            <a:pPr>
              <a:buClr>
                <a:schemeClr val="tx1"/>
              </a:buClr>
              <a:buFont typeface="Wingdings" pitchFamily="2" charset="2"/>
              <a:buChar char="Ø"/>
            </a:pPr>
            <a:r>
              <a:rPr lang="en-US" sz="1700" dirty="0">
                <a:solidFill>
                  <a:srgbClr val="000000"/>
                </a:solidFill>
                <a:latin typeface="Times New Roman" pitchFamily="18" charset="0"/>
                <a:cs typeface="Times New Roman" pitchFamily="18" charset="0"/>
              </a:rPr>
              <a:t>cnt_da_rech30 : Number of times data account got recharged in last 30 days</a:t>
            </a:r>
          </a:p>
          <a:p>
            <a:pPr>
              <a:buClr>
                <a:schemeClr val="tx1"/>
              </a:buClr>
              <a:buFont typeface="Wingdings" pitchFamily="2" charset="2"/>
              <a:buChar char="Ø"/>
            </a:pPr>
            <a:r>
              <a:rPr lang="en-US" sz="1700" dirty="0">
                <a:solidFill>
                  <a:srgbClr val="000000"/>
                </a:solidFill>
                <a:latin typeface="Times New Roman" pitchFamily="18" charset="0"/>
                <a:cs typeface="Times New Roman" pitchFamily="18" charset="0"/>
              </a:rPr>
              <a:t>fr_da_rech30 : Frequency of data account recharged in last 30 days</a:t>
            </a:r>
          </a:p>
          <a:p>
            <a:pPr>
              <a:buClr>
                <a:schemeClr val="tx1"/>
              </a:buClr>
              <a:buFont typeface="Wingdings" pitchFamily="2" charset="2"/>
              <a:buChar char="Ø"/>
            </a:pPr>
            <a:r>
              <a:rPr lang="en-US" sz="1700" dirty="0">
                <a:solidFill>
                  <a:srgbClr val="000000"/>
                </a:solidFill>
                <a:latin typeface="Times New Roman" pitchFamily="18" charset="0"/>
                <a:cs typeface="Times New Roman" pitchFamily="18" charset="0"/>
              </a:rPr>
              <a:t>cnt_da_rech90 : Number of </a:t>
            </a:r>
            <a:r>
              <a:rPr lang="en-US" sz="1700" dirty="0" smtClean="0">
                <a:solidFill>
                  <a:srgbClr val="000000"/>
                </a:solidFill>
                <a:latin typeface="Times New Roman" pitchFamily="18" charset="0"/>
                <a:cs typeface="Times New Roman" pitchFamily="18" charset="0"/>
              </a:rPr>
              <a:t>times </a:t>
            </a:r>
            <a:r>
              <a:rPr lang="en-US" sz="1700" dirty="0">
                <a:solidFill>
                  <a:srgbClr val="000000"/>
                </a:solidFill>
                <a:latin typeface="Times New Roman" pitchFamily="18" charset="0"/>
                <a:cs typeface="Times New Roman" pitchFamily="18" charset="0"/>
              </a:rPr>
              <a:t>data account got recharged in last 90 </a:t>
            </a:r>
            <a:r>
              <a:rPr lang="en-US" sz="1700" dirty="0" smtClean="0">
                <a:solidFill>
                  <a:srgbClr val="000000"/>
                </a:solidFill>
                <a:latin typeface="Times New Roman" pitchFamily="18" charset="0"/>
                <a:cs typeface="Times New Roman" pitchFamily="18" charset="0"/>
              </a:rPr>
              <a:t>days</a:t>
            </a:r>
          </a:p>
          <a:p>
            <a:pPr>
              <a:buClr>
                <a:schemeClr val="tx1"/>
              </a:buClr>
              <a:buFont typeface="Wingdings" pitchFamily="2" charset="2"/>
              <a:buChar char="Ø"/>
            </a:pPr>
            <a:r>
              <a:rPr lang="en-US" sz="1700" dirty="0" smtClean="0">
                <a:solidFill>
                  <a:srgbClr val="000000"/>
                </a:solidFill>
                <a:latin typeface="Times New Roman" pitchFamily="18" charset="0"/>
                <a:cs typeface="Times New Roman" pitchFamily="18" charset="0"/>
              </a:rPr>
              <a:t>fr_da_rech90 </a:t>
            </a:r>
            <a:r>
              <a:rPr lang="en-US" sz="1700" dirty="0">
                <a:solidFill>
                  <a:srgbClr val="000000"/>
                </a:solidFill>
                <a:latin typeface="Times New Roman" pitchFamily="18" charset="0"/>
                <a:cs typeface="Times New Roman" pitchFamily="18" charset="0"/>
              </a:rPr>
              <a:t>: Frequency of data account recharged in last 90 </a:t>
            </a:r>
            <a:r>
              <a:rPr lang="en-US" sz="1700" dirty="0" smtClean="0">
                <a:solidFill>
                  <a:srgbClr val="000000"/>
                </a:solidFill>
                <a:latin typeface="Times New Roman" pitchFamily="18" charset="0"/>
                <a:cs typeface="Times New Roman" pitchFamily="18" charset="0"/>
              </a:rPr>
              <a:t>days</a:t>
            </a:r>
          </a:p>
          <a:p>
            <a:pPr>
              <a:buClr>
                <a:schemeClr val="tx1"/>
              </a:buClr>
              <a:buFont typeface="Wingdings" pitchFamily="2" charset="2"/>
              <a:buChar char="Ø"/>
            </a:pPr>
            <a:r>
              <a:rPr lang="en-US" sz="1700" dirty="0" smtClean="0">
                <a:solidFill>
                  <a:srgbClr val="000000"/>
                </a:solidFill>
                <a:latin typeface="Times New Roman" pitchFamily="18" charset="0"/>
                <a:cs typeface="Times New Roman" pitchFamily="18" charset="0"/>
              </a:rPr>
              <a:t>cnt_loans30 </a:t>
            </a:r>
            <a:r>
              <a:rPr lang="en-US" sz="1700" dirty="0">
                <a:solidFill>
                  <a:srgbClr val="000000"/>
                </a:solidFill>
                <a:latin typeface="Times New Roman" pitchFamily="18" charset="0"/>
                <a:cs typeface="Times New Roman" pitchFamily="18" charset="0"/>
              </a:rPr>
              <a:t>: Number of loans taken by user in last 30 days</a:t>
            </a:r>
            <a:endParaRPr lang="en-IN" sz="1700" dirty="0">
              <a:latin typeface="Times New Roman" pitchFamily="18" charset="0"/>
              <a:cs typeface="Times New Roman" pitchFamily="18" charset="0"/>
            </a:endParaRPr>
          </a:p>
        </p:txBody>
      </p:sp>
    </p:spTree>
    <p:extLst>
      <p:ext uri="{BB962C8B-B14F-4D97-AF65-F5344CB8AC3E}">
        <p14:creationId xmlns:p14="http://schemas.microsoft.com/office/powerpoint/2010/main" val="417109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EXPLORATORY DATA ANALYSIS</a:t>
            </a:r>
            <a:endParaRPr lang="en-IN" sz="34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251520" y="1203598"/>
            <a:ext cx="4247327" cy="3744416"/>
          </a:xfrm>
        </p:spPr>
        <p:txBody>
          <a:bodyPr>
            <a:normAutofit fontScale="62500" lnSpcReduction="20000"/>
          </a:bodyPr>
          <a:lstStyle/>
          <a:p>
            <a:pPr>
              <a:buClr>
                <a:schemeClr val="tx1"/>
              </a:buClr>
              <a:buFont typeface="Wingdings" pitchFamily="2" charset="2"/>
              <a:buChar char="v"/>
            </a:pPr>
            <a:r>
              <a:rPr lang="en-US" sz="2600" dirty="0">
                <a:solidFill>
                  <a:schemeClr val="tx1">
                    <a:lumMod val="95000"/>
                    <a:lumOff val="5000"/>
                  </a:schemeClr>
                </a:solidFill>
                <a:latin typeface="Times New Roman" pitchFamily="18" charset="0"/>
                <a:ea typeface="Cambria" panose="02040503050406030204" pitchFamily="18" charset="0"/>
                <a:cs typeface="Times New Roman" pitchFamily="18" charset="0"/>
              </a:rPr>
              <a:t>First I have imported the necessary libraries and loaded the entire dataset in our </a:t>
            </a:r>
            <a:r>
              <a:rPr lang="en-US" sz="2600" dirty="0" err="1">
                <a:solidFill>
                  <a:schemeClr val="tx1">
                    <a:lumMod val="95000"/>
                    <a:lumOff val="5000"/>
                  </a:schemeClr>
                </a:solidFill>
                <a:latin typeface="Times New Roman" pitchFamily="18" charset="0"/>
                <a:ea typeface="Cambria" panose="02040503050406030204" pitchFamily="18" charset="0"/>
                <a:cs typeface="Times New Roman" pitchFamily="18" charset="0"/>
              </a:rPr>
              <a:t>Jupyter</a:t>
            </a:r>
            <a:r>
              <a:rPr lang="en-US" sz="2600" dirty="0">
                <a:solidFill>
                  <a:schemeClr val="tx1">
                    <a:lumMod val="95000"/>
                    <a:lumOff val="5000"/>
                  </a:schemeClr>
                </a:solidFill>
                <a:latin typeface="Times New Roman" pitchFamily="18" charset="0"/>
                <a:ea typeface="Cambria" panose="02040503050406030204" pitchFamily="18" charset="0"/>
                <a:cs typeface="Times New Roman" pitchFamily="18" charset="0"/>
              </a:rPr>
              <a:t> Notebook and renamed the project file from untitled.</a:t>
            </a:r>
          </a:p>
          <a:p>
            <a:pPr>
              <a:buClr>
                <a:schemeClr val="tx1"/>
              </a:buClr>
              <a:buFont typeface="Wingdings" pitchFamily="2" charset="2"/>
              <a:buChar char="v"/>
            </a:pPr>
            <a:r>
              <a:rPr lang="en-US" sz="2600" dirty="0">
                <a:solidFill>
                  <a:schemeClr val="tx1">
                    <a:lumMod val="95000"/>
                    <a:lumOff val="5000"/>
                  </a:schemeClr>
                </a:solidFill>
                <a:latin typeface="Times New Roman" pitchFamily="18" charset="0"/>
                <a:ea typeface="Cambria" panose="02040503050406030204" pitchFamily="18" charset="0"/>
                <a:cs typeface="Times New Roman" pitchFamily="18" charset="0"/>
              </a:rPr>
              <a:t>Then I checked the shape of our dataset and found that we have a total of 2,09,593 rows and 37 different columns.</a:t>
            </a:r>
          </a:p>
          <a:p>
            <a:pPr>
              <a:buClr>
                <a:schemeClr val="tx1"/>
              </a:buClr>
              <a:buFont typeface="Wingdings" pitchFamily="2" charset="2"/>
              <a:buChar char="v"/>
            </a:pPr>
            <a:r>
              <a:rPr lang="en-US" sz="2600" dirty="0">
                <a:solidFill>
                  <a:schemeClr val="tx1">
                    <a:lumMod val="95000"/>
                    <a:lumOff val="5000"/>
                  </a:schemeClr>
                </a:solidFill>
                <a:latin typeface="Times New Roman" pitchFamily="18" charset="0"/>
                <a:ea typeface="Cambria" panose="02040503050406030204" pitchFamily="18" charset="0"/>
                <a:cs typeface="Times New Roman" pitchFamily="18" charset="0"/>
              </a:rPr>
              <a:t>We don’t have any null values or missing values present in our dataset.</a:t>
            </a:r>
          </a:p>
          <a:p>
            <a:pPr>
              <a:buClr>
                <a:schemeClr val="tx1"/>
              </a:buClr>
              <a:buFont typeface="Wingdings" pitchFamily="2" charset="2"/>
              <a:buChar char="v"/>
            </a:pPr>
            <a:r>
              <a:rPr lang="en-US" sz="2600" dirty="0">
                <a:solidFill>
                  <a:schemeClr val="tx1">
                    <a:lumMod val="95000"/>
                    <a:lumOff val="5000"/>
                  </a:schemeClr>
                </a:solidFill>
                <a:latin typeface="Times New Roman" pitchFamily="18" charset="0"/>
                <a:ea typeface="Cambria" panose="02040503050406030204" pitchFamily="18" charset="0"/>
                <a:cs typeface="Times New Roman" pitchFamily="18" charset="0"/>
              </a:rPr>
              <a:t>There was only one duplicate row/record in our dataset and I removed it from our dataset.</a:t>
            </a:r>
          </a:p>
          <a:p>
            <a:pPr>
              <a:buClr>
                <a:schemeClr val="tx1"/>
              </a:buClr>
              <a:buFont typeface="Wingdings" pitchFamily="2" charset="2"/>
              <a:buChar char="v"/>
            </a:pPr>
            <a:r>
              <a:rPr lang="en-US" sz="2600" dirty="0">
                <a:solidFill>
                  <a:schemeClr val="tx1">
                    <a:lumMod val="95000"/>
                    <a:lumOff val="5000"/>
                  </a:schemeClr>
                </a:solidFill>
                <a:latin typeface="Times New Roman" pitchFamily="18" charset="0"/>
                <a:ea typeface="Cambria" panose="02040503050406030204" pitchFamily="18" charset="0"/>
                <a:cs typeface="Times New Roman" pitchFamily="18" charset="0"/>
              </a:rPr>
              <a:t>By checking the data types I came to know that our data set consists of columns have float, integer and object data type values.</a:t>
            </a:r>
          </a:p>
          <a:p>
            <a:pPr marL="0" indent="0">
              <a:buNone/>
            </a:pPr>
            <a:endParaRPr lang="en-IN" dirty="0"/>
          </a:p>
        </p:txBody>
      </p:sp>
      <p:graphicFrame>
        <p:nvGraphicFramePr>
          <p:cNvPr id="5" name="Content Placeholder 2">
            <a:extLst>
              <a:ext uri="{FF2B5EF4-FFF2-40B4-BE49-F238E27FC236}">
                <a16:creationId xmlns:lc="http://schemas.openxmlformats.org/drawingml/2006/lockedCanvas" xmlns:a16="http://schemas.microsoft.com/office/drawing/2014/main" xmlns="" id="{E3078850-7139-4C66-AB2A-3B260CFD04E3}"/>
              </a:ext>
            </a:extLst>
          </p:cNvPr>
          <p:cNvGraphicFramePr>
            <a:graphicFrameLocks noGrp="1"/>
          </p:cNvGraphicFramePr>
          <p:nvPr>
            <p:ph sz="quarter" idx="14"/>
          </p:nvPr>
        </p:nvGraphicFramePr>
        <p:xfrm>
          <a:off x="4645025" y="1203325"/>
          <a:ext cx="38227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931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154</TotalTime>
  <Words>1711</Words>
  <Application>Microsoft Office PowerPoint</Application>
  <PresentationFormat>On-screen Show (16:9)</PresentationFormat>
  <Paragraphs>95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Waveform</vt:lpstr>
      <vt:lpstr>Micro Credit Loan Defaulter Project Presentation</vt:lpstr>
      <vt:lpstr>INTRODUCTION</vt:lpstr>
      <vt:lpstr>PowerPoint Presentation</vt:lpstr>
      <vt:lpstr>EXCERCISE</vt:lpstr>
      <vt:lpstr>POINTS TO REMEMBER</vt:lpstr>
      <vt:lpstr>PROJECT GOALS</vt:lpstr>
      <vt:lpstr>DATA DESCRIPTION</vt:lpstr>
      <vt:lpstr>DATA DESCRIPTION</vt:lpstr>
      <vt:lpstr>EXPLORATORY DATA ANALYSIS</vt:lpstr>
      <vt:lpstr>DESCRIPTION</vt:lpstr>
      <vt:lpstr>UNIVARIATE ANALYSIS</vt:lpstr>
      <vt:lpstr>BIVARIATE ANALYSIS</vt:lpstr>
      <vt:lpstr>BIVARIATE ANALYSIS</vt:lpstr>
      <vt:lpstr>BIVARIATE ANALYSIS</vt:lpstr>
      <vt:lpstr>MULTIVARIATE ANALYSIS</vt:lpstr>
      <vt:lpstr>MULTIVARAITE ANALYSIS</vt:lpstr>
      <vt:lpstr>CORRELATION BAR</vt:lpstr>
      <vt:lpstr>IMPORTANCE BAR</vt:lpstr>
      <vt:lpstr>CLASSIFICATION FUNCTION</vt:lpstr>
      <vt:lpstr>MACHINE LEARNING MODELS</vt:lpstr>
      <vt:lpstr>REPORT OF BEST MODEL</vt:lpstr>
      <vt:lpstr>HYPER PARAMETER TUNING</vt:lpstr>
      <vt:lpstr>HYPER PARAMETER TUNING</vt:lpstr>
      <vt:lpstr>CONCLUSION</vt:lpstr>
      <vt:lpstr>LIMITATIONS OF THIS WORK AND SCOPE FOR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 Project Presentation</dc:title>
  <dc:creator>Windows User</dc:creator>
  <cp:lastModifiedBy>Windows User</cp:lastModifiedBy>
  <cp:revision>65</cp:revision>
  <dcterms:created xsi:type="dcterms:W3CDTF">2023-02-22T14:17:55Z</dcterms:created>
  <dcterms:modified xsi:type="dcterms:W3CDTF">2023-02-22T16:53:15Z</dcterms:modified>
</cp:coreProperties>
</file>