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3" r:id="rId1"/>
  </p:sldMasterIdLst>
  <p:sldIdLst>
    <p:sldId id="256" r:id="rId2"/>
    <p:sldId id="266" r:id="rId3"/>
    <p:sldId id="267"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246651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253275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69559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3474727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6903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1337774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2563926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3659012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extLst>
      <p:ext uri="{BB962C8B-B14F-4D97-AF65-F5344CB8AC3E}">
        <p14:creationId xmlns:p14="http://schemas.microsoft.com/office/powerpoint/2010/main" val="204497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413788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611387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154376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3757786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73332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143940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6497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129345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4/23/2024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3015551339"/>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019800" y="1819121"/>
            <a:ext cx="5429250" cy="1902187"/>
          </a:xfrm>
          <a:prstGeom prst="rect">
            <a:avLst/>
          </a:prstGeom>
        </p:spPr>
        <p:txBody>
          <a:bodyPr vert="horz" wrap="square" lIns="0" tIns="16510" rIns="0" bIns="0" rtlCol="0">
            <a:spAutoFit/>
          </a:bodyPr>
          <a:lstStyle/>
          <a:p>
            <a:pPr marL="12700">
              <a:lnSpc>
                <a:spcPct val="150000"/>
              </a:lnSpc>
              <a:spcBef>
                <a:spcPts val="130"/>
              </a:spcBef>
            </a:pPr>
            <a:r>
              <a:rPr lang="en-IN" sz="2800" dirty="0">
                <a:solidFill>
                  <a:srgbClr val="FFFF00"/>
                </a:solidFill>
                <a:latin typeface="Times New Roman" panose="02020603050405020304" pitchFamily="18" charset="0"/>
                <a:cs typeface="Times New Roman" panose="02020603050405020304" pitchFamily="18" charset="0"/>
              </a:rPr>
              <a:t>KAYALVIZHI K</a:t>
            </a:r>
          </a:p>
          <a:p>
            <a:pPr marL="12700">
              <a:lnSpc>
                <a:spcPct val="150000"/>
              </a:lnSpc>
              <a:spcBef>
                <a:spcPts val="130"/>
              </a:spcBef>
            </a:pPr>
            <a:r>
              <a:rPr lang="en-IN" sz="2800" dirty="0">
                <a:solidFill>
                  <a:srgbClr val="FFFF00"/>
                </a:solidFill>
                <a:latin typeface="Times New Roman" panose="02020603050405020304" pitchFamily="18" charset="0"/>
                <a:cs typeface="Times New Roman" panose="02020603050405020304" pitchFamily="18" charset="0"/>
              </a:rPr>
              <a:t>422521205302</a:t>
            </a:r>
          </a:p>
          <a:p>
            <a:pPr marL="12700">
              <a:lnSpc>
                <a:spcPct val="150000"/>
              </a:lnSpc>
              <a:spcBef>
                <a:spcPts val="130"/>
              </a:spcBef>
            </a:pPr>
            <a:r>
              <a:rPr lang="en-IN" sz="2800" dirty="0" err="1">
                <a:solidFill>
                  <a:srgbClr val="FFFF00"/>
                </a:solidFill>
                <a:latin typeface="Times New Roman" panose="02020603050405020304" pitchFamily="18" charset="0"/>
                <a:cs typeface="Times New Roman" panose="02020603050405020304" pitchFamily="18" charset="0"/>
              </a:rPr>
              <a:t>B.Tech</a:t>
            </a:r>
            <a:r>
              <a:rPr lang="en-IN" sz="2800" dirty="0">
                <a:solidFill>
                  <a:srgbClr val="FFFF00"/>
                </a:solidFill>
                <a:latin typeface="Times New Roman" panose="02020603050405020304" pitchFamily="18" charset="0"/>
                <a:cs typeface="Times New Roman" panose="02020603050405020304" pitchFamily="18" charset="0"/>
              </a:rPr>
              <a:t> – Information Technology</a:t>
            </a:r>
            <a:endParaRPr sz="2800" dirty="0">
              <a:solidFill>
                <a:srgbClr val="FFFF0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6106998" y="4191000"/>
            <a:ext cx="3167004" cy="628377"/>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2D936B"/>
                </a:solidFill>
                <a:latin typeface="Times New Roman" panose="02020603050405020304" pitchFamily="18" charset="0"/>
                <a:cs typeface="Times New Roman" panose="02020603050405020304" pitchFamily="18" charset="0"/>
              </a:rPr>
              <a:t>Final</a:t>
            </a:r>
            <a:r>
              <a:rPr sz="4000" b="1" spc="-40" dirty="0">
                <a:solidFill>
                  <a:srgbClr val="2D936B"/>
                </a:solidFill>
                <a:latin typeface="Times New Roman" panose="02020603050405020304" pitchFamily="18" charset="0"/>
                <a:cs typeface="Times New Roman" panose="02020603050405020304" pitchFamily="18" charset="0"/>
              </a:rPr>
              <a:t> </a:t>
            </a:r>
            <a:r>
              <a:rPr sz="4000" b="1" spc="-10" dirty="0">
                <a:solidFill>
                  <a:srgbClr val="2D936B"/>
                </a:solidFill>
                <a:latin typeface="Times New Roman" panose="02020603050405020304" pitchFamily="18" charset="0"/>
                <a:cs typeface="Times New Roman" panose="02020603050405020304" pitchFamily="18" charset="0"/>
              </a:rPr>
              <a:t>Project</a:t>
            </a:r>
            <a:endParaRPr sz="40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grpSp>
        <p:nvGrpSpPr>
          <p:cNvPr id="12" name="Group 11">
            <a:extLst>
              <a:ext uri="{FF2B5EF4-FFF2-40B4-BE49-F238E27FC236}">
                <a16:creationId xmlns:a16="http://schemas.microsoft.com/office/drawing/2014/main" id="{69D63624-B4EB-60F1-77A1-95F119C9BB78}"/>
              </a:ext>
            </a:extLst>
          </p:cNvPr>
          <p:cNvGrpSpPr/>
          <p:nvPr/>
        </p:nvGrpSpPr>
        <p:grpSpPr>
          <a:xfrm>
            <a:off x="676275" y="6467475"/>
            <a:ext cx="2143125" cy="200367"/>
            <a:chOff x="676275" y="6467475"/>
            <a:chExt cx="2143125" cy="200367"/>
          </a:xfrm>
        </p:grpSpPr>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4">
              <a:extLst>
                <a:ext uri="{FF2B5EF4-FFF2-40B4-BE49-F238E27FC236}">
                  <a16:creationId xmlns:a16="http://schemas.microsoft.com/office/drawing/2014/main" id="{DA4DC186-FF4C-20FB-4504-F611B3C54110}"/>
                </a:ext>
              </a:extLst>
            </p:cNvPr>
            <p:cNvSpPr txBox="1"/>
            <p:nvPr/>
          </p:nvSpPr>
          <p:spPr>
            <a:xfrm>
              <a:off x="861059" y="6501130"/>
              <a:ext cx="1773555" cy="166712"/>
            </a:xfrm>
            <a:prstGeom prst="rect">
              <a:avLst/>
            </a:prstGeom>
          </p:spPr>
          <p:txBody>
            <a:bodyPr vert="horz" wrap="square" lIns="0" tIns="0" rIns="0" bIns="0" rtlCol="0">
              <a:spAutoFit/>
            </a:bodyPr>
            <a:lstStyle/>
            <a:p>
              <a:pPr>
                <a:lnSpc>
                  <a:spcPts val="1275"/>
                </a:lnSpc>
              </a:pPr>
              <a:r>
                <a:rPr sz="1200" dirty="0">
                  <a:solidFill>
                    <a:srgbClr val="2D83C3"/>
                  </a:solidFill>
                  <a:latin typeface="Times New Roman" panose="02020603050405020304" pitchFamily="18" charset="0"/>
                  <a:cs typeface="Times New Roman" panose="02020603050405020304" pitchFamily="18" charset="0"/>
                </a:rPr>
                <a:t>3/21/2024</a:t>
              </a:r>
              <a:r>
                <a:rPr sz="1200" spc="180" dirty="0">
                  <a:solidFill>
                    <a:srgbClr val="2D83C3"/>
                  </a:solidFill>
                  <a:latin typeface="Times New Roman" panose="02020603050405020304" pitchFamily="18" charset="0"/>
                  <a:cs typeface="Times New Roman" panose="02020603050405020304" pitchFamily="18" charset="0"/>
                </a:rPr>
                <a:t>  </a:t>
              </a:r>
              <a:r>
                <a:rPr sz="1200" b="1" dirty="0">
                  <a:solidFill>
                    <a:srgbClr val="2D83C3"/>
                  </a:solidFill>
                  <a:latin typeface="Times New Roman" panose="02020603050405020304" pitchFamily="18" charset="0"/>
                  <a:cs typeface="Times New Roman" panose="02020603050405020304" pitchFamily="18" charset="0"/>
                </a:rPr>
                <a:t>Annual</a:t>
              </a:r>
              <a:r>
                <a:rPr sz="1200" b="1" spc="-75" dirty="0">
                  <a:solidFill>
                    <a:srgbClr val="2D83C3"/>
                  </a:solidFill>
                  <a:latin typeface="Times New Roman" panose="02020603050405020304" pitchFamily="18" charset="0"/>
                  <a:cs typeface="Times New Roman" panose="02020603050405020304" pitchFamily="18" charset="0"/>
                </a:rPr>
                <a:t> </a:t>
              </a:r>
              <a:r>
                <a:rPr sz="1200" b="1" spc="-10" dirty="0">
                  <a:solidFill>
                    <a:srgbClr val="2D83C3"/>
                  </a:solidFill>
                  <a:latin typeface="Times New Roman" panose="02020603050405020304" pitchFamily="18" charset="0"/>
                  <a:cs typeface="Times New Roman" panose="02020603050405020304" pitchFamily="18" charset="0"/>
                </a:rPr>
                <a:t>Review</a:t>
              </a:r>
              <a:endParaRPr sz="12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677334" y="609600"/>
            <a:ext cx="8596668" cy="567463"/>
          </a:xfrm>
          <a:prstGeom prst="rect">
            <a:avLst/>
          </a:prstGeom>
        </p:spPr>
        <p:txBody>
          <a:bodyPr vert="horz" wrap="square" lIns="0" tIns="13335" rIns="0" bIns="0" rtlCol="0">
            <a:spAutoFit/>
          </a:bodyPr>
          <a:lstStyle/>
          <a:p>
            <a:pPr marL="209550">
              <a:lnSpc>
                <a:spcPct val="100000"/>
              </a:lnSpc>
              <a:spcBef>
                <a:spcPts val="105"/>
              </a:spcBef>
            </a:pPr>
            <a:r>
              <a:rPr b="1" spc="-60" dirty="0">
                <a:solidFill>
                  <a:srgbClr val="FFFF00"/>
                </a:solidFill>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1" name="Picture 10">
            <a:extLst>
              <a:ext uri="{FF2B5EF4-FFF2-40B4-BE49-F238E27FC236}">
                <a16:creationId xmlns:a16="http://schemas.microsoft.com/office/drawing/2014/main" id="{54FAC248-E438-822B-5F11-1AC165738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347" y="1583057"/>
            <a:ext cx="4588030" cy="3666558"/>
          </a:xfrm>
          <a:prstGeom prst="rect">
            <a:avLst/>
          </a:prstGeom>
        </p:spPr>
      </p:pic>
      <p:grpSp>
        <p:nvGrpSpPr>
          <p:cNvPr id="2" name="Group 1">
            <a:extLst>
              <a:ext uri="{FF2B5EF4-FFF2-40B4-BE49-F238E27FC236}">
                <a16:creationId xmlns:a16="http://schemas.microsoft.com/office/drawing/2014/main" id="{D1A906AA-CC69-D080-B342-C738EF3A51CF}"/>
              </a:ext>
            </a:extLst>
          </p:cNvPr>
          <p:cNvGrpSpPr/>
          <p:nvPr/>
        </p:nvGrpSpPr>
        <p:grpSpPr>
          <a:xfrm>
            <a:off x="676275" y="6467475"/>
            <a:ext cx="2143125" cy="200367"/>
            <a:chOff x="676275" y="6467475"/>
            <a:chExt cx="2143125" cy="200367"/>
          </a:xfrm>
        </p:grpSpPr>
        <p:pic>
          <p:nvPicPr>
            <p:cNvPr id="8" name="object 9">
              <a:extLst>
                <a:ext uri="{FF2B5EF4-FFF2-40B4-BE49-F238E27FC236}">
                  <a16:creationId xmlns:a16="http://schemas.microsoft.com/office/drawing/2014/main" id="{8C0BB9C5-EDC5-2F06-7CA6-BE1D6E74B9AE}"/>
                </a:ext>
              </a:extLst>
            </p:cNvPr>
            <p:cNvPicPr/>
            <p:nvPr/>
          </p:nvPicPr>
          <p:blipFill>
            <a:blip r:embed="rId3" cstate="print"/>
            <a:stretch>
              <a:fillRect/>
            </a:stretch>
          </p:blipFill>
          <p:spPr>
            <a:xfrm>
              <a:off x="676275" y="6467475"/>
              <a:ext cx="2143125" cy="200025"/>
            </a:xfrm>
            <a:prstGeom prst="rect">
              <a:avLst/>
            </a:prstGeom>
          </p:spPr>
        </p:pic>
        <p:sp>
          <p:nvSpPr>
            <p:cNvPr id="10" name="object 14">
              <a:extLst>
                <a:ext uri="{FF2B5EF4-FFF2-40B4-BE49-F238E27FC236}">
                  <a16:creationId xmlns:a16="http://schemas.microsoft.com/office/drawing/2014/main" id="{B64CCA9A-B2AB-3D24-17D3-A4112718E53B}"/>
                </a:ext>
              </a:extLst>
            </p:cNvPr>
            <p:cNvSpPr txBox="1"/>
            <p:nvPr/>
          </p:nvSpPr>
          <p:spPr>
            <a:xfrm>
              <a:off x="861059" y="6501130"/>
              <a:ext cx="1773555" cy="166712"/>
            </a:xfrm>
            <a:prstGeom prst="rect">
              <a:avLst/>
            </a:prstGeom>
          </p:spPr>
          <p:txBody>
            <a:bodyPr vert="horz" wrap="square" lIns="0" tIns="0" rIns="0" bIns="0" rtlCol="0">
              <a:spAutoFit/>
            </a:bodyPr>
            <a:lstStyle/>
            <a:p>
              <a:pPr>
                <a:lnSpc>
                  <a:spcPts val="1275"/>
                </a:lnSpc>
              </a:pPr>
              <a:r>
                <a:rPr sz="1200" dirty="0">
                  <a:solidFill>
                    <a:srgbClr val="2D83C3"/>
                  </a:solidFill>
                  <a:latin typeface="Times New Roman" panose="02020603050405020304" pitchFamily="18" charset="0"/>
                  <a:cs typeface="Times New Roman" panose="02020603050405020304" pitchFamily="18" charset="0"/>
                </a:rPr>
                <a:t>3/21/2024</a:t>
              </a:r>
              <a:r>
                <a:rPr sz="1200" spc="180" dirty="0">
                  <a:solidFill>
                    <a:srgbClr val="2D83C3"/>
                  </a:solidFill>
                  <a:latin typeface="Times New Roman" panose="02020603050405020304" pitchFamily="18" charset="0"/>
                  <a:cs typeface="Times New Roman" panose="02020603050405020304" pitchFamily="18" charset="0"/>
                </a:rPr>
                <a:t>  </a:t>
              </a:r>
              <a:r>
                <a:rPr sz="1200" b="1" dirty="0">
                  <a:solidFill>
                    <a:srgbClr val="2D83C3"/>
                  </a:solidFill>
                  <a:latin typeface="Times New Roman" panose="02020603050405020304" pitchFamily="18" charset="0"/>
                  <a:cs typeface="Times New Roman" panose="02020603050405020304" pitchFamily="18" charset="0"/>
                </a:rPr>
                <a:t>Annual</a:t>
              </a:r>
              <a:r>
                <a:rPr sz="1200" b="1" spc="-75" dirty="0">
                  <a:solidFill>
                    <a:srgbClr val="2D83C3"/>
                  </a:solidFill>
                  <a:latin typeface="Times New Roman" panose="02020603050405020304" pitchFamily="18" charset="0"/>
                  <a:cs typeface="Times New Roman" panose="02020603050405020304" pitchFamily="18" charset="0"/>
                </a:rPr>
                <a:t> </a:t>
              </a:r>
              <a:r>
                <a:rPr sz="1200" b="1" spc="-10" dirty="0">
                  <a:solidFill>
                    <a:srgbClr val="2D83C3"/>
                  </a:solidFill>
                  <a:latin typeface="Times New Roman" panose="02020603050405020304" pitchFamily="18" charset="0"/>
                  <a:cs typeface="Times New Roman" panose="02020603050405020304" pitchFamily="18" charset="0"/>
                </a:rPr>
                <a:t>Review</a:t>
              </a:r>
              <a:endParaRPr sz="12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10" name="object 17">
            <a:extLst>
              <a:ext uri="{FF2B5EF4-FFF2-40B4-BE49-F238E27FC236}">
                <a16:creationId xmlns:a16="http://schemas.microsoft.com/office/drawing/2014/main" id="{92B894B0-85B3-FA1B-FA95-B3231B1C97BD}"/>
              </a:ext>
            </a:extLst>
          </p:cNvPr>
          <p:cNvSpPr txBox="1">
            <a:spLocks/>
          </p:cNvSpPr>
          <p:nvPr/>
        </p:nvSpPr>
        <p:spPr>
          <a:xfrm>
            <a:off x="677334" y="609600"/>
            <a:ext cx="8596668" cy="1119216"/>
          </a:xfrm>
          <a:prstGeom prst="rect">
            <a:avLst/>
          </a:prstGeom>
        </p:spPr>
        <p:txBody>
          <a:bodyPr vert="horz" wrap="square" lIns="0" tIns="460692" rIns="0" bIns="0" rtlCol="0" anchor="t">
            <a:spAutoFit/>
          </a:bodyPr>
          <a:lstStyle>
            <a:lvl1pPr algn="l" defTabSz="457200" rtl="0" eaLnBrk="1" latinLnBrk="0" hangingPunct="1">
              <a:spcBef>
                <a:spcPct val="0"/>
              </a:spcBef>
              <a:buNone/>
              <a:defRPr sz="4800" b="1" i="0" kern="120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93675">
              <a:spcBef>
                <a:spcPts val="130"/>
              </a:spcBef>
            </a:pPr>
            <a:r>
              <a:rPr lang="en-IN" sz="4250" dirty="0">
                <a:latin typeface="Times New Roman" panose="02020603050405020304" pitchFamily="18" charset="0"/>
                <a:cs typeface="Times New Roman" panose="02020603050405020304" pitchFamily="18" charset="0"/>
              </a:rPr>
              <a:t>PROJECT</a:t>
            </a:r>
            <a:r>
              <a:rPr lang="en-IN" sz="4250" spc="-90" dirty="0">
                <a:latin typeface="Times New Roman" panose="02020603050405020304" pitchFamily="18" charset="0"/>
                <a:cs typeface="Times New Roman" panose="02020603050405020304" pitchFamily="18" charset="0"/>
              </a:rPr>
              <a:t> </a:t>
            </a:r>
            <a:r>
              <a:rPr lang="en-IN" sz="4250" spc="-10" dirty="0">
                <a:latin typeface="Times New Roman" panose="02020603050405020304" pitchFamily="18" charset="0"/>
                <a:cs typeface="Times New Roman" panose="02020603050405020304" pitchFamily="18" charset="0"/>
              </a:rPr>
              <a:t>TITLE</a:t>
            </a:r>
            <a:endParaRPr lang="en-IN" sz="425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72DFC98-1A56-F690-2E8B-A509F4A3814A}"/>
              </a:ext>
            </a:extLst>
          </p:cNvPr>
          <p:cNvSpPr txBox="1"/>
          <p:nvPr/>
        </p:nvSpPr>
        <p:spPr>
          <a:xfrm>
            <a:off x="2231955" y="3078176"/>
            <a:ext cx="8762654" cy="1446550"/>
          </a:xfrm>
          <a:prstGeom prst="rect">
            <a:avLst/>
          </a:prstGeom>
          <a:noFill/>
        </p:spPr>
        <p:txBody>
          <a:bodyPr wrap="square" rtlCol="0">
            <a:spAutoFit/>
          </a:bodyPr>
          <a:lstStyle/>
          <a:p>
            <a:r>
              <a:rPr lang="en-US" sz="4400" dirty="0">
                <a:solidFill>
                  <a:srgbClr val="FF0000"/>
                </a:solidFill>
                <a:latin typeface="Times New Roman" panose="02020603050405020304" pitchFamily="18" charset="0"/>
                <a:cs typeface="Times New Roman" panose="02020603050405020304" pitchFamily="18" charset="0"/>
              </a:rPr>
              <a:t>BREAST CANCER PREDICTION </a:t>
            </a:r>
          </a:p>
          <a:p>
            <a:r>
              <a:rPr lang="en-US" sz="4400" dirty="0">
                <a:solidFill>
                  <a:srgbClr val="FF0000"/>
                </a:solidFill>
                <a:latin typeface="Times New Roman" panose="02020603050405020304" pitchFamily="18" charset="0"/>
                <a:cs typeface="Times New Roman" panose="02020603050405020304" pitchFamily="18" charset="0"/>
              </a:rPr>
              <a:t>					- USING FNN</a:t>
            </a:r>
            <a:endParaRPr lang="en-IN" sz="4400" dirty="0">
              <a:solidFill>
                <a:srgbClr val="FF0000"/>
              </a:solidFill>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9495F438-931C-2848-D47B-33C493FC3DE1}"/>
              </a:ext>
            </a:extLst>
          </p:cNvPr>
          <p:cNvGrpSpPr/>
          <p:nvPr/>
        </p:nvGrpSpPr>
        <p:grpSpPr>
          <a:xfrm>
            <a:off x="676275" y="6467475"/>
            <a:ext cx="2143125" cy="200367"/>
            <a:chOff x="676275" y="6467475"/>
            <a:chExt cx="2143125" cy="200367"/>
          </a:xfrm>
        </p:grpSpPr>
        <p:pic>
          <p:nvPicPr>
            <p:cNvPr id="14" name="object 9">
              <a:extLst>
                <a:ext uri="{FF2B5EF4-FFF2-40B4-BE49-F238E27FC236}">
                  <a16:creationId xmlns:a16="http://schemas.microsoft.com/office/drawing/2014/main" id="{D4F0A1BA-BC10-7684-B568-65A42BB99B62}"/>
                </a:ext>
              </a:extLst>
            </p:cNvPr>
            <p:cNvPicPr/>
            <p:nvPr/>
          </p:nvPicPr>
          <p:blipFill>
            <a:blip r:embed="rId2" cstate="print"/>
            <a:stretch>
              <a:fillRect/>
            </a:stretch>
          </p:blipFill>
          <p:spPr>
            <a:xfrm>
              <a:off x="676275" y="6467475"/>
              <a:ext cx="2143125" cy="200025"/>
            </a:xfrm>
            <a:prstGeom prst="rect">
              <a:avLst/>
            </a:prstGeom>
          </p:spPr>
        </p:pic>
        <p:sp>
          <p:nvSpPr>
            <p:cNvPr id="15" name="object 14">
              <a:extLst>
                <a:ext uri="{FF2B5EF4-FFF2-40B4-BE49-F238E27FC236}">
                  <a16:creationId xmlns:a16="http://schemas.microsoft.com/office/drawing/2014/main" id="{B6EF310C-BCBA-ACA0-657A-E5964B176C96}"/>
                </a:ext>
              </a:extLst>
            </p:cNvPr>
            <p:cNvSpPr txBox="1"/>
            <p:nvPr/>
          </p:nvSpPr>
          <p:spPr>
            <a:xfrm>
              <a:off x="861059" y="6501130"/>
              <a:ext cx="1773555" cy="166712"/>
            </a:xfrm>
            <a:prstGeom prst="rect">
              <a:avLst/>
            </a:prstGeom>
          </p:spPr>
          <p:txBody>
            <a:bodyPr vert="horz" wrap="square" lIns="0" tIns="0" rIns="0" bIns="0" rtlCol="0">
              <a:spAutoFit/>
            </a:bodyPr>
            <a:lstStyle/>
            <a:p>
              <a:pPr>
                <a:lnSpc>
                  <a:spcPts val="1275"/>
                </a:lnSpc>
              </a:pPr>
              <a:r>
                <a:rPr sz="1200" dirty="0">
                  <a:solidFill>
                    <a:srgbClr val="2D83C3"/>
                  </a:solidFill>
                  <a:latin typeface="Times New Roman" panose="02020603050405020304" pitchFamily="18" charset="0"/>
                  <a:cs typeface="Times New Roman" panose="02020603050405020304" pitchFamily="18" charset="0"/>
                </a:rPr>
                <a:t>3/21/2024</a:t>
              </a:r>
              <a:r>
                <a:rPr sz="1200" spc="180" dirty="0">
                  <a:solidFill>
                    <a:srgbClr val="2D83C3"/>
                  </a:solidFill>
                  <a:latin typeface="Times New Roman" panose="02020603050405020304" pitchFamily="18" charset="0"/>
                  <a:cs typeface="Times New Roman" panose="02020603050405020304" pitchFamily="18" charset="0"/>
                </a:rPr>
                <a:t>  </a:t>
              </a:r>
              <a:r>
                <a:rPr sz="1200" b="1" dirty="0">
                  <a:solidFill>
                    <a:srgbClr val="2D83C3"/>
                  </a:solidFill>
                  <a:latin typeface="Times New Roman" panose="02020603050405020304" pitchFamily="18" charset="0"/>
                  <a:cs typeface="Times New Roman" panose="02020603050405020304" pitchFamily="18" charset="0"/>
                </a:rPr>
                <a:t>Annual</a:t>
              </a:r>
              <a:r>
                <a:rPr sz="1200" b="1" spc="-75" dirty="0">
                  <a:solidFill>
                    <a:srgbClr val="2D83C3"/>
                  </a:solidFill>
                  <a:latin typeface="Times New Roman" panose="02020603050405020304" pitchFamily="18" charset="0"/>
                  <a:cs typeface="Times New Roman" panose="02020603050405020304" pitchFamily="18" charset="0"/>
                </a:rPr>
                <a:t> </a:t>
              </a:r>
              <a:r>
                <a:rPr sz="1200" b="1" spc="-10" dirty="0">
                  <a:solidFill>
                    <a:srgbClr val="2D83C3"/>
                  </a:solidFill>
                  <a:latin typeface="Times New Roman" panose="02020603050405020304" pitchFamily="18" charset="0"/>
                  <a:cs typeface="Times New Roman" panose="02020603050405020304" pitchFamily="18" charset="0"/>
                </a:rPr>
                <a:t>Review</a:t>
              </a:r>
              <a:endParaRPr sz="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25127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a:extLst>
              <a:ext uri="{FF2B5EF4-FFF2-40B4-BE49-F238E27FC236}">
                <a16:creationId xmlns:a16="http://schemas.microsoft.com/office/drawing/2014/main" id="{182CFF7D-58DF-ABC0-483C-09C193A8CB4A}"/>
              </a:ext>
            </a:extLst>
          </p:cNvPr>
          <p:cNvSpPr txBox="1">
            <a:spLocks/>
          </p:cNvSpPr>
          <p:nvPr/>
        </p:nvSpPr>
        <p:spPr>
          <a:xfrm>
            <a:off x="838200" y="533400"/>
            <a:ext cx="8596668" cy="812658"/>
          </a:xfrm>
          <a:prstGeom prst="rect">
            <a:avLst/>
          </a:prstGeom>
        </p:spPr>
        <p:txBody>
          <a:bodyPr vert="horz" wrap="square" lIns="0" tIns="73279" rIns="0" bIns="0" rtlCol="0" anchor="t">
            <a:spAutoFit/>
          </a:bodyPr>
          <a:lstStyle>
            <a:lvl1pPr algn="l" defTabSz="457200" rtl="0" eaLnBrk="1" latinLnBrk="0" hangingPunct="1">
              <a:spcBef>
                <a:spcPct val="0"/>
              </a:spcBef>
              <a:buNone/>
              <a:defRPr sz="4800" b="1" i="0" kern="120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93675">
              <a:spcBef>
                <a:spcPts val="105"/>
              </a:spcBef>
            </a:pPr>
            <a:r>
              <a:rPr lang="en-IN" spc="-10" dirty="0">
                <a:latin typeface="Times New Roman" panose="02020603050405020304" pitchFamily="18" charset="0"/>
                <a:cs typeface="Times New Roman" panose="02020603050405020304" pitchFamily="18" charset="0"/>
              </a:rPr>
              <a:t>AGENDA</a:t>
            </a:r>
          </a:p>
        </p:txBody>
      </p:sp>
      <p:sp>
        <p:nvSpPr>
          <p:cNvPr id="5" name="TextBox 4">
            <a:extLst>
              <a:ext uri="{FF2B5EF4-FFF2-40B4-BE49-F238E27FC236}">
                <a16:creationId xmlns:a16="http://schemas.microsoft.com/office/drawing/2014/main" id="{8433E82C-1E74-63AB-2EB3-F91F373758E7}"/>
              </a:ext>
            </a:extLst>
          </p:cNvPr>
          <p:cNvSpPr txBox="1"/>
          <p:nvPr/>
        </p:nvSpPr>
        <p:spPr>
          <a:xfrm>
            <a:off x="3018366" y="1447800"/>
            <a:ext cx="8801100" cy="4539191"/>
          </a:xfrm>
          <a:prstGeom prst="rect">
            <a:avLst/>
          </a:prstGeom>
          <a:noFill/>
        </p:spPr>
        <p:txBody>
          <a:bodyPr wrap="square" rtlCol="0">
            <a:spAutoFit/>
          </a:bodyPr>
          <a:lstStyle/>
          <a:p>
            <a:pPr marL="457200" indent="-457200">
              <a:lnSpc>
                <a:spcPct val="150000"/>
              </a:lnSpc>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Problem statement</a:t>
            </a:r>
          </a:p>
          <a:p>
            <a:pPr marL="457200" indent="-457200">
              <a:lnSpc>
                <a:spcPct val="150000"/>
              </a:lnSpc>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Project overview</a:t>
            </a:r>
          </a:p>
          <a:p>
            <a:pPr marL="457200" indent="-457200">
              <a:lnSpc>
                <a:spcPct val="150000"/>
              </a:lnSpc>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Who are the end users</a:t>
            </a:r>
          </a:p>
          <a:p>
            <a:pPr marL="457200" indent="-457200">
              <a:lnSpc>
                <a:spcPct val="150000"/>
              </a:lnSpc>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Your solution and its value preposition</a:t>
            </a:r>
          </a:p>
          <a:p>
            <a:pPr marL="457200" indent="-457200">
              <a:lnSpc>
                <a:spcPct val="150000"/>
              </a:lnSpc>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The wow in your solution</a:t>
            </a:r>
          </a:p>
          <a:p>
            <a:pPr marL="457200" indent="-457200">
              <a:lnSpc>
                <a:spcPct val="150000"/>
              </a:lnSpc>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Modelling</a:t>
            </a:r>
          </a:p>
          <a:p>
            <a:pPr marL="457200" indent="-457200">
              <a:lnSpc>
                <a:spcPct val="150000"/>
              </a:lnSpc>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Result</a:t>
            </a:r>
          </a:p>
        </p:txBody>
      </p:sp>
      <p:pic>
        <p:nvPicPr>
          <p:cNvPr id="8" name="object 20">
            <a:extLst>
              <a:ext uri="{FF2B5EF4-FFF2-40B4-BE49-F238E27FC236}">
                <a16:creationId xmlns:a16="http://schemas.microsoft.com/office/drawing/2014/main" id="{1C5753D6-780A-78EA-E66C-13252709CD97}"/>
              </a:ext>
            </a:extLst>
          </p:cNvPr>
          <p:cNvPicPr/>
          <p:nvPr/>
        </p:nvPicPr>
        <p:blipFill>
          <a:blip r:embed="rId2" cstate="print"/>
          <a:stretch>
            <a:fillRect/>
          </a:stretch>
        </p:blipFill>
        <p:spPr>
          <a:xfrm>
            <a:off x="313266" y="3717395"/>
            <a:ext cx="1733550" cy="3009898"/>
          </a:xfrm>
          <a:prstGeom prst="rect">
            <a:avLst/>
          </a:prstGeom>
        </p:spPr>
      </p:pic>
      <p:grpSp>
        <p:nvGrpSpPr>
          <p:cNvPr id="9" name="Group 8">
            <a:extLst>
              <a:ext uri="{FF2B5EF4-FFF2-40B4-BE49-F238E27FC236}">
                <a16:creationId xmlns:a16="http://schemas.microsoft.com/office/drawing/2014/main" id="{E71CCB1F-55B4-070C-8C84-0967BD4CE8F6}"/>
              </a:ext>
            </a:extLst>
          </p:cNvPr>
          <p:cNvGrpSpPr/>
          <p:nvPr/>
        </p:nvGrpSpPr>
        <p:grpSpPr>
          <a:xfrm>
            <a:off x="1946803" y="6526926"/>
            <a:ext cx="2143125" cy="200367"/>
            <a:chOff x="676275" y="6467475"/>
            <a:chExt cx="2143125" cy="200367"/>
          </a:xfrm>
        </p:grpSpPr>
        <p:pic>
          <p:nvPicPr>
            <p:cNvPr id="10" name="object 9">
              <a:extLst>
                <a:ext uri="{FF2B5EF4-FFF2-40B4-BE49-F238E27FC236}">
                  <a16:creationId xmlns:a16="http://schemas.microsoft.com/office/drawing/2014/main" id="{8013F8A2-F87B-37D7-CA42-BAB6789E97B5}"/>
                </a:ext>
              </a:extLst>
            </p:cNvPr>
            <p:cNvPicPr/>
            <p:nvPr/>
          </p:nvPicPr>
          <p:blipFill>
            <a:blip r:embed="rId3" cstate="print"/>
            <a:stretch>
              <a:fillRect/>
            </a:stretch>
          </p:blipFill>
          <p:spPr>
            <a:xfrm>
              <a:off x="676275" y="6467475"/>
              <a:ext cx="2143125" cy="200025"/>
            </a:xfrm>
            <a:prstGeom prst="rect">
              <a:avLst/>
            </a:prstGeom>
          </p:spPr>
        </p:pic>
        <p:sp>
          <p:nvSpPr>
            <p:cNvPr id="11" name="object 14">
              <a:extLst>
                <a:ext uri="{FF2B5EF4-FFF2-40B4-BE49-F238E27FC236}">
                  <a16:creationId xmlns:a16="http://schemas.microsoft.com/office/drawing/2014/main" id="{9B5F09E5-1B52-A3B2-F15B-8CA1034F65E8}"/>
                </a:ext>
              </a:extLst>
            </p:cNvPr>
            <p:cNvSpPr txBox="1"/>
            <p:nvPr/>
          </p:nvSpPr>
          <p:spPr>
            <a:xfrm>
              <a:off x="861059" y="6501130"/>
              <a:ext cx="1773555" cy="166712"/>
            </a:xfrm>
            <a:prstGeom prst="rect">
              <a:avLst/>
            </a:prstGeom>
          </p:spPr>
          <p:txBody>
            <a:bodyPr vert="horz" wrap="square" lIns="0" tIns="0" rIns="0" bIns="0" rtlCol="0">
              <a:spAutoFit/>
            </a:bodyPr>
            <a:lstStyle/>
            <a:p>
              <a:pPr>
                <a:lnSpc>
                  <a:spcPts val="1275"/>
                </a:lnSpc>
              </a:pPr>
              <a:r>
                <a:rPr sz="1200" dirty="0">
                  <a:solidFill>
                    <a:srgbClr val="2D83C3"/>
                  </a:solidFill>
                  <a:latin typeface="Times New Roman" panose="02020603050405020304" pitchFamily="18" charset="0"/>
                  <a:cs typeface="Times New Roman" panose="02020603050405020304" pitchFamily="18" charset="0"/>
                </a:rPr>
                <a:t>3/21/2024</a:t>
              </a:r>
              <a:r>
                <a:rPr sz="1200" spc="180" dirty="0">
                  <a:solidFill>
                    <a:srgbClr val="2D83C3"/>
                  </a:solidFill>
                  <a:latin typeface="Times New Roman" panose="02020603050405020304" pitchFamily="18" charset="0"/>
                  <a:cs typeface="Times New Roman" panose="02020603050405020304" pitchFamily="18" charset="0"/>
                </a:rPr>
                <a:t>  </a:t>
              </a:r>
              <a:r>
                <a:rPr sz="1200" b="1" dirty="0">
                  <a:solidFill>
                    <a:srgbClr val="2D83C3"/>
                  </a:solidFill>
                  <a:latin typeface="Times New Roman" panose="02020603050405020304" pitchFamily="18" charset="0"/>
                  <a:cs typeface="Times New Roman" panose="02020603050405020304" pitchFamily="18" charset="0"/>
                </a:rPr>
                <a:t>Annual</a:t>
              </a:r>
              <a:r>
                <a:rPr sz="1200" b="1" spc="-75" dirty="0">
                  <a:solidFill>
                    <a:srgbClr val="2D83C3"/>
                  </a:solidFill>
                  <a:latin typeface="Times New Roman" panose="02020603050405020304" pitchFamily="18" charset="0"/>
                  <a:cs typeface="Times New Roman" panose="02020603050405020304" pitchFamily="18" charset="0"/>
                </a:rPr>
                <a:t> </a:t>
              </a:r>
              <a:r>
                <a:rPr sz="1200" b="1" spc="-10" dirty="0">
                  <a:solidFill>
                    <a:srgbClr val="2D83C3"/>
                  </a:solidFill>
                  <a:latin typeface="Times New Roman" panose="02020603050405020304" pitchFamily="18" charset="0"/>
                  <a:cs typeface="Times New Roman" panose="02020603050405020304" pitchFamily="18" charset="0"/>
                </a:rPr>
                <a:t>Review</a:t>
              </a:r>
              <a:endParaRPr sz="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40079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6295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solidFill>
                  <a:srgbClr val="FFFF00"/>
                </a:solidFill>
                <a:latin typeface="Times New Roman" panose="02020603050405020304" pitchFamily="18" charset="0"/>
                <a:cs typeface="Times New Roman" panose="02020603050405020304" pitchFamily="18" charset="0"/>
              </a:rPr>
              <a:t>PROBLEM</a:t>
            </a:r>
            <a:r>
              <a:rPr lang="en-US" spc="-10" dirty="0">
                <a:solidFill>
                  <a:srgbClr val="FFFF00"/>
                </a:solidFill>
                <a:latin typeface="Times New Roman" panose="02020603050405020304" pitchFamily="18" charset="0"/>
                <a:cs typeface="Times New Roman" panose="02020603050405020304" pitchFamily="18" charset="0"/>
              </a:rPr>
              <a:t> </a:t>
            </a:r>
            <a:r>
              <a:rPr spc="-75" dirty="0">
                <a:solidFill>
                  <a:srgbClr val="FFFF00"/>
                </a:solidFill>
                <a:latin typeface="Times New Roman" panose="02020603050405020304" pitchFamily="18" charset="0"/>
                <a:cs typeface="Times New Roman" panose="02020603050405020304" pitchFamily="18" charset="0"/>
              </a:rPr>
              <a:t>STATEMENT</a:t>
            </a:r>
            <a:endParaRPr dirty="0">
              <a:solidFill>
                <a:srgbClr val="FFFF00"/>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32D594EB-6948-4378-8FDD-88DEEAA78AD4}"/>
              </a:ext>
            </a:extLst>
          </p:cNvPr>
          <p:cNvSpPr txBox="1"/>
          <p:nvPr/>
        </p:nvSpPr>
        <p:spPr>
          <a:xfrm>
            <a:off x="990600" y="2121417"/>
            <a:ext cx="7543800"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Early Detection: Develop a machine learning model to accurately detect breast cancer in its early stages, leveraging clinical data and imaging features.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False Positive Reduction: Address the challenge of false positives in breast cancer diagnosis, aiming to minimize unnecessary anxiety and medical interventions for patients.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False Negative Mitigation: Mitigate the risk of false negatives to ensure that no breast cancer cases are overlooked, thus improving patient outcomes and survival rates.</a:t>
            </a:r>
          </a:p>
        </p:txBody>
      </p:sp>
      <p:grpSp>
        <p:nvGrpSpPr>
          <p:cNvPr id="9" name="Group 8">
            <a:extLst>
              <a:ext uri="{FF2B5EF4-FFF2-40B4-BE49-F238E27FC236}">
                <a16:creationId xmlns:a16="http://schemas.microsoft.com/office/drawing/2014/main" id="{0E874093-EAD8-7709-B5CD-6152987A65F9}"/>
              </a:ext>
            </a:extLst>
          </p:cNvPr>
          <p:cNvGrpSpPr/>
          <p:nvPr/>
        </p:nvGrpSpPr>
        <p:grpSpPr>
          <a:xfrm>
            <a:off x="676275" y="6467475"/>
            <a:ext cx="2143125" cy="200367"/>
            <a:chOff x="676275" y="6467475"/>
            <a:chExt cx="2143125" cy="200367"/>
          </a:xfrm>
        </p:grpSpPr>
        <p:pic>
          <p:nvPicPr>
            <p:cNvPr id="11" name="object 9">
              <a:extLst>
                <a:ext uri="{FF2B5EF4-FFF2-40B4-BE49-F238E27FC236}">
                  <a16:creationId xmlns:a16="http://schemas.microsoft.com/office/drawing/2014/main" id="{7C1B0470-0C33-5116-D87E-7F77D889F41F}"/>
                </a:ext>
              </a:extLst>
            </p:cNvPr>
            <p:cNvPicPr/>
            <p:nvPr/>
          </p:nvPicPr>
          <p:blipFill>
            <a:blip r:embed="rId3" cstate="print"/>
            <a:stretch>
              <a:fillRect/>
            </a:stretch>
          </p:blipFill>
          <p:spPr>
            <a:xfrm>
              <a:off x="676275" y="6467475"/>
              <a:ext cx="2143125" cy="200025"/>
            </a:xfrm>
            <a:prstGeom prst="rect">
              <a:avLst/>
            </a:prstGeom>
          </p:spPr>
        </p:pic>
        <p:sp>
          <p:nvSpPr>
            <p:cNvPr id="13" name="object 14">
              <a:extLst>
                <a:ext uri="{FF2B5EF4-FFF2-40B4-BE49-F238E27FC236}">
                  <a16:creationId xmlns:a16="http://schemas.microsoft.com/office/drawing/2014/main" id="{35069D2D-D24D-3C0D-67C5-B4AD22313D41}"/>
                </a:ext>
              </a:extLst>
            </p:cNvPr>
            <p:cNvSpPr txBox="1"/>
            <p:nvPr/>
          </p:nvSpPr>
          <p:spPr>
            <a:xfrm>
              <a:off x="861059" y="6501130"/>
              <a:ext cx="1773555" cy="166712"/>
            </a:xfrm>
            <a:prstGeom prst="rect">
              <a:avLst/>
            </a:prstGeom>
          </p:spPr>
          <p:txBody>
            <a:bodyPr vert="horz" wrap="square" lIns="0" tIns="0" rIns="0" bIns="0" rtlCol="0">
              <a:spAutoFit/>
            </a:bodyPr>
            <a:lstStyle/>
            <a:p>
              <a:pPr>
                <a:lnSpc>
                  <a:spcPts val="1275"/>
                </a:lnSpc>
              </a:pPr>
              <a:r>
                <a:rPr sz="1200" dirty="0">
                  <a:solidFill>
                    <a:srgbClr val="2D83C3"/>
                  </a:solidFill>
                  <a:latin typeface="Times New Roman" panose="02020603050405020304" pitchFamily="18" charset="0"/>
                  <a:cs typeface="Times New Roman" panose="02020603050405020304" pitchFamily="18" charset="0"/>
                </a:rPr>
                <a:t>3/21/2024</a:t>
              </a:r>
              <a:r>
                <a:rPr sz="1200" spc="180" dirty="0">
                  <a:solidFill>
                    <a:srgbClr val="2D83C3"/>
                  </a:solidFill>
                  <a:latin typeface="Times New Roman" panose="02020603050405020304" pitchFamily="18" charset="0"/>
                  <a:cs typeface="Times New Roman" panose="02020603050405020304" pitchFamily="18" charset="0"/>
                </a:rPr>
                <a:t>  </a:t>
              </a:r>
              <a:r>
                <a:rPr sz="1200" b="1" dirty="0">
                  <a:solidFill>
                    <a:srgbClr val="2D83C3"/>
                  </a:solidFill>
                  <a:latin typeface="Times New Roman" panose="02020603050405020304" pitchFamily="18" charset="0"/>
                  <a:cs typeface="Times New Roman" panose="02020603050405020304" pitchFamily="18" charset="0"/>
                </a:rPr>
                <a:t>Annual</a:t>
              </a:r>
              <a:r>
                <a:rPr sz="1200" b="1" spc="-75" dirty="0">
                  <a:solidFill>
                    <a:srgbClr val="2D83C3"/>
                  </a:solidFill>
                  <a:latin typeface="Times New Roman" panose="02020603050405020304" pitchFamily="18" charset="0"/>
                  <a:cs typeface="Times New Roman" panose="02020603050405020304" pitchFamily="18" charset="0"/>
                </a:rPr>
                <a:t> </a:t>
              </a:r>
              <a:r>
                <a:rPr sz="1200" b="1" spc="-10" dirty="0">
                  <a:solidFill>
                    <a:srgbClr val="2D83C3"/>
                  </a:solidFill>
                  <a:latin typeface="Times New Roman" panose="02020603050405020304" pitchFamily="18" charset="0"/>
                  <a:cs typeface="Times New Roman" panose="02020603050405020304" pitchFamily="18" charset="0"/>
                </a:rPr>
                <a:t>Review</a:t>
              </a:r>
              <a:endParaRPr sz="12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267825" y="16859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4785" cy="570669"/>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solidFill>
                  <a:srgbClr val="FFFF00"/>
                </a:solidFill>
                <a:latin typeface="Times New Roman" panose="02020603050405020304" pitchFamily="18" charset="0"/>
                <a:cs typeface="Times New Roman" panose="02020603050405020304" pitchFamily="18" charset="0"/>
              </a:rPr>
              <a:t>PROJECT</a:t>
            </a:r>
            <a:r>
              <a:rPr lang="en-US" spc="-10" dirty="0">
                <a:solidFill>
                  <a:srgbClr val="FFFF00"/>
                </a:solidFill>
                <a:latin typeface="Times New Roman" panose="02020603050405020304" pitchFamily="18" charset="0"/>
                <a:cs typeface="Times New Roman" panose="02020603050405020304" pitchFamily="18" charset="0"/>
              </a:rPr>
              <a:t> </a:t>
            </a:r>
            <a:r>
              <a:rPr spc="-10" dirty="0">
                <a:solidFill>
                  <a:srgbClr val="FFFF00"/>
                </a:solidFill>
                <a:latin typeface="Times New Roman" panose="02020603050405020304" pitchFamily="18" charset="0"/>
                <a:cs typeface="Times New Roman" panose="02020603050405020304" pitchFamily="18" charset="0"/>
              </a:rPr>
              <a:t>OVERVIEW</a:t>
            </a:r>
            <a:endParaRPr dirty="0">
              <a:solidFill>
                <a:srgbClr val="FFFF00"/>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F4FDE6D9-4DCF-CC76-1586-481F5908C039}"/>
              </a:ext>
            </a:extLst>
          </p:cNvPr>
          <p:cNvSpPr txBox="1"/>
          <p:nvPr/>
        </p:nvSpPr>
        <p:spPr>
          <a:xfrm>
            <a:off x="838200" y="2009775"/>
            <a:ext cx="8305800"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Methodology: Employ advanced machine learning techniques, including neural networks, to analyze and interpret complex patterns in the data for accurate cancer detection.</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Evaluation: Assess the model's performance through rigorous testing, including metrics such as accuracy, sensitivity, specificity, and area under the ROC curve.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Impact: Aim to contribute to medical advancements by providing a reliable and efficient tool for breast cancer diagnosis, ultimately leading to better prognosis and treatment strategies.</a:t>
            </a:r>
            <a:endParaRPr lang="en-IN" sz="2000" dirty="0">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F7E84198-F293-FBD6-EEFB-B088F598D303}"/>
              </a:ext>
            </a:extLst>
          </p:cNvPr>
          <p:cNvGrpSpPr/>
          <p:nvPr/>
        </p:nvGrpSpPr>
        <p:grpSpPr>
          <a:xfrm>
            <a:off x="676275" y="6467475"/>
            <a:ext cx="2143125" cy="200367"/>
            <a:chOff x="676275" y="6467475"/>
            <a:chExt cx="2143125" cy="200367"/>
          </a:xfrm>
        </p:grpSpPr>
        <p:pic>
          <p:nvPicPr>
            <p:cNvPr id="11" name="object 9">
              <a:extLst>
                <a:ext uri="{FF2B5EF4-FFF2-40B4-BE49-F238E27FC236}">
                  <a16:creationId xmlns:a16="http://schemas.microsoft.com/office/drawing/2014/main" id="{ABF8C57B-F891-90F5-949D-B1F6AE2367E0}"/>
                </a:ext>
              </a:extLst>
            </p:cNvPr>
            <p:cNvPicPr/>
            <p:nvPr/>
          </p:nvPicPr>
          <p:blipFill>
            <a:blip r:embed="rId3" cstate="print"/>
            <a:stretch>
              <a:fillRect/>
            </a:stretch>
          </p:blipFill>
          <p:spPr>
            <a:xfrm>
              <a:off x="676275" y="6467475"/>
              <a:ext cx="2143125" cy="200025"/>
            </a:xfrm>
            <a:prstGeom prst="rect">
              <a:avLst/>
            </a:prstGeom>
          </p:spPr>
        </p:pic>
        <p:sp>
          <p:nvSpPr>
            <p:cNvPr id="13" name="object 14">
              <a:extLst>
                <a:ext uri="{FF2B5EF4-FFF2-40B4-BE49-F238E27FC236}">
                  <a16:creationId xmlns:a16="http://schemas.microsoft.com/office/drawing/2014/main" id="{B5A3530F-7632-39D2-6F9A-2ADD185E8FDB}"/>
                </a:ext>
              </a:extLst>
            </p:cNvPr>
            <p:cNvSpPr txBox="1"/>
            <p:nvPr/>
          </p:nvSpPr>
          <p:spPr>
            <a:xfrm>
              <a:off x="861059" y="6501130"/>
              <a:ext cx="1773555" cy="166712"/>
            </a:xfrm>
            <a:prstGeom prst="rect">
              <a:avLst/>
            </a:prstGeom>
          </p:spPr>
          <p:txBody>
            <a:bodyPr vert="horz" wrap="square" lIns="0" tIns="0" rIns="0" bIns="0" rtlCol="0">
              <a:spAutoFit/>
            </a:bodyPr>
            <a:lstStyle/>
            <a:p>
              <a:pPr>
                <a:lnSpc>
                  <a:spcPts val="1275"/>
                </a:lnSpc>
              </a:pPr>
              <a:r>
                <a:rPr sz="1200" dirty="0">
                  <a:solidFill>
                    <a:srgbClr val="2D83C3"/>
                  </a:solidFill>
                  <a:latin typeface="Times New Roman" panose="02020603050405020304" pitchFamily="18" charset="0"/>
                  <a:cs typeface="Times New Roman" panose="02020603050405020304" pitchFamily="18" charset="0"/>
                </a:rPr>
                <a:t>3/21/2024</a:t>
              </a:r>
              <a:r>
                <a:rPr sz="1200" spc="180" dirty="0">
                  <a:solidFill>
                    <a:srgbClr val="2D83C3"/>
                  </a:solidFill>
                  <a:latin typeface="Times New Roman" panose="02020603050405020304" pitchFamily="18" charset="0"/>
                  <a:cs typeface="Times New Roman" panose="02020603050405020304" pitchFamily="18" charset="0"/>
                </a:rPr>
                <a:t>  </a:t>
              </a:r>
              <a:r>
                <a:rPr sz="1200" b="1" dirty="0">
                  <a:solidFill>
                    <a:srgbClr val="2D83C3"/>
                  </a:solidFill>
                  <a:latin typeface="Times New Roman" panose="02020603050405020304" pitchFamily="18" charset="0"/>
                  <a:cs typeface="Times New Roman" panose="02020603050405020304" pitchFamily="18" charset="0"/>
                </a:rPr>
                <a:t>Annual</a:t>
              </a:r>
              <a:r>
                <a:rPr sz="1200" b="1" spc="-75" dirty="0">
                  <a:solidFill>
                    <a:srgbClr val="2D83C3"/>
                  </a:solidFill>
                  <a:latin typeface="Times New Roman" panose="02020603050405020304" pitchFamily="18" charset="0"/>
                  <a:cs typeface="Times New Roman" panose="02020603050405020304" pitchFamily="18" charset="0"/>
                </a:rPr>
                <a:t> </a:t>
              </a:r>
              <a:r>
                <a:rPr sz="1200" b="1" spc="-10" dirty="0">
                  <a:solidFill>
                    <a:srgbClr val="2D83C3"/>
                  </a:solidFill>
                  <a:latin typeface="Times New Roman" panose="02020603050405020304" pitchFamily="18" charset="0"/>
                  <a:cs typeface="Times New Roman" panose="02020603050405020304" pitchFamily="18" charset="0"/>
                </a:rPr>
                <a:t>Review</a:t>
              </a:r>
              <a:endParaRPr sz="12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7334" y="609600"/>
            <a:ext cx="8596668" cy="1081962"/>
          </a:xfrm>
          <a:prstGeom prst="rect">
            <a:avLst/>
          </a:prstGeom>
        </p:spPr>
        <p:txBody>
          <a:bodyPr vert="horz" wrap="square" lIns="0" tIns="522858" rIns="0" bIns="0" rtlCol="0">
            <a:spAutoFit/>
          </a:bodyPr>
          <a:lstStyle/>
          <a:p>
            <a:pPr marL="153670">
              <a:lnSpc>
                <a:spcPct val="100000"/>
              </a:lnSpc>
              <a:spcBef>
                <a:spcPts val="130"/>
              </a:spcBef>
            </a:pPr>
            <a:r>
              <a:rPr dirty="0">
                <a:solidFill>
                  <a:srgbClr val="FFFF00"/>
                </a:solidFill>
                <a:latin typeface="Times New Roman" panose="02020603050405020304" pitchFamily="18" charset="0"/>
                <a:cs typeface="Times New Roman" panose="02020603050405020304" pitchFamily="18" charset="0"/>
              </a:rPr>
              <a:t>WHO</a:t>
            </a:r>
            <a:r>
              <a:rPr spc="-245" dirty="0">
                <a:solidFill>
                  <a:srgbClr val="FFFF00"/>
                </a:solidFill>
                <a:latin typeface="Times New Roman" panose="02020603050405020304" pitchFamily="18" charset="0"/>
                <a:cs typeface="Times New Roman" panose="02020603050405020304" pitchFamily="18" charset="0"/>
              </a:rPr>
              <a:t> </a:t>
            </a:r>
            <a:r>
              <a:rPr dirty="0">
                <a:solidFill>
                  <a:srgbClr val="FFFF00"/>
                </a:solidFill>
                <a:latin typeface="Times New Roman" panose="02020603050405020304" pitchFamily="18" charset="0"/>
                <a:cs typeface="Times New Roman" panose="02020603050405020304" pitchFamily="18" charset="0"/>
              </a:rPr>
              <a:t>ARE</a:t>
            </a:r>
            <a:r>
              <a:rPr spc="-70" dirty="0">
                <a:solidFill>
                  <a:srgbClr val="FFFF00"/>
                </a:solidFill>
                <a:latin typeface="Times New Roman" panose="02020603050405020304" pitchFamily="18" charset="0"/>
                <a:cs typeface="Times New Roman" panose="02020603050405020304" pitchFamily="18" charset="0"/>
              </a:rPr>
              <a:t> </a:t>
            </a:r>
            <a:r>
              <a:rPr dirty="0">
                <a:solidFill>
                  <a:srgbClr val="FFFF00"/>
                </a:solidFill>
                <a:latin typeface="Times New Roman" panose="02020603050405020304" pitchFamily="18" charset="0"/>
                <a:cs typeface="Times New Roman" panose="02020603050405020304" pitchFamily="18" charset="0"/>
              </a:rPr>
              <a:t>THE</a:t>
            </a:r>
            <a:r>
              <a:rPr spc="-55" dirty="0">
                <a:solidFill>
                  <a:srgbClr val="FFFF00"/>
                </a:solidFill>
                <a:latin typeface="Times New Roman" panose="02020603050405020304" pitchFamily="18" charset="0"/>
                <a:cs typeface="Times New Roman" panose="02020603050405020304" pitchFamily="18" charset="0"/>
              </a:rPr>
              <a:t> </a:t>
            </a:r>
            <a:r>
              <a:rPr dirty="0">
                <a:solidFill>
                  <a:srgbClr val="FFFF00"/>
                </a:solidFill>
                <a:latin typeface="Times New Roman" panose="02020603050405020304" pitchFamily="18" charset="0"/>
                <a:cs typeface="Times New Roman" panose="02020603050405020304" pitchFamily="18" charset="0"/>
              </a:rPr>
              <a:t>END</a:t>
            </a:r>
            <a:r>
              <a:rPr spc="-70" dirty="0">
                <a:solidFill>
                  <a:srgbClr val="FFFF00"/>
                </a:solidFill>
                <a:latin typeface="Times New Roman" panose="02020603050405020304" pitchFamily="18" charset="0"/>
                <a:cs typeface="Times New Roman" panose="02020603050405020304" pitchFamily="18" charset="0"/>
              </a:rPr>
              <a:t> </a:t>
            </a:r>
            <a:r>
              <a:rPr spc="-10" dirty="0">
                <a:solidFill>
                  <a:srgbClr val="FFFF00"/>
                </a:solidFill>
                <a:latin typeface="Times New Roman" panose="02020603050405020304" pitchFamily="18" charset="0"/>
                <a:cs typeface="Times New Roman" panose="02020603050405020304" pitchFamily="18" charset="0"/>
              </a:rPr>
              <a:t>USERS?</a:t>
            </a:r>
            <a:endParaRPr dirty="0">
              <a:solidFill>
                <a:srgbClr val="FFFF00"/>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0E77EB9B-1FF4-E1D5-F5DE-F74D5F489FE2}"/>
              </a:ext>
            </a:extLst>
          </p:cNvPr>
          <p:cNvSpPr txBox="1"/>
          <p:nvPr/>
        </p:nvSpPr>
        <p:spPr>
          <a:xfrm>
            <a:off x="1295400" y="2031861"/>
            <a:ext cx="5400675" cy="334784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Medical Professionals</a:t>
            </a:r>
          </a:p>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Patients</a:t>
            </a:r>
          </a:p>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healthcare </a:t>
            </a:r>
          </a:p>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Institutions</a:t>
            </a:r>
          </a:p>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Researchers</a:t>
            </a:r>
          </a:p>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policy makers</a:t>
            </a:r>
          </a:p>
        </p:txBody>
      </p:sp>
      <p:grpSp>
        <p:nvGrpSpPr>
          <p:cNvPr id="7" name="Group 6">
            <a:extLst>
              <a:ext uri="{FF2B5EF4-FFF2-40B4-BE49-F238E27FC236}">
                <a16:creationId xmlns:a16="http://schemas.microsoft.com/office/drawing/2014/main" id="{7254FA4E-B282-8074-5BD1-2B0F1DCD46A7}"/>
              </a:ext>
            </a:extLst>
          </p:cNvPr>
          <p:cNvGrpSpPr/>
          <p:nvPr/>
        </p:nvGrpSpPr>
        <p:grpSpPr>
          <a:xfrm>
            <a:off x="676275" y="6467475"/>
            <a:ext cx="2143125" cy="200367"/>
            <a:chOff x="676275" y="6467475"/>
            <a:chExt cx="2143125" cy="200367"/>
          </a:xfrm>
        </p:grpSpPr>
        <p:pic>
          <p:nvPicPr>
            <p:cNvPr id="10" name="object 9">
              <a:extLst>
                <a:ext uri="{FF2B5EF4-FFF2-40B4-BE49-F238E27FC236}">
                  <a16:creationId xmlns:a16="http://schemas.microsoft.com/office/drawing/2014/main" id="{19C3CD6F-18A8-7B7B-D8F7-C03859FD2EF7}"/>
                </a:ext>
              </a:extLst>
            </p:cNvPr>
            <p:cNvPicPr/>
            <p:nvPr/>
          </p:nvPicPr>
          <p:blipFill>
            <a:blip r:embed="rId2" cstate="print"/>
            <a:stretch>
              <a:fillRect/>
            </a:stretch>
          </p:blipFill>
          <p:spPr>
            <a:xfrm>
              <a:off x="676275" y="6467475"/>
              <a:ext cx="2143125" cy="200025"/>
            </a:xfrm>
            <a:prstGeom prst="rect">
              <a:avLst/>
            </a:prstGeom>
          </p:spPr>
        </p:pic>
        <p:sp>
          <p:nvSpPr>
            <p:cNvPr id="11" name="object 14">
              <a:extLst>
                <a:ext uri="{FF2B5EF4-FFF2-40B4-BE49-F238E27FC236}">
                  <a16:creationId xmlns:a16="http://schemas.microsoft.com/office/drawing/2014/main" id="{DD87ACA3-3361-05B2-64BF-E4B236F89EED}"/>
                </a:ext>
              </a:extLst>
            </p:cNvPr>
            <p:cNvSpPr txBox="1"/>
            <p:nvPr/>
          </p:nvSpPr>
          <p:spPr>
            <a:xfrm>
              <a:off x="861059" y="6501130"/>
              <a:ext cx="1773555" cy="166712"/>
            </a:xfrm>
            <a:prstGeom prst="rect">
              <a:avLst/>
            </a:prstGeom>
          </p:spPr>
          <p:txBody>
            <a:bodyPr vert="horz" wrap="square" lIns="0" tIns="0" rIns="0" bIns="0" rtlCol="0">
              <a:spAutoFit/>
            </a:bodyPr>
            <a:lstStyle/>
            <a:p>
              <a:pPr>
                <a:lnSpc>
                  <a:spcPts val="1275"/>
                </a:lnSpc>
              </a:pPr>
              <a:r>
                <a:rPr sz="1200" dirty="0">
                  <a:solidFill>
                    <a:srgbClr val="2D83C3"/>
                  </a:solidFill>
                  <a:latin typeface="Times New Roman" panose="02020603050405020304" pitchFamily="18" charset="0"/>
                  <a:cs typeface="Times New Roman" panose="02020603050405020304" pitchFamily="18" charset="0"/>
                </a:rPr>
                <a:t>3/21/2024</a:t>
              </a:r>
              <a:r>
                <a:rPr sz="1200" spc="180" dirty="0">
                  <a:solidFill>
                    <a:srgbClr val="2D83C3"/>
                  </a:solidFill>
                  <a:latin typeface="Times New Roman" panose="02020603050405020304" pitchFamily="18" charset="0"/>
                  <a:cs typeface="Times New Roman" panose="02020603050405020304" pitchFamily="18" charset="0"/>
                </a:rPr>
                <a:t>  </a:t>
              </a:r>
              <a:r>
                <a:rPr sz="1200" b="1" dirty="0">
                  <a:solidFill>
                    <a:srgbClr val="2D83C3"/>
                  </a:solidFill>
                  <a:latin typeface="Times New Roman" panose="02020603050405020304" pitchFamily="18" charset="0"/>
                  <a:cs typeface="Times New Roman" panose="02020603050405020304" pitchFamily="18" charset="0"/>
                </a:rPr>
                <a:t>Annual</a:t>
              </a:r>
              <a:r>
                <a:rPr sz="1200" b="1" spc="-75" dirty="0">
                  <a:solidFill>
                    <a:srgbClr val="2D83C3"/>
                  </a:solidFill>
                  <a:latin typeface="Times New Roman" panose="02020603050405020304" pitchFamily="18" charset="0"/>
                  <a:cs typeface="Times New Roman" panose="02020603050405020304" pitchFamily="18" charset="0"/>
                </a:rPr>
                <a:t> </a:t>
              </a:r>
              <a:r>
                <a:rPr sz="1200" b="1" spc="-10" dirty="0">
                  <a:solidFill>
                    <a:srgbClr val="2D83C3"/>
                  </a:solidFill>
                  <a:latin typeface="Times New Roman" panose="02020603050405020304" pitchFamily="18" charset="0"/>
                  <a:cs typeface="Times New Roman" panose="02020603050405020304" pitchFamily="18" charset="0"/>
                </a:rPr>
                <a:t>Review</a:t>
              </a:r>
              <a:endParaRPr sz="12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38667" y="-228600"/>
            <a:ext cx="11514666" cy="1598515"/>
          </a:xfrm>
          <a:prstGeom prst="rect">
            <a:avLst/>
          </a:prstGeom>
        </p:spPr>
        <p:txBody>
          <a:bodyPr vert="horz" wrap="square" lIns="0" tIns="485775" rIns="0" bIns="0" rtlCol="0">
            <a:spAutoFit/>
          </a:bodyPr>
          <a:lstStyle/>
          <a:p>
            <a:pPr marL="12700">
              <a:lnSpc>
                <a:spcPct val="100000"/>
              </a:lnSpc>
              <a:spcBef>
                <a:spcPts val="105"/>
              </a:spcBef>
            </a:pPr>
            <a:r>
              <a:rPr sz="3600" b="1" dirty="0">
                <a:solidFill>
                  <a:srgbClr val="FFFF00"/>
                </a:solidFill>
                <a:latin typeface="Times New Roman" panose="02020603050405020304" pitchFamily="18" charset="0"/>
                <a:cs typeface="Times New Roman" panose="02020603050405020304" pitchFamily="18" charset="0"/>
              </a:rPr>
              <a:t>YOUR</a:t>
            </a:r>
            <a:r>
              <a:rPr sz="3600" b="1" spc="-95" dirty="0">
                <a:solidFill>
                  <a:srgbClr val="FFFF00"/>
                </a:solidFill>
                <a:latin typeface="Times New Roman" panose="02020603050405020304" pitchFamily="18" charset="0"/>
                <a:cs typeface="Times New Roman" panose="02020603050405020304" pitchFamily="18" charset="0"/>
              </a:rPr>
              <a:t> </a:t>
            </a:r>
            <a:r>
              <a:rPr sz="3600" b="1" spc="-10" dirty="0">
                <a:solidFill>
                  <a:srgbClr val="FFFF00"/>
                </a:solidFill>
                <a:latin typeface="Times New Roman" panose="02020603050405020304" pitchFamily="18" charset="0"/>
                <a:cs typeface="Times New Roman" panose="02020603050405020304" pitchFamily="18" charset="0"/>
              </a:rPr>
              <a:t>SOLUTION</a:t>
            </a:r>
            <a:r>
              <a:rPr sz="3600" b="1" spc="-345" dirty="0">
                <a:solidFill>
                  <a:srgbClr val="FFFF00"/>
                </a:solidFill>
                <a:latin typeface="Times New Roman" panose="02020603050405020304" pitchFamily="18" charset="0"/>
                <a:cs typeface="Times New Roman" panose="02020603050405020304" pitchFamily="18" charset="0"/>
              </a:rPr>
              <a:t> </a:t>
            </a:r>
            <a:r>
              <a:rPr sz="3600" b="1" dirty="0">
                <a:solidFill>
                  <a:srgbClr val="FFFF00"/>
                </a:solidFill>
                <a:latin typeface="Times New Roman" panose="02020603050405020304" pitchFamily="18" charset="0"/>
                <a:cs typeface="Times New Roman" panose="02020603050405020304" pitchFamily="18" charset="0"/>
              </a:rPr>
              <a:t>AND</a:t>
            </a:r>
            <a:r>
              <a:rPr sz="3600" b="1" spc="-20" dirty="0">
                <a:solidFill>
                  <a:srgbClr val="FFFF00"/>
                </a:solidFill>
                <a:latin typeface="Times New Roman" panose="02020603050405020304" pitchFamily="18" charset="0"/>
                <a:cs typeface="Times New Roman" panose="02020603050405020304" pitchFamily="18" charset="0"/>
              </a:rPr>
              <a:t> </a:t>
            </a:r>
            <a:r>
              <a:rPr sz="3600" b="1" dirty="0">
                <a:solidFill>
                  <a:srgbClr val="FFFF00"/>
                </a:solidFill>
                <a:latin typeface="Times New Roman" panose="02020603050405020304" pitchFamily="18" charset="0"/>
                <a:cs typeface="Times New Roman" panose="02020603050405020304" pitchFamily="18" charset="0"/>
              </a:rPr>
              <a:t>ITS </a:t>
            </a:r>
            <a:r>
              <a:rPr sz="3600" b="1" spc="-20" dirty="0">
                <a:solidFill>
                  <a:srgbClr val="FFFF00"/>
                </a:solidFill>
                <a:latin typeface="Times New Roman" panose="02020603050405020304" pitchFamily="18" charset="0"/>
                <a:cs typeface="Times New Roman" panose="02020603050405020304" pitchFamily="18" charset="0"/>
              </a:rPr>
              <a:t>VALUE</a:t>
            </a:r>
            <a:r>
              <a:rPr sz="3600" b="1" spc="-120" dirty="0">
                <a:solidFill>
                  <a:srgbClr val="FFFF00"/>
                </a:solidFill>
                <a:latin typeface="Times New Roman" panose="02020603050405020304" pitchFamily="18" charset="0"/>
                <a:cs typeface="Times New Roman" panose="02020603050405020304" pitchFamily="18" charset="0"/>
              </a:rPr>
              <a:t> </a:t>
            </a:r>
            <a:br>
              <a:rPr lang="en-US" sz="3600" b="1" spc="-120" dirty="0">
                <a:solidFill>
                  <a:srgbClr val="FFFF00"/>
                </a:solidFill>
                <a:latin typeface="Times New Roman" panose="02020603050405020304" pitchFamily="18" charset="0"/>
                <a:cs typeface="Times New Roman" panose="02020603050405020304" pitchFamily="18" charset="0"/>
              </a:rPr>
            </a:br>
            <a:r>
              <a:rPr sz="3600" b="1" spc="-10" dirty="0">
                <a:solidFill>
                  <a:srgbClr val="FFFF00"/>
                </a:solidFill>
                <a:latin typeface="Times New Roman" panose="02020603050405020304" pitchFamily="18" charset="0"/>
                <a:cs typeface="Times New Roman" panose="02020603050405020304" pitchFamily="18" charset="0"/>
              </a:rPr>
              <a:t>PROPOSITION</a:t>
            </a:r>
            <a:endParaRPr sz="3600" b="1" dirty="0">
              <a:solidFill>
                <a:srgbClr val="FFFF00"/>
              </a:solidFill>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379BCFA9-DC39-0BE9-7924-07E881B2E3E7}"/>
              </a:ext>
            </a:extLst>
          </p:cNvPr>
          <p:cNvSpPr txBox="1"/>
          <p:nvPr/>
        </p:nvSpPr>
        <p:spPr>
          <a:xfrm>
            <a:off x="2971800" y="1828800"/>
            <a:ext cx="7772400" cy="4370427"/>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Early Detection: Our machine learning model offers early detection of breast cancer, enabling timely intervention and treatment, which can significantly improve patient outcomes and survival rates.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Accuracy: Our model provides accurate predictions by leveraging advanced algorithms and robust datasets. This minimizes the risk of misdiagnosis and unnecessary procedures, thus enhancing patient confidence and reducing healthcare costs.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Personalized Care: The system facilitates personalized care by analyzing individual patient data and tailoring treatment plans based on specific risk factors and tumor characteristics, ensuring optimized outcomes for each patient.</a:t>
            </a:r>
          </a:p>
          <a:p>
            <a:pPr algn="just"/>
            <a:endParaRPr lang="en-US" dirty="0">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D594B15C-5783-AEEC-6586-A9058A037C4B}"/>
              </a:ext>
            </a:extLst>
          </p:cNvPr>
          <p:cNvGrpSpPr/>
          <p:nvPr/>
        </p:nvGrpSpPr>
        <p:grpSpPr>
          <a:xfrm>
            <a:off x="676275" y="6467475"/>
            <a:ext cx="2143125" cy="200367"/>
            <a:chOff x="676275" y="6467475"/>
            <a:chExt cx="2143125" cy="200367"/>
          </a:xfrm>
        </p:grpSpPr>
        <p:pic>
          <p:nvPicPr>
            <p:cNvPr id="11" name="object 9">
              <a:extLst>
                <a:ext uri="{FF2B5EF4-FFF2-40B4-BE49-F238E27FC236}">
                  <a16:creationId xmlns:a16="http://schemas.microsoft.com/office/drawing/2014/main" id="{3525524C-E779-271A-69CB-BF838EAA2F62}"/>
                </a:ext>
              </a:extLst>
            </p:cNvPr>
            <p:cNvPicPr/>
            <p:nvPr/>
          </p:nvPicPr>
          <p:blipFill>
            <a:blip r:embed="rId3" cstate="print"/>
            <a:stretch>
              <a:fillRect/>
            </a:stretch>
          </p:blipFill>
          <p:spPr>
            <a:xfrm>
              <a:off x="676275" y="6467475"/>
              <a:ext cx="2143125" cy="200025"/>
            </a:xfrm>
            <a:prstGeom prst="rect">
              <a:avLst/>
            </a:prstGeom>
          </p:spPr>
        </p:pic>
        <p:sp>
          <p:nvSpPr>
            <p:cNvPr id="12" name="object 14">
              <a:extLst>
                <a:ext uri="{FF2B5EF4-FFF2-40B4-BE49-F238E27FC236}">
                  <a16:creationId xmlns:a16="http://schemas.microsoft.com/office/drawing/2014/main" id="{0276509D-71E0-DB04-B8E5-107101E7ACE2}"/>
                </a:ext>
              </a:extLst>
            </p:cNvPr>
            <p:cNvSpPr txBox="1"/>
            <p:nvPr/>
          </p:nvSpPr>
          <p:spPr>
            <a:xfrm>
              <a:off x="861059" y="6501130"/>
              <a:ext cx="1773555" cy="166712"/>
            </a:xfrm>
            <a:prstGeom prst="rect">
              <a:avLst/>
            </a:prstGeom>
          </p:spPr>
          <p:txBody>
            <a:bodyPr vert="horz" wrap="square" lIns="0" tIns="0" rIns="0" bIns="0" rtlCol="0">
              <a:spAutoFit/>
            </a:bodyPr>
            <a:lstStyle/>
            <a:p>
              <a:pPr>
                <a:lnSpc>
                  <a:spcPts val="1275"/>
                </a:lnSpc>
              </a:pPr>
              <a:r>
                <a:rPr sz="1200" dirty="0">
                  <a:solidFill>
                    <a:srgbClr val="2D83C3"/>
                  </a:solidFill>
                  <a:latin typeface="Times New Roman" panose="02020603050405020304" pitchFamily="18" charset="0"/>
                  <a:cs typeface="Times New Roman" panose="02020603050405020304" pitchFamily="18" charset="0"/>
                </a:rPr>
                <a:t>3/21/2024</a:t>
              </a:r>
              <a:r>
                <a:rPr sz="1200" spc="180" dirty="0">
                  <a:solidFill>
                    <a:srgbClr val="2D83C3"/>
                  </a:solidFill>
                  <a:latin typeface="Times New Roman" panose="02020603050405020304" pitchFamily="18" charset="0"/>
                  <a:cs typeface="Times New Roman" panose="02020603050405020304" pitchFamily="18" charset="0"/>
                </a:rPr>
                <a:t>  </a:t>
              </a:r>
              <a:r>
                <a:rPr sz="1200" b="1" dirty="0">
                  <a:solidFill>
                    <a:srgbClr val="2D83C3"/>
                  </a:solidFill>
                  <a:latin typeface="Times New Roman" panose="02020603050405020304" pitchFamily="18" charset="0"/>
                  <a:cs typeface="Times New Roman" panose="02020603050405020304" pitchFamily="18" charset="0"/>
                </a:rPr>
                <a:t>Annual</a:t>
              </a:r>
              <a:r>
                <a:rPr sz="1200" b="1" spc="-75" dirty="0">
                  <a:solidFill>
                    <a:srgbClr val="2D83C3"/>
                  </a:solidFill>
                  <a:latin typeface="Times New Roman" panose="02020603050405020304" pitchFamily="18" charset="0"/>
                  <a:cs typeface="Times New Roman" panose="02020603050405020304" pitchFamily="18" charset="0"/>
                </a:rPr>
                <a:t> </a:t>
              </a:r>
              <a:r>
                <a:rPr sz="1200" b="1" spc="-10" dirty="0">
                  <a:solidFill>
                    <a:srgbClr val="2D83C3"/>
                  </a:solidFill>
                  <a:latin typeface="Times New Roman" panose="02020603050405020304" pitchFamily="18" charset="0"/>
                  <a:cs typeface="Times New Roman" panose="02020603050405020304" pitchFamily="18" charset="0"/>
                </a:rPr>
                <a:t>Review</a:t>
              </a:r>
              <a:endParaRPr sz="12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90042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28600" y="228600"/>
            <a:ext cx="8596668" cy="842795"/>
          </a:xfrm>
          <a:prstGeom prst="rect">
            <a:avLst/>
          </a:prstGeom>
        </p:spPr>
        <p:txBody>
          <a:bodyPr vert="horz" wrap="square" lIns="0" tIns="286004" rIns="0" bIns="0" rtlCol="0">
            <a:spAutoFit/>
          </a:bodyPr>
          <a:lstStyle/>
          <a:p>
            <a:pPr marL="193675">
              <a:lnSpc>
                <a:spcPct val="100000"/>
              </a:lnSpc>
              <a:spcBef>
                <a:spcPts val="130"/>
              </a:spcBef>
            </a:pPr>
            <a:r>
              <a:rPr b="1" dirty="0">
                <a:solidFill>
                  <a:srgbClr val="FFFF00"/>
                </a:solidFill>
                <a:latin typeface="Times New Roman" panose="02020603050405020304" pitchFamily="18" charset="0"/>
                <a:cs typeface="Times New Roman" panose="02020603050405020304" pitchFamily="18" charset="0"/>
              </a:rPr>
              <a:t>THE</a:t>
            </a:r>
            <a:r>
              <a:rPr b="1" spc="20" dirty="0">
                <a:solidFill>
                  <a:srgbClr val="FFFF00"/>
                </a:solidFill>
                <a:latin typeface="Times New Roman" panose="02020603050405020304" pitchFamily="18" charset="0"/>
                <a:cs typeface="Times New Roman" panose="02020603050405020304" pitchFamily="18" charset="0"/>
              </a:rPr>
              <a:t> </a:t>
            </a:r>
            <a:r>
              <a:rPr b="1" dirty="0">
                <a:solidFill>
                  <a:srgbClr val="FFFF00"/>
                </a:solidFill>
                <a:latin typeface="Times New Roman" panose="02020603050405020304" pitchFamily="18" charset="0"/>
                <a:cs typeface="Times New Roman" panose="02020603050405020304" pitchFamily="18" charset="0"/>
              </a:rPr>
              <a:t>WOW</a:t>
            </a:r>
            <a:r>
              <a:rPr b="1" spc="90" dirty="0">
                <a:solidFill>
                  <a:srgbClr val="FFFF00"/>
                </a:solidFill>
                <a:latin typeface="Times New Roman" panose="02020603050405020304" pitchFamily="18" charset="0"/>
                <a:cs typeface="Times New Roman" panose="02020603050405020304" pitchFamily="18" charset="0"/>
              </a:rPr>
              <a:t> </a:t>
            </a:r>
            <a:r>
              <a:rPr b="1" dirty="0">
                <a:solidFill>
                  <a:srgbClr val="FFFF00"/>
                </a:solidFill>
                <a:latin typeface="Times New Roman" panose="02020603050405020304" pitchFamily="18" charset="0"/>
                <a:cs typeface="Times New Roman" panose="02020603050405020304" pitchFamily="18" charset="0"/>
              </a:rPr>
              <a:t>IN YOUR </a:t>
            </a:r>
            <a:r>
              <a:rPr b="1" spc="-10" dirty="0">
                <a:solidFill>
                  <a:srgbClr val="FFFF00"/>
                </a:solidFill>
                <a:latin typeface="Times New Roman" panose="02020603050405020304" pitchFamily="18" charset="0"/>
                <a:cs typeface="Times New Roman" panose="02020603050405020304" pitchFamily="18" charset="0"/>
              </a:rPr>
              <a:t>SOLUTION</a:t>
            </a:r>
            <a:endParaRPr b="1" dirty="0">
              <a:solidFill>
                <a:srgbClr val="FFFF00"/>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5C6F1778-00A0-F92C-87C0-66767BA9DC6C}"/>
              </a:ext>
            </a:extLst>
          </p:cNvPr>
          <p:cNvSpPr txBox="1"/>
          <p:nvPr/>
        </p:nvSpPr>
        <p:spPr>
          <a:xfrm>
            <a:off x="2543423" y="1546746"/>
            <a:ext cx="7772400"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Early Detection: Our model excels in identifying breast cancer at its earliest stages, enabling prompt intervention and treatment initiation. This can significantly enhance survival rates and patients' quality of life.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Precision and Accuracy: Through advanced machine learning algorithms and meticulous data analysis, our solution offers highly accurate predictions, minimizing the occurrence of false positives and negatives. This precision instills confidence in both healthcare providers and patients. Personalized</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Treatment: Our system facilitates personalized treatment plans tailored to each patient's unique needs by considering individual patient characteristics and tumor profiles, optimizing therapeutic efficacy and minimizing adverse effects.</a:t>
            </a:r>
            <a:endParaRPr lang="en-IN" sz="2000"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F926137F-0E05-EDFC-6E13-21F1A6C6971C}"/>
              </a:ext>
            </a:extLst>
          </p:cNvPr>
          <p:cNvGrpSpPr/>
          <p:nvPr/>
        </p:nvGrpSpPr>
        <p:grpSpPr>
          <a:xfrm>
            <a:off x="2526030" y="6589639"/>
            <a:ext cx="2143125" cy="200367"/>
            <a:chOff x="676275" y="6467475"/>
            <a:chExt cx="2143125" cy="200367"/>
          </a:xfrm>
        </p:grpSpPr>
        <p:pic>
          <p:nvPicPr>
            <p:cNvPr id="11" name="object 9">
              <a:extLst>
                <a:ext uri="{FF2B5EF4-FFF2-40B4-BE49-F238E27FC236}">
                  <a16:creationId xmlns:a16="http://schemas.microsoft.com/office/drawing/2014/main" id="{1D19C811-AC3B-ADEE-5A08-E69F2F24FA22}"/>
                </a:ext>
              </a:extLst>
            </p:cNvPr>
            <p:cNvPicPr/>
            <p:nvPr/>
          </p:nvPicPr>
          <p:blipFill>
            <a:blip r:embed="rId3" cstate="print"/>
            <a:stretch>
              <a:fillRect/>
            </a:stretch>
          </p:blipFill>
          <p:spPr>
            <a:xfrm>
              <a:off x="676275" y="6467475"/>
              <a:ext cx="2143125" cy="200025"/>
            </a:xfrm>
            <a:prstGeom prst="rect">
              <a:avLst/>
            </a:prstGeom>
          </p:spPr>
        </p:pic>
        <p:sp>
          <p:nvSpPr>
            <p:cNvPr id="12" name="object 14">
              <a:extLst>
                <a:ext uri="{FF2B5EF4-FFF2-40B4-BE49-F238E27FC236}">
                  <a16:creationId xmlns:a16="http://schemas.microsoft.com/office/drawing/2014/main" id="{1817AB45-0164-4EED-0CFA-3F320E147610}"/>
                </a:ext>
              </a:extLst>
            </p:cNvPr>
            <p:cNvSpPr txBox="1"/>
            <p:nvPr/>
          </p:nvSpPr>
          <p:spPr>
            <a:xfrm>
              <a:off x="861059" y="6501130"/>
              <a:ext cx="1773555" cy="166712"/>
            </a:xfrm>
            <a:prstGeom prst="rect">
              <a:avLst/>
            </a:prstGeom>
          </p:spPr>
          <p:txBody>
            <a:bodyPr vert="horz" wrap="square" lIns="0" tIns="0" rIns="0" bIns="0" rtlCol="0">
              <a:spAutoFit/>
            </a:bodyPr>
            <a:lstStyle/>
            <a:p>
              <a:pPr>
                <a:lnSpc>
                  <a:spcPts val="1275"/>
                </a:lnSpc>
              </a:pPr>
              <a:r>
                <a:rPr sz="1200" dirty="0">
                  <a:solidFill>
                    <a:srgbClr val="2D83C3"/>
                  </a:solidFill>
                  <a:latin typeface="Times New Roman" panose="02020603050405020304" pitchFamily="18" charset="0"/>
                  <a:cs typeface="Times New Roman" panose="02020603050405020304" pitchFamily="18" charset="0"/>
                </a:rPr>
                <a:t>3/21/2024</a:t>
              </a:r>
              <a:r>
                <a:rPr sz="1200" spc="180" dirty="0">
                  <a:solidFill>
                    <a:srgbClr val="2D83C3"/>
                  </a:solidFill>
                  <a:latin typeface="Times New Roman" panose="02020603050405020304" pitchFamily="18" charset="0"/>
                  <a:cs typeface="Times New Roman" panose="02020603050405020304" pitchFamily="18" charset="0"/>
                </a:rPr>
                <a:t>  </a:t>
              </a:r>
              <a:r>
                <a:rPr sz="1200" b="1" dirty="0">
                  <a:solidFill>
                    <a:srgbClr val="2D83C3"/>
                  </a:solidFill>
                  <a:latin typeface="Times New Roman" panose="02020603050405020304" pitchFamily="18" charset="0"/>
                  <a:cs typeface="Times New Roman" panose="02020603050405020304" pitchFamily="18" charset="0"/>
                </a:rPr>
                <a:t>Annual</a:t>
              </a:r>
              <a:r>
                <a:rPr sz="1200" b="1" spc="-75" dirty="0">
                  <a:solidFill>
                    <a:srgbClr val="2D83C3"/>
                  </a:solidFill>
                  <a:latin typeface="Times New Roman" panose="02020603050405020304" pitchFamily="18" charset="0"/>
                  <a:cs typeface="Times New Roman" panose="02020603050405020304" pitchFamily="18" charset="0"/>
                </a:rPr>
                <a:t> </a:t>
              </a:r>
              <a:r>
                <a:rPr sz="1200" b="1" spc="-10" dirty="0">
                  <a:solidFill>
                    <a:srgbClr val="2D83C3"/>
                  </a:solidFill>
                  <a:latin typeface="Times New Roman" panose="02020603050405020304" pitchFamily="18" charset="0"/>
                  <a:cs typeface="Times New Roman" panose="02020603050405020304" pitchFamily="18" charset="0"/>
                </a:rPr>
                <a:t>Review</a:t>
              </a:r>
              <a:endParaRPr sz="12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FF0000"/>
                </a:solidFill>
                <a:latin typeface="Times New Roman" panose="02020603050405020304" pitchFamily="18" charset="0"/>
                <a:cs typeface="Times New Roman" panose="02020603050405020304" pitchFamily="18" charset="0"/>
              </a:rPr>
              <a:t>Teams</a:t>
            </a:r>
            <a:r>
              <a:rPr sz="1800" spc="-35" dirty="0">
                <a:solidFill>
                  <a:srgbClr val="FF0000"/>
                </a:solidFill>
                <a:latin typeface="Times New Roman" panose="02020603050405020304" pitchFamily="18" charset="0"/>
                <a:cs typeface="Times New Roman" panose="02020603050405020304" pitchFamily="18" charset="0"/>
              </a:rPr>
              <a:t> </a:t>
            </a:r>
            <a:r>
              <a:rPr sz="1800" dirty="0">
                <a:solidFill>
                  <a:srgbClr val="FF0000"/>
                </a:solidFill>
                <a:latin typeface="Times New Roman" panose="02020603050405020304" pitchFamily="18" charset="0"/>
                <a:cs typeface="Times New Roman" panose="02020603050405020304" pitchFamily="18" charset="0"/>
              </a:rPr>
              <a:t>cam</a:t>
            </a:r>
            <a:r>
              <a:rPr sz="1800" spc="-120" dirty="0">
                <a:solidFill>
                  <a:srgbClr val="FF0000"/>
                </a:solidFill>
                <a:latin typeface="Times New Roman" panose="02020603050405020304" pitchFamily="18" charset="0"/>
                <a:cs typeface="Times New Roman" panose="02020603050405020304" pitchFamily="18" charset="0"/>
              </a:rPr>
              <a:t> </a:t>
            </a:r>
            <a:r>
              <a:rPr sz="1800" dirty="0">
                <a:solidFill>
                  <a:srgbClr val="FF0000"/>
                </a:solidFill>
                <a:latin typeface="Times New Roman" panose="02020603050405020304" pitchFamily="18" charset="0"/>
                <a:cs typeface="Times New Roman" panose="02020603050405020304" pitchFamily="18" charset="0"/>
              </a:rPr>
              <a:t>add</a:t>
            </a:r>
            <a:r>
              <a:rPr sz="1800" spc="-10" dirty="0">
                <a:solidFill>
                  <a:srgbClr val="FF0000"/>
                </a:solidFill>
                <a:latin typeface="Times New Roman" panose="02020603050405020304" pitchFamily="18" charset="0"/>
                <a:cs typeface="Times New Roman" panose="02020603050405020304" pitchFamily="18" charset="0"/>
              </a:rPr>
              <a:t> wireframes</a:t>
            </a:r>
            <a:endParaRPr sz="1800" dirty="0">
              <a:solidFill>
                <a:srgbClr val="FF0000"/>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ctrTitle"/>
          </p:nvPr>
        </p:nvSpPr>
        <p:spPr>
          <a:xfrm>
            <a:off x="739774" y="291147"/>
            <a:ext cx="4746625" cy="567463"/>
          </a:xfrm>
          <a:prstGeom prst="rect">
            <a:avLst/>
          </a:prstGeom>
        </p:spPr>
        <p:txBody>
          <a:bodyPr vert="horz" wrap="square" lIns="0" tIns="13335" rIns="0" bIns="0" rtlCol="0">
            <a:spAutoFit/>
          </a:bodyPr>
          <a:lstStyle/>
          <a:p>
            <a:pPr marL="12700">
              <a:lnSpc>
                <a:spcPct val="100000"/>
              </a:lnSpc>
              <a:spcBef>
                <a:spcPts val="105"/>
              </a:spcBef>
            </a:pPr>
            <a:r>
              <a:rPr sz="3600" spc="-10" dirty="0">
                <a:solidFill>
                  <a:srgbClr val="FFFF00"/>
                </a:solidFill>
                <a:latin typeface="Times New Roman" panose="02020603050405020304" pitchFamily="18" charset="0"/>
                <a:cs typeface="Times New Roman" panose="02020603050405020304" pitchFamily="18" charset="0"/>
              </a:rPr>
              <a:t>MODELLING</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0" name="TextBox 9">
            <a:extLst>
              <a:ext uri="{FF2B5EF4-FFF2-40B4-BE49-F238E27FC236}">
                <a16:creationId xmlns:a16="http://schemas.microsoft.com/office/drawing/2014/main" id="{CB7B3D50-77F0-7A72-9CB6-09025489F3B1}"/>
              </a:ext>
            </a:extLst>
          </p:cNvPr>
          <p:cNvSpPr txBox="1"/>
          <p:nvPr/>
        </p:nvSpPr>
        <p:spPr>
          <a:xfrm>
            <a:off x="1447800" y="1981200"/>
            <a:ext cx="9077325" cy="419031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ANN</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NumPy</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Pandas</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Matplotlib</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Scikit-learn</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TensorFlow</a:t>
            </a:r>
          </a:p>
          <a:p>
            <a:pPr marL="342900" indent="-342900" algn="just">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Keras</a:t>
            </a: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StandardScaler</a:t>
            </a: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matplotlib.pyplo</a:t>
            </a:r>
            <a:endParaRPr lang="en-IN" sz="2000"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1AFDB8DA-480F-E5C5-90AF-2C466A0C6910}"/>
              </a:ext>
            </a:extLst>
          </p:cNvPr>
          <p:cNvGrpSpPr/>
          <p:nvPr/>
        </p:nvGrpSpPr>
        <p:grpSpPr>
          <a:xfrm>
            <a:off x="676275" y="6467475"/>
            <a:ext cx="2143125" cy="200367"/>
            <a:chOff x="676275" y="6467475"/>
            <a:chExt cx="2143125" cy="200367"/>
          </a:xfrm>
        </p:grpSpPr>
        <p:pic>
          <p:nvPicPr>
            <p:cNvPr id="11" name="object 9">
              <a:extLst>
                <a:ext uri="{FF2B5EF4-FFF2-40B4-BE49-F238E27FC236}">
                  <a16:creationId xmlns:a16="http://schemas.microsoft.com/office/drawing/2014/main" id="{2A50F052-5746-5C63-58AD-8A83219D6622}"/>
                </a:ext>
              </a:extLst>
            </p:cNvPr>
            <p:cNvPicPr/>
            <p:nvPr/>
          </p:nvPicPr>
          <p:blipFill>
            <a:blip r:embed="rId2" cstate="print"/>
            <a:stretch>
              <a:fillRect/>
            </a:stretch>
          </p:blipFill>
          <p:spPr>
            <a:xfrm>
              <a:off x="676275" y="6467475"/>
              <a:ext cx="2143125" cy="200025"/>
            </a:xfrm>
            <a:prstGeom prst="rect">
              <a:avLst/>
            </a:prstGeom>
          </p:spPr>
        </p:pic>
        <p:sp>
          <p:nvSpPr>
            <p:cNvPr id="12" name="object 14">
              <a:extLst>
                <a:ext uri="{FF2B5EF4-FFF2-40B4-BE49-F238E27FC236}">
                  <a16:creationId xmlns:a16="http://schemas.microsoft.com/office/drawing/2014/main" id="{3C8A9652-52C7-1D3D-0343-345001F1AB4B}"/>
                </a:ext>
              </a:extLst>
            </p:cNvPr>
            <p:cNvSpPr txBox="1"/>
            <p:nvPr/>
          </p:nvSpPr>
          <p:spPr>
            <a:xfrm>
              <a:off x="861059" y="6501130"/>
              <a:ext cx="1773555" cy="166712"/>
            </a:xfrm>
            <a:prstGeom prst="rect">
              <a:avLst/>
            </a:prstGeom>
          </p:spPr>
          <p:txBody>
            <a:bodyPr vert="horz" wrap="square" lIns="0" tIns="0" rIns="0" bIns="0" rtlCol="0">
              <a:spAutoFit/>
            </a:bodyPr>
            <a:lstStyle/>
            <a:p>
              <a:pPr>
                <a:lnSpc>
                  <a:spcPts val="1275"/>
                </a:lnSpc>
              </a:pPr>
              <a:r>
                <a:rPr sz="1200" dirty="0">
                  <a:solidFill>
                    <a:srgbClr val="2D83C3"/>
                  </a:solidFill>
                  <a:latin typeface="Times New Roman" panose="02020603050405020304" pitchFamily="18" charset="0"/>
                  <a:cs typeface="Times New Roman" panose="02020603050405020304" pitchFamily="18" charset="0"/>
                </a:rPr>
                <a:t>3/21/2024</a:t>
              </a:r>
              <a:r>
                <a:rPr sz="1200" spc="180" dirty="0">
                  <a:solidFill>
                    <a:srgbClr val="2D83C3"/>
                  </a:solidFill>
                  <a:latin typeface="Times New Roman" panose="02020603050405020304" pitchFamily="18" charset="0"/>
                  <a:cs typeface="Times New Roman" panose="02020603050405020304" pitchFamily="18" charset="0"/>
                </a:rPr>
                <a:t>  </a:t>
              </a:r>
              <a:r>
                <a:rPr sz="1200" b="1" dirty="0">
                  <a:solidFill>
                    <a:srgbClr val="2D83C3"/>
                  </a:solidFill>
                  <a:latin typeface="Times New Roman" panose="02020603050405020304" pitchFamily="18" charset="0"/>
                  <a:cs typeface="Times New Roman" panose="02020603050405020304" pitchFamily="18" charset="0"/>
                </a:rPr>
                <a:t>Annual</a:t>
              </a:r>
              <a:r>
                <a:rPr sz="1200" b="1" spc="-75" dirty="0">
                  <a:solidFill>
                    <a:srgbClr val="2D83C3"/>
                  </a:solidFill>
                  <a:latin typeface="Times New Roman" panose="02020603050405020304" pitchFamily="18" charset="0"/>
                  <a:cs typeface="Times New Roman" panose="02020603050405020304" pitchFamily="18" charset="0"/>
                </a:rPr>
                <a:t> </a:t>
              </a:r>
              <a:r>
                <a:rPr sz="1200" b="1" spc="-10" dirty="0">
                  <a:solidFill>
                    <a:srgbClr val="2D83C3"/>
                  </a:solidFill>
                  <a:latin typeface="Times New Roman" panose="02020603050405020304" pitchFamily="18" charset="0"/>
                  <a:cs typeface="Times New Roman" panose="02020603050405020304" pitchFamily="18" charset="0"/>
                </a:rPr>
                <a:t>Review</a:t>
              </a:r>
              <a:endParaRPr sz="1200" dirty="0">
                <a:latin typeface="Times New Roman" panose="02020603050405020304" pitchFamily="18" charset="0"/>
                <a:cs typeface="Times New Roman" panose="02020603050405020304" pitchFamily="18" charset="0"/>
              </a:endParaRPr>
            </a:p>
          </p:txBody>
        </p:sp>
      </p:gr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939</TotalTime>
  <Words>502</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5</cp:revision>
  <dcterms:created xsi:type="dcterms:W3CDTF">2024-04-04T19:42:53Z</dcterms:created>
  <dcterms:modified xsi:type="dcterms:W3CDTF">2024-04-23T16:41:34Z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ies>
</file>