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0"/>
  </p:notesMasterIdLst>
  <p:sldIdLst>
    <p:sldId id="256" r:id="rId2"/>
    <p:sldId id="260" r:id="rId3"/>
    <p:sldId id="263" r:id="rId4"/>
    <p:sldId id="258" r:id="rId5"/>
    <p:sldId id="265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4977" autoAdjust="0"/>
  </p:normalViewPr>
  <p:slideViewPr>
    <p:cSldViewPr snapToGrid="0">
      <p:cViewPr varScale="1">
        <p:scale>
          <a:sx n="72" d="100"/>
          <a:sy n="72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ACADC-BC6C-4ED7-B2AC-5D378C3835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A50FF-2754-49D0-B7DA-4B3E411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Cybersecurity has always been a huge part of my world (personal experience, news stories, educational aspirations)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Wanted a hyperfocus on healthcare/medical institutions (breaches happen far too often for the important data that should be safe-kept)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Customers = businesses within the healthcare industry (hospital/clinic IT executives)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Suppliers = ourselves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from software developers to create an app to monitor data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 personnel to troubleshoot tech issues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personnel to provide consultation services and support to enhance security measures/risk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50FF-2754-49D0-B7DA-4B3E41165A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E18D5-6E24-7D8C-11DB-D716258C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B323C-3F36-C509-C44C-DA987BD59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FA48B-A81C-A537-AB3E-F8B9DD4CE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Fosters sound and sustained advances in the sciences of medicine, public health, and social services </a:t>
            </a:r>
            <a:r>
              <a:rPr lang="en-US" b="1" dirty="0"/>
              <a:t>(bullet 1)</a:t>
            </a:r>
          </a:p>
          <a:p>
            <a:pPr marL="171450" indent="-171450">
              <a:buFontTx/>
              <a:buChar char="-"/>
            </a:pPr>
            <a:r>
              <a:rPr lang="en-US" u="sng" dirty="0"/>
              <a:t>Reliable source that is required by the Secretary of HHS Breach of Unsecured Protected Health Information to compile </a:t>
            </a:r>
            <a:r>
              <a:rPr lang="en-US" b="1" u="sng" dirty="0"/>
              <a:t>(bullet 1)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Records are only included if breach affected 500+ individuals</a:t>
            </a:r>
          </a:p>
          <a:p>
            <a:pPr marL="171450" indent="-171450">
              <a:buFontTx/>
              <a:buChar char="-"/>
            </a:pPr>
            <a:r>
              <a:rPr lang="en-US" dirty="0"/>
              <a:t>Tables download as one complete table with 9 attributes (columns) </a:t>
            </a:r>
            <a:r>
              <a:rPr lang="en-US" b="1" dirty="0"/>
              <a:t>(bullet 2)</a:t>
            </a:r>
          </a:p>
          <a:p>
            <a:pPr marL="171450" indent="-171450">
              <a:buFontTx/>
              <a:buChar char="-"/>
            </a:pPr>
            <a:r>
              <a:rPr lang="en-US" u="sng" dirty="0"/>
              <a:t>Records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Archive = from 10/21/2009 to 06/28/2024 </a:t>
            </a:r>
            <a:r>
              <a:rPr lang="en-US" b="1" dirty="0"/>
              <a:t>(5590 records)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Pending = 03/21/2022 to 06/28/2024 (last 24 months) </a:t>
            </a:r>
            <a:r>
              <a:rPr lang="en-US" b="1" dirty="0"/>
              <a:t>(853 records)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2A79-AD7E-86D6-E9BD-084C445D8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50FF-2754-49D0-B7DA-4B3E41165A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7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8DDA7-2D96-3B10-6057-725C0F95B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30CBA3-4418-86DA-585D-005FFB494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9D834-1488-9708-4BAF-C4798EB40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HIPAA </a:t>
            </a:r>
            <a:r>
              <a:rPr lang="en-US" b="1" dirty="0"/>
              <a:t>(Health Insurance Portability and Accountability Act)</a:t>
            </a:r>
            <a:endParaRPr lang="en-US" b="0" dirty="0"/>
          </a:p>
          <a:p>
            <a:r>
              <a:rPr lang="en-US" b="0" dirty="0"/>
              <a:t>- Protects patients health info and gives certain rights over records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Health Plans</a:t>
            </a:r>
          </a:p>
          <a:p>
            <a:r>
              <a:rPr lang="en-US" dirty="0"/>
              <a:t>- Health Insurance companies, HMOs, Company Health Plans, Government Programs (Medicare, Medicaid, Military/Veteran Healthcare Programs)</a:t>
            </a:r>
          </a:p>
          <a:p>
            <a:endParaRPr lang="en-US" dirty="0"/>
          </a:p>
          <a:p>
            <a:r>
              <a:rPr lang="en-US" dirty="0"/>
              <a:t>Healthcare Providers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Doctors, Clinics, Nursing Homes, Pharmacies, etc. </a:t>
            </a:r>
            <a:r>
              <a:rPr lang="en-US" i="1" dirty="0"/>
              <a:t>(</a:t>
            </a:r>
            <a:r>
              <a:rPr lang="en-US" b="1" i="1" dirty="0"/>
              <a:t>ONLY if they transmit information electronically in connection with HHS standard transactions</a:t>
            </a:r>
            <a:r>
              <a:rPr lang="en-US" i="1" dirty="0"/>
              <a:t>)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r>
              <a:rPr lang="en-US" dirty="0"/>
              <a:t>Healthcare Clearinghouses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Entities who process nonstandard health information received from other entities </a:t>
            </a:r>
            <a:r>
              <a:rPr lang="en-US" i="1" dirty="0"/>
              <a:t>(</a:t>
            </a:r>
            <a:r>
              <a:rPr lang="en-US" b="1" i="1" dirty="0"/>
              <a:t>mediums/middlemen</a:t>
            </a:r>
            <a:r>
              <a:rPr lang="en-US" i="1" dirty="0"/>
              <a:t>) (primarily between providers and insurance companies)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0" indent="0">
              <a:buFontTx/>
              <a:buNone/>
            </a:pPr>
            <a:r>
              <a:rPr lang="en-US" i="0" dirty="0"/>
              <a:t>Business Associates</a:t>
            </a:r>
          </a:p>
          <a:p>
            <a:pPr marL="0" indent="0">
              <a:buFontTx/>
              <a:buNone/>
            </a:pPr>
            <a:r>
              <a:rPr lang="en-US" i="0" dirty="0"/>
              <a:t>- Key is that they are </a:t>
            </a:r>
            <a:r>
              <a:rPr lang="en-US" b="1" i="0" dirty="0"/>
              <a:t>3</a:t>
            </a:r>
            <a:r>
              <a:rPr lang="en-US" b="1" i="0" baseline="30000" dirty="0"/>
              <a:t>rd</a:t>
            </a:r>
            <a:r>
              <a:rPr lang="en-US" b="1" i="0" dirty="0"/>
              <a:t> parties </a:t>
            </a:r>
            <a:r>
              <a:rPr lang="en-US" b="0" i="0" dirty="0"/>
              <a:t>who deal must maintain HIPAA compliance but are</a:t>
            </a:r>
            <a:r>
              <a:rPr lang="en-US" b="1" i="0" dirty="0"/>
              <a:t> </a:t>
            </a:r>
            <a:r>
              <a:rPr lang="en-US" b="1" i="0" u="sng" dirty="0"/>
              <a:t>NOT</a:t>
            </a:r>
            <a:r>
              <a:rPr lang="en-US" b="1" i="0" u="none" dirty="0"/>
              <a:t> </a:t>
            </a:r>
            <a:r>
              <a:rPr lang="en-US" b="0" i="0" u="none" dirty="0"/>
              <a:t>covered entities</a:t>
            </a:r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CE6EC-F082-FCA6-3B79-A76ABCEFE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50FF-2754-49D0-B7DA-4B3E41165A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50FF-2754-49D0-B7DA-4B3E41165A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7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963E-F18F-6977-EABD-DDC47E0F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31E740-6FED-9A45-5906-DEB261759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2FCE7-A578-87BF-1A57-D1B9D8AD0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Archive: 10/21/2009 – 06/28/2024</a:t>
            </a:r>
          </a:p>
          <a:p>
            <a:r>
              <a:rPr lang="en-US" dirty="0"/>
              <a:t>Current: 03/21/2022 – 10/08/2024</a:t>
            </a:r>
          </a:p>
          <a:p>
            <a:endParaRPr lang="en-US" dirty="0"/>
          </a:p>
          <a:p>
            <a:r>
              <a:rPr lang="en-US" dirty="0"/>
              <a:t>Entities (Health Plans, Healthcare Providers, Healthcare Clearinghouses, Business Associates) </a:t>
            </a:r>
            <a:r>
              <a:rPr lang="en-US" b="1" dirty="0"/>
              <a:t>(specific focus on Providers/Business Associates)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Need more data to be conclusive, but possibly education opportunities, more monitoring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1F86A-34D2-7A8C-C592-B4F61205B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50FF-2754-49D0-B7DA-4B3E41165A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33B2-9ADA-3755-23FC-216F0C827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1F0EB-C291-FDDC-AA43-2BBEF2AD6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175E0-8030-93F9-18A8-82A5B662E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4C29D-65EC-D5C3-8DD4-0D1A8FBFD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50FF-2754-49D0-B7DA-4B3E41165A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28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C5DB4-0920-2D37-4DEF-AADF1216C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FF784-D484-1C0C-7F02-D48720868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3F88-9C18-CDDA-96E6-FC965DC7E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76F0B-0033-8A68-8176-8A0F5F149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50FF-2754-49D0-B7DA-4B3E41165A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72A4E-02CC-04A6-6E0D-60693A768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A956FD-783C-8ECF-A667-55CF9A990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D2BD8E-B35F-5425-6168-FB77770DE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DC62F-E4A8-F400-F928-707A04D89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50FF-2754-49D0-B7DA-4B3E41165A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3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1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56000">
              <a:schemeClr val="accent6">
                <a:lumMod val="60000"/>
                <a:lumOff val="40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87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rportal.hhs.gov/ocr/breach/breach_report.js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www.hhs.gov/hipaa/for-professionals/covered-entities/index.html" TargetMode="External"/><Relationship Id="rId4" Type="http://schemas.openxmlformats.org/officeDocument/2006/relationships/hyperlink" Target="https://ocrportal.hhs.gov/ocr/breach/breach_report.js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colorful lines in a dark background&#10;&#10;Description automatically generated">
            <a:extLst>
              <a:ext uri="{FF2B5EF4-FFF2-40B4-BE49-F238E27FC236}">
                <a16:creationId xmlns:a16="http://schemas.microsoft.com/office/drawing/2014/main" id="{4848BB30-A897-C41F-6D8F-D46DCCDD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600"/>
              <a:t>Cybersecurity market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sz="1800"/>
              <a:t>By: Caitlan Beard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3EA11-C96C-AD03-8550-9ED9BA9B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44EDAC-0409-9C31-1529-46A87FB9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lines in a dark background">
            <a:extLst>
              <a:ext uri="{FF2B5EF4-FFF2-40B4-BE49-F238E27FC236}">
                <a16:creationId xmlns:a16="http://schemas.microsoft.com/office/drawing/2014/main" id="{9FFD6CC7-1B63-233A-06EA-9AEE9731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46" r="27133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9BA14-718C-E1FF-6EDF-A980C43D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8CA9-BFAC-308D-63C8-FFC73BA03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r>
              <a:rPr lang="en-US" dirty="0"/>
              <a:t>US Department of Health and Human Services Office for Civil Rights</a:t>
            </a:r>
          </a:p>
          <a:p>
            <a:pPr lvl="1"/>
            <a:r>
              <a:rPr lang="en-US" dirty="0"/>
              <a:t>Provide enhanced health/well being to Americans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https://ocrportal.hhs.gov/ocr/breach/breach_report.jsf</a:t>
            </a:r>
            <a:endParaRPr lang="en-US" dirty="0"/>
          </a:p>
          <a:p>
            <a:pPr lvl="2"/>
            <a:r>
              <a:rPr lang="en-US" dirty="0"/>
              <a:t>13402(e)(4) of the HITECH Act</a:t>
            </a:r>
          </a:p>
          <a:p>
            <a:pPr lvl="2"/>
            <a:r>
              <a:rPr lang="en-US" dirty="0"/>
              <a:t>2 reports (archive and pending)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10B11D-46DA-36D1-B936-0CD95C56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03B214-AE17-6C11-9FDD-F5E712C59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9435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F3F7B6-D2AB-DC7A-1BD1-AF2D0AA30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E39049-78FC-D86E-30FB-586B4C186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lines in a dark background">
            <a:extLst>
              <a:ext uri="{FF2B5EF4-FFF2-40B4-BE49-F238E27FC236}">
                <a16:creationId xmlns:a16="http://schemas.microsoft.com/office/drawing/2014/main" id="{1705D2DC-7070-673E-8681-A6EE932A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46" r="27133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2B545-2263-23FD-26DF-11D1164A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Vocabulary to note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B4A4-7EBB-8927-9331-EEFEA74D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99" y="1568196"/>
            <a:ext cx="7378041" cy="4425958"/>
          </a:xfrm>
        </p:spPr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Breaches</a:t>
            </a:r>
          </a:p>
          <a:p>
            <a:pPr lvl="1"/>
            <a:r>
              <a:rPr lang="en-US" sz="1400" dirty="0"/>
              <a:t>When unauthorized individuals gain access to sensitive information (can be personal/financial)</a:t>
            </a:r>
          </a:p>
          <a:p>
            <a:r>
              <a:rPr lang="en-US" dirty="0"/>
              <a:t>Covered Entities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Groups in which Federal HIPAA privacy regulations apply to</a:t>
            </a:r>
          </a:p>
          <a:p>
            <a:pPr lvl="2">
              <a:defRPr/>
            </a:pPr>
            <a:r>
              <a:rPr lang="en-US" sz="1200" dirty="0">
                <a:solidFill>
                  <a:srgbClr val="000000"/>
                </a:solidFill>
                <a:latin typeface="Calisto MT"/>
              </a:rPr>
              <a:t>Examples:</a:t>
            </a:r>
          </a:p>
          <a:p>
            <a:pPr lvl="3">
              <a:defRPr/>
            </a:pPr>
            <a:r>
              <a:rPr lang="en-US" sz="1100" dirty="0">
                <a:solidFill>
                  <a:srgbClr val="000000"/>
                </a:solidFill>
                <a:latin typeface="Calisto MT"/>
              </a:rPr>
              <a:t>Health Plans </a:t>
            </a:r>
          </a:p>
          <a:p>
            <a:pPr lvl="3">
              <a:defRPr/>
            </a:pPr>
            <a:r>
              <a:rPr lang="en-US" sz="1100" dirty="0">
                <a:solidFill>
                  <a:srgbClr val="000000"/>
                </a:solidFill>
                <a:latin typeface="Calisto MT"/>
              </a:rPr>
              <a:t>Healthcare Providers</a:t>
            </a:r>
          </a:p>
          <a:p>
            <a:pPr lvl="3"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Healthcare Clearinghouses</a:t>
            </a:r>
          </a:p>
          <a:p>
            <a:pPr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Business Associates</a:t>
            </a:r>
          </a:p>
          <a:p>
            <a:pPr lvl="1">
              <a:defRPr/>
            </a:pPr>
            <a:r>
              <a:rPr lang="en-US" sz="1500" dirty="0">
                <a:solidFill>
                  <a:srgbClr val="000000"/>
                </a:solidFill>
                <a:latin typeface="Calisto MT"/>
              </a:rPr>
              <a:t>Person/entity that performs functions or activities involving the use/disclosure of protected health information (PHI)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FFF9EA-EEDF-F4C2-2618-BD1F9F0E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F187C9-706A-FBAD-0F7E-6C1092829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5334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13350-DED0-E579-FCDB-AA365F251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lines in a dark background">
            <a:extLst>
              <a:ext uri="{FF2B5EF4-FFF2-40B4-BE49-F238E27FC236}">
                <a16:creationId xmlns:a16="http://schemas.microsoft.com/office/drawing/2014/main" id="{A6E952A7-CBA3-B1EB-B471-33D57671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46" r="27133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7CD89-A388-DAAE-B4B7-50088219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Datasets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184A-BB04-E021-8877-D3180615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665" y="1850271"/>
            <a:ext cx="6627924" cy="4093329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Market_Research</a:t>
            </a:r>
            <a:r>
              <a:rPr lang="en-US" dirty="0"/>
              <a:t> and </a:t>
            </a:r>
            <a:r>
              <a:rPr lang="en-US" dirty="0" err="1"/>
              <a:t>Business_Operations</a:t>
            </a:r>
            <a:r>
              <a:rPr lang="en-US" dirty="0"/>
              <a:t> database walkthrough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2834D-E18E-0FC9-3A95-3ECD3B446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073DAC-DF9A-0753-1E87-ED56EF65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lines in a dark background">
            <a:extLst>
              <a:ext uri="{FF2B5EF4-FFF2-40B4-BE49-F238E27FC236}">
                <a16:creationId xmlns:a16="http://schemas.microsoft.com/office/drawing/2014/main" id="{1586DEF3-4BDA-1EFA-6771-39FAA17B66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46" r="27133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0C850-334E-3881-3222-3C2FED74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5DF7-1CF6-8DE0-8539-B1B157F8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1868559"/>
            <a:ext cx="6627924" cy="4093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Breached Data</a:t>
            </a:r>
          </a:p>
          <a:p>
            <a:pPr lvl="1"/>
            <a:r>
              <a:rPr lang="en-US" dirty="0"/>
              <a:t>Archived: 452,454,149</a:t>
            </a:r>
          </a:p>
          <a:p>
            <a:pPr lvl="1"/>
            <a:r>
              <a:rPr lang="en-US" dirty="0"/>
              <a:t>Unresolved: 173,838,489</a:t>
            </a:r>
            <a:br>
              <a:rPr lang="en-US" dirty="0"/>
            </a:br>
            <a:endParaRPr lang="en-US" dirty="0"/>
          </a:p>
          <a:p>
            <a:r>
              <a:rPr lang="en-US" dirty="0"/>
              <a:t>Centralize focus on Entity Type</a:t>
            </a:r>
          </a:p>
          <a:p>
            <a:pPr lvl="1"/>
            <a:r>
              <a:rPr lang="en-US" dirty="0"/>
              <a:t>Providers and Business Associates</a:t>
            </a:r>
          </a:p>
          <a:p>
            <a:pPr lvl="2"/>
            <a:r>
              <a:rPr lang="en-US" dirty="0"/>
              <a:t>88.3% of Unresolved</a:t>
            </a:r>
          </a:p>
          <a:p>
            <a:pPr lvl="2"/>
            <a:r>
              <a:rPr lang="en-US" dirty="0"/>
              <a:t>86% of Archived</a:t>
            </a:r>
          </a:p>
          <a:p>
            <a:pPr lvl="2"/>
            <a:endParaRPr lang="en-US" dirty="0"/>
          </a:p>
          <a:p>
            <a:r>
              <a:rPr lang="en-US" dirty="0"/>
              <a:t>Enhance Security</a:t>
            </a:r>
          </a:p>
          <a:p>
            <a:pPr lvl="1"/>
            <a:r>
              <a:rPr lang="en-US" dirty="0"/>
              <a:t>Emails &amp; Servers = high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94FF8B-C2C4-4A40-3E18-22A5217E8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E29D2D-4868-44B2-54CF-50B1ED7D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2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47818-C2DB-5F50-E436-885492945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Picture 4" descr="A colorful lines in a dark background">
            <a:extLst>
              <a:ext uri="{FF2B5EF4-FFF2-40B4-BE49-F238E27FC236}">
                <a16:creationId xmlns:a16="http://schemas.microsoft.com/office/drawing/2014/main" id="{6016BBE5-333D-96A5-8FD9-AFF98934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84" r="8885" b="1"/>
          <a:stretch/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EB715-D775-4303-B6D8-67349B8E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07" y="1358671"/>
            <a:ext cx="2843711" cy="1493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05CF-0F8F-556E-BE08-13C53882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509" y="3359338"/>
            <a:ext cx="2843711" cy="286207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79055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DBA50-076E-63D7-4862-7DBF44396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053E55-7229-7A74-49F5-99C7CBD69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lines in a dark background">
            <a:extLst>
              <a:ext uri="{FF2B5EF4-FFF2-40B4-BE49-F238E27FC236}">
                <a16:creationId xmlns:a16="http://schemas.microsoft.com/office/drawing/2014/main" id="{EB6C5C33-82E2-ADC9-817C-10426AB2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46" r="27133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937A5-D6C6-771A-DE62-A7BDC7C7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51F2-2DB3-6AA7-4644-82CFA6F5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1868559"/>
            <a:ext cx="6627924" cy="40933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 Department of Health and Human Services </a:t>
            </a:r>
          </a:p>
          <a:p>
            <a:pPr lvl="1"/>
            <a:r>
              <a:rPr lang="en-US" dirty="0"/>
              <a:t>Office for Civil Rights</a:t>
            </a:r>
          </a:p>
          <a:p>
            <a:pPr lvl="2"/>
            <a:r>
              <a:rPr lang="en-US" dirty="0">
                <a:hlinkClick r:id="rId4"/>
              </a:rPr>
              <a:t>https://ocrportal.hhs.gov/ocr/breach/breach_report.jsf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HHS</a:t>
            </a:r>
            <a:endParaRPr lang="en-US" dirty="0">
              <a:hlinkClick r:id="rId5"/>
            </a:endParaRPr>
          </a:p>
          <a:p>
            <a:pPr lvl="2"/>
            <a:r>
              <a:rPr lang="en-US" dirty="0">
                <a:hlinkClick r:id="rId5"/>
              </a:rPr>
              <a:t>https://www.hhs.gov/hipaa/for-professionals/covered-entities/index.html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ChatGPT (for query help / data generation)</a:t>
            </a:r>
          </a:p>
          <a:p>
            <a:pPr lvl="1"/>
            <a:r>
              <a:rPr lang="en-US" dirty="0">
                <a:hlinkClick r:id="rId6"/>
              </a:rPr>
              <a:t>https://chatgpt.com/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W3Schools (for query help)</a:t>
            </a:r>
          </a:p>
          <a:p>
            <a:pPr lvl="1"/>
            <a:r>
              <a:rPr lang="en-US" dirty="0">
                <a:hlinkClick r:id="rId7"/>
              </a:rPr>
              <a:t>https://www.w3schools.com/sql/default.asp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CCC86F-6CAD-82C6-91A0-207A573CD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CC0514-112D-08D9-4D5E-084A7C0BB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8723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1D3A7-EBDF-77A7-84E7-674C7C40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lines in a dark background">
            <a:extLst>
              <a:ext uri="{FF2B5EF4-FFF2-40B4-BE49-F238E27FC236}">
                <a16:creationId xmlns:a16="http://schemas.microsoft.com/office/drawing/2014/main" id="{BF7B1864-C430-F834-2865-5CA7819709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600" b="26600"/>
          <a:stretch/>
        </p:blipFill>
        <p:spPr>
          <a:xfrm>
            <a:off x="20" y="2863970"/>
            <a:ext cx="12191980" cy="3994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D411CA-26CA-91D0-C8DA-C8FE7040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9" y="914400"/>
            <a:ext cx="10772526" cy="1463038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7039-2CB2-4251-1F10-A8961BC5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022" y="1014984"/>
            <a:ext cx="6614593" cy="1362456"/>
          </a:xfrm>
        </p:spPr>
        <p:txBody>
          <a:bodyPr anchor="t"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C10D4C-8DED-200E-3237-3345F3F2A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F7F80F-9EDD-0EEA-B6D7-E116EBA4F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2497143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5431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61A2F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301</TotalTime>
  <Words>618</Words>
  <Application>Microsoft Office PowerPoint</Application>
  <PresentationFormat>Widescreen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Calisto MT</vt:lpstr>
      <vt:lpstr>Univers Condensed</vt:lpstr>
      <vt:lpstr>ChronicleVTI</vt:lpstr>
      <vt:lpstr>Cybersecurity market research</vt:lpstr>
      <vt:lpstr>Research</vt:lpstr>
      <vt:lpstr>Vocabulary to note </vt:lpstr>
      <vt:lpstr>Datasets in Action</vt:lpstr>
      <vt:lpstr>Key Takeaways</vt:lpstr>
      <vt:lpstr>Questions?</vt:lpstr>
      <vt:lpstr>Sources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Caitlan Beard</cp:lastModifiedBy>
  <cp:revision>13</cp:revision>
  <dcterms:created xsi:type="dcterms:W3CDTF">2024-10-16T16:15:15Z</dcterms:created>
  <dcterms:modified xsi:type="dcterms:W3CDTF">2024-10-18T04:01:06Z</dcterms:modified>
</cp:coreProperties>
</file>