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5_A5CC315D.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68" r:id="rId4"/>
    <p:sldId id="259" r:id="rId5"/>
    <p:sldId id="258" r:id="rId6"/>
    <p:sldId id="260" r:id="rId7"/>
    <p:sldId id="266" r:id="rId8"/>
    <p:sldId id="263" r:id="rId9"/>
    <p:sldId id="267" r:id="rId10"/>
    <p:sldId id="269" r:id="rId11"/>
    <p:sldId id="270" r:id="rId12"/>
    <p:sldId id="261" r:id="rId13"/>
    <p:sldId id="264" r:id="rId14"/>
    <p:sldId id="262"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1E3609-A2F3-865C-D0FA-FCF4DFC91B1B}" name="V,Ghanath" initials="V," userId="S::gv347@drexel.edu::d92ded0a-4a57-4b1f-847b-49079c56d6c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67CBA3-DC1D-3830-D3A9-DBBD60CB24E0}" v="16" dt="2023-06-18T06:48:12.958"/>
    <p1510:client id="{243E5C99-69DB-CD52-9C9A-EC4A83C9CE99}" v="2870" dt="2023-06-18T17:55:44.310"/>
    <p1510:client id="{30EA1BE7-6FAB-D489-6A06-6E8B7637B5E4}" v="9" dt="2023-06-18T18:22:50.900"/>
    <p1510:client id="{5A24A10F-8F69-9BA6-5E34-1C7279E46FA2}" v="60" dt="2023-06-18T15:10:52.280"/>
    <p1510:client id="{BE3D9DB1-5D05-9669-FA8D-96E40E436EFF}" v="10" dt="2023-06-18T07:38:27.623"/>
    <p1510:client id="{FAD227B1-0F19-B42F-5210-4D7BD7D8F9B1}" v="152" dt="2023-06-18T17:21:09.9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modernComment_105_A5CC315D.xml><?xml version="1.0" encoding="utf-8"?>
<p188:cmLst xmlns:a="http://schemas.openxmlformats.org/drawingml/2006/main" xmlns:r="http://schemas.openxmlformats.org/officeDocument/2006/relationships" xmlns:p188="http://schemas.microsoft.com/office/powerpoint/2018/8/main">
  <p188:cm id="{8932C5BA-49B0-43DF-8AEC-56F8DFB7BA7F}" authorId="{851E3609-A2F3-865C-D0FA-FCF4DFC91B1B}" status="resolved" created="2023-06-18T07:36:23.147" complete="100000">
    <pc:sldMkLst xmlns:pc="http://schemas.microsoft.com/office/powerpoint/2013/main/command">
      <pc:docMk/>
      <pc:sldMk cId="2781622621" sldId="261"/>
    </pc:sldMkLst>
    <p188:txBody>
      <a:bodyPr/>
      <a:lstStyle/>
      <a:p>
        <a:r>
          <a:rPr lang="en-US"/>
          <a:t>[@Chewe,Kasonde] </a:t>
        </a:r>
      </a:p>
    </p188:txBody>
  </p188:cm>
</p188:cmLst>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706AEF-6A32-4205-B82D-30A01C66C46C}" type="doc">
      <dgm:prSet loTypeId="urn:microsoft.com/office/officeart/2016/7/layout/VerticalDownArrowProcess" loCatId="process" qsTypeId="urn:microsoft.com/office/officeart/2005/8/quickstyle/simple4" qsCatId="simple" csTypeId="urn:microsoft.com/office/officeart/2005/8/colors/colorful5" csCatId="colorful"/>
      <dgm:spPr/>
      <dgm:t>
        <a:bodyPr/>
        <a:lstStyle/>
        <a:p>
          <a:endParaRPr lang="en-US"/>
        </a:p>
      </dgm:t>
    </dgm:pt>
    <dgm:pt modelId="{A4A1D9DB-C98C-4537-BE5C-C03E3352FFC4}">
      <dgm:prSet/>
      <dgm:spPr/>
      <dgm:t>
        <a:bodyPr/>
        <a:lstStyle/>
        <a:p>
          <a:r>
            <a:rPr lang="en-US"/>
            <a:t>Utilize</a:t>
          </a:r>
        </a:p>
      </dgm:t>
    </dgm:pt>
    <dgm:pt modelId="{C3FC1EC6-15EA-4EC3-BBEE-CE9989F3865E}" type="parTrans" cxnId="{5739A37D-03A7-4AE6-B686-72F7881FB1DD}">
      <dgm:prSet/>
      <dgm:spPr/>
      <dgm:t>
        <a:bodyPr/>
        <a:lstStyle/>
        <a:p>
          <a:endParaRPr lang="en-US"/>
        </a:p>
      </dgm:t>
    </dgm:pt>
    <dgm:pt modelId="{E5E8EE8E-954C-4A7B-B8E7-6094D8A8FBD9}" type="sibTrans" cxnId="{5739A37D-03A7-4AE6-B686-72F7881FB1DD}">
      <dgm:prSet/>
      <dgm:spPr/>
      <dgm:t>
        <a:bodyPr/>
        <a:lstStyle/>
        <a:p>
          <a:endParaRPr lang="en-US"/>
        </a:p>
      </dgm:t>
    </dgm:pt>
    <dgm:pt modelId="{C0A6742B-B81B-4CEB-8329-5FA922B1334E}">
      <dgm:prSet/>
      <dgm:spPr/>
      <dgm:t>
        <a:bodyPr/>
        <a:lstStyle/>
        <a:p>
          <a:r>
            <a:rPr lang="en-US"/>
            <a:t>Utilize Kaggle and Reddit as data sources.</a:t>
          </a:r>
        </a:p>
      </dgm:t>
    </dgm:pt>
    <dgm:pt modelId="{D834F5C1-BD3D-49D0-900A-F547D25D3AD9}" type="parTrans" cxnId="{63487AAB-7F94-45A9-9B41-0A9ACA2EC737}">
      <dgm:prSet/>
      <dgm:spPr/>
      <dgm:t>
        <a:bodyPr/>
        <a:lstStyle/>
        <a:p>
          <a:endParaRPr lang="en-US"/>
        </a:p>
      </dgm:t>
    </dgm:pt>
    <dgm:pt modelId="{F02AA2D4-4633-45E0-AE7F-DF3858D1C989}" type="sibTrans" cxnId="{63487AAB-7F94-45A9-9B41-0A9ACA2EC737}">
      <dgm:prSet/>
      <dgm:spPr/>
      <dgm:t>
        <a:bodyPr/>
        <a:lstStyle/>
        <a:p>
          <a:endParaRPr lang="en-US"/>
        </a:p>
      </dgm:t>
    </dgm:pt>
    <dgm:pt modelId="{1ED6817E-2BEF-41B4-A67A-FE1B84D495AC}">
      <dgm:prSet/>
      <dgm:spPr/>
      <dgm:t>
        <a:bodyPr/>
        <a:lstStyle/>
        <a:p>
          <a:r>
            <a:rPr lang="en-US"/>
            <a:t>Download</a:t>
          </a:r>
        </a:p>
      </dgm:t>
    </dgm:pt>
    <dgm:pt modelId="{A691CD55-4C53-43E3-84F1-F466D1C017EE}" type="parTrans" cxnId="{3BF20446-9B56-4F99-8D88-8A55A903D279}">
      <dgm:prSet/>
      <dgm:spPr/>
      <dgm:t>
        <a:bodyPr/>
        <a:lstStyle/>
        <a:p>
          <a:endParaRPr lang="en-US"/>
        </a:p>
      </dgm:t>
    </dgm:pt>
    <dgm:pt modelId="{BC42088E-E1B4-46BB-9460-C2AF623BED41}" type="sibTrans" cxnId="{3BF20446-9B56-4F99-8D88-8A55A903D279}">
      <dgm:prSet/>
      <dgm:spPr/>
      <dgm:t>
        <a:bodyPr/>
        <a:lstStyle/>
        <a:p>
          <a:endParaRPr lang="en-US"/>
        </a:p>
      </dgm:t>
    </dgm:pt>
    <dgm:pt modelId="{9D1514EB-B933-406F-A9C0-2ED2BAC9D727}">
      <dgm:prSet/>
      <dgm:spPr/>
      <dgm:t>
        <a:bodyPr/>
        <a:lstStyle/>
        <a:p>
          <a:r>
            <a:rPr lang="en-US"/>
            <a:t>Download prebuilt datasets from Kaggle using the Kaggle API.</a:t>
          </a:r>
        </a:p>
      </dgm:t>
    </dgm:pt>
    <dgm:pt modelId="{826CF1AB-D79E-4479-96DD-23552A0D48CD}" type="parTrans" cxnId="{58AEE5E1-85A8-43F9-AEB8-6452D629B531}">
      <dgm:prSet/>
      <dgm:spPr/>
      <dgm:t>
        <a:bodyPr/>
        <a:lstStyle/>
        <a:p>
          <a:endParaRPr lang="en-US"/>
        </a:p>
      </dgm:t>
    </dgm:pt>
    <dgm:pt modelId="{065DA0FD-1EB3-4962-9E0D-884ABDA02E9B}" type="sibTrans" cxnId="{58AEE5E1-85A8-43F9-AEB8-6452D629B531}">
      <dgm:prSet/>
      <dgm:spPr/>
      <dgm:t>
        <a:bodyPr/>
        <a:lstStyle/>
        <a:p>
          <a:endParaRPr lang="en-US"/>
        </a:p>
      </dgm:t>
    </dgm:pt>
    <dgm:pt modelId="{8EA46DE9-E123-4F49-9231-9B4D8A37EB86}">
      <dgm:prSet/>
      <dgm:spPr/>
      <dgm:t>
        <a:bodyPr/>
        <a:lstStyle/>
        <a:p>
          <a:r>
            <a:rPr lang="en-US"/>
            <a:t>Interact</a:t>
          </a:r>
        </a:p>
      </dgm:t>
    </dgm:pt>
    <dgm:pt modelId="{6ABB1507-35D3-406B-9619-DE64C1F0D338}" type="parTrans" cxnId="{1535DC56-C736-4310-B491-EA27C615551F}">
      <dgm:prSet/>
      <dgm:spPr/>
      <dgm:t>
        <a:bodyPr/>
        <a:lstStyle/>
        <a:p>
          <a:endParaRPr lang="en-US"/>
        </a:p>
      </dgm:t>
    </dgm:pt>
    <dgm:pt modelId="{A9A9913D-3A6C-42CB-9AB5-248768427B3A}" type="sibTrans" cxnId="{1535DC56-C736-4310-B491-EA27C615551F}">
      <dgm:prSet/>
      <dgm:spPr/>
      <dgm:t>
        <a:bodyPr/>
        <a:lstStyle/>
        <a:p>
          <a:endParaRPr lang="en-US"/>
        </a:p>
      </dgm:t>
    </dgm:pt>
    <dgm:pt modelId="{5ABC73A8-CAC7-4F7F-97BE-803689CFAFA2}">
      <dgm:prSet/>
      <dgm:spPr/>
      <dgm:t>
        <a:bodyPr/>
        <a:lstStyle/>
        <a:p>
          <a:r>
            <a:rPr lang="en-US"/>
            <a:t>Interact with Reddit's API using PRAW to generate a custom dataset.</a:t>
          </a:r>
        </a:p>
      </dgm:t>
    </dgm:pt>
    <dgm:pt modelId="{A8D510F1-309D-4A54-BDAF-8E4C27E50CA3}" type="parTrans" cxnId="{0210ED59-102A-4CBA-AFBE-137FEA9C73C0}">
      <dgm:prSet/>
      <dgm:spPr/>
      <dgm:t>
        <a:bodyPr/>
        <a:lstStyle/>
        <a:p>
          <a:endParaRPr lang="en-US"/>
        </a:p>
      </dgm:t>
    </dgm:pt>
    <dgm:pt modelId="{D9654910-6E91-4245-BB8A-12F63718FE36}" type="sibTrans" cxnId="{0210ED59-102A-4CBA-AFBE-137FEA9C73C0}">
      <dgm:prSet/>
      <dgm:spPr/>
      <dgm:t>
        <a:bodyPr/>
        <a:lstStyle/>
        <a:p>
          <a:endParaRPr lang="en-US"/>
        </a:p>
      </dgm:t>
    </dgm:pt>
    <dgm:pt modelId="{5C9F23F5-261E-4384-AA21-65AC1C3D3C7A}">
      <dgm:prSet/>
      <dgm:spPr/>
      <dgm:t>
        <a:bodyPr/>
        <a:lstStyle/>
        <a:p>
          <a:r>
            <a:rPr lang="en-US"/>
            <a:t>Collect</a:t>
          </a:r>
        </a:p>
      </dgm:t>
    </dgm:pt>
    <dgm:pt modelId="{491E5207-DD5B-4FC5-BB54-ED4591E9160A}" type="parTrans" cxnId="{022BBBFF-038D-493A-84A1-F9165209C3D6}">
      <dgm:prSet/>
      <dgm:spPr/>
      <dgm:t>
        <a:bodyPr/>
        <a:lstStyle/>
        <a:p>
          <a:endParaRPr lang="en-US"/>
        </a:p>
      </dgm:t>
    </dgm:pt>
    <dgm:pt modelId="{E09F0C44-B0F2-4649-8F79-835A32DD2619}" type="sibTrans" cxnId="{022BBBFF-038D-493A-84A1-F9165209C3D6}">
      <dgm:prSet/>
      <dgm:spPr/>
      <dgm:t>
        <a:bodyPr/>
        <a:lstStyle/>
        <a:p>
          <a:endParaRPr lang="en-US"/>
        </a:p>
      </dgm:t>
    </dgm:pt>
    <dgm:pt modelId="{4153E6D2-2C0B-4AEA-8B7F-CA7B4171B6EC}">
      <dgm:prSet/>
      <dgm:spPr/>
      <dgm:t>
        <a:bodyPr/>
        <a:lstStyle/>
        <a:p>
          <a:r>
            <a:rPr lang="en-US"/>
            <a:t>Collect social media posts associated with different mental health conditions from various subreddits.</a:t>
          </a:r>
        </a:p>
      </dgm:t>
    </dgm:pt>
    <dgm:pt modelId="{8959F0E3-1CF6-41C4-9C5A-816F0EF20A8F}" type="parTrans" cxnId="{3216F6EC-03B3-4331-B150-9C69EBBD00AB}">
      <dgm:prSet/>
      <dgm:spPr/>
      <dgm:t>
        <a:bodyPr/>
        <a:lstStyle/>
        <a:p>
          <a:endParaRPr lang="en-US"/>
        </a:p>
      </dgm:t>
    </dgm:pt>
    <dgm:pt modelId="{26464FEE-38B5-4DD5-84D4-763196DA47B3}" type="sibTrans" cxnId="{3216F6EC-03B3-4331-B150-9C69EBBD00AB}">
      <dgm:prSet/>
      <dgm:spPr/>
      <dgm:t>
        <a:bodyPr/>
        <a:lstStyle/>
        <a:p>
          <a:endParaRPr lang="en-US"/>
        </a:p>
      </dgm:t>
    </dgm:pt>
    <dgm:pt modelId="{C43691AC-2EDE-411D-A713-AC626CD8DEC9}">
      <dgm:prSet/>
      <dgm:spPr/>
      <dgm:t>
        <a:bodyPr/>
        <a:lstStyle/>
        <a:p>
          <a:r>
            <a:rPr lang="en-US"/>
            <a:t>Store</a:t>
          </a:r>
        </a:p>
      </dgm:t>
    </dgm:pt>
    <dgm:pt modelId="{5F797602-BAC5-42AD-AEB8-AF5CD7F52BA6}" type="parTrans" cxnId="{48E7A1C0-0229-41EB-8664-619A839138DE}">
      <dgm:prSet/>
      <dgm:spPr/>
      <dgm:t>
        <a:bodyPr/>
        <a:lstStyle/>
        <a:p>
          <a:endParaRPr lang="en-US"/>
        </a:p>
      </dgm:t>
    </dgm:pt>
    <dgm:pt modelId="{A7A4C44D-31C1-47F1-9F0A-0AC845658FD0}" type="sibTrans" cxnId="{48E7A1C0-0229-41EB-8664-619A839138DE}">
      <dgm:prSet/>
      <dgm:spPr/>
      <dgm:t>
        <a:bodyPr/>
        <a:lstStyle/>
        <a:p>
          <a:endParaRPr lang="en-US"/>
        </a:p>
      </dgm:t>
    </dgm:pt>
    <dgm:pt modelId="{9F626C8B-46D3-4F41-A714-A8EBCF836462}">
      <dgm:prSet/>
      <dgm:spPr/>
      <dgm:t>
        <a:bodyPr/>
        <a:lstStyle/>
        <a:p>
          <a:r>
            <a:rPr lang="en-US"/>
            <a:t>Store the acquired datasets in separate directories.</a:t>
          </a:r>
        </a:p>
      </dgm:t>
    </dgm:pt>
    <dgm:pt modelId="{48A86E63-337A-4B74-997F-BCBFFF69C247}" type="parTrans" cxnId="{E8EC151E-15FD-4C41-A1BF-40F1A1C6EB67}">
      <dgm:prSet/>
      <dgm:spPr/>
      <dgm:t>
        <a:bodyPr/>
        <a:lstStyle/>
        <a:p>
          <a:endParaRPr lang="en-US"/>
        </a:p>
      </dgm:t>
    </dgm:pt>
    <dgm:pt modelId="{6DFECC9C-3E14-43F2-A5AC-996358E2CF02}" type="sibTrans" cxnId="{E8EC151E-15FD-4C41-A1BF-40F1A1C6EB67}">
      <dgm:prSet/>
      <dgm:spPr/>
      <dgm:t>
        <a:bodyPr/>
        <a:lstStyle/>
        <a:p>
          <a:endParaRPr lang="en-US"/>
        </a:p>
      </dgm:t>
    </dgm:pt>
    <dgm:pt modelId="{ED5246F2-8360-4D74-9D21-48D3E4F735C7}" type="pres">
      <dgm:prSet presAssocID="{71706AEF-6A32-4205-B82D-30A01C66C46C}" presName="Name0" presStyleCnt="0">
        <dgm:presLayoutVars>
          <dgm:dir/>
          <dgm:animLvl val="lvl"/>
          <dgm:resizeHandles val="exact"/>
        </dgm:presLayoutVars>
      </dgm:prSet>
      <dgm:spPr/>
    </dgm:pt>
    <dgm:pt modelId="{33044199-8D73-4EFE-B482-8E415888CC8B}" type="pres">
      <dgm:prSet presAssocID="{C43691AC-2EDE-411D-A713-AC626CD8DEC9}" presName="boxAndChildren" presStyleCnt="0"/>
      <dgm:spPr/>
    </dgm:pt>
    <dgm:pt modelId="{5C65683A-3FC0-4221-9190-6D4AFF767B2B}" type="pres">
      <dgm:prSet presAssocID="{C43691AC-2EDE-411D-A713-AC626CD8DEC9}" presName="parentTextBox" presStyleLbl="alignNode1" presStyleIdx="0" presStyleCnt="5"/>
      <dgm:spPr/>
    </dgm:pt>
    <dgm:pt modelId="{7910113A-21C7-4552-9AD7-61B44E1FB492}" type="pres">
      <dgm:prSet presAssocID="{C43691AC-2EDE-411D-A713-AC626CD8DEC9}" presName="descendantBox" presStyleLbl="bgAccFollowNode1" presStyleIdx="0" presStyleCnt="5"/>
      <dgm:spPr/>
    </dgm:pt>
    <dgm:pt modelId="{DC2F47BD-7373-4FA1-9829-9DF72A0CAEE2}" type="pres">
      <dgm:prSet presAssocID="{E09F0C44-B0F2-4649-8F79-835A32DD2619}" presName="sp" presStyleCnt="0"/>
      <dgm:spPr/>
    </dgm:pt>
    <dgm:pt modelId="{5C149D02-9715-4DC9-92A7-CA216FF95008}" type="pres">
      <dgm:prSet presAssocID="{5C9F23F5-261E-4384-AA21-65AC1C3D3C7A}" presName="arrowAndChildren" presStyleCnt="0"/>
      <dgm:spPr/>
    </dgm:pt>
    <dgm:pt modelId="{902E71F4-635E-4684-982B-CC23BD713A36}" type="pres">
      <dgm:prSet presAssocID="{5C9F23F5-261E-4384-AA21-65AC1C3D3C7A}" presName="parentTextArrow" presStyleLbl="node1" presStyleIdx="0" presStyleCnt="0"/>
      <dgm:spPr/>
    </dgm:pt>
    <dgm:pt modelId="{3EEF8B03-9C14-4220-8929-07AB6E339303}" type="pres">
      <dgm:prSet presAssocID="{5C9F23F5-261E-4384-AA21-65AC1C3D3C7A}" presName="arrow" presStyleLbl="alignNode1" presStyleIdx="1" presStyleCnt="5"/>
      <dgm:spPr/>
    </dgm:pt>
    <dgm:pt modelId="{6955C140-3A56-4C0D-A027-3AA32DF47719}" type="pres">
      <dgm:prSet presAssocID="{5C9F23F5-261E-4384-AA21-65AC1C3D3C7A}" presName="descendantArrow" presStyleLbl="bgAccFollowNode1" presStyleIdx="1" presStyleCnt="5"/>
      <dgm:spPr/>
    </dgm:pt>
    <dgm:pt modelId="{DFEF78A3-B8D2-4B68-BEE7-074C1299AAA6}" type="pres">
      <dgm:prSet presAssocID="{A9A9913D-3A6C-42CB-9AB5-248768427B3A}" presName="sp" presStyleCnt="0"/>
      <dgm:spPr/>
    </dgm:pt>
    <dgm:pt modelId="{1F7CFE36-244C-4182-8D8B-4F726842E6A6}" type="pres">
      <dgm:prSet presAssocID="{8EA46DE9-E123-4F49-9231-9B4D8A37EB86}" presName="arrowAndChildren" presStyleCnt="0"/>
      <dgm:spPr/>
    </dgm:pt>
    <dgm:pt modelId="{C05FE03E-DA7E-4CC4-A957-CDEB6B84D6C9}" type="pres">
      <dgm:prSet presAssocID="{8EA46DE9-E123-4F49-9231-9B4D8A37EB86}" presName="parentTextArrow" presStyleLbl="node1" presStyleIdx="0" presStyleCnt="0"/>
      <dgm:spPr/>
    </dgm:pt>
    <dgm:pt modelId="{3D8E9AFE-B92D-4BB5-AAF8-E3D74715158F}" type="pres">
      <dgm:prSet presAssocID="{8EA46DE9-E123-4F49-9231-9B4D8A37EB86}" presName="arrow" presStyleLbl="alignNode1" presStyleIdx="2" presStyleCnt="5"/>
      <dgm:spPr/>
    </dgm:pt>
    <dgm:pt modelId="{E0EC7324-FAD0-47A7-ABE0-671C56F47060}" type="pres">
      <dgm:prSet presAssocID="{8EA46DE9-E123-4F49-9231-9B4D8A37EB86}" presName="descendantArrow" presStyleLbl="bgAccFollowNode1" presStyleIdx="2" presStyleCnt="5"/>
      <dgm:spPr/>
    </dgm:pt>
    <dgm:pt modelId="{B1827B00-3BAA-494E-A485-EE7F27FE4992}" type="pres">
      <dgm:prSet presAssocID="{BC42088E-E1B4-46BB-9460-C2AF623BED41}" presName="sp" presStyleCnt="0"/>
      <dgm:spPr/>
    </dgm:pt>
    <dgm:pt modelId="{3A5F3AB2-6607-4BB8-AD4E-9BCBC38EA8E3}" type="pres">
      <dgm:prSet presAssocID="{1ED6817E-2BEF-41B4-A67A-FE1B84D495AC}" presName="arrowAndChildren" presStyleCnt="0"/>
      <dgm:spPr/>
    </dgm:pt>
    <dgm:pt modelId="{4E8489A1-F67B-41ED-AA4B-DBD99BB8DA3F}" type="pres">
      <dgm:prSet presAssocID="{1ED6817E-2BEF-41B4-A67A-FE1B84D495AC}" presName="parentTextArrow" presStyleLbl="node1" presStyleIdx="0" presStyleCnt="0"/>
      <dgm:spPr/>
    </dgm:pt>
    <dgm:pt modelId="{D75C7033-79B8-4782-8C9A-78515EFDC3A5}" type="pres">
      <dgm:prSet presAssocID="{1ED6817E-2BEF-41B4-A67A-FE1B84D495AC}" presName="arrow" presStyleLbl="alignNode1" presStyleIdx="3" presStyleCnt="5"/>
      <dgm:spPr/>
    </dgm:pt>
    <dgm:pt modelId="{3AA45D1B-D535-479D-A2C8-7E1754C2837E}" type="pres">
      <dgm:prSet presAssocID="{1ED6817E-2BEF-41B4-A67A-FE1B84D495AC}" presName="descendantArrow" presStyleLbl="bgAccFollowNode1" presStyleIdx="3" presStyleCnt="5"/>
      <dgm:spPr/>
    </dgm:pt>
    <dgm:pt modelId="{106151DD-8F33-4402-BDEE-B60DEF0EA7F8}" type="pres">
      <dgm:prSet presAssocID="{E5E8EE8E-954C-4A7B-B8E7-6094D8A8FBD9}" presName="sp" presStyleCnt="0"/>
      <dgm:spPr/>
    </dgm:pt>
    <dgm:pt modelId="{B8EB79B0-368D-47FA-AB45-E6DB97761F27}" type="pres">
      <dgm:prSet presAssocID="{A4A1D9DB-C98C-4537-BE5C-C03E3352FFC4}" presName="arrowAndChildren" presStyleCnt="0"/>
      <dgm:spPr/>
    </dgm:pt>
    <dgm:pt modelId="{EA1B59AE-0CBF-4312-92F3-981120749A61}" type="pres">
      <dgm:prSet presAssocID="{A4A1D9DB-C98C-4537-BE5C-C03E3352FFC4}" presName="parentTextArrow" presStyleLbl="node1" presStyleIdx="0" presStyleCnt="0"/>
      <dgm:spPr/>
    </dgm:pt>
    <dgm:pt modelId="{686CC7BB-DF93-42FB-9CB6-E04B6ED99043}" type="pres">
      <dgm:prSet presAssocID="{A4A1D9DB-C98C-4537-BE5C-C03E3352FFC4}" presName="arrow" presStyleLbl="alignNode1" presStyleIdx="4" presStyleCnt="5"/>
      <dgm:spPr/>
    </dgm:pt>
    <dgm:pt modelId="{29EE9FD3-EDCD-4057-AE17-9931C0FD1FB8}" type="pres">
      <dgm:prSet presAssocID="{A4A1D9DB-C98C-4537-BE5C-C03E3352FFC4}" presName="descendantArrow" presStyleLbl="bgAccFollowNode1" presStyleIdx="4" presStyleCnt="5"/>
      <dgm:spPr/>
    </dgm:pt>
  </dgm:ptLst>
  <dgm:cxnLst>
    <dgm:cxn modelId="{3AF6B414-B272-4E63-94F0-AA42988A20F9}" type="presOf" srcId="{9F626C8B-46D3-4F41-A714-A8EBCF836462}" destId="{7910113A-21C7-4552-9AD7-61B44E1FB492}" srcOrd="0" destOrd="0" presId="urn:microsoft.com/office/officeart/2016/7/layout/VerticalDownArrowProcess"/>
    <dgm:cxn modelId="{E8EC151E-15FD-4C41-A1BF-40F1A1C6EB67}" srcId="{C43691AC-2EDE-411D-A713-AC626CD8DEC9}" destId="{9F626C8B-46D3-4F41-A714-A8EBCF836462}" srcOrd="0" destOrd="0" parTransId="{48A86E63-337A-4B74-997F-BCBFFF69C247}" sibTransId="{6DFECC9C-3E14-43F2-A5AC-996358E2CF02}"/>
    <dgm:cxn modelId="{44BA0D20-62F6-46C2-80F5-3C33629E0B8D}" type="presOf" srcId="{4153E6D2-2C0B-4AEA-8B7F-CA7B4171B6EC}" destId="{6955C140-3A56-4C0D-A027-3AA32DF47719}" srcOrd="0" destOrd="0" presId="urn:microsoft.com/office/officeart/2016/7/layout/VerticalDownArrowProcess"/>
    <dgm:cxn modelId="{6376D625-47EE-4EDA-BAEC-026E1083D8B8}" type="presOf" srcId="{1ED6817E-2BEF-41B4-A67A-FE1B84D495AC}" destId="{4E8489A1-F67B-41ED-AA4B-DBD99BB8DA3F}" srcOrd="0" destOrd="0" presId="urn:microsoft.com/office/officeart/2016/7/layout/VerticalDownArrowProcess"/>
    <dgm:cxn modelId="{2B33485C-96DA-4B9B-8F32-8C434FFF684D}" type="presOf" srcId="{71706AEF-6A32-4205-B82D-30A01C66C46C}" destId="{ED5246F2-8360-4D74-9D21-48D3E4F735C7}" srcOrd="0" destOrd="0" presId="urn:microsoft.com/office/officeart/2016/7/layout/VerticalDownArrowProcess"/>
    <dgm:cxn modelId="{0BAE0760-6214-4DCD-A602-6977CC0844A3}" type="presOf" srcId="{5C9F23F5-261E-4384-AA21-65AC1C3D3C7A}" destId="{3EEF8B03-9C14-4220-8929-07AB6E339303}" srcOrd="1" destOrd="0" presId="urn:microsoft.com/office/officeart/2016/7/layout/VerticalDownArrowProcess"/>
    <dgm:cxn modelId="{3BF20446-9B56-4F99-8D88-8A55A903D279}" srcId="{71706AEF-6A32-4205-B82D-30A01C66C46C}" destId="{1ED6817E-2BEF-41B4-A67A-FE1B84D495AC}" srcOrd="1" destOrd="0" parTransId="{A691CD55-4C53-43E3-84F1-F466D1C017EE}" sibTransId="{BC42088E-E1B4-46BB-9460-C2AF623BED41}"/>
    <dgm:cxn modelId="{77113E4F-96C8-47BF-BB80-DDA98E82614C}" type="presOf" srcId="{5C9F23F5-261E-4384-AA21-65AC1C3D3C7A}" destId="{902E71F4-635E-4684-982B-CC23BD713A36}" srcOrd="0" destOrd="0" presId="urn:microsoft.com/office/officeart/2016/7/layout/VerticalDownArrowProcess"/>
    <dgm:cxn modelId="{8CAE0D74-5D7D-489A-9460-2D8A742B31CD}" type="presOf" srcId="{8EA46DE9-E123-4F49-9231-9B4D8A37EB86}" destId="{3D8E9AFE-B92D-4BB5-AAF8-E3D74715158F}" srcOrd="1" destOrd="0" presId="urn:microsoft.com/office/officeart/2016/7/layout/VerticalDownArrowProcess"/>
    <dgm:cxn modelId="{1535DC56-C736-4310-B491-EA27C615551F}" srcId="{71706AEF-6A32-4205-B82D-30A01C66C46C}" destId="{8EA46DE9-E123-4F49-9231-9B4D8A37EB86}" srcOrd="2" destOrd="0" parTransId="{6ABB1507-35D3-406B-9619-DE64C1F0D338}" sibTransId="{A9A9913D-3A6C-42CB-9AB5-248768427B3A}"/>
    <dgm:cxn modelId="{0210ED59-102A-4CBA-AFBE-137FEA9C73C0}" srcId="{8EA46DE9-E123-4F49-9231-9B4D8A37EB86}" destId="{5ABC73A8-CAC7-4F7F-97BE-803689CFAFA2}" srcOrd="0" destOrd="0" parTransId="{A8D510F1-309D-4A54-BDAF-8E4C27E50CA3}" sibTransId="{D9654910-6E91-4245-BB8A-12F63718FE36}"/>
    <dgm:cxn modelId="{5739A37D-03A7-4AE6-B686-72F7881FB1DD}" srcId="{71706AEF-6A32-4205-B82D-30A01C66C46C}" destId="{A4A1D9DB-C98C-4537-BE5C-C03E3352FFC4}" srcOrd="0" destOrd="0" parTransId="{C3FC1EC6-15EA-4EC3-BBEE-CE9989F3865E}" sibTransId="{E5E8EE8E-954C-4A7B-B8E7-6094D8A8FBD9}"/>
    <dgm:cxn modelId="{9060CE80-F928-44E4-99B9-FB05E54224A5}" type="presOf" srcId="{A4A1D9DB-C98C-4537-BE5C-C03E3352FFC4}" destId="{EA1B59AE-0CBF-4312-92F3-981120749A61}" srcOrd="0" destOrd="0" presId="urn:microsoft.com/office/officeart/2016/7/layout/VerticalDownArrowProcess"/>
    <dgm:cxn modelId="{8C5E378D-CB45-43AA-B6E0-D59BDBEEECFB}" type="presOf" srcId="{1ED6817E-2BEF-41B4-A67A-FE1B84D495AC}" destId="{D75C7033-79B8-4782-8C9A-78515EFDC3A5}" srcOrd="1" destOrd="0" presId="urn:microsoft.com/office/officeart/2016/7/layout/VerticalDownArrowProcess"/>
    <dgm:cxn modelId="{3EF40C93-AD50-4721-BA37-3993AC54EFC2}" type="presOf" srcId="{A4A1D9DB-C98C-4537-BE5C-C03E3352FFC4}" destId="{686CC7BB-DF93-42FB-9CB6-E04B6ED99043}" srcOrd="1" destOrd="0" presId="urn:microsoft.com/office/officeart/2016/7/layout/VerticalDownArrowProcess"/>
    <dgm:cxn modelId="{63487AAB-7F94-45A9-9B41-0A9ACA2EC737}" srcId="{A4A1D9DB-C98C-4537-BE5C-C03E3352FFC4}" destId="{C0A6742B-B81B-4CEB-8329-5FA922B1334E}" srcOrd="0" destOrd="0" parTransId="{D834F5C1-BD3D-49D0-900A-F547D25D3AD9}" sibTransId="{F02AA2D4-4633-45E0-AE7F-DF3858D1C989}"/>
    <dgm:cxn modelId="{AEC67CBF-6398-4D1C-98F5-105AF96E6626}" type="presOf" srcId="{5ABC73A8-CAC7-4F7F-97BE-803689CFAFA2}" destId="{E0EC7324-FAD0-47A7-ABE0-671C56F47060}" srcOrd="0" destOrd="0" presId="urn:microsoft.com/office/officeart/2016/7/layout/VerticalDownArrowProcess"/>
    <dgm:cxn modelId="{48E7A1C0-0229-41EB-8664-619A839138DE}" srcId="{71706AEF-6A32-4205-B82D-30A01C66C46C}" destId="{C43691AC-2EDE-411D-A713-AC626CD8DEC9}" srcOrd="4" destOrd="0" parTransId="{5F797602-BAC5-42AD-AEB8-AF5CD7F52BA6}" sibTransId="{A7A4C44D-31C1-47F1-9F0A-0AC845658FD0}"/>
    <dgm:cxn modelId="{B7A311D3-3AC8-4BCD-AD06-6FB2FEBA9580}" type="presOf" srcId="{9D1514EB-B933-406F-A9C0-2ED2BAC9D727}" destId="{3AA45D1B-D535-479D-A2C8-7E1754C2837E}" srcOrd="0" destOrd="0" presId="urn:microsoft.com/office/officeart/2016/7/layout/VerticalDownArrowProcess"/>
    <dgm:cxn modelId="{9122ECD6-F707-4B7B-A31F-795FA6001794}" type="presOf" srcId="{8EA46DE9-E123-4F49-9231-9B4D8A37EB86}" destId="{C05FE03E-DA7E-4CC4-A957-CDEB6B84D6C9}" srcOrd="0" destOrd="0" presId="urn:microsoft.com/office/officeart/2016/7/layout/VerticalDownArrowProcess"/>
    <dgm:cxn modelId="{58AEE5E1-85A8-43F9-AEB8-6452D629B531}" srcId="{1ED6817E-2BEF-41B4-A67A-FE1B84D495AC}" destId="{9D1514EB-B933-406F-A9C0-2ED2BAC9D727}" srcOrd="0" destOrd="0" parTransId="{826CF1AB-D79E-4479-96DD-23552A0D48CD}" sibTransId="{065DA0FD-1EB3-4962-9E0D-884ABDA02E9B}"/>
    <dgm:cxn modelId="{8FE75FE7-DFBA-4A2B-A3BF-0ADBFE20860B}" type="presOf" srcId="{C0A6742B-B81B-4CEB-8329-5FA922B1334E}" destId="{29EE9FD3-EDCD-4057-AE17-9931C0FD1FB8}" srcOrd="0" destOrd="0" presId="urn:microsoft.com/office/officeart/2016/7/layout/VerticalDownArrowProcess"/>
    <dgm:cxn modelId="{BE29F1E7-C604-4FCE-B70B-EDA285460A60}" type="presOf" srcId="{C43691AC-2EDE-411D-A713-AC626CD8DEC9}" destId="{5C65683A-3FC0-4221-9190-6D4AFF767B2B}" srcOrd="0" destOrd="0" presId="urn:microsoft.com/office/officeart/2016/7/layout/VerticalDownArrowProcess"/>
    <dgm:cxn modelId="{3216F6EC-03B3-4331-B150-9C69EBBD00AB}" srcId="{5C9F23F5-261E-4384-AA21-65AC1C3D3C7A}" destId="{4153E6D2-2C0B-4AEA-8B7F-CA7B4171B6EC}" srcOrd="0" destOrd="0" parTransId="{8959F0E3-1CF6-41C4-9C5A-816F0EF20A8F}" sibTransId="{26464FEE-38B5-4DD5-84D4-763196DA47B3}"/>
    <dgm:cxn modelId="{022BBBFF-038D-493A-84A1-F9165209C3D6}" srcId="{71706AEF-6A32-4205-B82D-30A01C66C46C}" destId="{5C9F23F5-261E-4384-AA21-65AC1C3D3C7A}" srcOrd="3" destOrd="0" parTransId="{491E5207-DD5B-4FC5-BB54-ED4591E9160A}" sibTransId="{E09F0C44-B0F2-4649-8F79-835A32DD2619}"/>
    <dgm:cxn modelId="{78C8EAE3-427E-4BEF-AE62-BAC341E79E5F}" type="presParOf" srcId="{ED5246F2-8360-4D74-9D21-48D3E4F735C7}" destId="{33044199-8D73-4EFE-B482-8E415888CC8B}" srcOrd="0" destOrd="0" presId="urn:microsoft.com/office/officeart/2016/7/layout/VerticalDownArrowProcess"/>
    <dgm:cxn modelId="{6FAAB58F-F2E7-4076-875D-A6DCE70F8E12}" type="presParOf" srcId="{33044199-8D73-4EFE-B482-8E415888CC8B}" destId="{5C65683A-3FC0-4221-9190-6D4AFF767B2B}" srcOrd="0" destOrd="0" presId="urn:microsoft.com/office/officeart/2016/7/layout/VerticalDownArrowProcess"/>
    <dgm:cxn modelId="{1A30C5C1-0E3F-4E11-A93F-B261AFF9F42D}" type="presParOf" srcId="{33044199-8D73-4EFE-B482-8E415888CC8B}" destId="{7910113A-21C7-4552-9AD7-61B44E1FB492}" srcOrd="1" destOrd="0" presId="urn:microsoft.com/office/officeart/2016/7/layout/VerticalDownArrowProcess"/>
    <dgm:cxn modelId="{DD1A910B-3788-4519-99AE-DE63D893C997}" type="presParOf" srcId="{ED5246F2-8360-4D74-9D21-48D3E4F735C7}" destId="{DC2F47BD-7373-4FA1-9829-9DF72A0CAEE2}" srcOrd="1" destOrd="0" presId="urn:microsoft.com/office/officeart/2016/7/layout/VerticalDownArrowProcess"/>
    <dgm:cxn modelId="{A48B55B3-EEFC-42AF-BB4F-34FDDF683D90}" type="presParOf" srcId="{ED5246F2-8360-4D74-9D21-48D3E4F735C7}" destId="{5C149D02-9715-4DC9-92A7-CA216FF95008}" srcOrd="2" destOrd="0" presId="urn:microsoft.com/office/officeart/2016/7/layout/VerticalDownArrowProcess"/>
    <dgm:cxn modelId="{10B201BE-78CB-4876-8450-CA37328BE97B}" type="presParOf" srcId="{5C149D02-9715-4DC9-92A7-CA216FF95008}" destId="{902E71F4-635E-4684-982B-CC23BD713A36}" srcOrd="0" destOrd="0" presId="urn:microsoft.com/office/officeart/2016/7/layout/VerticalDownArrowProcess"/>
    <dgm:cxn modelId="{37C4DF09-0C5B-4443-B730-C427E59074DA}" type="presParOf" srcId="{5C149D02-9715-4DC9-92A7-CA216FF95008}" destId="{3EEF8B03-9C14-4220-8929-07AB6E339303}" srcOrd="1" destOrd="0" presId="urn:microsoft.com/office/officeart/2016/7/layout/VerticalDownArrowProcess"/>
    <dgm:cxn modelId="{BB117866-6B54-4FDD-B0E5-B1F5AE423BBD}" type="presParOf" srcId="{5C149D02-9715-4DC9-92A7-CA216FF95008}" destId="{6955C140-3A56-4C0D-A027-3AA32DF47719}" srcOrd="2" destOrd="0" presId="urn:microsoft.com/office/officeart/2016/7/layout/VerticalDownArrowProcess"/>
    <dgm:cxn modelId="{454C0F76-5F0E-4687-AE06-0BAE7CABF322}" type="presParOf" srcId="{ED5246F2-8360-4D74-9D21-48D3E4F735C7}" destId="{DFEF78A3-B8D2-4B68-BEE7-074C1299AAA6}" srcOrd="3" destOrd="0" presId="urn:microsoft.com/office/officeart/2016/7/layout/VerticalDownArrowProcess"/>
    <dgm:cxn modelId="{A00D806B-9213-4D02-8736-275F59970E6D}" type="presParOf" srcId="{ED5246F2-8360-4D74-9D21-48D3E4F735C7}" destId="{1F7CFE36-244C-4182-8D8B-4F726842E6A6}" srcOrd="4" destOrd="0" presId="urn:microsoft.com/office/officeart/2016/7/layout/VerticalDownArrowProcess"/>
    <dgm:cxn modelId="{5686B2C8-62DF-4401-AE00-671EB97DFB54}" type="presParOf" srcId="{1F7CFE36-244C-4182-8D8B-4F726842E6A6}" destId="{C05FE03E-DA7E-4CC4-A957-CDEB6B84D6C9}" srcOrd="0" destOrd="0" presId="urn:microsoft.com/office/officeart/2016/7/layout/VerticalDownArrowProcess"/>
    <dgm:cxn modelId="{CA5573C0-F3F4-4FA4-B34B-4E87CB2BBED9}" type="presParOf" srcId="{1F7CFE36-244C-4182-8D8B-4F726842E6A6}" destId="{3D8E9AFE-B92D-4BB5-AAF8-E3D74715158F}" srcOrd="1" destOrd="0" presId="urn:microsoft.com/office/officeart/2016/7/layout/VerticalDownArrowProcess"/>
    <dgm:cxn modelId="{BB0EA429-5509-4532-9019-5908C79749C7}" type="presParOf" srcId="{1F7CFE36-244C-4182-8D8B-4F726842E6A6}" destId="{E0EC7324-FAD0-47A7-ABE0-671C56F47060}" srcOrd="2" destOrd="0" presId="urn:microsoft.com/office/officeart/2016/7/layout/VerticalDownArrowProcess"/>
    <dgm:cxn modelId="{B0C47D4F-95D4-4E25-958B-02224E7432EE}" type="presParOf" srcId="{ED5246F2-8360-4D74-9D21-48D3E4F735C7}" destId="{B1827B00-3BAA-494E-A485-EE7F27FE4992}" srcOrd="5" destOrd="0" presId="urn:microsoft.com/office/officeart/2016/7/layout/VerticalDownArrowProcess"/>
    <dgm:cxn modelId="{AC88664D-3446-40B2-8B2D-31C74794A930}" type="presParOf" srcId="{ED5246F2-8360-4D74-9D21-48D3E4F735C7}" destId="{3A5F3AB2-6607-4BB8-AD4E-9BCBC38EA8E3}" srcOrd="6" destOrd="0" presId="urn:microsoft.com/office/officeart/2016/7/layout/VerticalDownArrowProcess"/>
    <dgm:cxn modelId="{75CCF234-035C-43DB-9287-1801BEE6A1D3}" type="presParOf" srcId="{3A5F3AB2-6607-4BB8-AD4E-9BCBC38EA8E3}" destId="{4E8489A1-F67B-41ED-AA4B-DBD99BB8DA3F}" srcOrd="0" destOrd="0" presId="urn:microsoft.com/office/officeart/2016/7/layout/VerticalDownArrowProcess"/>
    <dgm:cxn modelId="{EFECDC03-2DD8-4719-A704-F5AC727C9415}" type="presParOf" srcId="{3A5F3AB2-6607-4BB8-AD4E-9BCBC38EA8E3}" destId="{D75C7033-79B8-4782-8C9A-78515EFDC3A5}" srcOrd="1" destOrd="0" presId="urn:microsoft.com/office/officeart/2016/7/layout/VerticalDownArrowProcess"/>
    <dgm:cxn modelId="{35BCEACD-78BD-48AD-A231-9113376C3071}" type="presParOf" srcId="{3A5F3AB2-6607-4BB8-AD4E-9BCBC38EA8E3}" destId="{3AA45D1B-D535-479D-A2C8-7E1754C2837E}" srcOrd="2" destOrd="0" presId="urn:microsoft.com/office/officeart/2016/7/layout/VerticalDownArrowProcess"/>
    <dgm:cxn modelId="{582AB222-7027-40CD-90C5-5BAF3E4D7EFE}" type="presParOf" srcId="{ED5246F2-8360-4D74-9D21-48D3E4F735C7}" destId="{106151DD-8F33-4402-BDEE-B60DEF0EA7F8}" srcOrd="7" destOrd="0" presId="urn:microsoft.com/office/officeart/2016/7/layout/VerticalDownArrowProcess"/>
    <dgm:cxn modelId="{BBE716C4-544D-41CB-8A6F-79C3073E96BD}" type="presParOf" srcId="{ED5246F2-8360-4D74-9D21-48D3E4F735C7}" destId="{B8EB79B0-368D-47FA-AB45-E6DB97761F27}" srcOrd="8" destOrd="0" presId="urn:microsoft.com/office/officeart/2016/7/layout/VerticalDownArrowProcess"/>
    <dgm:cxn modelId="{D2F28D65-9AE5-4180-8170-39375972D835}" type="presParOf" srcId="{B8EB79B0-368D-47FA-AB45-E6DB97761F27}" destId="{EA1B59AE-0CBF-4312-92F3-981120749A61}" srcOrd="0" destOrd="0" presId="urn:microsoft.com/office/officeart/2016/7/layout/VerticalDownArrowProcess"/>
    <dgm:cxn modelId="{351ECD7B-3D8B-465D-9E1C-EFB5B901B121}" type="presParOf" srcId="{B8EB79B0-368D-47FA-AB45-E6DB97761F27}" destId="{686CC7BB-DF93-42FB-9CB6-E04B6ED99043}" srcOrd="1" destOrd="0" presId="urn:microsoft.com/office/officeart/2016/7/layout/VerticalDownArrowProcess"/>
    <dgm:cxn modelId="{987D2D3F-B412-4FA0-8CEB-2A481FE33C21}" type="presParOf" srcId="{B8EB79B0-368D-47FA-AB45-E6DB97761F27}" destId="{29EE9FD3-EDCD-4057-AE17-9931C0FD1FB8}"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8B27EF-A686-4774-B642-0750C31E24EB}" type="doc">
      <dgm:prSet loTypeId="urn:microsoft.com/office/officeart/2016/7/layout/RepeatingBendingProcessNew" loCatId="process" qsTypeId="urn:microsoft.com/office/officeart/2005/8/quickstyle/simple4" qsCatId="simple" csTypeId="urn:microsoft.com/office/officeart/2005/8/colors/colorful5" csCatId="colorful"/>
      <dgm:spPr/>
      <dgm:t>
        <a:bodyPr/>
        <a:lstStyle/>
        <a:p>
          <a:endParaRPr lang="en-US"/>
        </a:p>
      </dgm:t>
    </dgm:pt>
    <dgm:pt modelId="{249C6150-FDF7-4901-A0CE-693A89232FBC}">
      <dgm:prSet/>
      <dgm:spPr/>
      <dgm:t>
        <a:bodyPr/>
        <a:lstStyle/>
        <a:p>
          <a:r>
            <a:rPr lang="en-US"/>
            <a:t>Load the downloaded datasets into pandas DataFrames.</a:t>
          </a:r>
        </a:p>
      </dgm:t>
    </dgm:pt>
    <dgm:pt modelId="{D33AF429-FFFE-433A-9A5C-2442A32C23F5}" type="parTrans" cxnId="{E310292D-1630-451C-8CE0-03844CFB7284}">
      <dgm:prSet/>
      <dgm:spPr/>
      <dgm:t>
        <a:bodyPr/>
        <a:lstStyle/>
        <a:p>
          <a:endParaRPr lang="en-US"/>
        </a:p>
      </dgm:t>
    </dgm:pt>
    <dgm:pt modelId="{0F830078-1FA0-42F9-B75A-7FA0BAAA4C9D}" type="sibTrans" cxnId="{E310292D-1630-451C-8CE0-03844CFB7284}">
      <dgm:prSet/>
      <dgm:spPr/>
      <dgm:t>
        <a:bodyPr/>
        <a:lstStyle/>
        <a:p>
          <a:endParaRPr lang="en-US"/>
        </a:p>
      </dgm:t>
    </dgm:pt>
    <dgm:pt modelId="{6C92D9E0-AB12-4111-B98B-515F29D4A7FB}">
      <dgm:prSet/>
      <dgm:spPr/>
      <dgm:t>
        <a:bodyPr/>
        <a:lstStyle/>
        <a:p>
          <a:r>
            <a:rPr lang="en-US"/>
            <a:t>Merge multiple datasets into a single DataFrame for efficient analysis.</a:t>
          </a:r>
        </a:p>
      </dgm:t>
    </dgm:pt>
    <dgm:pt modelId="{15B57C0F-D9D3-4A33-A9E1-4E757A495585}" type="parTrans" cxnId="{DDDFBFE0-6575-49FF-99FB-8ED6333FAC11}">
      <dgm:prSet/>
      <dgm:spPr/>
      <dgm:t>
        <a:bodyPr/>
        <a:lstStyle/>
        <a:p>
          <a:endParaRPr lang="en-US"/>
        </a:p>
      </dgm:t>
    </dgm:pt>
    <dgm:pt modelId="{3CCEA375-D6B2-4BB7-8B25-36910AA53397}" type="sibTrans" cxnId="{DDDFBFE0-6575-49FF-99FB-8ED6333FAC11}">
      <dgm:prSet/>
      <dgm:spPr/>
      <dgm:t>
        <a:bodyPr/>
        <a:lstStyle/>
        <a:p>
          <a:endParaRPr lang="en-US"/>
        </a:p>
      </dgm:t>
    </dgm:pt>
    <dgm:pt modelId="{C20056C6-B322-4F4D-910A-80492D65DB21}">
      <dgm:prSet/>
      <dgm:spPr/>
      <dgm:t>
        <a:bodyPr/>
        <a:lstStyle/>
        <a:p>
          <a:r>
            <a:rPr lang="en-US"/>
            <a:t>Perform data cleaning to remove irrelevant data.</a:t>
          </a:r>
        </a:p>
      </dgm:t>
    </dgm:pt>
    <dgm:pt modelId="{B9CBFDA7-9E27-4F75-99BB-389E0940FAAF}" type="parTrans" cxnId="{E63058A8-77D8-4870-9958-B63713272F54}">
      <dgm:prSet/>
      <dgm:spPr/>
      <dgm:t>
        <a:bodyPr/>
        <a:lstStyle/>
        <a:p>
          <a:endParaRPr lang="en-US"/>
        </a:p>
      </dgm:t>
    </dgm:pt>
    <dgm:pt modelId="{D34D1C28-80CC-4062-92BD-F6F5B826B039}" type="sibTrans" cxnId="{E63058A8-77D8-4870-9958-B63713272F54}">
      <dgm:prSet/>
      <dgm:spPr/>
      <dgm:t>
        <a:bodyPr/>
        <a:lstStyle/>
        <a:p>
          <a:endParaRPr lang="en-US"/>
        </a:p>
      </dgm:t>
    </dgm:pt>
    <dgm:pt modelId="{BB431CFC-D4D7-4D58-9AC3-DA1102C81F89}">
      <dgm:prSet/>
      <dgm:spPr/>
      <dgm:t>
        <a:bodyPr/>
        <a:lstStyle/>
        <a:p>
          <a:r>
            <a:rPr lang="en-US"/>
            <a:t>Handle missing or null values in the datasets.</a:t>
          </a:r>
        </a:p>
      </dgm:t>
    </dgm:pt>
    <dgm:pt modelId="{8BA77418-21CA-471A-A668-43F192DE6907}" type="parTrans" cxnId="{B6CA8640-5977-4CFD-9DC2-8A1053319523}">
      <dgm:prSet/>
      <dgm:spPr/>
      <dgm:t>
        <a:bodyPr/>
        <a:lstStyle/>
        <a:p>
          <a:endParaRPr lang="en-US"/>
        </a:p>
      </dgm:t>
    </dgm:pt>
    <dgm:pt modelId="{7BB2EE2C-D415-4214-9748-188FC96F7CEF}" type="sibTrans" cxnId="{B6CA8640-5977-4CFD-9DC2-8A1053319523}">
      <dgm:prSet/>
      <dgm:spPr/>
      <dgm:t>
        <a:bodyPr/>
        <a:lstStyle/>
        <a:p>
          <a:endParaRPr lang="en-US"/>
        </a:p>
      </dgm:t>
    </dgm:pt>
    <dgm:pt modelId="{CEEE3F5C-2A28-42A3-9402-91002A519AC6}">
      <dgm:prSet/>
      <dgm:spPr/>
      <dgm:t>
        <a:bodyPr/>
        <a:lstStyle/>
        <a:p>
          <a:r>
            <a:rPr lang="en-US"/>
            <a:t>Use pandas methods to manipulate and transform the DataFrames.</a:t>
          </a:r>
        </a:p>
      </dgm:t>
    </dgm:pt>
    <dgm:pt modelId="{BFDD3258-AC38-4A02-B0D1-4F466989B6E8}" type="parTrans" cxnId="{D0BBDFA1-161C-42D0-8DCA-3583FDAA6FEB}">
      <dgm:prSet/>
      <dgm:spPr/>
      <dgm:t>
        <a:bodyPr/>
        <a:lstStyle/>
        <a:p>
          <a:endParaRPr lang="en-US"/>
        </a:p>
      </dgm:t>
    </dgm:pt>
    <dgm:pt modelId="{64E68652-A37B-4DCE-8D76-30844A32A682}" type="sibTrans" cxnId="{D0BBDFA1-161C-42D0-8DCA-3583FDAA6FEB}">
      <dgm:prSet/>
      <dgm:spPr/>
      <dgm:t>
        <a:bodyPr/>
        <a:lstStyle/>
        <a:p>
          <a:endParaRPr lang="en-US"/>
        </a:p>
      </dgm:t>
    </dgm:pt>
    <dgm:pt modelId="{7BBA0128-F183-49B5-8252-4477A2FE87F3}" type="pres">
      <dgm:prSet presAssocID="{E08B27EF-A686-4774-B642-0750C31E24EB}" presName="Name0" presStyleCnt="0">
        <dgm:presLayoutVars>
          <dgm:dir/>
          <dgm:resizeHandles val="exact"/>
        </dgm:presLayoutVars>
      </dgm:prSet>
      <dgm:spPr/>
    </dgm:pt>
    <dgm:pt modelId="{3DC7C43A-B6BA-4CDF-B13C-70F8ED8247A0}" type="pres">
      <dgm:prSet presAssocID="{249C6150-FDF7-4901-A0CE-693A89232FBC}" presName="node" presStyleLbl="node1" presStyleIdx="0" presStyleCnt="5">
        <dgm:presLayoutVars>
          <dgm:bulletEnabled val="1"/>
        </dgm:presLayoutVars>
      </dgm:prSet>
      <dgm:spPr/>
    </dgm:pt>
    <dgm:pt modelId="{80A3A7A5-9DDD-47FC-BEBB-20887DA39235}" type="pres">
      <dgm:prSet presAssocID="{0F830078-1FA0-42F9-B75A-7FA0BAAA4C9D}" presName="sibTrans" presStyleLbl="sibTrans1D1" presStyleIdx="0" presStyleCnt="4"/>
      <dgm:spPr/>
    </dgm:pt>
    <dgm:pt modelId="{0EDBED3E-F9A2-45C1-AAE2-928B3F3E9F2E}" type="pres">
      <dgm:prSet presAssocID="{0F830078-1FA0-42F9-B75A-7FA0BAAA4C9D}" presName="connectorText" presStyleLbl="sibTrans1D1" presStyleIdx="0" presStyleCnt="4"/>
      <dgm:spPr/>
    </dgm:pt>
    <dgm:pt modelId="{36058492-3AAE-4B56-9B9D-9292878A1E1F}" type="pres">
      <dgm:prSet presAssocID="{6C92D9E0-AB12-4111-B98B-515F29D4A7FB}" presName="node" presStyleLbl="node1" presStyleIdx="1" presStyleCnt="5">
        <dgm:presLayoutVars>
          <dgm:bulletEnabled val="1"/>
        </dgm:presLayoutVars>
      </dgm:prSet>
      <dgm:spPr/>
    </dgm:pt>
    <dgm:pt modelId="{6368B4F6-5034-4832-8D53-153C8FCDA5E0}" type="pres">
      <dgm:prSet presAssocID="{3CCEA375-D6B2-4BB7-8B25-36910AA53397}" presName="sibTrans" presStyleLbl="sibTrans1D1" presStyleIdx="1" presStyleCnt="4"/>
      <dgm:spPr/>
    </dgm:pt>
    <dgm:pt modelId="{60758962-765D-4C94-87BE-9B8FB0D68EE7}" type="pres">
      <dgm:prSet presAssocID="{3CCEA375-D6B2-4BB7-8B25-36910AA53397}" presName="connectorText" presStyleLbl="sibTrans1D1" presStyleIdx="1" presStyleCnt="4"/>
      <dgm:spPr/>
    </dgm:pt>
    <dgm:pt modelId="{B9CDAA55-75EA-4A12-8815-7C3932E5BF96}" type="pres">
      <dgm:prSet presAssocID="{C20056C6-B322-4F4D-910A-80492D65DB21}" presName="node" presStyleLbl="node1" presStyleIdx="2" presStyleCnt="5">
        <dgm:presLayoutVars>
          <dgm:bulletEnabled val="1"/>
        </dgm:presLayoutVars>
      </dgm:prSet>
      <dgm:spPr/>
    </dgm:pt>
    <dgm:pt modelId="{A638A3A1-F7FE-44B4-8B14-7774768CC6EE}" type="pres">
      <dgm:prSet presAssocID="{D34D1C28-80CC-4062-92BD-F6F5B826B039}" presName="sibTrans" presStyleLbl="sibTrans1D1" presStyleIdx="2" presStyleCnt="4"/>
      <dgm:spPr/>
    </dgm:pt>
    <dgm:pt modelId="{2F17DA95-99F1-4545-AFA2-4C4412EBB2C0}" type="pres">
      <dgm:prSet presAssocID="{D34D1C28-80CC-4062-92BD-F6F5B826B039}" presName="connectorText" presStyleLbl="sibTrans1D1" presStyleIdx="2" presStyleCnt="4"/>
      <dgm:spPr/>
    </dgm:pt>
    <dgm:pt modelId="{C58E9F15-4D57-49C0-88DA-B5903F7E8BA9}" type="pres">
      <dgm:prSet presAssocID="{BB431CFC-D4D7-4D58-9AC3-DA1102C81F89}" presName="node" presStyleLbl="node1" presStyleIdx="3" presStyleCnt="5">
        <dgm:presLayoutVars>
          <dgm:bulletEnabled val="1"/>
        </dgm:presLayoutVars>
      </dgm:prSet>
      <dgm:spPr/>
    </dgm:pt>
    <dgm:pt modelId="{8891514D-0AE4-4B2F-8B0B-ADD357646454}" type="pres">
      <dgm:prSet presAssocID="{7BB2EE2C-D415-4214-9748-188FC96F7CEF}" presName="sibTrans" presStyleLbl="sibTrans1D1" presStyleIdx="3" presStyleCnt="4"/>
      <dgm:spPr/>
    </dgm:pt>
    <dgm:pt modelId="{B3692C17-70C4-4979-8B7C-EE0FD293B5C5}" type="pres">
      <dgm:prSet presAssocID="{7BB2EE2C-D415-4214-9748-188FC96F7CEF}" presName="connectorText" presStyleLbl="sibTrans1D1" presStyleIdx="3" presStyleCnt="4"/>
      <dgm:spPr/>
    </dgm:pt>
    <dgm:pt modelId="{C6909210-CD51-4EBD-9E30-C98CF883A81F}" type="pres">
      <dgm:prSet presAssocID="{CEEE3F5C-2A28-42A3-9402-91002A519AC6}" presName="node" presStyleLbl="node1" presStyleIdx="4" presStyleCnt="5">
        <dgm:presLayoutVars>
          <dgm:bulletEnabled val="1"/>
        </dgm:presLayoutVars>
      </dgm:prSet>
      <dgm:spPr/>
    </dgm:pt>
  </dgm:ptLst>
  <dgm:cxnLst>
    <dgm:cxn modelId="{DC6F7202-DE19-47F5-8994-75320C628EB3}" type="presOf" srcId="{D34D1C28-80CC-4062-92BD-F6F5B826B039}" destId="{2F17DA95-99F1-4545-AFA2-4C4412EBB2C0}" srcOrd="1" destOrd="0" presId="urn:microsoft.com/office/officeart/2016/7/layout/RepeatingBendingProcessNew"/>
    <dgm:cxn modelId="{32C8AB12-AFBA-41CB-9D9C-20FACDFBCFFA}" type="presOf" srcId="{0F830078-1FA0-42F9-B75A-7FA0BAAA4C9D}" destId="{0EDBED3E-F9A2-45C1-AAE2-928B3F3E9F2E}" srcOrd="1" destOrd="0" presId="urn:microsoft.com/office/officeart/2016/7/layout/RepeatingBendingProcessNew"/>
    <dgm:cxn modelId="{84AF7B13-CAF2-4F2B-A787-23B55E628A5A}" type="presOf" srcId="{7BB2EE2C-D415-4214-9748-188FC96F7CEF}" destId="{B3692C17-70C4-4979-8B7C-EE0FD293B5C5}" srcOrd="1" destOrd="0" presId="urn:microsoft.com/office/officeart/2016/7/layout/RepeatingBendingProcessNew"/>
    <dgm:cxn modelId="{18714727-BA2C-4D8F-AECF-BD7C58DA2405}" type="presOf" srcId="{BB431CFC-D4D7-4D58-9AC3-DA1102C81F89}" destId="{C58E9F15-4D57-49C0-88DA-B5903F7E8BA9}" srcOrd="0" destOrd="0" presId="urn:microsoft.com/office/officeart/2016/7/layout/RepeatingBendingProcessNew"/>
    <dgm:cxn modelId="{E310292D-1630-451C-8CE0-03844CFB7284}" srcId="{E08B27EF-A686-4774-B642-0750C31E24EB}" destId="{249C6150-FDF7-4901-A0CE-693A89232FBC}" srcOrd="0" destOrd="0" parTransId="{D33AF429-FFFE-433A-9A5C-2442A32C23F5}" sibTransId="{0F830078-1FA0-42F9-B75A-7FA0BAAA4C9D}"/>
    <dgm:cxn modelId="{8F9DF23A-9506-44E2-9BDB-045C857E93C9}" type="presOf" srcId="{0F830078-1FA0-42F9-B75A-7FA0BAAA4C9D}" destId="{80A3A7A5-9DDD-47FC-BEBB-20887DA39235}" srcOrd="0" destOrd="0" presId="urn:microsoft.com/office/officeart/2016/7/layout/RepeatingBendingProcessNew"/>
    <dgm:cxn modelId="{57AC3440-B083-43B2-BCD9-E08E1534AB48}" type="presOf" srcId="{3CCEA375-D6B2-4BB7-8B25-36910AA53397}" destId="{60758962-765D-4C94-87BE-9B8FB0D68EE7}" srcOrd="1" destOrd="0" presId="urn:microsoft.com/office/officeart/2016/7/layout/RepeatingBendingProcessNew"/>
    <dgm:cxn modelId="{B6CA8640-5977-4CFD-9DC2-8A1053319523}" srcId="{E08B27EF-A686-4774-B642-0750C31E24EB}" destId="{BB431CFC-D4D7-4D58-9AC3-DA1102C81F89}" srcOrd="3" destOrd="0" parTransId="{8BA77418-21CA-471A-A668-43F192DE6907}" sibTransId="{7BB2EE2C-D415-4214-9748-188FC96F7CEF}"/>
    <dgm:cxn modelId="{DA828A41-F3ED-4F44-B669-34ED12DC99DD}" type="presOf" srcId="{C20056C6-B322-4F4D-910A-80492D65DB21}" destId="{B9CDAA55-75EA-4A12-8815-7C3932E5BF96}" srcOrd="0" destOrd="0" presId="urn:microsoft.com/office/officeart/2016/7/layout/RepeatingBendingProcessNew"/>
    <dgm:cxn modelId="{3BA71A6A-474F-490C-A4F4-71A7FBA89A17}" type="presOf" srcId="{249C6150-FDF7-4901-A0CE-693A89232FBC}" destId="{3DC7C43A-B6BA-4CDF-B13C-70F8ED8247A0}" srcOrd="0" destOrd="0" presId="urn:microsoft.com/office/officeart/2016/7/layout/RepeatingBendingProcessNew"/>
    <dgm:cxn modelId="{12EB6F4D-C235-4A68-ACC9-9B95DD745221}" type="presOf" srcId="{E08B27EF-A686-4774-B642-0750C31E24EB}" destId="{7BBA0128-F183-49B5-8252-4477A2FE87F3}" srcOrd="0" destOrd="0" presId="urn:microsoft.com/office/officeart/2016/7/layout/RepeatingBendingProcessNew"/>
    <dgm:cxn modelId="{4B3ACD70-E933-4724-A3F3-3983B8AEB5FD}" type="presOf" srcId="{3CCEA375-D6B2-4BB7-8B25-36910AA53397}" destId="{6368B4F6-5034-4832-8D53-153C8FCDA5E0}" srcOrd="0" destOrd="0" presId="urn:microsoft.com/office/officeart/2016/7/layout/RepeatingBendingProcessNew"/>
    <dgm:cxn modelId="{D0BBDFA1-161C-42D0-8DCA-3583FDAA6FEB}" srcId="{E08B27EF-A686-4774-B642-0750C31E24EB}" destId="{CEEE3F5C-2A28-42A3-9402-91002A519AC6}" srcOrd="4" destOrd="0" parTransId="{BFDD3258-AC38-4A02-B0D1-4F466989B6E8}" sibTransId="{64E68652-A37B-4DCE-8D76-30844A32A682}"/>
    <dgm:cxn modelId="{E63058A8-77D8-4870-9958-B63713272F54}" srcId="{E08B27EF-A686-4774-B642-0750C31E24EB}" destId="{C20056C6-B322-4F4D-910A-80492D65DB21}" srcOrd="2" destOrd="0" parTransId="{B9CBFDA7-9E27-4F75-99BB-389E0940FAAF}" sibTransId="{D34D1C28-80CC-4062-92BD-F6F5B826B039}"/>
    <dgm:cxn modelId="{B77256D0-C296-4A37-98F2-1EE36CD6BCD5}" type="presOf" srcId="{D34D1C28-80CC-4062-92BD-F6F5B826B039}" destId="{A638A3A1-F7FE-44B4-8B14-7774768CC6EE}" srcOrd="0" destOrd="0" presId="urn:microsoft.com/office/officeart/2016/7/layout/RepeatingBendingProcessNew"/>
    <dgm:cxn modelId="{9B6796D0-1C9D-45DA-8B13-2A90F380594C}" type="presOf" srcId="{6C92D9E0-AB12-4111-B98B-515F29D4A7FB}" destId="{36058492-3AAE-4B56-9B9D-9292878A1E1F}" srcOrd="0" destOrd="0" presId="urn:microsoft.com/office/officeart/2016/7/layout/RepeatingBendingProcessNew"/>
    <dgm:cxn modelId="{DDDFBFE0-6575-49FF-99FB-8ED6333FAC11}" srcId="{E08B27EF-A686-4774-B642-0750C31E24EB}" destId="{6C92D9E0-AB12-4111-B98B-515F29D4A7FB}" srcOrd="1" destOrd="0" parTransId="{15B57C0F-D9D3-4A33-A9E1-4E757A495585}" sibTransId="{3CCEA375-D6B2-4BB7-8B25-36910AA53397}"/>
    <dgm:cxn modelId="{E832D9F0-5B58-4551-B8B6-80589BB75785}" type="presOf" srcId="{7BB2EE2C-D415-4214-9748-188FC96F7CEF}" destId="{8891514D-0AE4-4B2F-8B0B-ADD357646454}" srcOrd="0" destOrd="0" presId="urn:microsoft.com/office/officeart/2016/7/layout/RepeatingBendingProcessNew"/>
    <dgm:cxn modelId="{216B7CF3-837D-4179-B947-7768EF9AD0B4}" type="presOf" srcId="{CEEE3F5C-2A28-42A3-9402-91002A519AC6}" destId="{C6909210-CD51-4EBD-9E30-C98CF883A81F}" srcOrd="0" destOrd="0" presId="urn:microsoft.com/office/officeart/2016/7/layout/RepeatingBendingProcessNew"/>
    <dgm:cxn modelId="{CE18B61A-DB5F-485C-B9D7-90E2BE039C35}" type="presParOf" srcId="{7BBA0128-F183-49B5-8252-4477A2FE87F3}" destId="{3DC7C43A-B6BA-4CDF-B13C-70F8ED8247A0}" srcOrd="0" destOrd="0" presId="urn:microsoft.com/office/officeart/2016/7/layout/RepeatingBendingProcessNew"/>
    <dgm:cxn modelId="{4A26783A-F3C1-4ACD-98CE-21A07E2745B3}" type="presParOf" srcId="{7BBA0128-F183-49B5-8252-4477A2FE87F3}" destId="{80A3A7A5-9DDD-47FC-BEBB-20887DA39235}" srcOrd="1" destOrd="0" presId="urn:microsoft.com/office/officeart/2016/7/layout/RepeatingBendingProcessNew"/>
    <dgm:cxn modelId="{DD344FFE-7AD5-49DF-9E34-0E9D009F101D}" type="presParOf" srcId="{80A3A7A5-9DDD-47FC-BEBB-20887DA39235}" destId="{0EDBED3E-F9A2-45C1-AAE2-928B3F3E9F2E}" srcOrd="0" destOrd="0" presId="urn:microsoft.com/office/officeart/2016/7/layout/RepeatingBendingProcessNew"/>
    <dgm:cxn modelId="{3D67DC79-DFD2-4481-82D8-6F0E0126F210}" type="presParOf" srcId="{7BBA0128-F183-49B5-8252-4477A2FE87F3}" destId="{36058492-3AAE-4B56-9B9D-9292878A1E1F}" srcOrd="2" destOrd="0" presId="urn:microsoft.com/office/officeart/2016/7/layout/RepeatingBendingProcessNew"/>
    <dgm:cxn modelId="{209612FD-BD13-4055-8798-3987C94EE2D9}" type="presParOf" srcId="{7BBA0128-F183-49B5-8252-4477A2FE87F3}" destId="{6368B4F6-5034-4832-8D53-153C8FCDA5E0}" srcOrd="3" destOrd="0" presId="urn:microsoft.com/office/officeart/2016/7/layout/RepeatingBendingProcessNew"/>
    <dgm:cxn modelId="{F5E25762-2E52-48A3-8A39-477CED5EAE0A}" type="presParOf" srcId="{6368B4F6-5034-4832-8D53-153C8FCDA5E0}" destId="{60758962-765D-4C94-87BE-9B8FB0D68EE7}" srcOrd="0" destOrd="0" presId="urn:microsoft.com/office/officeart/2016/7/layout/RepeatingBendingProcessNew"/>
    <dgm:cxn modelId="{FDCACE86-12DA-4461-BE6B-44309EE5E94C}" type="presParOf" srcId="{7BBA0128-F183-49B5-8252-4477A2FE87F3}" destId="{B9CDAA55-75EA-4A12-8815-7C3932E5BF96}" srcOrd="4" destOrd="0" presId="urn:microsoft.com/office/officeart/2016/7/layout/RepeatingBendingProcessNew"/>
    <dgm:cxn modelId="{B7F12598-2B6C-4C7C-93B2-B84EC9B2FBDB}" type="presParOf" srcId="{7BBA0128-F183-49B5-8252-4477A2FE87F3}" destId="{A638A3A1-F7FE-44B4-8B14-7774768CC6EE}" srcOrd="5" destOrd="0" presId="urn:microsoft.com/office/officeart/2016/7/layout/RepeatingBendingProcessNew"/>
    <dgm:cxn modelId="{D4A22EED-0077-49A5-857D-07A956D4AE81}" type="presParOf" srcId="{A638A3A1-F7FE-44B4-8B14-7774768CC6EE}" destId="{2F17DA95-99F1-4545-AFA2-4C4412EBB2C0}" srcOrd="0" destOrd="0" presId="urn:microsoft.com/office/officeart/2016/7/layout/RepeatingBendingProcessNew"/>
    <dgm:cxn modelId="{2A2CA345-28ED-4D32-9BB0-25D16B76FAA0}" type="presParOf" srcId="{7BBA0128-F183-49B5-8252-4477A2FE87F3}" destId="{C58E9F15-4D57-49C0-88DA-B5903F7E8BA9}" srcOrd="6" destOrd="0" presId="urn:microsoft.com/office/officeart/2016/7/layout/RepeatingBendingProcessNew"/>
    <dgm:cxn modelId="{D0F4F505-2341-4E95-AC7A-82C33A8A6CD9}" type="presParOf" srcId="{7BBA0128-F183-49B5-8252-4477A2FE87F3}" destId="{8891514D-0AE4-4B2F-8B0B-ADD357646454}" srcOrd="7" destOrd="0" presId="urn:microsoft.com/office/officeart/2016/7/layout/RepeatingBendingProcessNew"/>
    <dgm:cxn modelId="{FFEC749B-9D25-4082-83BB-186AC6F5C39F}" type="presParOf" srcId="{8891514D-0AE4-4B2F-8B0B-ADD357646454}" destId="{B3692C17-70C4-4979-8B7C-EE0FD293B5C5}" srcOrd="0" destOrd="0" presId="urn:microsoft.com/office/officeart/2016/7/layout/RepeatingBendingProcessNew"/>
    <dgm:cxn modelId="{D3385907-AC41-41C9-A4CA-4770DE8A4F88}" type="presParOf" srcId="{7BBA0128-F183-49B5-8252-4477A2FE87F3}" destId="{C6909210-CD51-4EBD-9E30-C98CF883A81F}"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AD4B50-DE02-4EE4-8A39-1CB286D3B8A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B548575-E393-4D88-819A-DF161BDF3B40}">
      <dgm:prSet/>
      <dgm:spPr/>
      <dgm:t>
        <a:bodyPr/>
        <a:lstStyle/>
        <a:p>
          <a:r>
            <a:rPr lang="en-US"/>
            <a:t>Merging Data Sets</a:t>
          </a:r>
        </a:p>
      </dgm:t>
    </dgm:pt>
    <dgm:pt modelId="{6E9C66C3-4E6D-4857-9BE7-7584065FA68C}" type="parTrans" cxnId="{5A2CCDFC-9163-4666-8FFF-DDA2249BCB1C}">
      <dgm:prSet/>
      <dgm:spPr/>
      <dgm:t>
        <a:bodyPr/>
        <a:lstStyle/>
        <a:p>
          <a:endParaRPr lang="en-US"/>
        </a:p>
      </dgm:t>
    </dgm:pt>
    <dgm:pt modelId="{7C925272-0990-4168-A1AB-1B7A79631282}" type="sibTrans" cxnId="{5A2CCDFC-9163-4666-8FFF-DDA2249BCB1C}">
      <dgm:prSet/>
      <dgm:spPr/>
      <dgm:t>
        <a:bodyPr/>
        <a:lstStyle/>
        <a:p>
          <a:endParaRPr lang="en-US"/>
        </a:p>
      </dgm:t>
    </dgm:pt>
    <dgm:pt modelId="{6ABBFF47-88E3-4A34-AE53-89FE338A9E4E}">
      <dgm:prSet/>
      <dgm:spPr/>
      <dgm:t>
        <a:bodyPr/>
        <a:lstStyle/>
        <a:p>
          <a:r>
            <a:rPr lang="en-US"/>
            <a:t>Handling Null Values</a:t>
          </a:r>
        </a:p>
      </dgm:t>
    </dgm:pt>
    <dgm:pt modelId="{82094180-55B1-4393-A59C-C2609CFF2102}" type="parTrans" cxnId="{F46E8139-B358-4E30-B462-1761AEEB3352}">
      <dgm:prSet/>
      <dgm:spPr/>
      <dgm:t>
        <a:bodyPr/>
        <a:lstStyle/>
        <a:p>
          <a:endParaRPr lang="en-US"/>
        </a:p>
      </dgm:t>
    </dgm:pt>
    <dgm:pt modelId="{60D53275-B5F9-4065-BF7B-D4DAC4FBA58C}" type="sibTrans" cxnId="{F46E8139-B358-4E30-B462-1761AEEB3352}">
      <dgm:prSet/>
      <dgm:spPr/>
      <dgm:t>
        <a:bodyPr/>
        <a:lstStyle/>
        <a:p>
          <a:endParaRPr lang="en-US"/>
        </a:p>
      </dgm:t>
    </dgm:pt>
    <dgm:pt modelId="{193EB099-DC8C-419C-BB2F-925BEFC78296}">
      <dgm:prSet/>
      <dgm:spPr/>
      <dgm:t>
        <a:bodyPr/>
        <a:lstStyle/>
        <a:p>
          <a:r>
            <a:rPr lang="en-US"/>
            <a:t>Standardization</a:t>
          </a:r>
        </a:p>
      </dgm:t>
    </dgm:pt>
    <dgm:pt modelId="{549F5429-5E39-47B3-9647-F3AD169D76BE}" type="parTrans" cxnId="{9776FBF2-E666-415C-A7CE-0F222A4D48D1}">
      <dgm:prSet/>
      <dgm:spPr/>
      <dgm:t>
        <a:bodyPr/>
        <a:lstStyle/>
        <a:p>
          <a:endParaRPr lang="en-US"/>
        </a:p>
      </dgm:t>
    </dgm:pt>
    <dgm:pt modelId="{8A97794B-DB47-4C01-9CFD-310118FFDB2F}" type="sibTrans" cxnId="{9776FBF2-E666-415C-A7CE-0F222A4D48D1}">
      <dgm:prSet/>
      <dgm:spPr/>
      <dgm:t>
        <a:bodyPr/>
        <a:lstStyle/>
        <a:p>
          <a:endParaRPr lang="en-US"/>
        </a:p>
      </dgm:t>
    </dgm:pt>
    <dgm:pt modelId="{D78BAB4A-46E0-4549-93C0-8C3A6298A19B}" type="pres">
      <dgm:prSet presAssocID="{F2AD4B50-DE02-4EE4-8A39-1CB286D3B8AF}" presName="root" presStyleCnt="0">
        <dgm:presLayoutVars>
          <dgm:dir/>
          <dgm:resizeHandles val="exact"/>
        </dgm:presLayoutVars>
      </dgm:prSet>
      <dgm:spPr/>
    </dgm:pt>
    <dgm:pt modelId="{A66D0EFA-A894-4EE2-87DB-4D5BEDF51DF1}" type="pres">
      <dgm:prSet presAssocID="{9B548575-E393-4D88-819A-DF161BDF3B40}" presName="compNode" presStyleCnt="0"/>
      <dgm:spPr/>
    </dgm:pt>
    <dgm:pt modelId="{26A7013F-6597-4613-A39F-F8CFF3FAE48D}" type="pres">
      <dgm:prSet presAssocID="{9B548575-E393-4D88-819A-DF161BDF3B40}" presName="bgRect" presStyleLbl="bgShp" presStyleIdx="0" presStyleCnt="3"/>
      <dgm:spPr/>
    </dgm:pt>
    <dgm:pt modelId="{156389D2-86D5-4B4C-8B90-5410BD98728D}" type="pres">
      <dgm:prSet presAssocID="{9B548575-E393-4D88-819A-DF161BDF3B4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3852D68-3F39-4E8E-BC60-97B4996C14F0}" type="pres">
      <dgm:prSet presAssocID="{9B548575-E393-4D88-819A-DF161BDF3B40}" presName="spaceRect" presStyleCnt="0"/>
      <dgm:spPr/>
    </dgm:pt>
    <dgm:pt modelId="{F0C7BFD2-E111-4E42-92C2-294E03F5DF86}" type="pres">
      <dgm:prSet presAssocID="{9B548575-E393-4D88-819A-DF161BDF3B40}" presName="parTx" presStyleLbl="revTx" presStyleIdx="0" presStyleCnt="3">
        <dgm:presLayoutVars>
          <dgm:chMax val="0"/>
          <dgm:chPref val="0"/>
        </dgm:presLayoutVars>
      </dgm:prSet>
      <dgm:spPr/>
    </dgm:pt>
    <dgm:pt modelId="{8B0EEAD0-BC88-43EB-A7C9-C01450E0C84E}" type="pres">
      <dgm:prSet presAssocID="{7C925272-0990-4168-A1AB-1B7A79631282}" presName="sibTrans" presStyleCnt="0"/>
      <dgm:spPr/>
    </dgm:pt>
    <dgm:pt modelId="{FDF484AC-330E-43EA-8A01-FA1AAF04A5BC}" type="pres">
      <dgm:prSet presAssocID="{6ABBFF47-88E3-4A34-AE53-89FE338A9E4E}" presName="compNode" presStyleCnt="0"/>
      <dgm:spPr/>
    </dgm:pt>
    <dgm:pt modelId="{8159C7F3-A0C5-4A01-A8B9-6F1C6C15B1D9}" type="pres">
      <dgm:prSet presAssocID="{6ABBFF47-88E3-4A34-AE53-89FE338A9E4E}" presName="bgRect" presStyleLbl="bgShp" presStyleIdx="1" presStyleCnt="3"/>
      <dgm:spPr/>
    </dgm:pt>
    <dgm:pt modelId="{C2303A59-AC72-4308-8D46-F9DF214B0339}" type="pres">
      <dgm:prSet presAssocID="{6ABBFF47-88E3-4A34-AE53-89FE338A9E4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A4644ABB-A060-4DA3-B8DA-35F20B7A133E}" type="pres">
      <dgm:prSet presAssocID="{6ABBFF47-88E3-4A34-AE53-89FE338A9E4E}" presName="spaceRect" presStyleCnt="0"/>
      <dgm:spPr/>
    </dgm:pt>
    <dgm:pt modelId="{72519257-2808-4F52-868D-980EE59A3010}" type="pres">
      <dgm:prSet presAssocID="{6ABBFF47-88E3-4A34-AE53-89FE338A9E4E}" presName="parTx" presStyleLbl="revTx" presStyleIdx="1" presStyleCnt="3">
        <dgm:presLayoutVars>
          <dgm:chMax val="0"/>
          <dgm:chPref val="0"/>
        </dgm:presLayoutVars>
      </dgm:prSet>
      <dgm:spPr/>
    </dgm:pt>
    <dgm:pt modelId="{5AC0C4E4-F2A6-491F-A6B0-0803A447AF0B}" type="pres">
      <dgm:prSet presAssocID="{60D53275-B5F9-4065-BF7B-D4DAC4FBA58C}" presName="sibTrans" presStyleCnt="0"/>
      <dgm:spPr/>
    </dgm:pt>
    <dgm:pt modelId="{F9C658D1-626E-4F85-B5F9-9525A6109996}" type="pres">
      <dgm:prSet presAssocID="{193EB099-DC8C-419C-BB2F-925BEFC78296}" presName="compNode" presStyleCnt="0"/>
      <dgm:spPr/>
    </dgm:pt>
    <dgm:pt modelId="{D0D8BE2F-F4AB-477C-A56B-5078A8506768}" type="pres">
      <dgm:prSet presAssocID="{193EB099-DC8C-419C-BB2F-925BEFC78296}" presName="bgRect" presStyleLbl="bgShp" presStyleIdx="2" presStyleCnt="3"/>
      <dgm:spPr/>
    </dgm:pt>
    <dgm:pt modelId="{88C313A3-6E9F-47C3-97B6-7E090FE30E48}" type="pres">
      <dgm:prSet presAssocID="{193EB099-DC8C-419C-BB2F-925BEFC7829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2E55A5D9-9110-4A24-9AB4-ED7BAF8F6A9F}" type="pres">
      <dgm:prSet presAssocID="{193EB099-DC8C-419C-BB2F-925BEFC78296}" presName="spaceRect" presStyleCnt="0"/>
      <dgm:spPr/>
    </dgm:pt>
    <dgm:pt modelId="{573B8B12-9752-4AA2-98E3-BBB1913A5D53}" type="pres">
      <dgm:prSet presAssocID="{193EB099-DC8C-419C-BB2F-925BEFC78296}" presName="parTx" presStyleLbl="revTx" presStyleIdx="2" presStyleCnt="3">
        <dgm:presLayoutVars>
          <dgm:chMax val="0"/>
          <dgm:chPref val="0"/>
        </dgm:presLayoutVars>
      </dgm:prSet>
      <dgm:spPr/>
    </dgm:pt>
  </dgm:ptLst>
  <dgm:cxnLst>
    <dgm:cxn modelId="{A825A506-0FB8-471F-B92C-F4BF52883854}" type="presOf" srcId="{9B548575-E393-4D88-819A-DF161BDF3B40}" destId="{F0C7BFD2-E111-4E42-92C2-294E03F5DF86}" srcOrd="0" destOrd="0" presId="urn:microsoft.com/office/officeart/2018/2/layout/IconVerticalSolidList"/>
    <dgm:cxn modelId="{F46E8139-B358-4E30-B462-1761AEEB3352}" srcId="{F2AD4B50-DE02-4EE4-8A39-1CB286D3B8AF}" destId="{6ABBFF47-88E3-4A34-AE53-89FE338A9E4E}" srcOrd="1" destOrd="0" parTransId="{82094180-55B1-4393-A59C-C2609CFF2102}" sibTransId="{60D53275-B5F9-4065-BF7B-D4DAC4FBA58C}"/>
    <dgm:cxn modelId="{A67A9745-0B3C-4AA8-A538-E2DD6D8E8A34}" type="presOf" srcId="{6ABBFF47-88E3-4A34-AE53-89FE338A9E4E}" destId="{72519257-2808-4F52-868D-980EE59A3010}" srcOrd="0" destOrd="0" presId="urn:microsoft.com/office/officeart/2018/2/layout/IconVerticalSolidList"/>
    <dgm:cxn modelId="{2E5A4EE2-DBDF-465F-A65B-7D160B94D10B}" type="presOf" srcId="{193EB099-DC8C-419C-BB2F-925BEFC78296}" destId="{573B8B12-9752-4AA2-98E3-BBB1913A5D53}" srcOrd="0" destOrd="0" presId="urn:microsoft.com/office/officeart/2018/2/layout/IconVerticalSolidList"/>
    <dgm:cxn modelId="{360F49F0-F355-4A15-BEFE-572DC35DDEE1}" type="presOf" srcId="{F2AD4B50-DE02-4EE4-8A39-1CB286D3B8AF}" destId="{D78BAB4A-46E0-4549-93C0-8C3A6298A19B}" srcOrd="0" destOrd="0" presId="urn:microsoft.com/office/officeart/2018/2/layout/IconVerticalSolidList"/>
    <dgm:cxn modelId="{9776FBF2-E666-415C-A7CE-0F222A4D48D1}" srcId="{F2AD4B50-DE02-4EE4-8A39-1CB286D3B8AF}" destId="{193EB099-DC8C-419C-BB2F-925BEFC78296}" srcOrd="2" destOrd="0" parTransId="{549F5429-5E39-47B3-9647-F3AD169D76BE}" sibTransId="{8A97794B-DB47-4C01-9CFD-310118FFDB2F}"/>
    <dgm:cxn modelId="{5A2CCDFC-9163-4666-8FFF-DDA2249BCB1C}" srcId="{F2AD4B50-DE02-4EE4-8A39-1CB286D3B8AF}" destId="{9B548575-E393-4D88-819A-DF161BDF3B40}" srcOrd="0" destOrd="0" parTransId="{6E9C66C3-4E6D-4857-9BE7-7584065FA68C}" sibTransId="{7C925272-0990-4168-A1AB-1B7A79631282}"/>
    <dgm:cxn modelId="{3E68B12C-65BC-4E38-8D0F-076479C0E5A0}" type="presParOf" srcId="{D78BAB4A-46E0-4549-93C0-8C3A6298A19B}" destId="{A66D0EFA-A894-4EE2-87DB-4D5BEDF51DF1}" srcOrd="0" destOrd="0" presId="urn:microsoft.com/office/officeart/2018/2/layout/IconVerticalSolidList"/>
    <dgm:cxn modelId="{642C1096-4FBA-4CAC-A0BB-025BD0AE2321}" type="presParOf" srcId="{A66D0EFA-A894-4EE2-87DB-4D5BEDF51DF1}" destId="{26A7013F-6597-4613-A39F-F8CFF3FAE48D}" srcOrd="0" destOrd="0" presId="urn:microsoft.com/office/officeart/2018/2/layout/IconVerticalSolidList"/>
    <dgm:cxn modelId="{E213082D-CC31-4B20-A437-5C50B00359C6}" type="presParOf" srcId="{A66D0EFA-A894-4EE2-87DB-4D5BEDF51DF1}" destId="{156389D2-86D5-4B4C-8B90-5410BD98728D}" srcOrd="1" destOrd="0" presId="urn:microsoft.com/office/officeart/2018/2/layout/IconVerticalSolidList"/>
    <dgm:cxn modelId="{16F26A16-71A9-4DC9-88B2-F0D2CA4659F5}" type="presParOf" srcId="{A66D0EFA-A894-4EE2-87DB-4D5BEDF51DF1}" destId="{33852D68-3F39-4E8E-BC60-97B4996C14F0}" srcOrd="2" destOrd="0" presId="urn:microsoft.com/office/officeart/2018/2/layout/IconVerticalSolidList"/>
    <dgm:cxn modelId="{AF4D02B5-8E9E-400E-93E0-AD85B93BEF50}" type="presParOf" srcId="{A66D0EFA-A894-4EE2-87DB-4D5BEDF51DF1}" destId="{F0C7BFD2-E111-4E42-92C2-294E03F5DF86}" srcOrd="3" destOrd="0" presId="urn:microsoft.com/office/officeart/2018/2/layout/IconVerticalSolidList"/>
    <dgm:cxn modelId="{2E371217-89F8-4394-9695-DD6909D9931F}" type="presParOf" srcId="{D78BAB4A-46E0-4549-93C0-8C3A6298A19B}" destId="{8B0EEAD0-BC88-43EB-A7C9-C01450E0C84E}" srcOrd="1" destOrd="0" presId="urn:microsoft.com/office/officeart/2018/2/layout/IconVerticalSolidList"/>
    <dgm:cxn modelId="{042ADDDB-E5E8-4B68-A578-8BBAB6CFEAC9}" type="presParOf" srcId="{D78BAB4A-46E0-4549-93C0-8C3A6298A19B}" destId="{FDF484AC-330E-43EA-8A01-FA1AAF04A5BC}" srcOrd="2" destOrd="0" presId="urn:microsoft.com/office/officeart/2018/2/layout/IconVerticalSolidList"/>
    <dgm:cxn modelId="{137FBF28-E4C2-4E6A-B869-59A809D0B2C4}" type="presParOf" srcId="{FDF484AC-330E-43EA-8A01-FA1AAF04A5BC}" destId="{8159C7F3-A0C5-4A01-A8B9-6F1C6C15B1D9}" srcOrd="0" destOrd="0" presId="urn:microsoft.com/office/officeart/2018/2/layout/IconVerticalSolidList"/>
    <dgm:cxn modelId="{34D4F412-1C5D-4C7F-B83D-3E54D5EB904F}" type="presParOf" srcId="{FDF484AC-330E-43EA-8A01-FA1AAF04A5BC}" destId="{C2303A59-AC72-4308-8D46-F9DF214B0339}" srcOrd="1" destOrd="0" presId="urn:microsoft.com/office/officeart/2018/2/layout/IconVerticalSolidList"/>
    <dgm:cxn modelId="{68C4457F-82E2-4260-9121-C1929C8645E0}" type="presParOf" srcId="{FDF484AC-330E-43EA-8A01-FA1AAF04A5BC}" destId="{A4644ABB-A060-4DA3-B8DA-35F20B7A133E}" srcOrd="2" destOrd="0" presId="urn:microsoft.com/office/officeart/2018/2/layout/IconVerticalSolidList"/>
    <dgm:cxn modelId="{2C207FE3-24D1-4D91-8617-0D6D86942054}" type="presParOf" srcId="{FDF484AC-330E-43EA-8A01-FA1AAF04A5BC}" destId="{72519257-2808-4F52-868D-980EE59A3010}" srcOrd="3" destOrd="0" presId="urn:microsoft.com/office/officeart/2018/2/layout/IconVerticalSolidList"/>
    <dgm:cxn modelId="{0EE342E6-4C46-4894-A075-89A0CBA753DB}" type="presParOf" srcId="{D78BAB4A-46E0-4549-93C0-8C3A6298A19B}" destId="{5AC0C4E4-F2A6-491F-A6B0-0803A447AF0B}" srcOrd="3" destOrd="0" presId="urn:microsoft.com/office/officeart/2018/2/layout/IconVerticalSolidList"/>
    <dgm:cxn modelId="{2E9A9BC6-4CFB-4A3E-9EA6-0B4836B49F45}" type="presParOf" srcId="{D78BAB4A-46E0-4549-93C0-8C3A6298A19B}" destId="{F9C658D1-626E-4F85-B5F9-9525A6109996}" srcOrd="4" destOrd="0" presId="urn:microsoft.com/office/officeart/2018/2/layout/IconVerticalSolidList"/>
    <dgm:cxn modelId="{9C715516-DE3E-4669-B21D-974FE8BE0455}" type="presParOf" srcId="{F9C658D1-626E-4F85-B5F9-9525A6109996}" destId="{D0D8BE2F-F4AB-477C-A56B-5078A8506768}" srcOrd="0" destOrd="0" presId="urn:microsoft.com/office/officeart/2018/2/layout/IconVerticalSolidList"/>
    <dgm:cxn modelId="{822B3963-CD55-4312-9B03-A6C5EECA1DD0}" type="presParOf" srcId="{F9C658D1-626E-4F85-B5F9-9525A6109996}" destId="{88C313A3-6E9F-47C3-97B6-7E090FE30E48}" srcOrd="1" destOrd="0" presId="urn:microsoft.com/office/officeart/2018/2/layout/IconVerticalSolidList"/>
    <dgm:cxn modelId="{C2AEAFD1-80DF-40DA-B598-AF00C3BB9982}" type="presParOf" srcId="{F9C658D1-626E-4F85-B5F9-9525A6109996}" destId="{2E55A5D9-9110-4A24-9AB4-ED7BAF8F6A9F}" srcOrd="2" destOrd="0" presId="urn:microsoft.com/office/officeart/2018/2/layout/IconVerticalSolidList"/>
    <dgm:cxn modelId="{62EB574E-B07D-4FBD-962B-22B954AE5511}" type="presParOf" srcId="{F9C658D1-626E-4F85-B5F9-9525A6109996}" destId="{573B8B12-9752-4AA2-98E3-BBB1913A5D5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65683A-3FC0-4221-9190-6D4AFF767B2B}">
      <dsp:nvSpPr>
        <dsp:cNvPr id="0" name=""/>
        <dsp:cNvSpPr/>
      </dsp:nvSpPr>
      <dsp:spPr>
        <a:xfrm>
          <a:off x="0" y="4683023"/>
          <a:ext cx="1666708" cy="768289"/>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8536" tIns="192024" rIns="118536" bIns="192024" numCol="1" spcCol="1270" anchor="ctr" anchorCtr="0">
          <a:noAutofit/>
        </a:bodyPr>
        <a:lstStyle/>
        <a:p>
          <a:pPr marL="0" lvl="0" indent="0" algn="ctr" defTabSz="1200150">
            <a:lnSpc>
              <a:spcPct val="90000"/>
            </a:lnSpc>
            <a:spcBef>
              <a:spcPct val="0"/>
            </a:spcBef>
            <a:spcAft>
              <a:spcPct val="35000"/>
            </a:spcAft>
            <a:buNone/>
          </a:pPr>
          <a:r>
            <a:rPr lang="en-US" sz="2700" kern="1200"/>
            <a:t>Store</a:t>
          </a:r>
        </a:p>
      </dsp:txBody>
      <dsp:txXfrm>
        <a:off x="0" y="4683023"/>
        <a:ext cx="1666708" cy="768289"/>
      </dsp:txXfrm>
    </dsp:sp>
    <dsp:sp modelId="{7910113A-21C7-4552-9AD7-61B44E1FB492}">
      <dsp:nvSpPr>
        <dsp:cNvPr id="0" name=""/>
        <dsp:cNvSpPr/>
      </dsp:nvSpPr>
      <dsp:spPr>
        <a:xfrm>
          <a:off x="1666708" y="4683023"/>
          <a:ext cx="5000124" cy="768289"/>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426" tIns="177800" rIns="101426" bIns="177800" numCol="1" spcCol="1270" anchor="ctr" anchorCtr="0">
          <a:noAutofit/>
        </a:bodyPr>
        <a:lstStyle/>
        <a:p>
          <a:pPr marL="0" lvl="0" indent="0" algn="l" defTabSz="622300">
            <a:lnSpc>
              <a:spcPct val="90000"/>
            </a:lnSpc>
            <a:spcBef>
              <a:spcPct val="0"/>
            </a:spcBef>
            <a:spcAft>
              <a:spcPct val="35000"/>
            </a:spcAft>
            <a:buNone/>
          </a:pPr>
          <a:r>
            <a:rPr lang="en-US" sz="1400" kern="1200"/>
            <a:t>Store the acquired datasets in separate directories.</a:t>
          </a:r>
        </a:p>
      </dsp:txBody>
      <dsp:txXfrm>
        <a:off x="1666708" y="4683023"/>
        <a:ext cx="5000124" cy="768289"/>
      </dsp:txXfrm>
    </dsp:sp>
    <dsp:sp modelId="{3EEF8B03-9C14-4220-8929-07AB6E339303}">
      <dsp:nvSpPr>
        <dsp:cNvPr id="0" name=""/>
        <dsp:cNvSpPr/>
      </dsp:nvSpPr>
      <dsp:spPr>
        <a:xfrm rot="10800000">
          <a:off x="0" y="3512919"/>
          <a:ext cx="1666708" cy="1181628"/>
        </a:xfrm>
        <a:prstGeom prst="upArrowCallout">
          <a:avLst>
            <a:gd name="adj1" fmla="val 5000"/>
            <a:gd name="adj2" fmla="val 10000"/>
            <a:gd name="adj3" fmla="val 15000"/>
            <a:gd name="adj4" fmla="val 64977"/>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w="6350" cap="flat" cmpd="sng" algn="ctr">
          <a:solidFill>
            <a:schemeClr val="accent5">
              <a:hueOff val="-1689636"/>
              <a:satOff val="-4355"/>
              <a:lumOff val="-294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8536" tIns="192024" rIns="118536" bIns="192024" numCol="1" spcCol="1270" anchor="ctr" anchorCtr="0">
          <a:noAutofit/>
        </a:bodyPr>
        <a:lstStyle/>
        <a:p>
          <a:pPr marL="0" lvl="0" indent="0" algn="ctr" defTabSz="1200150">
            <a:lnSpc>
              <a:spcPct val="90000"/>
            </a:lnSpc>
            <a:spcBef>
              <a:spcPct val="0"/>
            </a:spcBef>
            <a:spcAft>
              <a:spcPct val="35000"/>
            </a:spcAft>
            <a:buNone/>
          </a:pPr>
          <a:r>
            <a:rPr lang="en-US" sz="2700" kern="1200"/>
            <a:t>Collect</a:t>
          </a:r>
        </a:p>
      </dsp:txBody>
      <dsp:txXfrm rot="-10800000">
        <a:off x="0" y="3512919"/>
        <a:ext cx="1666708" cy="768058"/>
      </dsp:txXfrm>
    </dsp:sp>
    <dsp:sp modelId="{6955C140-3A56-4C0D-A027-3AA32DF47719}">
      <dsp:nvSpPr>
        <dsp:cNvPr id="0" name=""/>
        <dsp:cNvSpPr/>
      </dsp:nvSpPr>
      <dsp:spPr>
        <a:xfrm>
          <a:off x="1666708" y="3512919"/>
          <a:ext cx="5000124" cy="768058"/>
        </a:xfrm>
        <a:prstGeom prst="rect">
          <a:avLst/>
        </a:prstGeom>
        <a:solidFill>
          <a:schemeClr val="accent5">
            <a:tint val="40000"/>
            <a:alpha val="90000"/>
            <a:hueOff val="-1684941"/>
            <a:satOff val="-5708"/>
            <a:lumOff val="-732"/>
            <a:alphaOff val="0"/>
          </a:schemeClr>
        </a:solidFill>
        <a:ln w="6350" cap="flat" cmpd="sng" algn="ctr">
          <a:solidFill>
            <a:schemeClr val="accent5">
              <a:tint val="40000"/>
              <a:alpha val="90000"/>
              <a:hueOff val="-1684941"/>
              <a:satOff val="-5708"/>
              <a:lumOff val="-73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426" tIns="177800" rIns="101426" bIns="177800" numCol="1" spcCol="1270" anchor="ctr" anchorCtr="0">
          <a:noAutofit/>
        </a:bodyPr>
        <a:lstStyle/>
        <a:p>
          <a:pPr marL="0" lvl="0" indent="0" algn="l" defTabSz="622300">
            <a:lnSpc>
              <a:spcPct val="90000"/>
            </a:lnSpc>
            <a:spcBef>
              <a:spcPct val="0"/>
            </a:spcBef>
            <a:spcAft>
              <a:spcPct val="35000"/>
            </a:spcAft>
            <a:buNone/>
          </a:pPr>
          <a:r>
            <a:rPr lang="en-US" sz="1400" kern="1200"/>
            <a:t>Collect social media posts associated with different mental health conditions from various subreddits.</a:t>
          </a:r>
        </a:p>
      </dsp:txBody>
      <dsp:txXfrm>
        <a:off x="1666708" y="3512919"/>
        <a:ext cx="5000124" cy="768058"/>
      </dsp:txXfrm>
    </dsp:sp>
    <dsp:sp modelId="{3D8E9AFE-B92D-4BB5-AAF8-E3D74715158F}">
      <dsp:nvSpPr>
        <dsp:cNvPr id="0" name=""/>
        <dsp:cNvSpPr/>
      </dsp:nvSpPr>
      <dsp:spPr>
        <a:xfrm rot="10800000">
          <a:off x="0" y="2342815"/>
          <a:ext cx="1666708" cy="1181628"/>
        </a:xfrm>
        <a:prstGeom prst="upArrowCallout">
          <a:avLst>
            <a:gd name="adj1" fmla="val 5000"/>
            <a:gd name="adj2" fmla="val 10000"/>
            <a:gd name="adj3" fmla="val 15000"/>
            <a:gd name="adj4" fmla="val 64977"/>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8536" tIns="192024" rIns="118536" bIns="192024" numCol="1" spcCol="1270" anchor="ctr" anchorCtr="0">
          <a:noAutofit/>
        </a:bodyPr>
        <a:lstStyle/>
        <a:p>
          <a:pPr marL="0" lvl="0" indent="0" algn="ctr" defTabSz="1200150">
            <a:lnSpc>
              <a:spcPct val="90000"/>
            </a:lnSpc>
            <a:spcBef>
              <a:spcPct val="0"/>
            </a:spcBef>
            <a:spcAft>
              <a:spcPct val="35000"/>
            </a:spcAft>
            <a:buNone/>
          </a:pPr>
          <a:r>
            <a:rPr lang="en-US" sz="2700" kern="1200"/>
            <a:t>Interact</a:t>
          </a:r>
        </a:p>
      </dsp:txBody>
      <dsp:txXfrm rot="-10800000">
        <a:off x="0" y="2342815"/>
        <a:ext cx="1666708" cy="768058"/>
      </dsp:txXfrm>
    </dsp:sp>
    <dsp:sp modelId="{E0EC7324-FAD0-47A7-ABE0-671C56F47060}">
      <dsp:nvSpPr>
        <dsp:cNvPr id="0" name=""/>
        <dsp:cNvSpPr/>
      </dsp:nvSpPr>
      <dsp:spPr>
        <a:xfrm>
          <a:off x="1666708" y="2342815"/>
          <a:ext cx="5000124" cy="768058"/>
        </a:xfrm>
        <a:prstGeom prst="rect">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3369881"/>
              <a:satOff val="-11416"/>
              <a:lumOff val="-146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426" tIns="177800" rIns="101426" bIns="177800" numCol="1" spcCol="1270" anchor="ctr" anchorCtr="0">
          <a:noAutofit/>
        </a:bodyPr>
        <a:lstStyle/>
        <a:p>
          <a:pPr marL="0" lvl="0" indent="0" algn="l" defTabSz="622300">
            <a:lnSpc>
              <a:spcPct val="90000"/>
            </a:lnSpc>
            <a:spcBef>
              <a:spcPct val="0"/>
            </a:spcBef>
            <a:spcAft>
              <a:spcPct val="35000"/>
            </a:spcAft>
            <a:buNone/>
          </a:pPr>
          <a:r>
            <a:rPr lang="en-US" sz="1400" kern="1200"/>
            <a:t>Interact with Reddit's API using PRAW to generate a custom dataset.</a:t>
          </a:r>
        </a:p>
      </dsp:txBody>
      <dsp:txXfrm>
        <a:off x="1666708" y="2342815"/>
        <a:ext cx="5000124" cy="768058"/>
      </dsp:txXfrm>
    </dsp:sp>
    <dsp:sp modelId="{D75C7033-79B8-4782-8C9A-78515EFDC3A5}">
      <dsp:nvSpPr>
        <dsp:cNvPr id="0" name=""/>
        <dsp:cNvSpPr/>
      </dsp:nvSpPr>
      <dsp:spPr>
        <a:xfrm rot="10800000">
          <a:off x="0" y="1172711"/>
          <a:ext cx="1666708" cy="1181628"/>
        </a:xfrm>
        <a:prstGeom prst="upArrowCallout">
          <a:avLst>
            <a:gd name="adj1" fmla="val 5000"/>
            <a:gd name="adj2" fmla="val 10000"/>
            <a:gd name="adj3" fmla="val 15000"/>
            <a:gd name="adj4" fmla="val 64977"/>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w="6350" cap="flat" cmpd="sng" algn="ctr">
          <a:solidFill>
            <a:schemeClr val="accent5">
              <a:hueOff val="-5068907"/>
              <a:satOff val="-13064"/>
              <a:lumOff val="-882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8536" tIns="192024" rIns="118536" bIns="192024" numCol="1" spcCol="1270" anchor="ctr" anchorCtr="0">
          <a:noAutofit/>
        </a:bodyPr>
        <a:lstStyle/>
        <a:p>
          <a:pPr marL="0" lvl="0" indent="0" algn="ctr" defTabSz="1200150">
            <a:lnSpc>
              <a:spcPct val="90000"/>
            </a:lnSpc>
            <a:spcBef>
              <a:spcPct val="0"/>
            </a:spcBef>
            <a:spcAft>
              <a:spcPct val="35000"/>
            </a:spcAft>
            <a:buNone/>
          </a:pPr>
          <a:r>
            <a:rPr lang="en-US" sz="2700" kern="1200"/>
            <a:t>Download</a:t>
          </a:r>
        </a:p>
      </dsp:txBody>
      <dsp:txXfrm rot="-10800000">
        <a:off x="0" y="1172711"/>
        <a:ext cx="1666708" cy="768058"/>
      </dsp:txXfrm>
    </dsp:sp>
    <dsp:sp modelId="{3AA45D1B-D535-479D-A2C8-7E1754C2837E}">
      <dsp:nvSpPr>
        <dsp:cNvPr id="0" name=""/>
        <dsp:cNvSpPr/>
      </dsp:nvSpPr>
      <dsp:spPr>
        <a:xfrm>
          <a:off x="1666708" y="1172711"/>
          <a:ext cx="5000124" cy="768058"/>
        </a:xfrm>
        <a:prstGeom prst="rect">
          <a:avLst/>
        </a:prstGeom>
        <a:solidFill>
          <a:schemeClr val="accent5">
            <a:tint val="40000"/>
            <a:alpha val="90000"/>
            <a:hueOff val="-5054821"/>
            <a:satOff val="-17124"/>
            <a:lumOff val="-2196"/>
            <a:alphaOff val="0"/>
          </a:schemeClr>
        </a:solidFill>
        <a:ln w="6350" cap="flat" cmpd="sng" algn="ctr">
          <a:solidFill>
            <a:schemeClr val="accent5">
              <a:tint val="40000"/>
              <a:alpha val="90000"/>
              <a:hueOff val="-5054821"/>
              <a:satOff val="-17124"/>
              <a:lumOff val="-219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426" tIns="177800" rIns="101426" bIns="177800" numCol="1" spcCol="1270" anchor="ctr" anchorCtr="0">
          <a:noAutofit/>
        </a:bodyPr>
        <a:lstStyle/>
        <a:p>
          <a:pPr marL="0" lvl="0" indent="0" algn="l" defTabSz="622300">
            <a:lnSpc>
              <a:spcPct val="90000"/>
            </a:lnSpc>
            <a:spcBef>
              <a:spcPct val="0"/>
            </a:spcBef>
            <a:spcAft>
              <a:spcPct val="35000"/>
            </a:spcAft>
            <a:buNone/>
          </a:pPr>
          <a:r>
            <a:rPr lang="en-US" sz="1400" kern="1200"/>
            <a:t>Download prebuilt datasets from Kaggle using the Kaggle API.</a:t>
          </a:r>
        </a:p>
      </dsp:txBody>
      <dsp:txXfrm>
        <a:off x="1666708" y="1172711"/>
        <a:ext cx="5000124" cy="768058"/>
      </dsp:txXfrm>
    </dsp:sp>
    <dsp:sp modelId="{686CC7BB-DF93-42FB-9CB6-E04B6ED99043}">
      <dsp:nvSpPr>
        <dsp:cNvPr id="0" name=""/>
        <dsp:cNvSpPr/>
      </dsp:nvSpPr>
      <dsp:spPr>
        <a:xfrm rot="10800000">
          <a:off x="0" y="2607"/>
          <a:ext cx="1666708" cy="1181628"/>
        </a:xfrm>
        <a:prstGeom prst="upArrowCallout">
          <a:avLst>
            <a:gd name="adj1" fmla="val 5000"/>
            <a:gd name="adj2" fmla="val 10000"/>
            <a:gd name="adj3" fmla="val 15000"/>
            <a:gd name="adj4" fmla="val 64977"/>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8536" tIns="192024" rIns="118536" bIns="192024" numCol="1" spcCol="1270" anchor="ctr" anchorCtr="0">
          <a:noAutofit/>
        </a:bodyPr>
        <a:lstStyle/>
        <a:p>
          <a:pPr marL="0" lvl="0" indent="0" algn="ctr" defTabSz="1200150">
            <a:lnSpc>
              <a:spcPct val="90000"/>
            </a:lnSpc>
            <a:spcBef>
              <a:spcPct val="0"/>
            </a:spcBef>
            <a:spcAft>
              <a:spcPct val="35000"/>
            </a:spcAft>
            <a:buNone/>
          </a:pPr>
          <a:r>
            <a:rPr lang="en-US" sz="2700" kern="1200"/>
            <a:t>Utilize</a:t>
          </a:r>
        </a:p>
      </dsp:txBody>
      <dsp:txXfrm rot="-10800000">
        <a:off x="0" y="2607"/>
        <a:ext cx="1666708" cy="768058"/>
      </dsp:txXfrm>
    </dsp:sp>
    <dsp:sp modelId="{29EE9FD3-EDCD-4057-AE17-9931C0FD1FB8}">
      <dsp:nvSpPr>
        <dsp:cNvPr id="0" name=""/>
        <dsp:cNvSpPr/>
      </dsp:nvSpPr>
      <dsp:spPr>
        <a:xfrm>
          <a:off x="1666708" y="2607"/>
          <a:ext cx="5000124" cy="768058"/>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426" tIns="177800" rIns="101426" bIns="177800" numCol="1" spcCol="1270" anchor="ctr" anchorCtr="0">
          <a:noAutofit/>
        </a:bodyPr>
        <a:lstStyle/>
        <a:p>
          <a:pPr marL="0" lvl="0" indent="0" algn="l" defTabSz="622300">
            <a:lnSpc>
              <a:spcPct val="90000"/>
            </a:lnSpc>
            <a:spcBef>
              <a:spcPct val="0"/>
            </a:spcBef>
            <a:spcAft>
              <a:spcPct val="35000"/>
            </a:spcAft>
            <a:buNone/>
          </a:pPr>
          <a:r>
            <a:rPr lang="en-US" sz="1400" kern="1200"/>
            <a:t>Utilize Kaggle and Reddit as data sources.</a:t>
          </a:r>
        </a:p>
      </dsp:txBody>
      <dsp:txXfrm>
        <a:off x="1666708" y="2607"/>
        <a:ext cx="5000124" cy="7680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3A7A5-9DDD-47FC-BEBB-20887DA39235}">
      <dsp:nvSpPr>
        <dsp:cNvPr id="0" name=""/>
        <dsp:cNvSpPr/>
      </dsp:nvSpPr>
      <dsp:spPr>
        <a:xfrm>
          <a:off x="3054217" y="679139"/>
          <a:ext cx="524198" cy="91440"/>
        </a:xfrm>
        <a:custGeom>
          <a:avLst/>
          <a:gdLst/>
          <a:ahLst/>
          <a:cxnLst/>
          <a:rect l="0" t="0" r="0" b="0"/>
          <a:pathLst>
            <a:path>
              <a:moveTo>
                <a:pt x="0" y="45720"/>
              </a:moveTo>
              <a:lnTo>
                <a:pt x="524198"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2446" y="722085"/>
        <a:ext cx="27739" cy="5547"/>
      </dsp:txXfrm>
    </dsp:sp>
    <dsp:sp modelId="{3DC7C43A-B6BA-4CDF-B13C-70F8ED8247A0}">
      <dsp:nvSpPr>
        <dsp:cNvPr id="0" name=""/>
        <dsp:cNvSpPr/>
      </dsp:nvSpPr>
      <dsp:spPr>
        <a:xfrm>
          <a:off x="643847" y="1208"/>
          <a:ext cx="2412169" cy="144730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889000">
            <a:lnSpc>
              <a:spcPct val="90000"/>
            </a:lnSpc>
            <a:spcBef>
              <a:spcPct val="0"/>
            </a:spcBef>
            <a:spcAft>
              <a:spcPct val="35000"/>
            </a:spcAft>
            <a:buNone/>
          </a:pPr>
          <a:r>
            <a:rPr lang="en-US" sz="2000" kern="1200"/>
            <a:t>Load the downloaded datasets into pandas DataFrames.</a:t>
          </a:r>
        </a:p>
      </dsp:txBody>
      <dsp:txXfrm>
        <a:off x="643847" y="1208"/>
        <a:ext cx="2412169" cy="1447301"/>
      </dsp:txXfrm>
    </dsp:sp>
    <dsp:sp modelId="{6368B4F6-5034-4832-8D53-153C8FCDA5E0}">
      <dsp:nvSpPr>
        <dsp:cNvPr id="0" name=""/>
        <dsp:cNvSpPr/>
      </dsp:nvSpPr>
      <dsp:spPr>
        <a:xfrm>
          <a:off x="1849932" y="1446710"/>
          <a:ext cx="2966968" cy="524198"/>
        </a:xfrm>
        <a:custGeom>
          <a:avLst/>
          <a:gdLst/>
          <a:ahLst/>
          <a:cxnLst/>
          <a:rect l="0" t="0" r="0" b="0"/>
          <a:pathLst>
            <a:path>
              <a:moveTo>
                <a:pt x="2966968" y="0"/>
              </a:moveTo>
              <a:lnTo>
                <a:pt x="2966968" y="279199"/>
              </a:lnTo>
              <a:lnTo>
                <a:pt x="0" y="279199"/>
              </a:lnTo>
              <a:lnTo>
                <a:pt x="0" y="524198"/>
              </a:lnTo>
            </a:path>
          </a:pathLst>
        </a:custGeom>
        <a:noFill/>
        <a:ln w="6350" cap="flat" cmpd="sng" algn="ctr">
          <a:solidFill>
            <a:schemeClr val="accent5">
              <a:hueOff val="-2252848"/>
              <a:satOff val="-5806"/>
              <a:lumOff val="-392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57956" y="1706035"/>
        <a:ext cx="150919" cy="5547"/>
      </dsp:txXfrm>
    </dsp:sp>
    <dsp:sp modelId="{36058492-3AAE-4B56-9B9D-9292878A1E1F}">
      <dsp:nvSpPr>
        <dsp:cNvPr id="0" name=""/>
        <dsp:cNvSpPr/>
      </dsp:nvSpPr>
      <dsp:spPr>
        <a:xfrm>
          <a:off x="3610815" y="1208"/>
          <a:ext cx="2412169" cy="1447301"/>
        </a:xfrm>
        <a:prstGeom prst="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889000">
            <a:lnSpc>
              <a:spcPct val="90000"/>
            </a:lnSpc>
            <a:spcBef>
              <a:spcPct val="0"/>
            </a:spcBef>
            <a:spcAft>
              <a:spcPct val="35000"/>
            </a:spcAft>
            <a:buNone/>
          </a:pPr>
          <a:r>
            <a:rPr lang="en-US" sz="2000" kern="1200"/>
            <a:t>Merge multiple datasets into a single DataFrame for efficient analysis.</a:t>
          </a:r>
        </a:p>
      </dsp:txBody>
      <dsp:txXfrm>
        <a:off x="3610815" y="1208"/>
        <a:ext cx="2412169" cy="1447301"/>
      </dsp:txXfrm>
    </dsp:sp>
    <dsp:sp modelId="{A638A3A1-F7FE-44B4-8B14-7774768CC6EE}">
      <dsp:nvSpPr>
        <dsp:cNvPr id="0" name=""/>
        <dsp:cNvSpPr/>
      </dsp:nvSpPr>
      <dsp:spPr>
        <a:xfrm>
          <a:off x="3054217" y="2681240"/>
          <a:ext cx="524198" cy="91440"/>
        </a:xfrm>
        <a:custGeom>
          <a:avLst/>
          <a:gdLst/>
          <a:ahLst/>
          <a:cxnLst/>
          <a:rect l="0" t="0" r="0" b="0"/>
          <a:pathLst>
            <a:path>
              <a:moveTo>
                <a:pt x="0" y="45720"/>
              </a:moveTo>
              <a:lnTo>
                <a:pt x="524198" y="45720"/>
              </a:lnTo>
            </a:path>
          </a:pathLst>
        </a:custGeom>
        <a:noFill/>
        <a:ln w="6350" cap="flat" cmpd="sng" algn="ctr">
          <a:solidFill>
            <a:schemeClr val="accent5">
              <a:hueOff val="-4505695"/>
              <a:satOff val="-11613"/>
              <a:lumOff val="-784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2446" y="2724186"/>
        <a:ext cx="27739" cy="5547"/>
      </dsp:txXfrm>
    </dsp:sp>
    <dsp:sp modelId="{B9CDAA55-75EA-4A12-8815-7C3932E5BF96}">
      <dsp:nvSpPr>
        <dsp:cNvPr id="0" name=""/>
        <dsp:cNvSpPr/>
      </dsp:nvSpPr>
      <dsp:spPr>
        <a:xfrm>
          <a:off x="643847" y="2003309"/>
          <a:ext cx="2412169" cy="1447301"/>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889000">
            <a:lnSpc>
              <a:spcPct val="90000"/>
            </a:lnSpc>
            <a:spcBef>
              <a:spcPct val="0"/>
            </a:spcBef>
            <a:spcAft>
              <a:spcPct val="35000"/>
            </a:spcAft>
            <a:buNone/>
          </a:pPr>
          <a:r>
            <a:rPr lang="en-US" sz="2000" kern="1200"/>
            <a:t>Perform data cleaning to remove irrelevant data.</a:t>
          </a:r>
        </a:p>
      </dsp:txBody>
      <dsp:txXfrm>
        <a:off x="643847" y="2003309"/>
        <a:ext cx="2412169" cy="1447301"/>
      </dsp:txXfrm>
    </dsp:sp>
    <dsp:sp modelId="{8891514D-0AE4-4B2F-8B0B-ADD357646454}">
      <dsp:nvSpPr>
        <dsp:cNvPr id="0" name=""/>
        <dsp:cNvSpPr/>
      </dsp:nvSpPr>
      <dsp:spPr>
        <a:xfrm>
          <a:off x="1849932" y="3448810"/>
          <a:ext cx="2966968" cy="524198"/>
        </a:xfrm>
        <a:custGeom>
          <a:avLst/>
          <a:gdLst/>
          <a:ahLst/>
          <a:cxnLst/>
          <a:rect l="0" t="0" r="0" b="0"/>
          <a:pathLst>
            <a:path>
              <a:moveTo>
                <a:pt x="2966968" y="0"/>
              </a:moveTo>
              <a:lnTo>
                <a:pt x="2966968" y="279199"/>
              </a:lnTo>
              <a:lnTo>
                <a:pt x="0" y="279199"/>
              </a:lnTo>
              <a:lnTo>
                <a:pt x="0" y="524198"/>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57956" y="3708136"/>
        <a:ext cx="150919" cy="5547"/>
      </dsp:txXfrm>
    </dsp:sp>
    <dsp:sp modelId="{C58E9F15-4D57-49C0-88DA-B5903F7E8BA9}">
      <dsp:nvSpPr>
        <dsp:cNvPr id="0" name=""/>
        <dsp:cNvSpPr/>
      </dsp:nvSpPr>
      <dsp:spPr>
        <a:xfrm>
          <a:off x="3610815" y="2003309"/>
          <a:ext cx="2412169" cy="1447301"/>
        </a:xfrm>
        <a:prstGeom prst="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889000">
            <a:lnSpc>
              <a:spcPct val="90000"/>
            </a:lnSpc>
            <a:spcBef>
              <a:spcPct val="0"/>
            </a:spcBef>
            <a:spcAft>
              <a:spcPct val="35000"/>
            </a:spcAft>
            <a:buNone/>
          </a:pPr>
          <a:r>
            <a:rPr lang="en-US" sz="2000" kern="1200"/>
            <a:t>Handle missing or null values in the datasets.</a:t>
          </a:r>
        </a:p>
      </dsp:txBody>
      <dsp:txXfrm>
        <a:off x="3610815" y="2003309"/>
        <a:ext cx="2412169" cy="1447301"/>
      </dsp:txXfrm>
    </dsp:sp>
    <dsp:sp modelId="{C6909210-CD51-4EBD-9E30-C98CF883A81F}">
      <dsp:nvSpPr>
        <dsp:cNvPr id="0" name=""/>
        <dsp:cNvSpPr/>
      </dsp:nvSpPr>
      <dsp:spPr>
        <a:xfrm>
          <a:off x="643847" y="4005409"/>
          <a:ext cx="2412169" cy="1447301"/>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889000">
            <a:lnSpc>
              <a:spcPct val="90000"/>
            </a:lnSpc>
            <a:spcBef>
              <a:spcPct val="0"/>
            </a:spcBef>
            <a:spcAft>
              <a:spcPct val="35000"/>
            </a:spcAft>
            <a:buNone/>
          </a:pPr>
          <a:r>
            <a:rPr lang="en-US" sz="2000" kern="1200"/>
            <a:t>Use pandas methods to manipulate and transform the DataFrames.</a:t>
          </a:r>
        </a:p>
      </dsp:txBody>
      <dsp:txXfrm>
        <a:off x="643847" y="4005409"/>
        <a:ext cx="2412169" cy="14473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7013F-6597-4613-A39F-F8CFF3FAE48D}">
      <dsp:nvSpPr>
        <dsp:cNvPr id="0" name=""/>
        <dsp:cNvSpPr/>
      </dsp:nvSpPr>
      <dsp:spPr>
        <a:xfrm>
          <a:off x="0" y="717"/>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6389D2-86D5-4B4C-8B90-5410BD98728D}">
      <dsp:nvSpPr>
        <dsp:cNvPr id="0" name=""/>
        <dsp:cNvSpPr/>
      </dsp:nvSpPr>
      <dsp:spPr>
        <a:xfrm>
          <a:off x="507973" y="378548"/>
          <a:ext cx="923587" cy="923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C7BFD2-E111-4E42-92C2-294E03F5DF86}">
      <dsp:nvSpPr>
        <dsp:cNvPr id="0" name=""/>
        <dsp:cNvSpPr/>
      </dsp:nvSpPr>
      <dsp:spPr>
        <a:xfrm>
          <a:off x="1939533" y="717"/>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en-US" sz="2500" kern="1200"/>
            <a:t>Merging Data Sets</a:t>
          </a:r>
        </a:p>
      </dsp:txBody>
      <dsp:txXfrm>
        <a:off x="1939533" y="717"/>
        <a:ext cx="4362067" cy="1679249"/>
      </dsp:txXfrm>
    </dsp:sp>
    <dsp:sp modelId="{8159C7F3-A0C5-4A01-A8B9-6F1C6C15B1D9}">
      <dsp:nvSpPr>
        <dsp:cNvPr id="0" name=""/>
        <dsp:cNvSpPr/>
      </dsp:nvSpPr>
      <dsp:spPr>
        <a:xfrm>
          <a:off x="0" y="2099779"/>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303A59-AC72-4308-8D46-F9DF214B0339}">
      <dsp:nvSpPr>
        <dsp:cNvPr id="0" name=""/>
        <dsp:cNvSpPr/>
      </dsp:nvSpPr>
      <dsp:spPr>
        <a:xfrm>
          <a:off x="507973" y="2477610"/>
          <a:ext cx="923587" cy="923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519257-2808-4F52-868D-980EE59A3010}">
      <dsp:nvSpPr>
        <dsp:cNvPr id="0" name=""/>
        <dsp:cNvSpPr/>
      </dsp:nvSpPr>
      <dsp:spPr>
        <a:xfrm>
          <a:off x="1939533" y="2099779"/>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en-US" sz="2500" kern="1200"/>
            <a:t>Handling Null Values</a:t>
          </a:r>
        </a:p>
      </dsp:txBody>
      <dsp:txXfrm>
        <a:off x="1939533" y="2099779"/>
        <a:ext cx="4362067" cy="1679249"/>
      </dsp:txXfrm>
    </dsp:sp>
    <dsp:sp modelId="{D0D8BE2F-F4AB-477C-A56B-5078A8506768}">
      <dsp:nvSpPr>
        <dsp:cNvPr id="0" name=""/>
        <dsp:cNvSpPr/>
      </dsp:nvSpPr>
      <dsp:spPr>
        <a:xfrm>
          <a:off x="0" y="4198841"/>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C313A3-6E9F-47C3-97B6-7E090FE30E48}">
      <dsp:nvSpPr>
        <dsp:cNvPr id="0" name=""/>
        <dsp:cNvSpPr/>
      </dsp:nvSpPr>
      <dsp:spPr>
        <a:xfrm>
          <a:off x="507973" y="4576672"/>
          <a:ext cx="923587" cy="923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3B8B12-9752-4AA2-98E3-BBB1913A5D53}">
      <dsp:nvSpPr>
        <dsp:cNvPr id="0" name=""/>
        <dsp:cNvSpPr/>
      </dsp:nvSpPr>
      <dsp:spPr>
        <a:xfrm>
          <a:off x="1939533" y="4198841"/>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en-US" sz="2500" kern="1200"/>
            <a:t>Standardization</a:t>
          </a:r>
        </a:p>
      </dsp:txBody>
      <dsp:txXfrm>
        <a:off x="1939533" y="4198841"/>
        <a:ext cx="4362067" cy="167924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C89447-83A6-4D35-A5ED-49A0BF77089F}" type="datetimeFigureOut">
              <a:t>6/18/2023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AA3B9-AC8E-417A-9E33-498711EA5D40}" type="slidenum">
              <a:t>‹#›</a:t>
            </a:fld>
            <a:endParaRPr lang="en-US"/>
          </a:p>
        </p:txBody>
      </p:sp>
    </p:spTree>
    <p:extLst>
      <p:ext uri="{BB962C8B-B14F-4D97-AF65-F5344CB8AC3E}">
        <p14:creationId xmlns:p14="http://schemas.microsoft.com/office/powerpoint/2010/main" val="734002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mailto:ka974@drexel.edu"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model is designed to classify text and predict labels such as PTSD, depression, or anxiety (a total of 10 classes in the notebook), there could be various features or patterns in the text that the model might consider. Here are some examples:</a:t>
            </a:r>
          </a:p>
          <a:p>
            <a:r>
              <a:rPr lang="en-US"/>
              <a:t> </a:t>
            </a:r>
            <a:endParaRPr lang="en-US">
              <a:ea typeface="Calibri"/>
              <a:cs typeface="Calibri"/>
            </a:endParaRPr>
          </a:p>
          <a:p>
            <a:r>
              <a:rPr lang="en-US"/>
              <a:t>1. Keywords related to symptoms: The presence of specific keywords or phrases associated with symptoms commonly seen in PTSD, depression, or anxiety could indicate the presence of these conditions. For instance, terms like "flashbacks," "nightmares," "hopelessness," "constant worrying," or "panic attacks" might suggest the presence of relevant symptoms.</a:t>
            </a:r>
            <a:endParaRPr lang="en-US">
              <a:ea typeface="Calibri"/>
              <a:cs typeface="Calibri"/>
            </a:endParaRPr>
          </a:p>
          <a:p>
            <a:r>
              <a:rPr lang="en-US"/>
              <a:t> </a:t>
            </a:r>
            <a:endParaRPr lang="en-US">
              <a:ea typeface="Calibri"/>
              <a:cs typeface="Calibri"/>
            </a:endParaRPr>
          </a:p>
          <a:p>
            <a:r>
              <a:rPr lang="en-US"/>
              <a:t>2. Emotional language: The model might pay attention to the emotional tone expressed in the text. Words conveying sadness, fear, or distress, as well as expressions of intense emotions or a negative outlook on life, could indicate the presence of mental health concerns.</a:t>
            </a:r>
            <a:endParaRPr lang="en-US">
              <a:ea typeface="Calibri"/>
              <a:cs typeface="Calibri"/>
            </a:endParaRPr>
          </a:p>
          <a:p>
            <a:r>
              <a:rPr lang="en-US"/>
              <a:t> </a:t>
            </a:r>
            <a:endParaRPr lang="en-US">
              <a:ea typeface="Calibri"/>
              <a:cs typeface="Calibri"/>
            </a:endParaRPr>
          </a:p>
          <a:p>
            <a:r>
              <a:rPr lang="en-US"/>
              <a:t>3. Traumatic events or triggers: If the text mentions specific traumatic experiences, such as accidents, violence, or loss, it could be a relevant feature in predicting conditions like PTSD. Similarly, references to triggering situations or reminders of traumatic events might be informative.</a:t>
            </a:r>
            <a:endParaRPr lang="en-US">
              <a:ea typeface="Calibri"/>
              <a:cs typeface="Calibri"/>
            </a:endParaRPr>
          </a:p>
          <a:p>
            <a:r>
              <a:rPr lang="en-US"/>
              <a:t> </a:t>
            </a:r>
            <a:endParaRPr lang="en-US">
              <a:ea typeface="Calibri"/>
              <a:cs typeface="Calibri"/>
            </a:endParaRPr>
          </a:p>
          <a:p>
            <a:r>
              <a:rPr lang="en-US"/>
              <a:t>4. Social withdrawal or isolation: Text that reflects a lack of interest in social interactions, mentions of loneliness, or withdrawal from previously enjoyed activities could be indicative of depression or anxiety.</a:t>
            </a:r>
            <a:endParaRPr lang="en-US">
              <a:ea typeface="Calibri"/>
              <a:cs typeface="Calibri"/>
            </a:endParaRPr>
          </a:p>
          <a:p>
            <a:r>
              <a:rPr lang="en-US"/>
              <a:t> </a:t>
            </a:r>
            <a:endParaRPr lang="en-US">
              <a:ea typeface="Calibri"/>
              <a:cs typeface="Calibri"/>
            </a:endParaRPr>
          </a:p>
          <a:p>
            <a:r>
              <a:rPr lang="en-US"/>
              <a:t>5. Cognitive patterns: Certain cognitive patterns, such as negative self-talk, excessive self-blame, rumination, or distorted thinking, may be relevant features. The presence of phrases like "I'm worthless," "It's all my fault," or "Everything always goes wrong" could be indicative of underlying mental health conditions.</a:t>
            </a:r>
            <a:endParaRPr lang="en-US">
              <a:ea typeface="Calibri"/>
              <a:cs typeface="Calibri"/>
            </a:endParaRPr>
          </a:p>
          <a:p>
            <a:r>
              <a:rPr lang="en-US"/>
              <a:t> </a:t>
            </a:r>
            <a:endParaRPr lang="en-US">
              <a:ea typeface="Calibri"/>
              <a:cs typeface="Calibri"/>
            </a:endParaRPr>
          </a:p>
          <a:p>
            <a:r>
              <a:rPr lang="en-US"/>
              <a:t>6. Physical symptoms: In some cases, individuals experiencing mental health difficulties may express physical symptoms. Textual mentions of sleep disturbances, appetite changes, fatigue, or somatic complaints without a clear medical cause might be relevant in predicting certain conditions.</a:t>
            </a:r>
            <a:endParaRPr lang="en-US">
              <a:ea typeface="Calibri"/>
              <a:cs typeface="Calibri"/>
            </a:endParaRPr>
          </a:p>
          <a:p>
            <a:r>
              <a:rPr lang="en-US"/>
              <a:t> </a:t>
            </a:r>
            <a:endParaRPr lang="en-US">
              <a:ea typeface="Calibri"/>
              <a:cs typeface="Calibri"/>
            </a:endParaRPr>
          </a:p>
          <a:p>
            <a:r>
              <a:rPr lang="en-US"/>
              <a:t>7. Time-related references: The timeframe mentioned in the text can provide insights. For instance, if the text refers to a recent traumatic event or a prolonged period of distress, it may be relevant in identifying the presence of PTSD or chronic anxiety.</a:t>
            </a:r>
            <a:endParaRPr lang="en-US">
              <a:ea typeface="Calibri"/>
              <a:cs typeface="Calibri"/>
            </a:endParaRPr>
          </a:p>
          <a:p>
            <a:r>
              <a:rPr lang="en-US"/>
              <a:t> </a:t>
            </a:r>
            <a:endParaRPr lang="en-US">
              <a:ea typeface="Calibri"/>
              <a:cs typeface="Calibri"/>
            </a:endParaRPr>
          </a:p>
          <a:p>
            <a:r>
              <a:rPr lang="en-US"/>
              <a:t>It is important to note that the accuracy and reliability of such a deep learning model would depend on the quality and diversity of the training data it has been exposed to. The model's performance would also be influenced by the complexity and subtlety of the mental health conditions it aims to predict.</a:t>
            </a:r>
            <a:endParaRPr lang="en-US">
              <a:ea typeface="Calibri"/>
              <a:cs typeface="Calibri"/>
            </a:endParaRPr>
          </a:p>
        </p:txBody>
      </p:sp>
      <p:sp>
        <p:nvSpPr>
          <p:cNvPr id="4" name="Slide Number Placeholder 3"/>
          <p:cNvSpPr>
            <a:spLocks noGrp="1"/>
          </p:cNvSpPr>
          <p:nvPr>
            <p:ph type="sldNum" sz="quarter" idx="5"/>
          </p:nvPr>
        </p:nvSpPr>
        <p:spPr/>
        <p:txBody>
          <a:bodyPr/>
          <a:lstStyle/>
          <a:p>
            <a:fld id="{792AA3B9-AC8E-417A-9E33-498711EA5D40}" type="slidenum">
              <a:rPr lang="en-US"/>
              <a:t>11</a:t>
            </a:fld>
            <a:endParaRPr lang="en-US"/>
          </a:p>
        </p:txBody>
      </p:sp>
    </p:spTree>
    <p:extLst>
      <p:ext uri="{BB962C8B-B14F-4D97-AF65-F5344CB8AC3E}">
        <p14:creationId xmlns:p14="http://schemas.microsoft.com/office/powerpoint/2010/main" val="3280620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When looking for an appropriate distribution approach we chose the </a:t>
            </a:r>
            <a:r>
              <a:rPr lang="en-US" err="1">
                <a:cs typeface="Calibri"/>
              </a:rPr>
              <a:t>Github</a:t>
            </a:r>
            <a:r>
              <a:rPr lang="en-US">
                <a:cs typeface="Calibri"/>
              </a:rPr>
              <a:t> platform from amongst other options such as </a:t>
            </a:r>
            <a:r>
              <a:rPr lang="en-US" err="1">
                <a:cs typeface="Calibri"/>
              </a:rPr>
              <a:t>Gitlabs</a:t>
            </a:r>
            <a:r>
              <a:rPr lang="en-US">
                <a:cs typeface="Calibri"/>
              </a:rPr>
              <a:t> / </a:t>
            </a:r>
            <a:r>
              <a:rPr lang="en-US" b="1" err="1"/>
              <a:t>SourceForge</a:t>
            </a:r>
            <a:r>
              <a:rPr lang="en-US" b="1"/>
              <a:t>/ </a:t>
            </a:r>
            <a:r>
              <a:rPr lang="en-US" b="1" err="1"/>
              <a:t>Bitbasket</a:t>
            </a:r>
            <a:r>
              <a:rPr lang="en-US" b="1"/>
              <a:t>/ Azure DevOps </a:t>
            </a:r>
            <a:r>
              <a:rPr lang="en-US" b="1" err="1"/>
              <a:t>etc</a:t>
            </a:r>
            <a:r>
              <a:rPr lang="en-US" b="1"/>
              <a:t> because it offered flexible workflow &amp; code sharing features</a:t>
            </a:r>
          </a:p>
          <a:p>
            <a:r>
              <a:rPr lang="en-US" b="1"/>
              <a:t> </a:t>
            </a:r>
            <a:endParaRPr lang="en-US" b="1">
              <a:cs typeface="Calibri"/>
            </a:endParaRPr>
          </a:p>
          <a:p>
            <a:pPr algn="ctr"/>
            <a:r>
              <a:rPr lang="en-US" b="1" err="1">
                <a:cs typeface="Calibri"/>
              </a:rPr>
              <a:t>Github</a:t>
            </a:r>
          </a:p>
          <a:p>
            <a:r>
              <a:rPr lang="en-US" err="1">
                <a:cs typeface="Calibri"/>
              </a:rPr>
              <a:t>Github</a:t>
            </a:r>
            <a:r>
              <a:rPr lang="en-US">
                <a:cs typeface="Calibri"/>
              </a:rPr>
              <a:t> </a:t>
            </a:r>
            <a:r>
              <a:rPr lang="en-US"/>
              <a:t>is a website and cloud-based service that helps developers store and manage their code, as well as track and control changes to their code </a:t>
            </a:r>
            <a:endParaRPr lang="en-US" b="1">
              <a:cs typeface="Calibri"/>
            </a:endParaRPr>
          </a:p>
          <a:p>
            <a:pPr marL="171450" indent="-171450">
              <a:buFont typeface="Calibri"/>
              <a:buChar char="-"/>
            </a:pPr>
            <a:r>
              <a:rPr lang="en-US"/>
              <a:t>It</a:t>
            </a:r>
            <a:r>
              <a:rPr lang="en-US">
                <a:cs typeface="Calibri"/>
              </a:rPr>
              <a:t> has two principle functions </a:t>
            </a:r>
            <a:endParaRPr lang="en-US"/>
          </a:p>
          <a:p>
            <a:pPr lvl="1" indent="-171450">
              <a:buFont typeface="Calibri"/>
              <a:buChar char="-"/>
            </a:pPr>
            <a:r>
              <a:rPr lang="en-US"/>
              <a:t>Version control – a way to make changes and updates to the code via commits, and push and pull requests </a:t>
            </a:r>
            <a:endParaRPr lang="en-US">
              <a:cs typeface="Calibri"/>
            </a:endParaRPr>
          </a:p>
          <a:p>
            <a:pPr lvl="1" indent="-171450">
              <a:buFont typeface="Calibri"/>
              <a:buChar char="-"/>
            </a:pPr>
            <a:r>
              <a:rPr lang="en-US"/>
              <a:t>Git – a bash shell scripting language (based on Linux) less used feature for beginners because of desktop version</a:t>
            </a:r>
            <a:endParaRPr lang="en-US">
              <a:cs typeface="Calibri"/>
            </a:endParaRPr>
          </a:p>
          <a:p>
            <a:pPr marL="285750" lvl="1"/>
            <a:endParaRPr lang="en-US">
              <a:cs typeface="Calibri"/>
            </a:endParaRPr>
          </a:p>
          <a:p>
            <a:pPr algn="ctr"/>
            <a:r>
              <a:rPr lang="en-US" b="1">
                <a:cs typeface="Calibri"/>
              </a:rPr>
              <a:t>Open Source License </a:t>
            </a:r>
          </a:p>
          <a:p>
            <a:r>
              <a:rPr lang="en-US">
                <a:cs typeface="Calibri"/>
              </a:rPr>
              <a:t>Open-source License </a:t>
            </a:r>
            <a:r>
              <a:rPr lang="en-US"/>
              <a:t>facilitate free and open-source software development. Intellectual property laws restrict the modification and sharing of creative works. Free and open-source software licenses use these existing legal structures for the inverse purpose of granting freedoms that promote sharing and collaboration.</a:t>
            </a:r>
            <a:endParaRPr lang="en-US">
              <a:cs typeface="Calibri"/>
            </a:endParaRPr>
          </a:p>
          <a:p>
            <a:pPr marL="171450" indent="-171450">
              <a:buFont typeface="Calibri"/>
              <a:buChar char="-"/>
            </a:pPr>
            <a:endParaRPr lang="en-US">
              <a:cs typeface="Calibri"/>
            </a:endParaRPr>
          </a:p>
          <a:p>
            <a:r>
              <a:rPr lang="en-US" b="1"/>
              <a:t>1. MIT License (MIT):</a:t>
            </a:r>
            <a:r>
              <a:rPr lang="en-US"/>
              <a:t> This is one of the most permissive and widely used open-source licenses. It allows users to do whatever they want with the code provided they include the original copyright and license notice in any copy of the software/source code.</a:t>
            </a:r>
            <a:endParaRPr lang="en-US">
              <a:cs typeface="Calibri"/>
            </a:endParaRPr>
          </a:p>
          <a:p>
            <a:r>
              <a:rPr lang="en-US" b="1"/>
              <a:t>2. GNU General Public License (GPL):</a:t>
            </a:r>
            <a:r>
              <a:rPr lang="en-US"/>
              <a:t> The GPL license allows users to use, copy and modify the software however they want. It's a copyleft license, which means any software that is based on or includes GPL-licensed code must also be open-sourced under the same license. There are different versions of this license, such as GPLv2 and GPLv3.</a:t>
            </a:r>
            <a:endParaRPr lang="en-US">
              <a:cs typeface="Calibri"/>
            </a:endParaRPr>
          </a:p>
          <a:p>
            <a:r>
              <a:rPr lang="en-US" b="1"/>
              <a:t>3. Apache License 2.0 (Apache):</a:t>
            </a:r>
            <a:r>
              <a:rPr lang="en-US"/>
              <a:t> This license allows users to freely use, modify, and distribute the code, provided they include the original copyright notice and disclaimer. It also provides an express grant of patent rights from contributors to users.</a:t>
            </a:r>
            <a:endParaRPr lang="en-US">
              <a:cs typeface="Calibri"/>
            </a:endParaRPr>
          </a:p>
          <a:p>
            <a:r>
              <a:rPr lang="en-US" b="1"/>
              <a:t>4. BSD Licenses (BSD 2-Clause and 3-Clause):</a:t>
            </a:r>
            <a:r>
              <a:rPr lang="en-US"/>
              <a:t> The BSD licenses are a family of permissive free software licenses, imposing minimal restrictions on the use and distribution of covered software. This is usually in the form of prohibiting the use of the author's name to promote derived products, without explicit permission.</a:t>
            </a:r>
            <a:endParaRPr lang="en-US">
              <a:cs typeface="Calibri"/>
            </a:endParaRPr>
          </a:p>
          <a:p>
            <a:r>
              <a:rPr lang="en-US" b="1"/>
              <a:t>5. GNU Lesser General Public License (LGPL):</a:t>
            </a:r>
            <a:r>
              <a:rPr lang="en-US"/>
              <a:t> This is a version of GPL that has additional permissions. It’s primarily for software libraries. It allows them to be linked with non-free software.</a:t>
            </a:r>
            <a:endParaRPr lang="en-US">
              <a:cs typeface="Calibri"/>
            </a:endParaRPr>
          </a:p>
          <a:p>
            <a:r>
              <a:rPr lang="en-US" b="1"/>
              <a:t>6. Mozilla Public License 2.0 (MPL 2.0):</a:t>
            </a:r>
            <a:r>
              <a:rPr lang="en-US"/>
              <a:t> This license allows you to use the software/code freely under open-source terms, but it requires that modifications to the original code be released under the same license. It also allows the code to be combined with code under other licenses.</a:t>
            </a:r>
            <a:endParaRPr lang="en-US">
              <a:cs typeface="Calibri"/>
            </a:endParaRPr>
          </a:p>
          <a:p>
            <a:r>
              <a:rPr lang="en-US" b="1"/>
              <a:t>7. Creative Commons Licenses:</a:t>
            </a:r>
            <a:r>
              <a:rPr lang="en-US"/>
              <a:t> These are not typically used for software but are more common for creative works such as books, blogs, music, and images. There are several different Creative Commons licenses offering varying levels of use, alteration, and commercialization.</a:t>
            </a:r>
            <a:endParaRPr lang="en-US">
              <a:cs typeface="Calibri"/>
            </a:endParaRPr>
          </a:p>
          <a:p>
            <a:r>
              <a:rPr lang="en-US" b="1"/>
              <a:t>8. Eclipse Public License (EPL):</a:t>
            </a:r>
            <a:r>
              <a:rPr lang="en-US"/>
              <a:t> This license is used by many projects managed by the Eclipse Foundation (like the Eclipse IDE, </a:t>
            </a:r>
            <a:r>
              <a:rPr lang="en-US" err="1"/>
              <a:t>EclipseLink</a:t>
            </a:r>
            <a:r>
              <a:rPr lang="en-US"/>
              <a:t>, etc.), and others. It is a strong copyleft license when it comes to linking of other software.</a:t>
            </a:r>
            <a:endParaRPr lang="en-US">
              <a:cs typeface="Calibri"/>
            </a:endParaRPr>
          </a:p>
          <a:p>
            <a:r>
              <a:rPr lang="en-US"/>
              <a:t>These licenses e</a:t>
            </a:r>
            <a:endParaRPr lang="en-US">
              <a:cs typeface="Calibri"/>
            </a:endParaRPr>
          </a:p>
          <a:p>
            <a:endParaRPr lang="en-US">
              <a:cs typeface="Calibri"/>
            </a:endParaRPr>
          </a:p>
          <a:p>
            <a:pPr marL="171450" indent="-171450">
              <a:buFont typeface="Calibri"/>
              <a:buChar char="-"/>
            </a:pPr>
            <a:endParaRPr lang="en-US">
              <a:cs typeface="Calibri"/>
            </a:endParaRPr>
          </a:p>
        </p:txBody>
      </p:sp>
      <p:sp>
        <p:nvSpPr>
          <p:cNvPr id="4" name="Slide Number Placeholder 3"/>
          <p:cNvSpPr>
            <a:spLocks noGrp="1"/>
          </p:cNvSpPr>
          <p:nvPr>
            <p:ph type="sldNum" sz="quarter" idx="5"/>
          </p:nvPr>
        </p:nvSpPr>
        <p:spPr/>
        <p:txBody>
          <a:bodyPr/>
          <a:lstStyle/>
          <a:p>
            <a:fld id="{792AA3B9-AC8E-417A-9E33-498711EA5D40}" type="slidenum">
              <a:t>12</a:t>
            </a:fld>
            <a:endParaRPr lang="en-US"/>
          </a:p>
        </p:txBody>
      </p:sp>
    </p:spTree>
    <p:extLst>
      <p:ext uri="{BB962C8B-B14F-4D97-AF65-F5344CB8AC3E}">
        <p14:creationId xmlns:p14="http://schemas.microsoft.com/office/powerpoint/2010/main" val="3041803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access rights are a crucial consideration in any data science project. When using de-identified social media posts, we considered both the ethical and legal dimensions. Amongst these access rights we considered:</a:t>
            </a:r>
          </a:p>
          <a:p>
            <a:r>
              <a:rPr lang="en-US"/>
              <a:t> </a:t>
            </a:r>
            <a:endParaRPr lang="en-US">
              <a:cs typeface="Calibri"/>
            </a:endParaRPr>
          </a:p>
          <a:p>
            <a:r>
              <a:rPr lang="en-US"/>
              <a:t>**1. Data Privacy and Protection:**</a:t>
            </a:r>
          </a:p>
          <a:p>
            <a:r>
              <a:rPr lang="en-US"/>
              <a:t>Even though the data is de-identified, it is important to ensure that the process is thorough, and re-identification is not possible. Furthermore, depending on the jurisdiction, we may need to comply with specific privacy regulations like GDPR in the EU, or CCPA in California, USA, among others.</a:t>
            </a:r>
            <a:endParaRPr lang="en-US">
              <a:cs typeface="Calibri"/>
            </a:endParaRPr>
          </a:p>
          <a:p>
            <a:r>
              <a:rPr lang="en-US"/>
              <a:t> </a:t>
            </a:r>
            <a:endParaRPr lang="en-US">
              <a:cs typeface="Calibri"/>
            </a:endParaRPr>
          </a:p>
          <a:p>
            <a:r>
              <a:rPr lang="en-US"/>
              <a:t>**2. Data Ownership:**</a:t>
            </a:r>
            <a:endParaRPr lang="en-US">
              <a:cs typeface="Calibri"/>
            </a:endParaRPr>
          </a:p>
          <a:p>
            <a:r>
              <a:rPr lang="en-US"/>
              <a:t>While the data is publicly available, it doesn't necessarily mean it's free to use for any purpose. The terms of service for each social media platform typically state that users retain ownership of their content.</a:t>
            </a:r>
            <a:endParaRPr lang="en-US">
              <a:cs typeface="Calibri"/>
            </a:endParaRPr>
          </a:p>
          <a:p>
            <a:r>
              <a:rPr lang="en-US"/>
              <a:t> </a:t>
            </a:r>
            <a:endParaRPr lang="en-US">
              <a:cs typeface="Calibri"/>
            </a:endParaRPr>
          </a:p>
          <a:p>
            <a:r>
              <a:rPr lang="en-US"/>
              <a:t>**3. Copyright Issues:**</a:t>
            </a:r>
            <a:endParaRPr lang="en-US">
              <a:cs typeface="Calibri"/>
            </a:endParaRPr>
          </a:p>
          <a:p>
            <a:r>
              <a:rPr lang="en-US"/>
              <a:t>Social media posts might contain copyrighted material. While using such posts for research purposes might be protected under fair use laws, this is a gray area and needs careful consideration.</a:t>
            </a:r>
            <a:endParaRPr lang="en-US">
              <a:cs typeface="Calibri"/>
            </a:endParaRPr>
          </a:p>
          <a:p>
            <a:r>
              <a:rPr lang="en-US"/>
              <a:t> </a:t>
            </a:r>
            <a:endParaRPr lang="en-US">
              <a:cs typeface="Calibri"/>
            </a:endParaRPr>
          </a:p>
          <a:p>
            <a:r>
              <a:rPr lang="en-US"/>
              <a:t>**4. User Consent:**</a:t>
            </a:r>
            <a:endParaRPr lang="en-US">
              <a:cs typeface="Calibri"/>
            </a:endParaRPr>
          </a:p>
          <a:p>
            <a:r>
              <a:rPr lang="en-US"/>
              <a:t>Even when dealing with public social media posts, using this data for research might require user consent depending on the jurisdiction and nature of the project. The best practice is to seek informed consent whenever possible.</a:t>
            </a:r>
            <a:endParaRPr lang="en-US">
              <a:cs typeface="Calibri"/>
            </a:endParaRPr>
          </a:p>
          <a:p>
            <a:r>
              <a:rPr lang="en-US"/>
              <a:t> </a:t>
            </a:r>
            <a:endParaRPr lang="en-US">
              <a:cs typeface="Calibri"/>
            </a:endParaRPr>
          </a:p>
          <a:p>
            <a:r>
              <a:rPr lang="en-US"/>
              <a:t>**5. Platform's Terms of Service:**</a:t>
            </a:r>
            <a:endParaRPr lang="en-US">
              <a:cs typeface="Calibri"/>
            </a:endParaRPr>
          </a:p>
          <a:p>
            <a:r>
              <a:rPr lang="en-US"/>
              <a:t>Each social media platform has a different policy regarding data access and usage. Breaking these terms of service can lead to legal consequences.</a:t>
            </a:r>
            <a:endParaRPr lang="en-US">
              <a:cs typeface="Calibri"/>
            </a:endParaRPr>
          </a:p>
          <a:p>
            <a:r>
              <a:rPr lang="en-US"/>
              <a:t> </a:t>
            </a:r>
            <a:endParaRPr lang="en-US">
              <a:cs typeface="Calibri"/>
            </a:endParaRPr>
          </a:p>
          <a:p>
            <a:r>
              <a:rPr lang="en-US"/>
              <a:t>**6. Access Control:**</a:t>
            </a:r>
            <a:endParaRPr lang="en-US">
              <a:cs typeface="Calibri"/>
            </a:endParaRPr>
          </a:p>
          <a:p>
            <a:r>
              <a:rPr lang="en-US"/>
              <a:t>In your data science project, it's crucial to control who has access to this data. Setting up access controls that follow the principle of least privilege (</a:t>
            </a:r>
            <a:r>
              <a:rPr lang="en-US" err="1"/>
              <a:t>PoLP</a:t>
            </a:r>
            <a:r>
              <a:rPr lang="en-US"/>
              <a:t>) is a good practice.</a:t>
            </a:r>
            <a:endParaRPr lang="en-US">
              <a:cs typeface="Calibri"/>
            </a:endParaRPr>
          </a:p>
          <a:p>
            <a:r>
              <a:rPr lang="en-US"/>
              <a:t> </a:t>
            </a:r>
            <a:endParaRPr lang="en-US">
              <a:cs typeface="Calibri"/>
            </a:endParaRPr>
          </a:p>
          <a:p>
            <a:r>
              <a:rPr lang="en-US"/>
              <a:t>**7. Data Retention:**</a:t>
            </a:r>
            <a:endParaRPr lang="en-US">
              <a:cs typeface="Calibri"/>
            </a:endParaRPr>
          </a:p>
          <a:p>
            <a:r>
              <a:rPr lang="en-US"/>
              <a:t>Your project should have clear policies on how long data will be retained and when and how it will be disposed of. This should be in compliance with any applicable data retention laws and policies.</a:t>
            </a:r>
            <a:endParaRPr lang="en-US">
              <a:cs typeface="Calibri"/>
            </a:endParaRPr>
          </a:p>
          <a:p>
            <a:r>
              <a:rPr lang="en-US"/>
              <a:t> </a:t>
            </a:r>
            <a:endParaRPr lang="en-US">
              <a:cs typeface="Calibri"/>
            </a:endParaRPr>
          </a:p>
          <a:p>
            <a:r>
              <a:rPr lang="en-US"/>
              <a:t>**8. Ethical considerations:**</a:t>
            </a:r>
            <a:endParaRPr lang="en-US">
              <a:cs typeface="Calibri"/>
            </a:endParaRPr>
          </a:p>
          <a:p>
            <a:r>
              <a:rPr lang="en-US"/>
              <a:t>There may be additional ethical considerations depending on the nature of your project. Even if something is legal, it might not be ethical.</a:t>
            </a:r>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792AA3B9-AC8E-417A-9E33-498711EA5D40}" type="slidenum">
              <a:t>13</a:t>
            </a:fld>
            <a:endParaRPr lang="en-US"/>
          </a:p>
        </p:txBody>
      </p:sp>
    </p:spTree>
    <p:extLst>
      <p:ext uri="{BB962C8B-B14F-4D97-AF65-F5344CB8AC3E}">
        <p14:creationId xmlns:p14="http://schemas.microsoft.com/office/powerpoint/2010/main" val="1724081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Challenges and Limitations </a:t>
            </a:r>
          </a:p>
          <a:p>
            <a:pPr marL="285750" indent="-285750">
              <a:buFont typeface="Arial"/>
              <a:buChar char="•"/>
            </a:pPr>
            <a:r>
              <a:rPr lang="en-US" i="1"/>
              <a:t>Data Management</a:t>
            </a:r>
            <a:r>
              <a:rPr lang="en-US"/>
              <a:t>: The initial dataset contained numerous unnecessary columns, which made the data processing and cleaning steps more complex and time-consuming. Efficient data management was a key challenge, particularly in ensuring only relevant features were used in the sentiment analysis model.</a:t>
            </a:r>
            <a:endParaRPr lang="en-US">
              <a:ea typeface="Calibri"/>
              <a:cs typeface="Calibri"/>
            </a:endParaRPr>
          </a:p>
          <a:p>
            <a:pPr marL="285750" indent="-285750">
              <a:buFont typeface="Arial"/>
              <a:buChar char="•"/>
            </a:pPr>
            <a:r>
              <a:rPr lang="en-US" i="1"/>
              <a:t>Data Integration:</a:t>
            </a:r>
            <a:r>
              <a:rPr lang="en-US"/>
              <a:t> We faced difficulties while integrating multiple datasets, mainly because not all columns were similar. The inconsistent structure across different datasets added to the complexity of data preprocessing and required additional work to harmonize the datasets into a consistent format.</a:t>
            </a:r>
            <a:endParaRPr lang="en-US">
              <a:ea typeface="Calibri"/>
              <a:cs typeface="Calibri"/>
            </a:endParaRPr>
          </a:p>
          <a:p>
            <a:pPr marL="285750" indent="-285750">
              <a:buFont typeface="Arial"/>
              <a:buChar char="•"/>
            </a:pPr>
            <a:r>
              <a:rPr lang="en-US" i="1"/>
              <a:t>Data Access</a:t>
            </a:r>
            <a:r>
              <a:rPr lang="en-US"/>
              <a:t>: Accessing data from social media platforms like Reddit and Twitter turned out to be a challenging task. Since these platforms have paid APIs, our ability to access and retrieve data was limited, which hindered us from getting as much data as we would have wanted.</a:t>
            </a:r>
            <a:endParaRPr lang="en-US">
              <a:ea typeface="Calibri"/>
              <a:cs typeface="Calibri"/>
            </a:endParaRPr>
          </a:p>
          <a:p>
            <a:pPr marL="285750" indent="-285750">
              <a:buFont typeface="Arial"/>
              <a:buChar char="•"/>
            </a:pPr>
            <a:r>
              <a:rPr lang="en-US" i="1"/>
              <a:t>Data Modification</a:t>
            </a:r>
            <a:r>
              <a:rPr lang="en-US"/>
              <a:t>: Modifying the data to suit the requirements of our model was another challenge. This included activities like dealing with missing values, encoding categorical variables, and scaling numerical variables.</a:t>
            </a:r>
            <a:endParaRPr lang="en-US">
              <a:ea typeface="Calibri"/>
              <a:cs typeface="Calibri"/>
            </a:endParaRPr>
          </a:p>
          <a:p>
            <a:pPr marL="285750" indent="-285750">
              <a:buFont typeface="Arial"/>
              <a:buChar char="•"/>
            </a:pPr>
            <a:r>
              <a:rPr lang="en-US" i="1"/>
              <a:t>Size of the Dataset:</a:t>
            </a:r>
            <a:r>
              <a:rPr lang="en-US"/>
              <a:t> The size of the dataset posed another significant challenge. Training the sentiment analysis model on a large dataset is computationally expensive and time-consuming. We needed to balance the need for a large enough dataset to train a robust and accurate model with the computational resources required.</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792AA3B9-AC8E-417A-9E33-498711EA5D40}" type="slidenum">
              <a:rPr lang="en-US"/>
              <a:t>14</a:t>
            </a:fld>
            <a:endParaRPr lang="en-US"/>
          </a:p>
        </p:txBody>
      </p:sp>
    </p:spTree>
    <p:extLst>
      <p:ext uri="{BB962C8B-B14F-4D97-AF65-F5344CB8AC3E}">
        <p14:creationId xmlns:p14="http://schemas.microsoft.com/office/powerpoint/2010/main" val="4006632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Kholoud Al </a:t>
            </a:r>
            <a:r>
              <a:rPr lang="en-US" b="1" err="1"/>
              <a:t>Nazzawi</a:t>
            </a:r>
            <a:r>
              <a:rPr lang="en-US" b="1"/>
              <a:t> (</a:t>
            </a:r>
            <a:r>
              <a:rPr lang="en-US" b="1">
                <a:hlinkClick r:id="rId3"/>
              </a:rPr>
              <a:t>ka974@drexel.edu</a:t>
            </a:r>
            <a:r>
              <a:rPr lang="en-US" b="1"/>
              <a:t>) - MS Data Science (1st year), Programming background includes C++, Python, PHP, HTML, and CSS. For this team project, I aspire to utilize my expertise to make a valuable contribution to the project while also helping with project management.</a:t>
            </a:r>
            <a:endParaRPr lang="en-US"/>
          </a:p>
        </p:txBody>
      </p:sp>
      <p:sp>
        <p:nvSpPr>
          <p:cNvPr id="4" name="Slide Number Placeholder 3"/>
          <p:cNvSpPr>
            <a:spLocks noGrp="1"/>
          </p:cNvSpPr>
          <p:nvPr>
            <p:ph type="sldNum" sz="quarter" idx="5"/>
          </p:nvPr>
        </p:nvSpPr>
        <p:spPr/>
        <p:txBody>
          <a:bodyPr/>
          <a:lstStyle/>
          <a:p>
            <a:fld id="{792AA3B9-AC8E-417A-9E33-498711EA5D40}" type="slidenum">
              <a:rPr lang="en-US"/>
              <a:t>15</a:t>
            </a:fld>
            <a:endParaRPr lang="en-US"/>
          </a:p>
        </p:txBody>
      </p:sp>
    </p:spTree>
    <p:extLst>
      <p:ext uri="{BB962C8B-B14F-4D97-AF65-F5344CB8AC3E}">
        <p14:creationId xmlns:p14="http://schemas.microsoft.com/office/powerpoint/2010/main" val="35388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3E23-A5C1-6A42-9A26-FFFEBB0CD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FA3F3-7D43-8946-A2D9-9292CA2D9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5F98C-3658-9642-9833-AD1737308B98}"/>
              </a:ext>
            </a:extLst>
          </p:cNvPr>
          <p:cNvSpPr>
            <a:spLocks noGrp="1"/>
          </p:cNvSpPr>
          <p:nvPr>
            <p:ph type="dt" sz="half" idx="10"/>
          </p:nvPr>
        </p:nvSpPr>
        <p:spPr/>
        <p:txBody>
          <a:bodyPr/>
          <a:lstStyle/>
          <a:p>
            <a:fld id="{3C5E3940-567D-0E4A-B27A-538E5CA3F251}" type="datetimeFigureOut">
              <a:rPr lang="en-US" smtClean="0"/>
              <a:t>6/18/2023</a:t>
            </a:fld>
            <a:endParaRPr lang="en-US"/>
          </a:p>
        </p:txBody>
      </p:sp>
      <p:sp>
        <p:nvSpPr>
          <p:cNvPr id="5" name="Footer Placeholder 4">
            <a:extLst>
              <a:ext uri="{FF2B5EF4-FFF2-40B4-BE49-F238E27FC236}">
                <a16:creationId xmlns:a16="http://schemas.microsoft.com/office/drawing/2014/main" id="{39C27C1E-8ECA-4B41-81B0-47038D41A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174E7-C487-4C4A-9489-E617BE14A198}"/>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34450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1FF8-B232-2F42-A26C-8E9A52EF44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44E898-C77F-7544-862D-CBD01AF5E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B8B0-CB61-7C4B-8CD7-EE646BC1D222}"/>
              </a:ext>
            </a:extLst>
          </p:cNvPr>
          <p:cNvSpPr>
            <a:spLocks noGrp="1"/>
          </p:cNvSpPr>
          <p:nvPr>
            <p:ph type="dt" sz="half" idx="10"/>
          </p:nvPr>
        </p:nvSpPr>
        <p:spPr/>
        <p:txBody>
          <a:bodyPr/>
          <a:lstStyle/>
          <a:p>
            <a:fld id="{3C5E3940-567D-0E4A-B27A-538E5CA3F251}" type="datetimeFigureOut">
              <a:rPr lang="en-US" smtClean="0"/>
              <a:t>6/18/2023</a:t>
            </a:fld>
            <a:endParaRPr lang="en-US"/>
          </a:p>
        </p:txBody>
      </p:sp>
      <p:sp>
        <p:nvSpPr>
          <p:cNvPr id="5" name="Footer Placeholder 4">
            <a:extLst>
              <a:ext uri="{FF2B5EF4-FFF2-40B4-BE49-F238E27FC236}">
                <a16:creationId xmlns:a16="http://schemas.microsoft.com/office/drawing/2014/main" id="{589C12D5-A705-A945-A721-C3B7AD953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D9FE3-814C-6C48-B3A6-B5B58E849167}"/>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96902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682CC-F3F7-9240-A8D9-78F29B04FB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4672DB-7397-654F-A671-EA022D24F8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29740-A59D-5F4F-B96F-492FC3AD2CB7}"/>
              </a:ext>
            </a:extLst>
          </p:cNvPr>
          <p:cNvSpPr>
            <a:spLocks noGrp="1"/>
          </p:cNvSpPr>
          <p:nvPr>
            <p:ph type="dt" sz="half" idx="10"/>
          </p:nvPr>
        </p:nvSpPr>
        <p:spPr/>
        <p:txBody>
          <a:bodyPr/>
          <a:lstStyle/>
          <a:p>
            <a:fld id="{3C5E3940-567D-0E4A-B27A-538E5CA3F251}" type="datetimeFigureOut">
              <a:rPr lang="en-US" smtClean="0"/>
              <a:t>6/18/2023</a:t>
            </a:fld>
            <a:endParaRPr lang="en-US"/>
          </a:p>
        </p:txBody>
      </p:sp>
      <p:sp>
        <p:nvSpPr>
          <p:cNvPr id="5" name="Footer Placeholder 4">
            <a:extLst>
              <a:ext uri="{FF2B5EF4-FFF2-40B4-BE49-F238E27FC236}">
                <a16:creationId xmlns:a16="http://schemas.microsoft.com/office/drawing/2014/main" id="{0D092B13-B4E7-B34D-B4C1-AD19C5EF3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31AC1-E083-E44C-9D6B-430E26B25B0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52745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AC13-2165-974B-8D7E-C72B3D42C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1D158-5609-9748-AF3C-D788CC364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2E80E-8FCC-E349-B390-0E3491005DEE}"/>
              </a:ext>
            </a:extLst>
          </p:cNvPr>
          <p:cNvSpPr>
            <a:spLocks noGrp="1"/>
          </p:cNvSpPr>
          <p:nvPr>
            <p:ph type="dt" sz="half" idx="10"/>
          </p:nvPr>
        </p:nvSpPr>
        <p:spPr/>
        <p:txBody>
          <a:bodyPr/>
          <a:lstStyle/>
          <a:p>
            <a:fld id="{3C5E3940-567D-0E4A-B27A-538E5CA3F251}" type="datetimeFigureOut">
              <a:rPr lang="en-US" smtClean="0"/>
              <a:t>6/18/2023</a:t>
            </a:fld>
            <a:endParaRPr lang="en-US"/>
          </a:p>
        </p:txBody>
      </p:sp>
      <p:sp>
        <p:nvSpPr>
          <p:cNvPr id="5" name="Footer Placeholder 4">
            <a:extLst>
              <a:ext uri="{FF2B5EF4-FFF2-40B4-BE49-F238E27FC236}">
                <a16:creationId xmlns:a16="http://schemas.microsoft.com/office/drawing/2014/main" id="{A0A6EB36-EB94-BB4E-AA42-06E464307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B1BF6-B91C-634D-9ADF-D7BD5C724A95}"/>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08188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101B-78E9-B44E-9F77-E46DD21E7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813B8-D3DA-4545-B7CC-22B02C6CD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C61B46-0F32-3F45-A625-2C93C951959C}"/>
              </a:ext>
            </a:extLst>
          </p:cNvPr>
          <p:cNvSpPr>
            <a:spLocks noGrp="1"/>
          </p:cNvSpPr>
          <p:nvPr>
            <p:ph type="dt" sz="half" idx="10"/>
          </p:nvPr>
        </p:nvSpPr>
        <p:spPr/>
        <p:txBody>
          <a:bodyPr/>
          <a:lstStyle/>
          <a:p>
            <a:fld id="{3C5E3940-567D-0E4A-B27A-538E5CA3F251}" type="datetimeFigureOut">
              <a:rPr lang="en-US" smtClean="0"/>
              <a:t>6/18/2023</a:t>
            </a:fld>
            <a:endParaRPr lang="en-US"/>
          </a:p>
        </p:txBody>
      </p:sp>
      <p:sp>
        <p:nvSpPr>
          <p:cNvPr id="5" name="Footer Placeholder 4">
            <a:extLst>
              <a:ext uri="{FF2B5EF4-FFF2-40B4-BE49-F238E27FC236}">
                <a16:creationId xmlns:a16="http://schemas.microsoft.com/office/drawing/2014/main" id="{B89DED78-E670-2A42-9089-91393566F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BC1BB-B882-7943-9113-CC4F0972FA2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8038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D891-8BF4-3C4F-AC6A-9E618C924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1A334-08BB-AE48-AE73-7FE5CCB8C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1550F-82A1-1C44-A198-6A44754119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3DC0B-581B-D840-BCC5-69753D2CB23A}"/>
              </a:ext>
            </a:extLst>
          </p:cNvPr>
          <p:cNvSpPr>
            <a:spLocks noGrp="1"/>
          </p:cNvSpPr>
          <p:nvPr>
            <p:ph type="dt" sz="half" idx="10"/>
          </p:nvPr>
        </p:nvSpPr>
        <p:spPr/>
        <p:txBody>
          <a:bodyPr/>
          <a:lstStyle/>
          <a:p>
            <a:fld id="{3C5E3940-567D-0E4A-B27A-538E5CA3F251}" type="datetimeFigureOut">
              <a:rPr lang="en-US" smtClean="0"/>
              <a:t>6/18/2023</a:t>
            </a:fld>
            <a:endParaRPr lang="en-US"/>
          </a:p>
        </p:txBody>
      </p:sp>
      <p:sp>
        <p:nvSpPr>
          <p:cNvPr id="6" name="Footer Placeholder 5">
            <a:extLst>
              <a:ext uri="{FF2B5EF4-FFF2-40B4-BE49-F238E27FC236}">
                <a16:creationId xmlns:a16="http://schemas.microsoft.com/office/drawing/2014/main" id="{CE475984-75C0-F845-9023-0EF10FC2F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739E8-CB1E-0C44-BFF2-9602B81951CA}"/>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6030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03CD-4F85-9441-A784-313C29B6C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AE4A30-D063-0642-9B37-AEFA1CD13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455E47-99D9-8E48-9F04-F0270C7F2B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EA8E28-E10C-A043-9815-1C80365E6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36B27-6205-ED44-9AC9-1A7BBCDC77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9539D4-24A2-6E45-AFAA-AC045EE9CD7E}"/>
              </a:ext>
            </a:extLst>
          </p:cNvPr>
          <p:cNvSpPr>
            <a:spLocks noGrp="1"/>
          </p:cNvSpPr>
          <p:nvPr>
            <p:ph type="dt" sz="half" idx="10"/>
          </p:nvPr>
        </p:nvSpPr>
        <p:spPr/>
        <p:txBody>
          <a:bodyPr/>
          <a:lstStyle/>
          <a:p>
            <a:fld id="{3C5E3940-567D-0E4A-B27A-538E5CA3F251}" type="datetimeFigureOut">
              <a:rPr lang="en-US" smtClean="0"/>
              <a:t>6/18/2023</a:t>
            </a:fld>
            <a:endParaRPr lang="en-US"/>
          </a:p>
        </p:txBody>
      </p:sp>
      <p:sp>
        <p:nvSpPr>
          <p:cNvPr id="8" name="Footer Placeholder 7">
            <a:extLst>
              <a:ext uri="{FF2B5EF4-FFF2-40B4-BE49-F238E27FC236}">
                <a16:creationId xmlns:a16="http://schemas.microsoft.com/office/drawing/2014/main" id="{256BCC2D-10DE-554C-B73B-8F0C1125B4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B3EA4-8603-8044-966D-8C77A33BE4A0}"/>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2451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5192-E4B8-2F4A-9A46-FCEF03590E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16E7D-B3E9-9A42-9FBD-30244D780A76}"/>
              </a:ext>
            </a:extLst>
          </p:cNvPr>
          <p:cNvSpPr>
            <a:spLocks noGrp="1"/>
          </p:cNvSpPr>
          <p:nvPr>
            <p:ph type="dt" sz="half" idx="10"/>
          </p:nvPr>
        </p:nvSpPr>
        <p:spPr/>
        <p:txBody>
          <a:bodyPr/>
          <a:lstStyle/>
          <a:p>
            <a:fld id="{3C5E3940-567D-0E4A-B27A-538E5CA3F251}" type="datetimeFigureOut">
              <a:rPr lang="en-US" smtClean="0"/>
              <a:t>6/18/2023</a:t>
            </a:fld>
            <a:endParaRPr lang="en-US"/>
          </a:p>
        </p:txBody>
      </p:sp>
      <p:sp>
        <p:nvSpPr>
          <p:cNvPr id="4" name="Footer Placeholder 3">
            <a:extLst>
              <a:ext uri="{FF2B5EF4-FFF2-40B4-BE49-F238E27FC236}">
                <a16:creationId xmlns:a16="http://schemas.microsoft.com/office/drawing/2014/main" id="{B40020B4-2AB9-BA44-806D-0C8BB4587F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112544-7B01-E546-B6F9-8B443492BF71}"/>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55022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4D4D3-D5A5-2141-940C-1909F5BDE1D7}"/>
              </a:ext>
            </a:extLst>
          </p:cNvPr>
          <p:cNvSpPr>
            <a:spLocks noGrp="1"/>
          </p:cNvSpPr>
          <p:nvPr>
            <p:ph type="dt" sz="half" idx="10"/>
          </p:nvPr>
        </p:nvSpPr>
        <p:spPr/>
        <p:txBody>
          <a:bodyPr/>
          <a:lstStyle/>
          <a:p>
            <a:fld id="{3C5E3940-567D-0E4A-B27A-538E5CA3F251}" type="datetimeFigureOut">
              <a:rPr lang="en-US" smtClean="0"/>
              <a:t>6/18/2023</a:t>
            </a:fld>
            <a:endParaRPr lang="en-US"/>
          </a:p>
        </p:txBody>
      </p:sp>
      <p:sp>
        <p:nvSpPr>
          <p:cNvPr id="3" name="Footer Placeholder 2">
            <a:extLst>
              <a:ext uri="{FF2B5EF4-FFF2-40B4-BE49-F238E27FC236}">
                <a16:creationId xmlns:a16="http://schemas.microsoft.com/office/drawing/2014/main" id="{19C45E32-9BD9-A94F-97F7-92EB20AC58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05BF7B-6BD8-FA43-816F-6B2C3A5BA0B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52539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55B9-0021-A94E-A5A8-1FB808273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D541F-A43C-A842-8306-DA782FA22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ADF5C-CC8F-4C43-BEF6-4E259939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98931-D354-674F-9C50-4A65946BC4FB}"/>
              </a:ext>
            </a:extLst>
          </p:cNvPr>
          <p:cNvSpPr>
            <a:spLocks noGrp="1"/>
          </p:cNvSpPr>
          <p:nvPr>
            <p:ph type="dt" sz="half" idx="10"/>
          </p:nvPr>
        </p:nvSpPr>
        <p:spPr/>
        <p:txBody>
          <a:bodyPr/>
          <a:lstStyle/>
          <a:p>
            <a:fld id="{3C5E3940-567D-0E4A-B27A-538E5CA3F251}" type="datetimeFigureOut">
              <a:rPr lang="en-US" smtClean="0"/>
              <a:t>6/18/2023</a:t>
            </a:fld>
            <a:endParaRPr lang="en-US"/>
          </a:p>
        </p:txBody>
      </p:sp>
      <p:sp>
        <p:nvSpPr>
          <p:cNvPr id="6" name="Footer Placeholder 5">
            <a:extLst>
              <a:ext uri="{FF2B5EF4-FFF2-40B4-BE49-F238E27FC236}">
                <a16:creationId xmlns:a16="http://schemas.microsoft.com/office/drawing/2014/main" id="{3A19C04C-075E-6142-AFE9-813F37BB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17510-F964-4042-ACF7-AFF33369899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24674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E5F1-BDCE-7140-A310-B15696ED2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52AE69-37C1-A244-8E4B-7D377C2B5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1641B0-3485-3C45-9847-4F76D9352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68270-E8F6-1048-B6A2-E3DD1265104A}"/>
              </a:ext>
            </a:extLst>
          </p:cNvPr>
          <p:cNvSpPr>
            <a:spLocks noGrp="1"/>
          </p:cNvSpPr>
          <p:nvPr>
            <p:ph type="dt" sz="half" idx="10"/>
          </p:nvPr>
        </p:nvSpPr>
        <p:spPr/>
        <p:txBody>
          <a:bodyPr/>
          <a:lstStyle/>
          <a:p>
            <a:fld id="{3C5E3940-567D-0E4A-B27A-538E5CA3F251}" type="datetimeFigureOut">
              <a:rPr lang="en-US" smtClean="0"/>
              <a:t>6/18/2023</a:t>
            </a:fld>
            <a:endParaRPr lang="en-US"/>
          </a:p>
        </p:txBody>
      </p:sp>
      <p:sp>
        <p:nvSpPr>
          <p:cNvPr id="6" name="Footer Placeholder 5">
            <a:extLst>
              <a:ext uri="{FF2B5EF4-FFF2-40B4-BE49-F238E27FC236}">
                <a16:creationId xmlns:a16="http://schemas.microsoft.com/office/drawing/2014/main" id="{4C66BF89-636D-A441-B70A-C7172EC27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12409-A527-A247-B24D-6FCC198EFBDD}"/>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7867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800CA0-A38B-6D49-B3B8-4AF4D2A0A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8604E0-4B42-1540-93A9-FFF7A0A92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1E37D-E175-764F-ACC8-4EDC6CC7D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E3940-567D-0E4A-B27A-538E5CA3F251}" type="datetimeFigureOut">
              <a:rPr lang="en-US" smtClean="0"/>
              <a:t>6/18/2023</a:t>
            </a:fld>
            <a:endParaRPr lang="en-US"/>
          </a:p>
        </p:txBody>
      </p:sp>
      <p:sp>
        <p:nvSpPr>
          <p:cNvPr id="5" name="Footer Placeholder 4">
            <a:extLst>
              <a:ext uri="{FF2B5EF4-FFF2-40B4-BE49-F238E27FC236}">
                <a16:creationId xmlns:a16="http://schemas.microsoft.com/office/drawing/2014/main" id="{63FC76AF-BC12-0F48-8F65-6FADBF473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40D68E-2D25-4E4E-8CC2-5E94D0DE6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04E71-C3B3-D34A-A2EC-B9453AF94C68}" type="slidenum">
              <a:rPr lang="en-US" smtClean="0"/>
              <a:t>‹#›</a:t>
            </a:fld>
            <a:endParaRPr lang="en-US"/>
          </a:p>
        </p:txBody>
      </p:sp>
    </p:spTree>
    <p:extLst>
      <p:ext uri="{BB962C8B-B14F-4D97-AF65-F5344CB8AC3E}">
        <p14:creationId xmlns:p14="http://schemas.microsoft.com/office/powerpoint/2010/main" val="408903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05_A5CC315D.xml"/><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ka974@drexel.edu"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mailto:kc3745@drexel.edu" TargetMode="External"/><Relationship Id="rId4" Type="http://schemas.openxmlformats.org/officeDocument/2006/relationships/hyperlink" Target="mailto:gv374@drexel.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709020E-F455-E944-BBDA-1052D6751E5E}"/>
              </a:ext>
            </a:extLst>
          </p:cNvPr>
          <p:cNvSpPr>
            <a:spLocks noGrp="1"/>
          </p:cNvSpPr>
          <p:nvPr>
            <p:ph type="ctrTitle"/>
          </p:nvPr>
        </p:nvSpPr>
        <p:spPr>
          <a:xfrm>
            <a:off x="1314824" y="735106"/>
            <a:ext cx="10053763" cy="2928470"/>
          </a:xfrm>
        </p:spPr>
        <p:txBody>
          <a:bodyPr anchor="b">
            <a:normAutofit/>
          </a:bodyPr>
          <a:lstStyle/>
          <a:p>
            <a:pPr algn="l"/>
            <a:r>
              <a:rPr lang="en-US" sz="4000">
                <a:solidFill>
                  <a:schemeClr val="bg1"/>
                </a:solidFill>
                <a:ea typeface="+mj-lt"/>
                <a:cs typeface="+mj-lt"/>
              </a:rPr>
              <a:t>UNVEILING SENTIMENT: A COMPREHENSIVE API-DRIVEN WORKFLOW FOR SENTIMENT ANALYSIS OF SOCIAL MEDIA DATA</a:t>
            </a:r>
            <a:r>
              <a:rPr lang="en-US" sz="4800">
                <a:ea typeface="+mj-lt"/>
                <a:cs typeface="+mj-lt"/>
              </a:rPr>
              <a:t> </a:t>
            </a:r>
            <a:endParaRPr lang="en-US">
              <a:cs typeface="Calibri Light" panose="020F0302020204030204"/>
            </a:endParaRPr>
          </a:p>
        </p:txBody>
      </p:sp>
      <p:sp>
        <p:nvSpPr>
          <p:cNvPr id="3" name="Subtitle 2">
            <a:extLst>
              <a:ext uri="{FF2B5EF4-FFF2-40B4-BE49-F238E27FC236}">
                <a16:creationId xmlns:a16="http://schemas.microsoft.com/office/drawing/2014/main" id="{86318183-B2C7-364B-BD06-B3B9F040F805}"/>
              </a:ext>
            </a:extLst>
          </p:cNvPr>
          <p:cNvSpPr>
            <a:spLocks noGrp="1"/>
          </p:cNvSpPr>
          <p:nvPr>
            <p:ph type="subTitle" idx="1"/>
          </p:nvPr>
        </p:nvSpPr>
        <p:spPr>
          <a:xfrm>
            <a:off x="1319790" y="4500121"/>
            <a:ext cx="10005951" cy="1458258"/>
          </a:xfrm>
        </p:spPr>
        <p:txBody>
          <a:bodyPr anchor="ctr">
            <a:normAutofit/>
          </a:bodyPr>
          <a:lstStyle/>
          <a:p>
            <a:r>
              <a:rPr lang="en-US" b="1" u="sng" err="1">
                <a:ea typeface="+mn-lt"/>
                <a:cs typeface="+mn-lt"/>
              </a:rPr>
              <a:t>Ghanath</a:t>
            </a:r>
            <a:r>
              <a:rPr lang="en-US" b="1" u="sng">
                <a:ea typeface="+mn-lt"/>
                <a:cs typeface="+mn-lt"/>
              </a:rPr>
              <a:t> V, Kholoud Al </a:t>
            </a:r>
            <a:r>
              <a:rPr lang="en-US" b="1" u="sng" err="1">
                <a:ea typeface="+mn-lt"/>
                <a:cs typeface="+mn-lt"/>
              </a:rPr>
              <a:t>Nazzawi</a:t>
            </a:r>
            <a:r>
              <a:rPr lang="en-US" b="1" u="sng">
                <a:ea typeface="+mn-lt"/>
                <a:cs typeface="+mn-lt"/>
              </a:rPr>
              <a:t>, and Kasonde Chewe</a:t>
            </a:r>
            <a:endParaRPr lang="en-US" b="1" u="sng">
              <a:cs typeface="Calibri"/>
            </a:endParaRPr>
          </a:p>
        </p:txBody>
      </p:sp>
    </p:spTree>
    <p:extLst>
      <p:ext uri="{BB962C8B-B14F-4D97-AF65-F5344CB8AC3E}">
        <p14:creationId xmlns:p14="http://schemas.microsoft.com/office/powerpoint/2010/main" val="83107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528BD9-C942-C3E7-71D9-A3DAD846DAE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ea typeface="Calibri Light"/>
                <a:cs typeface="Calibri Light"/>
              </a:rPr>
              <a:t>Data Insights</a:t>
            </a:r>
            <a:endParaRPr lang="en-US" sz="4000">
              <a:solidFill>
                <a:srgbClr val="FFFFFF"/>
              </a:solidFill>
            </a:endParaRPr>
          </a:p>
        </p:txBody>
      </p:sp>
      <p:sp>
        <p:nvSpPr>
          <p:cNvPr id="3" name="Content Placeholder 2">
            <a:extLst>
              <a:ext uri="{FF2B5EF4-FFF2-40B4-BE49-F238E27FC236}">
                <a16:creationId xmlns:a16="http://schemas.microsoft.com/office/drawing/2014/main" id="{87788617-E221-FFA1-7A3E-8E458F4BBF8F}"/>
              </a:ext>
            </a:extLst>
          </p:cNvPr>
          <p:cNvSpPr>
            <a:spLocks noGrp="1"/>
          </p:cNvSpPr>
          <p:nvPr>
            <p:ph idx="1"/>
          </p:nvPr>
        </p:nvSpPr>
        <p:spPr>
          <a:xfrm>
            <a:off x="1653704" y="2274190"/>
            <a:ext cx="8714412" cy="3606009"/>
          </a:xfrm>
        </p:spPr>
        <p:txBody>
          <a:bodyPr vert="horz" lIns="91440" tIns="45720" rIns="91440" bIns="45720" rtlCol="0" anchor="t">
            <a:normAutofit/>
          </a:bodyPr>
          <a:lstStyle/>
          <a:p>
            <a:pPr marL="0" indent="0" defTabSz="749808">
              <a:spcBef>
                <a:spcPts val="820"/>
              </a:spcBef>
              <a:buNone/>
            </a:pPr>
            <a:r>
              <a:rPr lang="en-US" sz="2250" u="sng" kern="1200">
                <a:latin typeface="+mn-lt"/>
                <a:ea typeface="+mn-ea"/>
                <a:cs typeface="Calibri"/>
              </a:rPr>
              <a:t>Metadata sights </a:t>
            </a:r>
            <a:endParaRPr lang="en-US" sz="2250" u="sng">
              <a:ea typeface="+mn-ea"/>
            </a:endParaRPr>
          </a:p>
          <a:p>
            <a:endParaRPr lang="en-US">
              <a:ea typeface="Calibri"/>
              <a:cs typeface="Calibri"/>
            </a:endParaRPr>
          </a:p>
        </p:txBody>
      </p:sp>
      <p:pic>
        <p:nvPicPr>
          <p:cNvPr id="4" name="Picture 4" descr="Chart, pie chart&#10;&#10;Description automatically generated">
            <a:extLst>
              <a:ext uri="{FF2B5EF4-FFF2-40B4-BE49-F238E27FC236}">
                <a16:creationId xmlns:a16="http://schemas.microsoft.com/office/drawing/2014/main" id="{F30FB736-B598-8F2D-93DF-11179D53B33C}"/>
              </a:ext>
            </a:extLst>
          </p:cNvPr>
          <p:cNvPicPr>
            <a:picLocks noChangeAspect="1"/>
          </p:cNvPicPr>
          <p:nvPr/>
        </p:nvPicPr>
        <p:blipFill>
          <a:blip r:embed="rId2"/>
          <a:stretch>
            <a:fillRect/>
          </a:stretch>
        </p:blipFill>
        <p:spPr>
          <a:xfrm>
            <a:off x="1654483" y="4027554"/>
            <a:ext cx="3497302" cy="2276959"/>
          </a:xfrm>
          <a:prstGeom prst="rect">
            <a:avLst/>
          </a:prstGeom>
          <a:ln>
            <a:solidFill>
              <a:schemeClr val="tx1"/>
            </a:solidFill>
          </a:ln>
        </p:spPr>
      </p:pic>
      <p:pic>
        <p:nvPicPr>
          <p:cNvPr id="5" name="Picture 5">
            <a:extLst>
              <a:ext uri="{FF2B5EF4-FFF2-40B4-BE49-F238E27FC236}">
                <a16:creationId xmlns:a16="http://schemas.microsoft.com/office/drawing/2014/main" id="{A32A14B7-F0CC-A48F-F06B-5AAF7F74A036}"/>
              </a:ext>
            </a:extLst>
          </p:cNvPr>
          <p:cNvPicPr>
            <a:picLocks noChangeAspect="1"/>
          </p:cNvPicPr>
          <p:nvPr/>
        </p:nvPicPr>
        <p:blipFill>
          <a:blip r:embed="rId3"/>
          <a:stretch>
            <a:fillRect/>
          </a:stretch>
        </p:blipFill>
        <p:spPr>
          <a:xfrm>
            <a:off x="5248457" y="4026685"/>
            <a:ext cx="5313780" cy="2278699"/>
          </a:xfrm>
          <a:prstGeom prst="rect">
            <a:avLst/>
          </a:prstGeom>
          <a:ln>
            <a:solidFill>
              <a:schemeClr val="tx1"/>
            </a:solidFill>
          </a:ln>
        </p:spPr>
      </p:pic>
      <p:pic>
        <p:nvPicPr>
          <p:cNvPr id="6" name="Picture 6">
            <a:extLst>
              <a:ext uri="{FF2B5EF4-FFF2-40B4-BE49-F238E27FC236}">
                <a16:creationId xmlns:a16="http://schemas.microsoft.com/office/drawing/2014/main" id="{A5D12609-2723-E311-401F-A03357B70367}"/>
              </a:ext>
            </a:extLst>
          </p:cNvPr>
          <p:cNvPicPr>
            <a:picLocks noChangeAspect="1"/>
          </p:cNvPicPr>
          <p:nvPr/>
        </p:nvPicPr>
        <p:blipFill>
          <a:blip r:embed="rId4"/>
          <a:stretch>
            <a:fillRect/>
          </a:stretch>
        </p:blipFill>
        <p:spPr>
          <a:xfrm>
            <a:off x="5256254" y="2112579"/>
            <a:ext cx="2647534" cy="1834678"/>
          </a:xfrm>
          <a:prstGeom prst="rect">
            <a:avLst/>
          </a:prstGeom>
          <a:ln>
            <a:solidFill>
              <a:schemeClr val="tx1"/>
            </a:solidFill>
          </a:ln>
        </p:spPr>
      </p:pic>
      <p:sp>
        <p:nvSpPr>
          <p:cNvPr id="7" name="TextBox 6">
            <a:extLst>
              <a:ext uri="{FF2B5EF4-FFF2-40B4-BE49-F238E27FC236}">
                <a16:creationId xmlns:a16="http://schemas.microsoft.com/office/drawing/2014/main" id="{EBBDB3E9-5BE6-6530-6E3A-83B48BE477DA}"/>
              </a:ext>
            </a:extLst>
          </p:cNvPr>
          <p:cNvSpPr txBox="1"/>
          <p:nvPr/>
        </p:nvSpPr>
        <p:spPr>
          <a:xfrm>
            <a:off x="1851723" y="2718077"/>
            <a:ext cx="3551875" cy="12815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34315" indent="-234315" defTabSz="749808">
              <a:spcAft>
                <a:spcPts val="600"/>
              </a:spcAft>
              <a:buFont typeface="Arial"/>
              <a:buChar char="•"/>
            </a:pPr>
            <a:r>
              <a:rPr lang="en-US" sz="1476" kern="1200">
                <a:solidFill>
                  <a:schemeClr val="tx1"/>
                </a:solidFill>
                <a:latin typeface="+mn-lt"/>
                <a:ea typeface="+mn-ea"/>
                <a:cs typeface="Calibri"/>
              </a:rPr>
              <a:t>Starting dataset (2838, 116) </a:t>
            </a:r>
            <a:endParaRPr lang="en-US" sz="1476" kern="1200">
              <a:solidFill>
                <a:schemeClr val="tx1"/>
              </a:solidFill>
              <a:latin typeface="+mn-lt"/>
              <a:ea typeface="+mn-ea"/>
              <a:cs typeface="+mn-cs"/>
            </a:endParaRPr>
          </a:p>
          <a:p>
            <a:pPr marL="234315" indent="-234315" defTabSz="749808">
              <a:spcAft>
                <a:spcPts val="600"/>
              </a:spcAft>
              <a:buFont typeface="Arial"/>
              <a:buChar char="•"/>
            </a:pPr>
            <a:r>
              <a:rPr lang="en-US" sz="1476" kern="1200">
                <a:solidFill>
                  <a:schemeClr val="tx1"/>
                </a:solidFill>
                <a:latin typeface="+mn-lt"/>
                <a:ea typeface="+mn-ea"/>
                <a:cs typeface="Calibri"/>
              </a:rPr>
              <a:t>Merged dataset (3550, 231)</a:t>
            </a:r>
          </a:p>
          <a:p>
            <a:pPr marL="234315" indent="-234315" defTabSz="749808">
              <a:spcAft>
                <a:spcPts val="600"/>
              </a:spcAft>
              <a:buFont typeface="Arial"/>
              <a:buChar char="•"/>
            </a:pPr>
            <a:r>
              <a:rPr lang="en-US" sz="1476" kern="1200">
                <a:solidFill>
                  <a:schemeClr val="tx1"/>
                </a:solidFill>
                <a:latin typeface="+mn-lt"/>
                <a:ea typeface="+mn-ea"/>
                <a:cs typeface="Calibri"/>
              </a:rPr>
              <a:t>Cleaned dataset (3550, 9) </a:t>
            </a:r>
          </a:p>
          <a:p>
            <a:pPr marL="285750" indent="-285750">
              <a:spcAft>
                <a:spcPts val="600"/>
              </a:spcAft>
              <a:buFont typeface="Arial"/>
              <a:buChar char="•"/>
            </a:pPr>
            <a:endParaRPr lang="en-US">
              <a:ea typeface="Calibri"/>
              <a:cs typeface="Calibri"/>
            </a:endParaRPr>
          </a:p>
        </p:txBody>
      </p:sp>
      <p:sp>
        <p:nvSpPr>
          <p:cNvPr id="8" name="TextBox 7">
            <a:extLst>
              <a:ext uri="{FF2B5EF4-FFF2-40B4-BE49-F238E27FC236}">
                <a16:creationId xmlns:a16="http://schemas.microsoft.com/office/drawing/2014/main" id="{2E19E75A-31C2-0C0C-7A17-1AA4056252CB}"/>
              </a:ext>
            </a:extLst>
          </p:cNvPr>
          <p:cNvSpPr txBox="1"/>
          <p:nvPr/>
        </p:nvSpPr>
        <p:spPr>
          <a:xfrm>
            <a:off x="7601302" y="2121680"/>
            <a:ext cx="304045" cy="319446"/>
          </a:xfrm>
          <a:prstGeom prst="rect">
            <a:avLst/>
          </a:prstGeom>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49808">
              <a:spcAft>
                <a:spcPts val="600"/>
              </a:spcAft>
            </a:pPr>
            <a:r>
              <a:rPr lang="en-US" sz="1476" kern="1200">
                <a:solidFill>
                  <a:schemeClr val="lt1"/>
                </a:solidFill>
                <a:latin typeface="+mn-lt"/>
                <a:ea typeface="+mn-ea"/>
                <a:cs typeface="Calibri"/>
              </a:rPr>
              <a:t>A</a:t>
            </a:r>
            <a:endParaRPr lang="en-US"/>
          </a:p>
        </p:txBody>
      </p:sp>
      <p:sp>
        <p:nvSpPr>
          <p:cNvPr id="9" name="TextBox 8">
            <a:extLst>
              <a:ext uri="{FF2B5EF4-FFF2-40B4-BE49-F238E27FC236}">
                <a16:creationId xmlns:a16="http://schemas.microsoft.com/office/drawing/2014/main" id="{DCD37679-72D1-EF8B-A4B3-1C9CCBE40D6E}"/>
              </a:ext>
            </a:extLst>
          </p:cNvPr>
          <p:cNvSpPr txBox="1"/>
          <p:nvPr/>
        </p:nvSpPr>
        <p:spPr>
          <a:xfrm>
            <a:off x="4779135" y="4078485"/>
            <a:ext cx="304045" cy="319446"/>
          </a:xfrm>
          <a:prstGeom prst="rect">
            <a:avLst/>
          </a:prstGeom>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49808">
              <a:spcAft>
                <a:spcPts val="600"/>
              </a:spcAft>
            </a:pPr>
            <a:r>
              <a:rPr lang="en-US" sz="1476" kern="1200">
                <a:solidFill>
                  <a:schemeClr val="lt1"/>
                </a:solidFill>
                <a:latin typeface="+mn-lt"/>
                <a:ea typeface="+mn-ea"/>
                <a:cs typeface="Calibri"/>
              </a:rPr>
              <a:t>B</a:t>
            </a:r>
            <a:endParaRPr lang="en-US"/>
          </a:p>
        </p:txBody>
      </p:sp>
      <p:sp>
        <p:nvSpPr>
          <p:cNvPr id="10" name="TextBox 9">
            <a:extLst>
              <a:ext uri="{FF2B5EF4-FFF2-40B4-BE49-F238E27FC236}">
                <a16:creationId xmlns:a16="http://schemas.microsoft.com/office/drawing/2014/main" id="{79CBDB55-308D-AB2E-BB9F-4319BC13108C}"/>
              </a:ext>
            </a:extLst>
          </p:cNvPr>
          <p:cNvSpPr txBox="1"/>
          <p:nvPr/>
        </p:nvSpPr>
        <p:spPr>
          <a:xfrm>
            <a:off x="10211261" y="4026092"/>
            <a:ext cx="304045" cy="319446"/>
          </a:xfrm>
          <a:prstGeom prst="rect">
            <a:avLst/>
          </a:prstGeom>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49808">
              <a:spcAft>
                <a:spcPts val="600"/>
              </a:spcAft>
            </a:pPr>
            <a:r>
              <a:rPr lang="en-US" sz="1450">
                <a:ea typeface="Calibri"/>
                <a:cs typeface="Calibri"/>
              </a:rPr>
              <a:t>C</a:t>
            </a:r>
          </a:p>
        </p:txBody>
      </p:sp>
    </p:spTree>
    <p:extLst>
      <p:ext uri="{BB962C8B-B14F-4D97-AF65-F5344CB8AC3E}">
        <p14:creationId xmlns:p14="http://schemas.microsoft.com/office/powerpoint/2010/main" val="137568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528BD9-C942-C3E7-71D9-A3DAD846DAED}"/>
              </a:ext>
            </a:extLst>
          </p:cNvPr>
          <p:cNvSpPr>
            <a:spLocks noGrp="1"/>
          </p:cNvSpPr>
          <p:nvPr>
            <p:ph type="title"/>
          </p:nvPr>
        </p:nvSpPr>
        <p:spPr>
          <a:xfrm>
            <a:off x="-38103" y="348865"/>
            <a:ext cx="2941096" cy="877729"/>
          </a:xfrm>
        </p:spPr>
        <p:txBody>
          <a:bodyPr anchor="ctr">
            <a:normAutofit/>
          </a:bodyPr>
          <a:lstStyle/>
          <a:p>
            <a:r>
              <a:rPr lang="en-US" sz="4000">
                <a:solidFill>
                  <a:srgbClr val="FFFFFF"/>
                </a:solidFill>
                <a:ea typeface="Calibri Light"/>
                <a:cs typeface="Calibri Light"/>
              </a:rPr>
              <a:t>Data Insights</a:t>
            </a:r>
            <a:endParaRPr lang="en-US" sz="4000">
              <a:solidFill>
                <a:srgbClr val="FFFFFF"/>
              </a:solidFill>
            </a:endParaRPr>
          </a:p>
        </p:txBody>
      </p:sp>
      <p:sp>
        <p:nvSpPr>
          <p:cNvPr id="3" name="Content Placeholder 2">
            <a:extLst>
              <a:ext uri="{FF2B5EF4-FFF2-40B4-BE49-F238E27FC236}">
                <a16:creationId xmlns:a16="http://schemas.microsoft.com/office/drawing/2014/main" id="{87788617-E221-FFA1-7A3E-8E458F4BBF8F}"/>
              </a:ext>
            </a:extLst>
          </p:cNvPr>
          <p:cNvSpPr>
            <a:spLocks noGrp="1"/>
          </p:cNvSpPr>
          <p:nvPr>
            <p:ph idx="1"/>
          </p:nvPr>
        </p:nvSpPr>
        <p:spPr>
          <a:xfrm>
            <a:off x="-2000" y="1643894"/>
            <a:ext cx="8714412" cy="3606009"/>
          </a:xfrm>
        </p:spPr>
        <p:txBody>
          <a:bodyPr vert="horz" lIns="91440" tIns="45720" rIns="91440" bIns="45720" rtlCol="0" anchor="t">
            <a:normAutofit/>
          </a:bodyPr>
          <a:lstStyle/>
          <a:p>
            <a:pPr marL="0" indent="0" defTabSz="749808">
              <a:spcBef>
                <a:spcPts val="820"/>
              </a:spcBef>
              <a:buNone/>
            </a:pPr>
            <a:r>
              <a:rPr lang="en-US" sz="2250" u="sng">
                <a:cs typeface="Calibri"/>
              </a:rPr>
              <a:t>Social Media Data</a:t>
            </a:r>
            <a:r>
              <a:rPr lang="en-US" sz="2250" u="sng" kern="1200">
                <a:latin typeface="+mn-lt"/>
                <a:ea typeface="+mn-ea"/>
                <a:cs typeface="Calibri"/>
              </a:rPr>
              <a:t> </a:t>
            </a:r>
            <a:r>
              <a:rPr lang="en-US" sz="2250" u="sng">
                <a:cs typeface="Calibri"/>
              </a:rPr>
              <a:t>Sights</a:t>
            </a:r>
            <a:r>
              <a:rPr lang="en-US" sz="2250" u="sng" kern="1200">
                <a:latin typeface="+mn-lt"/>
                <a:ea typeface="+mn-ea"/>
                <a:cs typeface="Calibri"/>
              </a:rPr>
              <a:t> </a:t>
            </a:r>
            <a:endParaRPr lang="en-US" sz="2250" u="sng">
              <a:ea typeface="+mn-ea"/>
            </a:endParaRPr>
          </a:p>
          <a:p>
            <a:endParaRPr lang="en-US">
              <a:ea typeface="Calibri"/>
              <a:cs typeface="Calibri"/>
            </a:endParaRPr>
          </a:p>
        </p:txBody>
      </p:sp>
      <p:sp>
        <p:nvSpPr>
          <p:cNvPr id="7" name="TextBox 6">
            <a:extLst>
              <a:ext uri="{FF2B5EF4-FFF2-40B4-BE49-F238E27FC236}">
                <a16:creationId xmlns:a16="http://schemas.microsoft.com/office/drawing/2014/main" id="{EBBDB3E9-5BE6-6530-6E3A-83B48BE477DA}"/>
              </a:ext>
            </a:extLst>
          </p:cNvPr>
          <p:cNvSpPr txBox="1"/>
          <p:nvPr/>
        </p:nvSpPr>
        <p:spPr>
          <a:xfrm>
            <a:off x="45501" y="2099616"/>
            <a:ext cx="9287358" cy="4585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34315" indent="-234315" defTabSz="749808">
              <a:spcAft>
                <a:spcPts val="600"/>
              </a:spcAft>
              <a:buFont typeface="Arial"/>
              <a:buChar char="•"/>
            </a:pPr>
            <a:r>
              <a:rPr lang="en-US" sz="1450">
                <a:ea typeface="+mn-lt"/>
                <a:cs typeface="+mn-lt"/>
              </a:rPr>
              <a:t>Keywords related to symptoms:</a:t>
            </a:r>
            <a:endParaRPr lang="en-US" sz="1450" kern="1200">
              <a:latin typeface="+mn-lt"/>
              <a:ea typeface="Calibri"/>
              <a:cs typeface="Calibri"/>
            </a:endParaRPr>
          </a:p>
          <a:p>
            <a:pPr marL="234315" indent="-234315" defTabSz="749808">
              <a:spcAft>
                <a:spcPts val="600"/>
              </a:spcAft>
              <a:buFont typeface="Arial"/>
              <a:buChar char="•"/>
            </a:pPr>
            <a:r>
              <a:rPr lang="en-US" sz="1450">
                <a:ea typeface="+mn-lt"/>
                <a:cs typeface="+mn-lt"/>
              </a:rPr>
              <a:t>Emotional language</a:t>
            </a:r>
            <a:endParaRPr lang="en-US" sz="1450" kern="1200">
              <a:latin typeface="+mn-lt"/>
              <a:ea typeface="Calibri"/>
              <a:cs typeface="Calibri"/>
            </a:endParaRPr>
          </a:p>
          <a:p>
            <a:pPr marL="234315" indent="-234315" defTabSz="749808">
              <a:spcAft>
                <a:spcPts val="600"/>
              </a:spcAft>
              <a:buFont typeface="Arial"/>
              <a:buChar char="•"/>
            </a:pPr>
            <a:r>
              <a:rPr lang="en-US" sz="1450">
                <a:ea typeface="+mn-lt"/>
                <a:cs typeface="+mn-lt"/>
              </a:rPr>
              <a:t>Traumatic events or triggers</a:t>
            </a:r>
            <a:endParaRPr lang="en-US" sz="1450" kern="1200">
              <a:latin typeface="+mn-lt"/>
              <a:ea typeface="Calibri"/>
              <a:cs typeface="Calibri"/>
            </a:endParaRPr>
          </a:p>
          <a:p>
            <a:pPr marL="234315" indent="-234315" defTabSz="749808">
              <a:spcAft>
                <a:spcPts val="600"/>
              </a:spcAft>
              <a:buFont typeface="Arial"/>
              <a:buChar char="•"/>
            </a:pPr>
            <a:r>
              <a:rPr lang="en-US" sz="1450">
                <a:ea typeface="+mn-lt"/>
                <a:cs typeface="+mn-lt"/>
              </a:rPr>
              <a:t>Social withdrawal or isolation</a:t>
            </a:r>
            <a:endParaRPr lang="en-US" sz="1450">
              <a:ea typeface="Calibri"/>
              <a:cs typeface="Calibri"/>
            </a:endParaRPr>
          </a:p>
          <a:p>
            <a:pPr marL="234315" indent="-234315" defTabSz="749808">
              <a:spcAft>
                <a:spcPts val="600"/>
              </a:spcAft>
              <a:buFont typeface="Arial"/>
              <a:buChar char="•"/>
            </a:pPr>
            <a:r>
              <a:rPr lang="en-US" sz="1450">
                <a:ea typeface="+mn-lt"/>
                <a:cs typeface="+mn-lt"/>
              </a:rPr>
              <a:t>Cognitive patterns</a:t>
            </a:r>
            <a:endParaRPr lang="en-US" sz="1450">
              <a:ea typeface="Calibri"/>
              <a:cs typeface="Calibri"/>
            </a:endParaRPr>
          </a:p>
          <a:p>
            <a:pPr marL="234315" indent="-234315" defTabSz="749808">
              <a:spcAft>
                <a:spcPts val="600"/>
              </a:spcAft>
              <a:buFont typeface="Arial"/>
              <a:buChar char="•"/>
            </a:pPr>
            <a:r>
              <a:rPr lang="en-US" sz="1450">
                <a:ea typeface="+mn-lt"/>
                <a:cs typeface="+mn-lt"/>
              </a:rPr>
              <a:t>Physical symptoms</a:t>
            </a:r>
            <a:endParaRPr lang="en-US" sz="1450">
              <a:ea typeface="Calibri"/>
              <a:cs typeface="Calibri"/>
            </a:endParaRPr>
          </a:p>
          <a:p>
            <a:pPr marL="234315" indent="-234315" defTabSz="749808">
              <a:spcAft>
                <a:spcPts val="600"/>
              </a:spcAft>
              <a:buFont typeface="Arial"/>
              <a:buChar char="•"/>
            </a:pPr>
            <a:r>
              <a:rPr lang="en-US" sz="1450">
                <a:ea typeface="+mn-lt"/>
                <a:cs typeface="+mn-lt"/>
              </a:rPr>
              <a:t>Time-related reference</a:t>
            </a:r>
            <a:endParaRPr lang="en-US" sz="1450">
              <a:ea typeface="Calibri"/>
              <a:cs typeface="Calibri"/>
            </a:endParaRPr>
          </a:p>
          <a:p>
            <a:pPr marL="234315" indent="-234315" defTabSz="749808">
              <a:spcAft>
                <a:spcPts val="600"/>
              </a:spcAft>
              <a:buFont typeface="Arial"/>
              <a:buChar char="•"/>
            </a:pPr>
            <a:endParaRPr lang="en-US" sz="1450">
              <a:ea typeface="Calibri"/>
              <a:cs typeface="Calibri"/>
            </a:endParaRPr>
          </a:p>
          <a:p>
            <a:pPr marL="234315" indent="-234315" defTabSz="749808">
              <a:spcAft>
                <a:spcPts val="600"/>
              </a:spcAft>
              <a:buFont typeface="Arial"/>
              <a:buChar char="•"/>
            </a:pPr>
            <a:endParaRPr lang="en-US" sz="1450">
              <a:ea typeface="Calibri"/>
              <a:cs typeface="Calibri"/>
            </a:endParaRPr>
          </a:p>
          <a:p>
            <a:pPr marL="234315" indent="-234315" defTabSz="749808">
              <a:spcAft>
                <a:spcPts val="600"/>
              </a:spcAft>
              <a:buFont typeface="Arial"/>
              <a:buChar char="•"/>
            </a:pPr>
            <a:r>
              <a:rPr lang="en-US" sz="1450">
                <a:ea typeface="Calibri"/>
                <a:cs typeface="Calibri"/>
              </a:rPr>
              <a:t>Our model gave us insight into how the keyword relationships and language lexicons can be related to serious mental health issues </a:t>
            </a:r>
          </a:p>
          <a:p>
            <a:pPr marL="234315" indent="-234315" defTabSz="749808">
              <a:spcAft>
                <a:spcPts val="600"/>
              </a:spcAft>
              <a:buFont typeface="Arial"/>
              <a:buChar char="•"/>
            </a:pPr>
            <a:r>
              <a:rPr lang="en-US" sz="1450">
                <a:ea typeface="+mn-lt"/>
                <a:cs typeface="+mn-lt"/>
              </a:rPr>
              <a:t>Cognitive patterns, such as negative self-talk, excessive self-blame, rumination, or distorted thinking, may be relevant features. </a:t>
            </a:r>
          </a:p>
          <a:p>
            <a:pPr marL="234315" indent="-234315" defTabSz="749808">
              <a:spcAft>
                <a:spcPts val="600"/>
              </a:spcAft>
              <a:buFont typeface="Arial"/>
              <a:buChar char="•"/>
            </a:pPr>
            <a:r>
              <a:rPr lang="en-US" sz="1450">
                <a:ea typeface="+mn-lt"/>
                <a:cs typeface="+mn-lt"/>
              </a:rPr>
              <a:t>The presence of phrases like "I'm worthless," "It's all my fault," or "Everything always goes wrong" could be indicative of underlying mental health conditions. </a:t>
            </a:r>
            <a:endParaRPr lang="en-US" sz="1450">
              <a:ea typeface="Calibri"/>
              <a:cs typeface="Calibri"/>
            </a:endParaRPr>
          </a:p>
          <a:p>
            <a:pPr marL="234315" indent="-234315" defTabSz="749808">
              <a:spcAft>
                <a:spcPts val="600"/>
              </a:spcAft>
              <a:buFont typeface="Arial"/>
              <a:buChar char="•"/>
            </a:pPr>
            <a:endParaRPr lang="en-US" sz="1450">
              <a:ea typeface="Calibri"/>
              <a:cs typeface="Calibri"/>
            </a:endParaRPr>
          </a:p>
        </p:txBody>
      </p:sp>
      <p:pic>
        <p:nvPicPr>
          <p:cNvPr id="12" name="Picture 12" descr="Graphical user interface, application&#10;&#10;Description automatically generated">
            <a:extLst>
              <a:ext uri="{FF2B5EF4-FFF2-40B4-BE49-F238E27FC236}">
                <a16:creationId xmlns:a16="http://schemas.microsoft.com/office/drawing/2014/main" id="{1F0F1AC1-3BCB-A819-6F75-A16786757AF9}"/>
              </a:ext>
            </a:extLst>
          </p:cNvPr>
          <p:cNvPicPr>
            <a:picLocks noChangeAspect="1"/>
          </p:cNvPicPr>
          <p:nvPr/>
        </p:nvPicPr>
        <p:blipFill>
          <a:blip r:embed="rId3"/>
          <a:stretch>
            <a:fillRect/>
          </a:stretch>
        </p:blipFill>
        <p:spPr>
          <a:xfrm>
            <a:off x="5838379" y="1889198"/>
            <a:ext cx="2973237" cy="2850099"/>
          </a:xfrm>
          <a:prstGeom prst="rect">
            <a:avLst/>
          </a:prstGeom>
          <a:ln>
            <a:solidFill>
              <a:schemeClr val="tx1"/>
            </a:solidFill>
          </a:ln>
        </p:spPr>
      </p:pic>
      <p:pic>
        <p:nvPicPr>
          <p:cNvPr id="13" name="Picture 13" descr="Table&#10;&#10;Description automatically generated">
            <a:extLst>
              <a:ext uri="{FF2B5EF4-FFF2-40B4-BE49-F238E27FC236}">
                <a16:creationId xmlns:a16="http://schemas.microsoft.com/office/drawing/2014/main" id="{FF38E423-BA49-C287-0715-4AEA6881799D}"/>
              </a:ext>
            </a:extLst>
          </p:cNvPr>
          <p:cNvPicPr>
            <a:picLocks noChangeAspect="1"/>
          </p:cNvPicPr>
          <p:nvPr/>
        </p:nvPicPr>
        <p:blipFill>
          <a:blip r:embed="rId4"/>
          <a:stretch>
            <a:fillRect/>
          </a:stretch>
        </p:blipFill>
        <p:spPr>
          <a:xfrm>
            <a:off x="9090325" y="1891562"/>
            <a:ext cx="2714978" cy="2648525"/>
          </a:xfrm>
          <a:prstGeom prst="rect">
            <a:avLst/>
          </a:prstGeom>
          <a:ln>
            <a:solidFill>
              <a:schemeClr val="tx1"/>
            </a:solidFill>
          </a:ln>
        </p:spPr>
      </p:pic>
    </p:spTree>
    <p:extLst>
      <p:ext uri="{BB962C8B-B14F-4D97-AF65-F5344CB8AC3E}">
        <p14:creationId xmlns:p14="http://schemas.microsoft.com/office/powerpoint/2010/main" val="255795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9B9F33B-F0CC-4410-85D0-1B957DF43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cs typeface="Calibri"/>
            </a:endParaRPr>
          </a:p>
        </p:txBody>
      </p:sp>
      <p:sp>
        <p:nvSpPr>
          <p:cNvPr id="2" name="Title 1">
            <a:extLst>
              <a:ext uri="{FF2B5EF4-FFF2-40B4-BE49-F238E27FC236}">
                <a16:creationId xmlns:a16="http://schemas.microsoft.com/office/drawing/2014/main" id="{F54CD119-5868-0A44-B523-6F9234BC943E}"/>
              </a:ext>
            </a:extLst>
          </p:cNvPr>
          <p:cNvSpPr>
            <a:spLocks noGrp="1"/>
          </p:cNvSpPr>
          <p:nvPr>
            <p:ph type="title"/>
          </p:nvPr>
        </p:nvSpPr>
        <p:spPr>
          <a:xfrm>
            <a:off x="780692" y="5691"/>
            <a:ext cx="5393360" cy="1325563"/>
          </a:xfrm>
        </p:spPr>
        <p:txBody>
          <a:bodyPr>
            <a:normAutofit/>
          </a:bodyPr>
          <a:lstStyle/>
          <a:p>
            <a:r>
              <a:rPr lang="en-US"/>
              <a:t>Distribution Approach</a:t>
            </a:r>
          </a:p>
        </p:txBody>
      </p:sp>
      <p:sp>
        <p:nvSpPr>
          <p:cNvPr id="22" name="Freeform: Shape 21">
            <a:extLst>
              <a:ext uri="{FF2B5EF4-FFF2-40B4-BE49-F238E27FC236}">
                <a16:creationId xmlns:a16="http://schemas.microsoft.com/office/drawing/2014/main" id="{55CB1B7E-4B0B-4E99-9560-9667270DA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1" y="2700688"/>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96DE3D2-178D-4017-842D-87C88CE92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881"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28" name="Straight Connector 27">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55865" y="1026771"/>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pic>
        <p:nvPicPr>
          <p:cNvPr id="8" name="Picture 9" descr="Icon&#10;&#10;Description automatically generated">
            <a:extLst>
              <a:ext uri="{FF2B5EF4-FFF2-40B4-BE49-F238E27FC236}">
                <a16:creationId xmlns:a16="http://schemas.microsoft.com/office/drawing/2014/main" id="{C4AC11DF-D3EB-014C-126A-63400D3354E5}"/>
              </a:ext>
            </a:extLst>
          </p:cNvPr>
          <p:cNvPicPr>
            <a:picLocks noChangeAspect="1"/>
          </p:cNvPicPr>
          <p:nvPr/>
        </p:nvPicPr>
        <p:blipFill rotWithShape="1">
          <a:blip r:embed="rId4"/>
          <a:srcRect t="6914" r="4" b="13608"/>
          <a:stretch/>
        </p:blipFill>
        <p:spPr>
          <a:xfrm>
            <a:off x="6882032" y="4685200"/>
            <a:ext cx="2733741" cy="2172801"/>
          </a:xfrm>
          <a:custGeom>
            <a:avLst/>
            <a:gdLst/>
            <a:ahLst/>
            <a:cxnLst/>
            <a:rect l="l" t="t" r="r" b="b"/>
            <a:pathLst>
              <a:path w="2733741" h="2172801">
                <a:moveTo>
                  <a:pt x="1366871" y="0"/>
                </a:moveTo>
                <a:cubicBezTo>
                  <a:pt x="2121772" y="0"/>
                  <a:pt x="2733741" y="595368"/>
                  <a:pt x="2733741" y="1329791"/>
                </a:cubicBezTo>
                <a:cubicBezTo>
                  <a:pt x="2733741" y="1605200"/>
                  <a:pt x="2647683" y="1861054"/>
                  <a:pt x="2500301" y="2073290"/>
                </a:cubicBezTo>
                <a:lnTo>
                  <a:pt x="2423813" y="2172801"/>
                </a:lnTo>
                <a:lnTo>
                  <a:pt x="309928" y="2172801"/>
                </a:lnTo>
                <a:lnTo>
                  <a:pt x="233440" y="2073290"/>
                </a:lnTo>
                <a:cubicBezTo>
                  <a:pt x="86058" y="1861054"/>
                  <a:pt x="0" y="1605200"/>
                  <a:pt x="0" y="1329791"/>
                </a:cubicBezTo>
                <a:cubicBezTo>
                  <a:pt x="0" y="595368"/>
                  <a:pt x="611969" y="0"/>
                  <a:pt x="1366871" y="0"/>
                </a:cubicBezTo>
                <a:close/>
              </a:path>
            </a:pathLst>
          </a:custGeom>
        </p:spPr>
      </p:pic>
      <p:sp>
        <p:nvSpPr>
          <p:cNvPr id="30" name="Arc 29">
            <a:extLst>
              <a:ext uri="{FF2B5EF4-FFF2-40B4-BE49-F238E27FC236}">
                <a16:creationId xmlns:a16="http://schemas.microsoft.com/office/drawing/2014/main" id="{034ACCCC-54D4-4F78-9B85-4A34FEBAA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54998">
            <a:off x="6055857" y="4209253"/>
            <a:ext cx="3868217" cy="3868217"/>
          </a:xfrm>
          <a:prstGeom prst="arc">
            <a:avLst>
              <a:gd name="adj1" fmla="val 16200000"/>
              <a:gd name="adj2" fmla="val 20479261"/>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Freeform: Shape 31">
            <a:extLst>
              <a:ext uri="{FF2B5EF4-FFF2-40B4-BE49-F238E27FC236}">
                <a16:creationId xmlns:a16="http://schemas.microsoft.com/office/drawing/2014/main" id="{72413CFE-8B8A-45C9-B7BA-CF49986D4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pic>
        <p:nvPicPr>
          <p:cNvPr id="12" name="Picture 13" descr="Text, logo&#10;&#10;Description automatically generated">
            <a:extLst>
              <a:ext uri="{FF2B5EF4-FFF2-40B4-BE49-F238E27FC236}">
                <a16:creationId xmlns:a16="http://schemas.microsoft.com/office/drawing/2014/main" id="{20739B3B-0D8E-7EEF-CC82-C697978F2BDF}"/>
              </a:ext>
            </a:extLst>
          </p:cNvPr>
          <p:cNvPicPr>
            <a:picLocks noChangeAspect="1"/>
          </p:cNvPicPr>
          <p:nvPr/>
        </p:nvPicPr>
        <p:blipFill>
          <a:blip r:embed="rId5"/>
          <a:stretch>
            <a:fillRect/>
          </a:stretch>
        </p:blipFill>
        <p:spPr>
          <a:xfrm rot="19020000">
            <a:off x="5644550" y="4649436"/>
            <a:ext cx="2153729" cy="880297"/>
          </a:xfrm>
          <a:prstGeom prst="rect">
            <a:avLst/>
          </a:prstGeom>
        </p:spPr>
      </p:pic>
      <p:sp>
        <p:nvSpPr>
          <p:cNvPr id="14" name="TextBox 13">
            <a:extLst>
              <a:ext uri="{FF2B5EF4-FFF2-40B4-BE49-F238E27FC236}">
                <a16:creationId xmlns:a16="http://schemas.microsoft.com/office/drawing/2014/main" id="{A92568C0-8CB1-636A-8CD8-1D328EA16CA0}"/>
              </a:ext>
            </a:extLst>
          </p:cNvPr>
          <p:cNvSpPr txBox="1"/>
          <p:nvPr/>
        </p:nvSpPr>
        <p:spPr>
          <a:xfrm>
            <a:off x="649196" y="1029661"/>
            <a:ext cx="5936412"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err="1">
                <a:solidFill>
                  <a:srgbClr val="444444"/>
                </a:solidFill>
                <a:latin typeface="Calibri"/>
                <a:ea typeface="Arial"/>
                <a:cs typeface="Calibri"/>
              </a:rPr>
              <a:t>Github</a:t>
            </a:r>
            <a:r>
              <a:rPr lang="en-US" sz="2000" b="1">
                <a:solidFill>
                  <a:srgbClr val="444444"/>
                </a:solidFill>
                <a:latin typeface="Calibri"/>
                <a:ea typeface="Arial"/>
                <a:cs typeface="Calibri"/>
              </a:rPr>
              <a:t> </a:t>
            </a:r>
          </a:p>
          <a:p>
            <a:pPr marL="285750" indent="-285750">
              <a:buFont typeface="Calibri"/>
              <a:buChar char="-"/>
            </a:pPr>
            <a:r>
              <a:rPr lang="en-US">
                <a:solidFill>
                  <a:srgbClr val="444444"/>
                </a:solidFill>
                <a:latin typeface="Calibri"/>
                <a:ea typeface="Arial"/>
                <a:cs typeface="Calibri"/>
              </a:rPr>
              <a:t>Cloud-based service for code development, management and distribution of code </a:t>
            </a:r>
          </a:p>
          <a:p>
            <a:pPr marL="742950" lvl="1" indent="-285750">
              <a:buFont typeface="Calibri"/>
              <a:buChar char="-"/>
            </a:pPr>
            <a:r>
              <a:rPr lang="en-US">
                <a:solidFill>
                  <a:srgbClr val="444444"/>
                </a:solidFill>
                <a:latin typeface="Calibri"/>
                <a:ea typeface="Arial"/>
                <a:cs typeface="Calibri"/>
              </a:rPr>
              <a:t>Version control -&gt; commits/ push/ requests </a:t>
            </a:r>
          </a:p>
          <a:p>
            <a:pPr marL="742950" lvl="1" indent="-285750">
              <a:buFont typeface="Calibri"/>
              <a:buChar char="-"/>
            </a:pPr>
            <a:r>
              <a:rPr lang="en-US">
                <a:solidFill>
                  <a:srgbClr val="444444"/>
                </a:solidFill>
                <a:latin typeface="Calibri"/>
                <a:ea typeface="Arial"/>
                <a:cs typeface="Calibri"/>
              </a:rPr>
              <a:t>Git -&gt; A bash shell </a:t>
            </a:r>
          </a:p>
          <a:p>
            <a:endParaRPr lang="en-US" b="1">
              <a:solidFill>
                <a:srgbClr val="444444"/>
              </a:solidFill>
              <a:latin typeface="Calibri"/>
              <a:ea typeface="Arial"/>
              <a:cs typeface="Calibri"/>
            </a:endParaRPr>
          </a:p>
          <a:p>
            <a:r>
              <a:rPr lang="en-US" sz="2000" b="1">
                <a:solidFill>
                  <a:srgbClr val="444444"/>
                </a:solidFill>
                <a:latin typeface="Calibri"/>
                <a:ea typeface="Arial"/>
                <a:cs typeface="Calibri"/>
              </a:rPr>
              <a:t>Open-source license </a:t>
            </a:r>
          </a:p>
          <a:p>
            <a:pPr marL="285750" indent="-285750">
              <a:buFont typeface="Calibri"/>
              <a:buChar char="-"/>
            </a:pPr>
            <a:r>
              <a:rPr lang="en-US">
                <a:solidFill>
                  <a:srgbClr val="444444"/>
                </a:solidFill>
                <a:latin typeface="Calibri"/>
                <a:ea typeface="Arial"/>
                <a:cs typeface="Calibri"/>
              </a:rPr>
              <a:t>Facilitate free and open-source software/code development </a:t>
            </a:r>
          </a:p>
          <a:p>
            <a:pPr marL="285750" indent="-285750">
              <a:buFont typeface="Calibri"/>
              <a:buChar char="-"/>
            </a:pPr>
            <a:r>
              <a:rPr lang="en-US">
                <a:solidFill>
                  <a:srgbClr val="444444"/>
                </a:solidFill>
                <a:latin typeface="Calibri"/>
                <a:ea typeface="Arial"/>
                <a:cs typeface="Calibri"/>
              </a:rPr>
              <a:t>Overcome restrictive IP </a:t>
            </a:r>
          </a:p>
          <a:p>
            <a:pPr marL="285750" indent="-285750">
              <a:buFont typeface="Calibri"/>
              <a:buChar char="-"/>
            </a:pPr>
            <a:r>
              <a:rPr lang="en-US">
                <a:solidFill>
                  <a:srgbClr val="444444"/>
                </a:solidFill>
                <a:latin typeface="Calibri"/>
                <a:ea typeface="Arial"/>
                <a:cs typeface="Calibri"/>
              </a:rPr>
              <a:t>Aid academic research </a:t>
            </a:r>
          </a:p>
          <a:p>
            <a:pPr marL="285750" indent="-285750">
              <a:buFont typeface="Calibri"/>
              <a:buChar char="-"/>
            </a:pPr>
            <a:r>
              <a:rPr lang="en-US">
                <a:solidFill>
                  <a:srgbClr val="444444"/>
                </a:solidFill>
                <a:latin typeface="Calibri"/>
                <a:ea typeface="Arial"/>
                <a:cs typeface="Calibri"/>
              </a:rPr>
              <a:t>Spure community support, talent and collaboration</a:t>
            </a:r>
          </a:p>
          <a:p>
            <a:endParaRPr lang="en-US">
              <a:solidFill>
                <a:srgbClr val="444444"/>
              </a:solidFill>
              <a:latin typeface="Calibri"/>
              <a:ea typeface="Arial"/>
              <a:cs typeface="Calibri"/>
            </a:endParaRPr>
          </a:p>
          <a:p>
            <a:r>
              <a:rPr lang="en-US" sz="2000" b="1">
                <a:solidFill>
                  <a:srgbClr val="444444"/>
                </a:solidFill>
                <a:ea typeface="+mn-lt"/>
                <a:cs typeface="+mn-lt"/>
              </a:rPr>
              <a:t>License choice </a:t>
            </a:r>
          </a:p>
          <a:p>
            <a:r>
              <a:rPr lang="en-US">
                <a:ea typeface="+mn-lt"/>
                <a:cs typeface="+mn-lt"/>
              </a:rPr>
              <a:t>GNU General Public License (GPL)</a:t>
            </a:r>
          </a:p>
          <a:p>
            <a:endParaRPr lang="en-US" b="1">
              <a:cs typeface="Calibri" panose="020F0502020204030204"/>
            </a:endParaRPr>
          </a:p>
          <a:p>
            <a:r>
              <a:rPr lang="en-US" b="1">
                <a:cs typeface="Calibri" panose="020F0502020204030204"/>
              </a:rPr>
              <a:t>Alternative Licenses </a:t>
            </a:r>
          </a:p>
          <a:p>
            <a:r>
              <a:rPr lang="en-US">
                <a:cs typeface="Calibri" panose="020F0502020204030204"/>
              </a:rPr>
              <a:t>MIT | Apache | BSD 2-Clause and 3 Clause | LGPL | Creative Commons | EPL</a:t>
            </a:r>
          </a:p>
        </p:txBody>
      </p:sp>
      <p:pic>
        <p:nvPicPr>
          <p:cNvPr id="19" name="Picture 20" descr="Logo, company name&#10;&#10;Description automatically generated">
            <a:extLst>
              <a:ext uri="{FF2B5EF4-FFF2-40B4-BE49-F238E27FC236}">
                <a16:creationId xmlns:a16="http://schemas.microsoft.com/office/drawing/2014/main" id="{AB1C5B82-7657-5CCE-3B9D-E1EC52C88A64}"/>
              </a:ext>
            </a:extLst>
          </p:cNvPr>
          <p:cNvPicPr>
            <a:picLocks noChangeAspect="1"/>
          </p:cNvPicPr>
          <p:nvPr/>
        </p:nvPicPr>
        <p:blipFill>
          <a:blip r:embed="rId6"/>
          <a:stretch>
            <a:fillRect/>
          </a:stretch>
        </p:blipFill>
        <p:spPr>
          <a:xfrm rot="2040000">
            <a:off x="9123872" y="626697"/>
            <a:ext cx="2743200" cy="1665208"/>
          </a:xfrm>
          <a:prstGeom prst="rect">
            <a:avLst/>
          </a:prstGeom>
        </p:spPr>
      </p:pic>
      <p:pic>
        <p:nvPicPr>
          <p:cNvPr id="10" name="Picture 11" descr="Icon&#10;&#10;Description automatically generated">
            <a:extLst>
              <a:ext uri="{FF2B5EF4-FFF2-40B4-BE49-F238E27FC236}">
                <a16:creationId xmlns:a16="http://schemas.microsoft.com/office/drawing/2014/main" id="{48F765D9-AB9E-47AC-7A81-CC84AF7D67A0}"/>
              </a:ext>
            </a:extLst>
          </p:cNvPr>
          <p:cNvPicPr>
            <a:picLocks noGrp="1" noChangeAspect="1"/>
          </p:cNvPicPr>
          <p:nvPr>
            <p:ph idx="1"/>
          </p:nvPr>
        </p:nvPicPr>
        <p:blipFill>
          <a:blip r:embed="rId7"/>
          <a:stretch>
            <a:fillRect/>
          </a:stretch>
        </p:blipFill>
        <p:spPr>
          <a:xfrm>
            <a:off x="8490381" y="1466191"/>
            <a:ext cx="2007829" cy="1993452"/>
          </a:xfrm>
        </p:spPr>
      </p:pic>
    </p:spTree>
    <p:extLst>
      <p:ext uri="{BB962C8B-B14F-4D97-AF65-F5344CB8AC3E}">
        <p14:creationId xmlns:p14="http://schemas.microsoft.com/office/powerpoint/2010/main" val="278162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6A079E-9CD9-D84F-AC45-14A954F929FD}"/>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Discussion of Access Rights</a:t>
            </a:r>
          </a:p>
        </p:txBody>
      </p:sp>
      <p:sp>
        <p:nvSpPr>
          <p:cNvPr id="3" name="Content Placeholder 2">
            <a:extLst>
              <a:ext uri="{FF2B5EF4-FFF2-40B4-BE49-F238E27FC236}">
                <a16:creationId xmlns:a16="http://schemas.microsoft.com/office/drawing/2014/main" id="{D83F7FD3-C115-7C41-AA01-0FEA687163C6}"/>
              </a:ext>
            </a:extLst>
          </p:cNvPr>
          <p:cNvSpPr>
            <a:spLocks noGrp="1"/>
          </p:cNvSpPr>
          <p:nvPr>
            <p:ph idx="1"/>
          </p:nvPr>
        </p:nvSpPr>
        <p:spPr>
          <a:xfrm>
            <a:off x="5712404" y="606348"/>
            <a:ext cx="5653201" cy="5589179"/>
          </a:xfrm>
        </p:spPr>
        <p:txBody>
          <a:bodyPr anchor="ctr">
            <a:normAutofit/>
          </a:bodyPr>
          <a:lstStyle/>
          <a:p>
            <a:pPr marL="0" indent="0">
              <a:buNone/>
            </a:pPr>
            <a:r>
              <a:rPr lang="en-US" sz="2000">
                <a:cs typeface="Calibri"/>
              </a:rPr>
              <a:t>Data access rights are crucial </a:t>
            </a:r>
            <a:endParaRPr lang="en-US"/>
          </a:p>
          <a:p>
            <a:pPr marL="457200" indent="-457200">
              <a:buAutoNum type="arabicPeriod"/>
            </a:pPr>
            <a:r>
              <a:rPr lang="en-US" sz="2000">
                <a:cs typeface="Calibri"/>
              </a:rPr>
              <a:t>Data Privacy and Protection </a:t>
            </a:r>
            <a:endParaRPr lang="en-US" sz="2000">
              <a:solidFill>
                <a:srgbClr val="000000"/>
              </a:solidFill>
              <a:ea typeface="+mn-lt"/>
              <a:cs typeface="+mn-lt"/>
            </a:endParaRPr>
          </a:p>
          <a:p>
            <a:pPr marL="457200" indent="-457200">
              <a:buAutoNum type="arabicPeriod"/>
            </a:pPr>
            <a:r>
              <a:rPr lang="en-US" sz="2000">
                <a:cs typeface="Calibri"/>
              </a:rPr>
              <a:t>Data Ownership </a:t>
            </a:r>
          </a:p>
          <a:p>
            <a:pPr marL="457200" indent="-457200">
              <a:buAutoNum type="arabicPeriod"/>
            </a:pPr>
            <a:r>
              <a:rPr lang="en-US" sz="2000">
                <a:cs typeface="Calibri"/>
              </a:rPr>
              <a:t>Copyright Issues </a:t>
            </a:r>
          </a:p>
          <a:p>
            <a:pPr marL="457200" indent="-457200">
              <a:buAutoNum type="arabicPeriod"/>
            </a:pPr>
            <a:r>
              <a:rPr lang="en-US" sz="2000">
                <a:cs typeface="Calibri"/>
              </a:rPr>
              <a:t>User Content </a:t>
            </a:r>
          </a:p>
          <a:p>
            <a:pPr marL="457200" indent="-457200">
              <a:buAutoNum type="arabicPeriod"/>
            </a:pPr>
            <a:r>
              <a:rPr lang="en-US" sz="2000">
                <a:cs typeface="Calibri"/>
              </a:rPr>
              <a:t>Platform's Terms of Service </a:t>
            </a:r>
          </a:p>
          <a:p>
            <a:pPr marL="457200" indent="-457200">
              <a:buAutoNum type="arabicPeriod"/>
            </a:pPr>
            <a:r>
              <a:rPr lang="en-US" sz="2000">
                <a:cs typeface="Calibri"/>
              </a:rPr>
              <a:t>Access Control </a:t>
            </a:r>
          </a:p>
          <a:p>
            <a:pPr marL="457200" indent="-457200">
              <a:buAutoNum type="arabicPeriod"/>
            </a:pPr>
            <a:r>
              <a:rPr lang="en-US" sz="2000">
                <a:cs typeface="Calibri"/>
              </a:rPr>
              <a:t>Data Retention </a:t>
            </a:r>
          </a:p>
          <a:p>
            <a:pPr marL="457200" indent="-457200">
              <a:buAutoNum type="arabicPeriod"/>
            </a:pPr>
            <a:r>
              <a:rPr lang="en-US" sz="2000">
                <a:cs typeface="Calibri"/>
              </a:rPr>
              <a:t>Ethical consideration </a:t>
            </a:r>
          </a:p>
          <a:p>
            <a:endParaRPr lang="en-US" sz="2000">
              <a:cs typeface="Calibri"/>
            </a:endParaRPr>
          </a:p>
        </p:txBody>
      </p:sp>
      <p:pic>
        <p:nvPicPr>
          <p:cNvPr id="4" name="Picture 4" descr="Graphical user interface, application&#10;&#10;Description automatically generated">
            <a:extLst>
              <a:ext uri="{FF2B5EF4-FFF2-40B4-BE49-F238E27FC236}">
                <a16:creationId xmlns:a16="http://schemas.microsoft.com/office/drawing/2014/main" id="{5E814F01-B109-D64B-F268-4201B08834D2}"/>
              </a:ext>
            </a:extLst>
          </p:cNvPr>
          <p:cNvPicPr>
            <a:picLocks noChangeAspect="1"/>
          </p:cNvPicPr>
          <p:nvPr/>
        </p:nvPicPr>
        <p:blipFill>
          <a:blip r:embed="rId3"/>
          <a:stretch>
            <a:fillRect/>
          </a:stretch>
        </p:blipFill>
        <p:spPr>
          <a:xfrm>
            <a:off x="10201544" y="730550"/>
            <a:ext cx="1623025" cy="18888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5" descr="Logo&#10;&#10;Description automatically generated">
            <a:extLst>
              <a:ext uri="{FF2B5EF4-FFF2-40B4-BE49-F238E27FC236}">
                <a16:creationId xmlns:a16="http://schemas.microsoft.com/office/drawing/2014/main" id="{D54A3704-4144-56B0-9293-25C6DB8F5182}"/>
              </a:ext>
            </a:extLst>
          </p:cNvPr>
          <p:cNvPicPr>
            <a:picLocks noChangeAspect="1"/>
          </p:cNvPicPr>
          <p:nvPr/>
        </p:nvPicPr>
        <p:blipFill>
          <a:blip r:embed="rId4"/>
          <a:stretch>
            <a:fillRect/>
          </a:stretch>
        </p:blipFill>
        <p:spPr>
          <a:xfrm>
            <a:off x="10029644" y="2887513"/>
            <a:ext cx="1794296" cy="10973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881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37B21-1E26-A847-AC61-FDA5EEFBFA48}"/>
              </a:ext>
            </a:extLst>
          </p:cNvPr>
          <p:cNvSpPr>
            <a:spLocks noGrp="1"/>
          </p:cNvSpPr>
          <p:nvPr>
            <p:ph type="title"/>
          </p:nvPr>
        </p:nvSpPr>
        <p:spPr>
          <a:xfrm>
            <a:off x="656823" y="962166"/>
            <a:ext cx="3103808" cy="4421876"/>
          </a:xfrm>
        </p:spPr>
        <p:txBody>
          <a:bodyPr anchor="t">
            <a:normAutofit/>
          </a:bodyPr>
          <a:lstStyle/>
          <a:p>
            <a:pPr algn="r"/>
            <a:r>
              <a:rPr lang="en-US" sz="4000"/>
              <a:t>Issues and Limitations</a:t>
            </a:r>
          </a:p>
        </p:txBody>
      </p:sp>
      <p:sp>
        <p:nvSpPr>
          <p:cNvPr id="3" name="Content Placeholder 2">
            <a:extLst>
              <a:ext uri="{FF2B5EF4-FFF2-40B4-BE49-F238E27FC236}">
                <a16:creationId xmlns:a16="http://schemas.microsoft.com/office/drawing/2014/main" id="{7A6681F8-49AF-094B-8AE8-6157C5F0B6F6}"/>
              </a:ext>
            </a:extLst>
          </p:cNvPr>
          <p:cNvSpPr>
            <a:spLocks noGrp="1"/>
          </p:cNvSpPr>
          <p:nvPr>
            <p:ph idx="1"/>
          </p:nvPr>
        </p:nvSpPr>
        <p:spPr>
          <a:xfrm>
            <a:off x="4088929" y="962167"/>
            <a:ext cx="6858113" cy="4743174"/>
          </a:xfrm>
        </p:spPr>
        <p:txBody>
          <a:bodyPr anchor="t">
            <a:normAutofit fontScale="92500" lnSpcReduction="10000"/>
          </a:bodyPr>
          <a:lstStyle/>
          <a:p>
            <a:pPr marL="457200" indent="-457200">
              <a:buAutoNum type="arabicPeriod"/>
            </a:pPr>
            <a:r>
              <a:rPr lang="en-US" sz="2000">
                <a:ea typeface="+mn-lt"/>
                <a:cs typeface="+mn-lt"/>
              </a:rPr>
              <a:t>Data Management</a:t>
            </a:r>
            <a:endParaRPr lang="en-US"/>
          </a:p>
          <a:p>
            <a:pPr lvl="1"/>
            <a:r>
              <a:rPr lang="en-US" sz="1600">
                <a:ea typeface="Calibri"/>
                <a:cs typeface="Calibri"/>
              </a:rPr>
              <a:t>Unnecessary columns</a:t>
            </a:r>
          </a:p>
          <a:p>
            <a:pPr lvl="1"/>
            <a:r>
              <a:rPr lang="en-US" sz="1600">
                <a:ea typeface="Calibri"/>
                <a:cs typeface="Calibri"/>
              </a:rPr>
              <a:t>Redundancy </a:t>
            </a:r>
          </a:p>
          <a:p>
            <a:pPr marL="457200" indent="-457200">
              <a:buAutoNum type="arabicPeriod"/>
            </a:pPr>
            <a:r>
              <a:rPr lang="en-US" sz="2000">
                <a:ea typeface="Calibri"/>
                <a:cs typeface="Calibri"/>
              </a:rPr>
              <a:t>Data Integration </a:t>
            </a:r>
          </a:p>
          <a:p>
            <a:pPr lvl="1"/>
            <a:r>
              <a:rPr lang="en-US" sz="1600">
                <a:ea typeface="Calibri"/>
                <a:cs typeface="Calibri"/>
              </a:rPr>
              <a:t>Multiple social media platforms x compatible columns </a:t>
            </a:r>
          </a:p>
          <a:p>
            <a:pPr lvl="1"/>
            <a:r>
              <a:rPr lang="en-US" sz="1600">
                <a:ea typeface="Calibri"/>
                <a:cs typeface="Calibri"/>
              </a:rPr>
              <a:t>Difficulty in standardization of data</a:t>
            </a:r>
          </a:p>
          <a:p>
            <a:pPr marL="457200" indent="-457200">
              <a:buAutoNum type="arabicPeriod"/>
            </a:pPr>
            <a:r>
              <a:rPr lang="en-US" sz="2000">
                <a:ea typeface="Calibri"/>
                <a:cs typeface="Calibri"/>
              </a:rPr>
              <a:t>Data Access </a:t>
            </a:r>
          </a:p>
          <a:p>
            <a:pPr lvl="1"/>
            <a:r>
              <a:rPr lang="en-US" sz="1600">
                <a:ea typeface="Calibri"/>
                <a:cs typeface="Calibri"/>
              </a:rPr>
              <a:t>Paid API access </a:t>
            </a:r>
          </a:p>
          <a:p>
            <a:pPr lvl="1"/>
            <a:r>
              <a:rPr lang="en-US" sz="1600">
                <a:ea typeface="Calibri"/>
                <a:cs typeface="Calibri"/>
              </a:rPr>
              <a:t>1000 requests on free platform </a:t>
            </a:r>
          </a:p>
          <a:p>
            <a:pPr lvl="1"/>
            <a:r>
              <a:rPr lang="en-US" sz="1600">
                <a:ea typeface="Calibri"/>
                <a:cs typeface="Calibri"/>
              </a:rPr>
              <a:t>Rights of ownership? User vs Company vs Data Scientists</a:t>
            </a:r>
          </a:p>
          <a:p>
            <a:pPr marL="457200" indent="-457200">
              <a:buAutoNum type="arabicPeriod"/>
            </a:pPr>
            <a:r>
              <a:rPr lang="en-US" sz="2000">
                <a:ea typeface="Calibri"/>
                <a:cs typeface="Calibri"/>
              </a:rPr>
              <a:t>Data Modification </a:t>
            </a:r>
          </a:p>
          <a:p>
            <a:pPr lvl="1"/>
            <a:r>
              <a:rPr lang="en-US" sz="1600">
                <a:ea typeface="Calibri"/>
                <a:cs typeface="Calibri"/>
              </a:rPr>
              <a:t>Missing values </a:t>
            </a:r>
          </a:p>
          <a:p>
            <a:pPr lvl="1"/>
            <a:r>
              <a:rPr lang="en-US" sz="1600">
                <a:ea typeface="Calibri"/>
                <a:cs typeface="Calibri"/>
              </a:rPr>
              <a:t>Encoding categorical variables </a:t>
            </a:r>
          </a:p>
          <a:p>
            <a:pPr lvl="1"/>
            <a:r>
              <a:rPr lang="en-US" sz="1600">
                <a:ea typeface="Calibri"/>
                <a:cs typeface="Calibri"/>
              </a:rPr>
              <a:t>Scaling numerical variables </a:t>
            </a:r>
          </a:p>
          <a:p>
            <a:pPr marL="457200" indent="-457200">
              <a:buAutoNum type="arabicPeriod"/>
            </a:pPr>
            <a:r>
              <a:rPr lang="en-US" sz="2000">
                <a:ea typeface="Calibri"/>
                <a:cs typeface="Calibri"/>
              </a:rPr>
              <a:t>Size of the dataset </a:t>
            </a:r>
          </a:p>
          <a:p>
            <a:pPr lvl="1"/>
            <a:r>
              <a:rPr lang="en-US" sz="1600">
                <a:ea typeface="Calibri"/>
                <a:cs typeface="Calibri"/>
              </a:rPr>
              <a:t>GPU  15GB</a:t>
            </a:r>
          </a:p>
          <a:p>
            <a:pPr lvl="1"/>
            <a:r>
              <a:rPr lang="en-US" sz="1600">
                <a:ea typeface="Calibri"/>
                <a:cs typeface="Calibri"/>
              </a:rPr>
              <a:t>RAM 12.7 GB</a:t>
            </a:r>
          </a:p>
          <a:p>
            <a:pPr lvl="1"/>
            <a:endParaRPr lang="en-US" sz="1600">
              <a:ea typeface="Calibri"/>
              <a:cs typeface="Calibri"/>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8398EA9D-8104-B5E0-0BE7-4CF6DAA76BDC}"/>
              </a:ext>
            </a:extLst>
          </p:cNvPr>
          <p:cNvPicPr>
            <a:picLocks noChangeAspect="1"/>
          </p:cNvPicPr>
          <p:nvPr/>
        </p:nvPicPr>
        <p:blipFill>
          <a:blip r:embed="rId3"/>
          <a:stretch>
            <a:fillRect/>
          </a:stretch>
        </p:blipFill>
        <p:spPr>
          <a:xfrm>
            <a:off x="236034" y="2298638"/>
            <a:ext cx="3932663" cy="2251431"/>
          </a:xfrm>
          <a:prstGeom prst="rect">
            <a:avLst/>
          </a:prstGeom>
        </p:spPr>
      </p:pic>
    </p:spTree>
    <p:extLst>
      <p:ext uri="{BB962C8B-B14F-4D97-AF65-F5344CB8AC3E}">
        <p14:creationId xmlns:p14="http://schemas.microsoft.com/office/powerpoint/2010/main" val="2645747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D3707AD-8261-4357-9C64-EEC41E832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 y="-427"/>
            <a:ext cx="6086683" cy="6858428"/>
          </a:xfrm>
          <a:prstGeom prst="rect">
            <a:avLst/>
          </a:prstGeom>
          <a:gradFill>
            <a:gsLst>
              <a:gs pos="0">
                <a:srgbClr val="000000">
                  <a:alpha val="53000"/>
                </a:srgbClr>
              </a:gs>
              <a:gs pos="82000">
                <a:schemeClr val="accent1">
                  <a:lumMod val="75000"/>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98142"/>
            <a:ext cx="12191999" cy="6359430"/>
          </a:xfrm>
          <a:prstGeom prst="rect">
            <a:avLst/>
          </a:prstGeom>
          <a:gradFill>
            <a:gsLst>
              <a:gs pos="13000">
                <a:schemeClr val="accent1">
                  <a:lumMod val="75000"/>
                  <a:alpha val="39000"/>
                </a:schemeClr>
              </a:gs>
              <a:gs pos="100000">
                <a:srgbClr val="000000">
                  <a:alpha val="32000"/>
                </a:srgb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28"/>
            <a:ext cx="6096001" cy="6858000"/>
          </a:xfrm>
          <a:prstGeom prst="rect">
            <a:avLst/>
          </a:prstGeom>
          <a:gradFill>
            <a:gsLst>
              <a:gs pos="13000">
                <a:srgbClr val="000000">
                  <a:alpha val="39000"/>
                </a:srgbClr>
              </a:gs>
              <a:gs pos="99000">
                <a:schemeClr val="accent1">
                  <a:lumMod val="50000"/>
                  <a:alpha val="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B01BE8-EBAB-4286-84CC-EC07C7F95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400370"/>
          </a:xfrm>
          <a:prstGeom prst="rect">
            <a:avLst/>
          </a:prstGeom>
          <a:gradFill>
            <a:gsLst>
              <a:gs pos="0">
                <a:srgbClr val="000000">
                  <a:alpha val="70000"/>
                </a:srgbClr>
              </a:gs>
              <a:gs pos="99000">
                <a:schemeClr val="accent1">
                  <a:lumMod val="75000"/>
                  <a:alpha val="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B810725C-984E-4EC2-A5FA-A193878CB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59729" y="-716753"/>
            <a:ext cx="4893880"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0">
                <a:schemeClr val="accent1">
                  <a:lumMod val="50000"/>
                  <a:alpha val="0"/>
                </a:schemeClr>
              </a:gs>
              <a:gs pos="100000">
                <a:schemeClr val="accent1">
                  <a:alpha val="23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2460521" y="542489"/>
            <a:ext cx="7457441" cy="864658"/>
          </a:xfrm>
        </p:spPr>
        <p:txBody>
          <a:bodyPr vert="horz" lIns="91440" tIns="45720" rIns="91440" bIns="45720" rtlCol="0" anchor="ctr">
            <a:normAutofit/>
          </a:bodyPr>
          <a:lstStyle/>
          <a:p>
            <a:pPr algn="ctr"/>
            <a:r>
              <a:rPr lang="en-US" sz="4800" kern="1200">
                <a:solidFill>
                  <a:srgbClr val="FFFFFF"/>
                </a:solidFill>
                <a:latin typeface="+mj-lt"/>
                <a:ea typeface="+mj-ea"/>
                <a:cs typeface="+mj-cs"/>
              </a:rPr>
              <a:t>Team and </a:t>
            </a:r>
            <a:r>
              <a:rPr lang="en-US" sz="4800">
                <a:solidFill>
                  <a:srgbClr val="FFFFFF"/>
                </a:solidFill>
              </a:rPr>
              <a:t>Contributions</a:t>
            </a:r>
            <a:endParaRPr lang="en-US" sz="4800" kern="1200">
              <a:solidFill>
                <a:srgbClr val="FFFFFF"/>
              </a:solidFill>
              <a:latin typeface="+mj-lt"/>
              <a:ea typeface="+mj-ea"/>
              <a:cs typeface="+mj-cs"/>
            </a:endParaRPr>
          </a:p>
        </p:txBody>
      </p:sp>
      <p:graphicFrame>
        <p:nvGraphicFramePr>
          <p:cNvPr id="17" name="Table 16">
            <a:extLst>
              <a:ext uri="{FF2B5EF4-FFF2-40B4-BE49-F238E27FC236}">
                <a16:creationId xmlns:a16="http://schemas.microsoft.com/office/drawing/2014/main" id="{9CC44DB9-C589-CB96-3EB4-1EA48D166224}"/>
              </a:ext>
            </a:extLst>
          </p:cNvPr>
          <p:cNvGraphicFramePr>
            <a:graphicFrameLocks noGrp="1"/>
          </p:cNvGraphicFramePr>
          <p:nvPr>
            <p:extLst>
              <p:ext uri="{D42A27DB-BD31-4B8C-83A1-F6EECF244321}">
                <p14:modId xmlns:p14="http://schemas.microsoft.com/office/powerpoint/2010/main" val="935982726"/>
              </p:ext>
            </p:extLst>
          </p:nvPr>
        </p:nvGraphicFramePr>
        <p:xfrm>
          <a:off x="838200" y="1480457"/>
          <a:ext cx="10897959" cy="4912241"/>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2060850347"/>
                    </a:ext>
                  </a:extLst>
                </a:gridCol>
                <a:gridCol w="8497659">
                  <a:extLst>
                    <a:ext uri="{9D8B030D-6E8A-4147-A177-3AD203B41FA5}">
                      <a16:colId xmlns:a16="http://schemas.microsoft.com/office/drawing/2014/main" val="43905508"/>
                    </a:ext>
                  </a:extLst>
                </a:gridCol>
              </a:tblGrid>
              <a:tr h="729931">
                <a:tc>
                  <a:txBody>
                    <a:bodyPr/>
                    <a:lstStyle/>
                    <a:p>
                      <a:pPr algn="just" fontAlgn="base"/>
                      <a:r>
                        <a:rPr lang="en-US" sz="1200">
                          <a:effectLst/>
                        </a:rPr>
                        <a:t>Team Members​</a:t>
                      </a:r>
                      <a:endParaRPr lang="en-US" b="1">
                        <a:solidFill>
                          <a:srgbClr val="FFFFFF"/>
                        </a:solidFill>
                        <a:effectLst/>
                      </a:endParaRPr>
                    </a:p>
                  </a:txBody>
                  <a:tcPr anchor="ctr"/>
                </a:tc>
                <a:tc>
                  <a:txBody>
                    <a:bodyPr/>
                    <a:lstStyle/>
                    <a:p>
                      <a:pPr algn="just" fontAlgn="base"/>
                      <a:r>
                        <a:rPr lang="en-US" sz="1200">
                          <a:effectLst/>
                        </a:rPr>
                        <a:t>Contributions​</a:t>
                      </a:r>
                      <a:endParaRPr lang="en-US" b="1">
                        <a:solidFill>
                          <a:srgbClr val="FFFFFF"/>
                        </a:solidFill>
                        <a:effectLst/>
                      </a:endParaRPr>
                    </a:p>
                  </a:txBody>
                  <a:tcPr anchor="ctr"/>
                </a:tc>
                <a:extLst>
                  <a:ext uri="{0D108BD9-81ED-4DB2-BD59-A6C34878D82A}">
                    <a16:rowId xmlns:a16="http://schemas.microsoft.com/office/drawing/2014/main" val="1461540422"/>
                  </a:ext>
                </a:extLst>
              </a:tr>
              <a:tr h="1499318">
                <a:tc>
                  <a:txBody>
                    <a:bodyPr/>
                    <a:lstStyle/>
                    <a:p>
                      <a:pPr algn="ctr" fontAlgn="base"/>
                      <a:r>
                        <a:rPr lang="en-US" sz="1200">
                          <a:effectLst/>
                        </a:rPr>
                        <a:t>Kholoud Al Nazzawi </a:t>
                      </a:r>
                      <a:endParaRPr lang="en-US" b="1">
                        <a:solidFill>
                          <a:srgbClr val="FFFFFF"/>
                        </a:solidFill>
                        <a:effectLst/>
                      </a:endParaRPr>
                    </a:p>
                    <a:p>
                      <a:pPr lvl="0" algn="ctr">
                        <a:buNone/>
                      </a:pPr>
                      <a:r>
                        <a:rPr lang="en-US" sz="1200">
                          <a:effectLst/>
                        </a:rPr>
                        <a:t>(</a:t>
                      </a:r>
                      <a:r>
                        <a:rPr lang="en-US" sz="1200">
                          <a:effectLst/>
                          <a:hlinkClick r:id="rId3"/>
                        </a:rPr>
                        <a:t>ka974@drexel.edu</a:t>
                      </a:r>
                      <a:r>
                        <a:rPr lang="en-US" sz="1200">
                          <a:effectLst/>
                        </a:rPr>
                        <a:t>)</a:t>
                      </a:r>
                      <a:endParaRPr lang="en-US" b="1">
                        <a:solidFill>
                          <a:srgbClr val="FFFFFF"/>
                        </a:solidFill>
                        <a:effectLst/>
                      </a:endParaRPr>
                    </a:p>
                    <a:p>
                      <a:pPr lvl="0" algn="ctr">
                        <a:buNone/>
                      </a:pPr>
                      <a:r>
                        <a:rPr lang="en-US" sz="1200">
                          <a:effectLst/>
                        </a:rPr>
                        <a:t>MS Data Science (1st year)​</a:t>
                      </a:r>
                      <a:endParaRPr lang="en-US" b="1">
                        <a:solidFill>
                          <a:srgbClr val="FFFFFF"/>
                        </a:solidFill>
                        <a:effectLst/>
                      </a:endParaRPr>
                    </a:p>
                  </a:txBody>
                  <a:tcPr/>
                </a:tc>
                <a:tc>
                  <a:txBody>
                    <a:bodyPr/>
                    <a:lstStyle/>
                    <a:p>
                      <a:pPr algn="just" fontAlgn="base"/>
                      <a:r>
                        <a:rPr lang="en-US" sz="1200">
                          <a:effectLst/>
                        </a:rPr>
                        <a:t>My main contribution was in the field of data cleaning, where I focused on identifying and removing unnecessary data from the dataset. Through a systematic analysis, I determined variables that were not relevant, and eliminated duplicate records. This process resulted in a streamlined and more accurate dataset, enhancing the quality and effectiveness of subsequent analyses and modeling.​</a:t>
                      </a:r>
                      <a:endParaRPr lang="en-US">
                        <a:effectLst/>
                      </a:endParaRPr>
                    </a:p>
                    <a:p>
                      <a:pPr algn="just" fontAlgn="base"/>
                      <a:r>
                        <a:rPr lang="en-US" sz="1800">
                          <a:effectLst/>
                        </a:rPr>
                        <a:t>​</a:t>
                      </a:r>
                      <a:endParaRPr lang="en-US">
                        <a:effectLst/>
                      </a:endParaRPr>
                    </a:p>
                  </a:txBody>
                  <a:tcPr/>
                </a:tc>
                <a:extLst>
                  <a:ext uri="{0D108BD9-81ED-4DB2-BD59-A6C34878D82A}">
                    <a16:rowId xmlns:a16="http://schemas.microsoft.com/office/drawing/2014/main" val="1342864104"/>
                  </a:ext>
                </a:extLst>
              </a:tr>
              <a:tr h="1341496">
                <a:tc>
                  <a:txBody>
                    <a:bodyPr/>
                    <a:lstStyle/>
                    <a:p>
                      <a:pPr algn="just" fontAlgn="base"/>
                      <a:r>
                        <a:rPr lang="en-US" sz="1200" err="1">
                          <a:effectLst/>
                        </a:rPr>
                        <a:t>Ghanath</a:t>
                      </a:r>
                      <a:r>
                        <a:rPr lang="en-US" sz="1200">
                          <a:effectLst/>
                        </a:rPr>
                        <a:t> V (</a:t>
                      </a:r>
                      <a:r>
                        <a:rPr lang="en-US" sz="1200">
                          <a:effectLst/>
                          <a:hlinkClick r:id="rId4"/>
                        </a:rPr>
                        <a:t>gv374@drexel.edu</a:t>
                      </a:r>
                      <a:r>
                        <a:rPr lang="en-US" sz="1200">
                          <a:effectLst/>
                        </a:rPr>
                        <a:t>) – MS Cyber Security (1st year)​</a:t>
                      </a:r>
                      <a:endParaRPr lang="en-US" b="1">
                        <a:solidFill>
                          <a:srgbClr val="FFFFFF"/>
                        </a:solidFill>
                        <a:effectLst/>
                      </a:endParaRPr>
                    </a:p>
                  </a:txBody>
                  <a:tcPr/>
                </a:tc>
                <a:tc>
                  <a:txBody>
                    <a:bodyPr/>
                    <a:lstStyle/>
                    <a:p>
                      <a:pPr algn="just" fontAlgn="base"/>
                      <a:r>
                        <a:rPr lang="en-US" sz="1200">
                          <a:effectLst/>
                        </a:rPr>
                        <a:t> Made significant contributions to the project by handling data cleaning tasks such as standardization and visualization. I ensured the data was consistent and compatible by applying standardization techniques and addressed missing values. Additionally, I created informative visualizations using Python libraries, enabling better understanding of the dataset. I also played a key role in documenting our data cleaning processes, ensuring clarity and transparency for future reference.​</a:t>
                      </a:r>
                      <a:endParaRPr lang="en-US">
                        <a:effectLst/>
                      </a:endParaRPr>
                    </a:p>
                  </a:txBody>
                  <a:tcPr/>
                </a:tc>
                <a:extLst>
                  <a:ext uri="{0D108BD9-81ED-4DB2-BD59-A6C34878D82A}">
                    <a16:rowId xmlns:a16="http://schemas.microsoft.com/office/drawing/2014/main" val="503363176"/>
                  </a:ext>
                </a:extLst>
              </a:tr>
              <a:tr h="1341496">
                <a:tc>
                  <a:txBody>
                    <a:bodyPr/>
                    <a:lstStyle/>
                    <a:p>
                      <a:pPr algn="just" fontAlgn="base"/>
                      <a:r>
                        <a:rPr lang="en-US" sz="1200">
                          <a:effectLst/>
                        </a:rPr>
                        <a:t>Kasonde Chewe (</a:t>
                      </a:r>
                      <a:r>
                        <a:rPr lang="en-US" sz="1200">
                          <a:effectLst/>
                          <a:hlinkClick r:id="rId5"/>
                        </a:rPr>
                        <a:t>kc3745@drexel.edu</a:t>
                      </a:r>
                      <a:r>
                        <a:rPr lang="en-US" sz="1200">
                          <a:effectLst/>
                        </a:rPr>
                        <a:t>) – MS Bioinformatics (1</a:t>
                      </a:r>
                      <a:r>
                        <a:rPr lang="en-US" sz="800" baseline="30000">
                          <a:effectLst/>
                        </a:rPr>
                        <a:t>st</a:t>
                      </a:r>
                      <a:r>
                        <a:rPr lang="en-US" sz="1200">
                          <a:effectLst/>
                        </a:rPr>
                        <a:t> year)​</a:t>
                      </a:r>
                      <a:endParaRPr lang="en-US" b="1">
                        <a:solidFill>
                          <a:srgbClr val="FFFFFF"/>
                        </a:solidFill>
                        <a:effectLst/>
                      </a:endParaRPr>
                    </a:p>
                  </a:txBody>
                  <a:tcPr/>
                </a:tc>
                <a:tc>
                  <a:txBody>
                    <a:bodyPr/>
                    <a:lstStyle/>
                    <a:p>
                      <a:pPr algn="just" fontAlgn="base"/>
                      <a:r>
                        <a:rPr lang="en-US" sz="1200">
                          <a:effectLst/>
                        </a:rPr>
                        <a:t>I assisted with preprocessing stages including data cleaning and merging steps. My main contributions were creating figures and illustrations, peer review and model selection, evaluation and optimization in the post data acquisition analysis stages. I also aided in managing project structure dependencies and directories and command line handling. ​</a:t>
                      </a:r>
                      <a:endParaRPr lang="en-US">
                        <a:effectLst/>
                      </a:endParaRPr>
                    </a:p>
                  </a:txBody>
                  <a:tcPr/>
                </a:tc>
                <a:extLst>
                  <a:ext uri="{0D108BD9-81ED-4DB2-BD59-A6C34878D82A}">
                    <a16:rowId xmlns:a16="http://schemas.microsoft.com/office/drawing/2014/main" val="4107476953"/>
                  </a:ext>
                </a:extLst>
              </a:tr>
            </a:tbl>
          </a:graphicData>
        </a:graphic>
      </p:graphicFrame>
    </p:spTree>
    <p:extLst>
      <p:ext uri="{BB962C8B-B14F-4D97-AF65-F5344CB8AC3E}">
        <p14:creationId xmlns:p14="http://schemas.microsoft.com/office/powerpoint/2010/main" val="400838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Introduction and Purpose of Dataset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336430" y="1930009"/>
            <a:ext cx="10759200" cy="4718527"/>
          </a:xfrm>
        </p:spPr>
        <p:txBody>
          <a:bodyPr vert="horz" lIns="91440" tIns="45720" rIns="91440" bIns="45720" rtlCol="0" anchor="t">
            <a:normAutofit lnSpcReduction="10000"/>
          </a:bodyPr>
          <a:lstStyle/>
          <a:p>
            <a:pPr marL="0" indent="0">
              <a:buNone/>
            </a:pPr>
            <a:r>
              <a:rPr lang="en-US" sz="2400" b="1">
                <a:ea typeface="+mn-lt"/>
                <a:cs typeface="+mn-lt"/>
              </a:rPr>
              <a:t>Overview</a:t>
            </a:r>
          </a:p>
          <a:p>
            <a:pPr marL="0" indent="0">
              <a:buNone/>
            </a:pPr>
            <a:endParaRPr lang="en-US" sz="2400">
              <a:ea typeface="+mn-lt"/>
              <a:cs typeface="+mn-lt"/>
            </a:endParaRPr>
          </a:p>
          <a:p>
            <a:r>
              <a:rPr lang="en-US" sz="2400">
                <a:ea typeface="+mn-lt"/>
                <a:cs typeface="+mn-lt"/>
              </a:rPr>
              <a:t>Analyzing stress on social media</a:t>
            </a:r>
            <a:endParaRPr lang="en-US" sz="2400">
              <a:cs typeface="Calibri" panose="020F0502020204030204"/>
            </a:endParaRPr>
          </a:p>
          <a:p>
            <a:r>
              <a:rPr lang="en-US" sz="2400">
                <a:ea typeface="+mn-lt"/>
                <a:cs typeface="+mn-lt"/>
              </a:rPr>
              <a:t>The relationship between social media posts and depression levels</a:t>
            </a:r>
          </a:p>
          <a:p>
            <a:endParaRPr lang="en-US" sz="2400">
              <a:cs typeface="Calibri"/>
            </a:endParaRPr>
          </a:p>
          <a:p>
            <a:pPr marL="0" indent="0">
              <a:buNone/>
            </a:pPr>
            <a:r>
              <a:rPr lang="en-US" sz="2400" b="1">
                <a:cs typeface="Calibri"/>
              </a:rPr>
              <a:t>Purpose Of Dataset</a:t>
            </a:r>
          </a:p>
          <a:p>
            <a:pPr marL="0" indent="0">
              <a:buNone/>
            </a:pPr>
            <a:endParaRPr lang="en-US" sz="2400" b="1">
              <a:ea typeface="+mn-lt"/>
              <a:cs typeface="+mn-lt"/>
            </a:endParaRPr>
          </a:p>
          <a:p>
            <a:r>
              <a:rPr lang="en-US" sz="2400">
                <a:ea typeface="+mn-lt"/>
                <a:cs typeface="+mn-lt"/>
              </a:rPr>
              <a:t>The selection of our dataset is directly relevant to our research</a:t>
            </a:r>
            <a:endParaRPr lang="en-US" sz="2400" b="1">
              <a:ea typeface="+mn-lt"/>
              <a:cs typeface="+mn-lt"/>
            </a:endParaRPr>
          </a:p>
          <a:p>
            <a:pPr marL="0" indent="0">
              <a:buNone/>
            </a:pPr>
            <a:r>
              <a:rPr lang="en-US" sz="2400">
                <a:ea typeface="+mn-lt"/>
                <a:cs typeface="+mn-lt"/>
              </a:rPr>
              <a:t> focus on measuring mental health indicators from social media posts.</a:t>
            </a:r>
            <a:endParaRPr lang="en-US" sz="2400" b="1">
              <a:cs typeface="Calibri"/>
            </a:endParaRPr>
          </a:p>
          <a:p>
            <a:r>
              <a:rPr lang="en-US" sz="2400">
                <a:ea typeface="+mn-lt"/>
                <a:cs typeface="+mn-lt"/>
              </a:rPr>
              <a:t>The dataset provides a valuable resource for gaining in-depth insights into social media posts related to mental health.</a:t>
            </a:r>
            <a:endParaRPr lang="en-US" sz="2400">
              <a:cs typeface="Calibri"/>
            </a:endParaRPr>
          </a:p>
          <a:p>
            <a:pPr marL="0" indent="0">
              <a:buNone/>
            </a:pPr>
            <a:endParaRPr lang="en-US" sz="2400" b="1">
              <a:cs typeface="Calibri"/>
            </a:endParaRPr>
          </a:p>
          <a:p>
            <a:endParaRPr lang="en-US" sz="2400">
              <a:cs typeface="Calibri"/>
            </a:endParaRPr>
          </a:p>
          <a:p>
            <a:pPr marL="0" indent="0">
              <a:buNone/>
            </a:pPr>
            <a:endParaRPr lang="en-US" sz="2400">
              <a:cs typeface="Calibri"/>
            </a:endParaRPr>
          </a:p>
        </p:txBody>
      </p:sp>
      <p:pic>
        <p:nvPicPr>
          <p:cNvPr id="4" name="Picture 4">
            <a:extLst>
              <a:ext uri="{FF2B5EF4-FFF2-40B4-BE49-F238E27FC236}">
                <a16:creationId xmlns:a16="http://schemas.microsoft.com/office/drawing/2014/main" id="{DD4C2FBF-61AF-A936-5338-D20552B18B72}"/>
              </a:ext>
            </a:extLst>
          </p:cNvPr>
          <p:cNvPicPr>
            <a:picLocks noChangeAspect="1"/>
          </p:cNvPicPr>
          <p:nvPr/>
        </p:nvPicPr>
        <p:blipFill>
          <a:blip r:embed="rId2"/>
          <a:stretch>
            <a:fillRect/>
          </a:stretch>
        </p:blipFill>
        <p:spPr>
          <a:xfrm>
            <a:off x="8663798" y="1819103"/>
            <a:ext cx="3462066" cy="2141494"/>
          </a:xfrm>
          <a:prstGeom prst="ellipse">
            <a:avLst/>
          </a:prstGeom>
          <a:ln>
            <a:noFill/>
          </a:ln>
          <a:effectLst>
            <a:softEdge rad="112500"/>
          </a:effectLst>
        </p:spPr>
      </p:pic>
      <p:pic>
        <p:nvPicPr>
          <p:cNvPr id="5" name="Picture 5">
            <a:extLst>
              <a:ext uri="{FF2B5EF4-FFF2-40B4-BE49-F238E27FC236}">
                <a16:creationId xmlns:a16="http://schemas.microsoft.com/office/drawing/2014/main" id="{9B855B2B-24A5-E726-0DDA-32E061258933}"/>
              </a:ext>
            </a:extLst>
          </p:cNvPr>
          <p:cNvPicPr>
            <a:picLocks noChangeAspect="1"/>
          </p:cNvPicPr>
          <p:nvPr/>
        </p:nvPicPr>
        <p:blipFill>
          <a:blip r:embed="rId3"/>
          <a:stretch>
            <a:fillRect/>
          </a:stretch>
        </p:blipFill>
        <p:spPr>
          <a:xfrm>
            <a:off x="9023229" y="4450231"/>
            <a:ext cx="2743200" cy="1925690"/>
          </a:xfrm>
          <a:prstGeom prst="rect">
            <a:avLst/>
          </a:prstGeom>
        </p:spPr>
      </p:pic>
    </p:spTree>
    <p:extLst>
      <p:ext uri="{BB962C8B-B14F-4D97-AF65-F5344CB8AC3E}">
        <p14:creationId xmlns:p14="http://schemas.microsoft.com/office/powerpoint/2010/main" val="239734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DD5DC-A254-148C-FFC3-BD60D42C6E8A}"/>
              </a:ext>
            </a:extLst>
          </p:cNvPr>
          <p:cNvSpPr>
            <a:spLocks noGrp="1"/>
          </p:cNvSpPr>
          <p:nvPr>
            <p:ph type="title"/>
          </p:nvPr>
        </p:nvSpPr>
        <p:spPr>
          <a:xfrm>
            <a:off x="1136398" y="457201"/>
            <a:ext cx="10117810" cy="1150470"/>
          </a:xfrm>
        </p:spPr>
        <p:txBody>
          <a:bodyPr anchor="b">
            <a:normAutofit/>
          </a:bodyPr>
          <a:lstStyle/>
          <a:p>
            <a:r>
              <a:rPr lang="en-US" sz="4000">
                <a:latin typeface="Calibri Light"/>
                <a:cs typeface="Calibri Light"/>
              </a:rPr>
              <a:t>Importance of Study</a:t>
            </a:r>
            <a:endParaRPr lang="en-US" sz="4000"/>
          </a:p>
        </p:txBody>
      </p:sp>
      <p:sp>
        <p:nvSpPr>
          <p:cNvPr id="3" name="Content Placeholder 2">
            <a:extLst>
              <a:ext uri="{FF2B5EF4-FFF2-40B4-BE49-F238E27FC236}">
                <a16:creationId xmlns:a16="http://schemas.microsoft.com/office/drawing/2014/main" id="{8C342ECF-9FEF-79EB-02CC-E85A2F4AB9ED}"/>
              </a:ext>
            </a:extLst>
          </p:cNvPr>
          <p:cNvSpPr>
            <a:spLocks noGrp="1"/>
          </p:cNvSpPr>
          <p:nvPr>
            <p:ph idx="1"/>
          </p:nvPr>
        </p:nvSpPr>
        <p:spPr>
          <a:xfrm>
            <a:off x="1150286" y="1980775"/>
            <a:ext cx="6001836" cy="3632824"/>
          </a:xfrm>
        </p:spPr>
        <p:txBody>
          <a:bodyPr vert="horz" lIns="91440" tIns="45720" rIns="91440" bIns="45720" rtlCol="0" anchor="t">
            <a:normAutofit/>
          </a:bodyPr>
          <a:lstStyle/>
          <a:p>
            <a:r>
              <a:rPr lang="en-US" sz="2000">
                <a:ea typeface="+mn-lt"/>
                <a:cs typeface="+mn-lt"/>
              </a:rPr>
              <a:t>The primary goal of our research is to explore the correlation between mental health disorders and social media usage.</a:t>
            </a:r>
          </a:p>
          <a:p>
            <a:endParaRPr lang="en-US" sz="2000">
              <a:cs typeface="Calibri"/>
            </a:endParaRPr>
          </a:p>
          <a:p>
            <a:r>
              <a:rPr lang="en-US" sz="2000">
                <a:ea typeface="+mn-lt"/>
                <a:cs typeface="+mn-lt"/>
              </a:rPr>
              <a:t>The study aims to develop computational models for text analysis.</a:t>
            </a:r>
            <a:endParaRPr lang="en-US" sz="2000">
              <a:cs typeface="Calibri"/>
            </a:endParaRPr>
          </a:p>
        </p:txBody>
      </p:sp>
      <p:pic>
        <p:nvPicPr>
          <p:cNvPr id="4" name="Picture 4">
            <a:extLst>
              <a:ext uri="{FF2B5EF4-FFF2-40B4-BE49-F238E27FC236}">
                <a16:creationId xmlns:a16="http://schemas.microsoft.com/office/drawing/2014/main" id="{43F03CD3-6507-9AA0-F665-40E2FB898296}"/>
              </a:ext>
            </a:extLst>
          </p:cNvPr>
          <p:cNvPicPr>
            <a:picLocks noChangeAspect="1"/>
          </p:cNvPicPr>
          <p:nvPr/>
        </p:nvPicPr>
        <p:blipFill rotWithShape="1">
          <a:blip r:embed="rId2"/>
          <a:srcRect t="192" r="-1" b="7020"/>
          <a:stretch/>
        </p:blipFill>
        <p:spPr>
          <a:xfrm>
            <a:off x="7646838" y="1980775"/>
            <a:ext cx="3748858" cy="3632824"/>
          </a:xfrm>
          <a:prstGeom prst="rect">
            <a:avLst/>
          </a:prstGeom>
        </p:spPr>
      </p:pic>
      <p:sp>
        <p:nvSpPr>
          <p:cNvPr id="11" name="Rectangle 10">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543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0E1A8E-333C-9A4B-B5B1-E33654238E0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Potential Users and Applications</a:t>
            </a:r>
          </a:p>
        </p:txBody>
      </p:sp>
      <p:sp>
        <p:nvSpPr>
          <p:cNvPr id="3" name="Content Placeholder 2">
            <a:extLst>
              <a:ext uri="{FF2B5EF4-FFF2-40B4-BE49-F238E27FC236}">
                <a16:creationId xmlns:a16="http://schemas.microsoft.com/office/drawing/2014/main" id="{ABE874BC-25A7-444E-AAB7-2E4A426FEBDC}"/>
              </a:ext>
            </a:extLst>
          </p:cNvPr>
          <p:cNvSpPr>
            <a:spLocks noGrp="1"/>
          </p:cNvSpPr>
          <p:nvPr>
            <p:ph idx="1"/>
          </p:nvPr>
        </p:nvSpPr>
        <p:spPr>
          <a:xfrm>
            <a:off x="4307052" y="649480"/>
            <a:ext cx="7561761" cy="5546047"/>
          </a:xfrm>
        </p:spPr>
        <p:txBody>
          <a:bodyPr anchor="ctr">
            <a:normAutofit/>
          </a:bodyPr>
          <a:lstStyle/>
          <a:p>
            <a:r>
              <a:rPr lang="en-US" sz="2400">
                <a:ea typeface="+mn-lt"/>
                <a:cs typeface="+mn-lt"/>
              </a:rPr>
              <a:t>Psychologists, neuroscience students, and academics.</a:t>
            </a:r>
            <a:endParaRPr lang="en-US" sz="2400">
              <a:cs typeface="Calibri" panose="020F0502020204030204"/>
            </a:endParaRPr>
          </a:p>
          <a:p>
            <a:pPr marL="0" indent="0">
              <a:buNone/>
            </a:pPr>
            <a:endParaRPr lang="en-US" sz="2400">
              <a:ea typeface="+mn-lt"/>
              <a:cs typeface="+mn-lt"/>
            </a:endParaRPr>
          </a:p>
          <a:p>
            <a:r>
              <a:rPr lang="en-US" sz="2400">
                <a:ea typeface="+mn-lt"/>
                <a:cs typeface="+mn-lt"/>
              </a:rPr>
              <a:t>Social media companies.</a:t>
            </a:r>
            <a:endParaRPr lang="en-US" sz="2400">
              <a:cs typeface="Calibri"/>
            </a:endParaRPr>
          </a:p>
          <a:p>
            <a:pPr marL="0" indent="0">
              <a:buNone/>
            </a:pPr>
            <a:endParaRPr lang="en-US" sz="2400">
              <a:ea typeface="+mn-lt"/>
              <a:cs typeface="+mn-lt"/>
            </a:endParaRPr>
          </a:p>
          <a:p>
            <a:r>
              <a:rPr lang="en-US" sz="2400">
                <a:ea typeface="+mn-lt"/>
                <a:cs typeface="+mn-lt"/>
              </a:rPr>
              <a:t>Social media users.</a:t>
            </a:r>
            <a:endParaRPr lang="en-US" sz="2400"/>
          </a:p>
          <a:p>
            <a:endParaRPr lang="en-US" sz="2000">
              <a:cs typeface="Calibri"/>
            </a:endParaRPr>
          </a:p>
        </p:txBody>
      </p:sp>
    </p:spTree>
    <p:extLst>
      <p:ext uri="{BB962C8B-B14F-4D97-AF65-F5344CB8AC3E}">
        <p14:creationId xmlns:p14="http://schemas.microsoft.com/office/powerpoint/2010/main" val="105488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0EBF7B6F-B56D-598B-3A73-8CC67F4400B1}"/>
              </a:ext>
            </a:extLst>
          </p:cNvPr>
          <p:cNvPicPr>
            <a:picLocks noChangeAspect="1"/>
          </p:cNvPicPr>
          <p:nvPr/>
        </p:nvPicPr>
        <p:blipFill rotWithShape="1">
          <a:blip r:embed="rId2"/>
          <a:srcRect l="17475" r="3422" b="-4"/>
          <a:stretch/>
        </p:blipFill>
        <p:spPr>
          <a:xfrm>
            <a:off x="4038599" y="10"/>
            <a:ext cx="8160026" cy="6875809"/>
          </a:xfrm>
          <a:prstGeom prst="rect">
            <a:avLst/>
          </a:prstGeom>
        </p:spPr>
      </p:pic>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518A51C-AC5C-224B-83E1-BE4285E72E3E}"/>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Source of Data</a:t>
            </a:r>
          </a:p>
        </p:txBody>
      </p:sp>
      <p:sp>
        <p:nvSpPr>
          <p:cNvPr id="3" name="TextBox 2">
            <a:extLst>
              <a:ext uri="{FF2B5EF4-FFF2-40B4-BE49-F238E27FC236}">
                <a16:creationId xmlns:a16="http://schemas.microsoft.com/office/drawing/2014/main" id="{A06F6668-BD27-C2C0-3960-DAEF10E062DE}"/>
              </a:ext>
            </a:extLst>
          </p:cNvPr>
          <p:cNvSpPr txBox="1"/>
          <p:nvPr/>
        </p:nvSpPr>
        <p:spPr>
          <a:xfrm>
            <a:off x="4294678" y="2094479"/>
            <a:ext cx="7662172" cy="2394588"/>
          </a:xfrm>
          <a:prstGeom prst="rect">
            <a:avLst/>
          </a:prstGeom>
          <a:solidFill>
            <a:schemeClr val="bg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buFont typeface="Arial"/>
              <a:buChar char="•"/>
            </a:pPr>
            <a:r>
              <a:rPr lang="en-US" sz="2400">
                <a:ea typeface="+mn-lt"/>
                <a:cs typeface="+mn-lt"/>
              </a:rPr>
              <a:t>Two primary sources: Reddit and Kaggle</a:t>
            </a:r>
            <a:endParaRPr lang="en-US" sz="2400">
              <a:cs typeface="Calibri" panose="020F0502020204030204"/>
            </a:endParaRPr>
          </a:p>
          <a:p>
            <a:pPr>
              <a:buFont typeface="Arial"/>
              <a:buChar char="•"/>
            </a:pPr>
            <a:endParaRPr lang="en-US" sz="2400">
              <a:cs typeface="Calibri" panose="020F0502020204030204"/>
            </a:endParaRPr>
          </a:p>
          <a:p>
            <a:pPr>
              <a:buFont typeface="Arial"/>
              <a:buChar char="•"/>
            </a:pPr>
            <a:r>
              <a:rPr lang="en-US" sz="2400">
                <a:ea typeface="+mn-lt"/>
                <a:cs typeface="+mn-lt"/>
              </a:rPr>
              <a:t>The Reddit data was obtained using the Reddit API</a:t>
            </a:r>
            <a:endParaRPr lang="en-US" sz="2400">
              <a:cs typeface="Calibri"/>
            </a:endParaRPr>
          </a:p>
          <a:p>
            <a:pPr>
              <a:buFont typeface="Arial"/>
              <a:buChar char="•"/>
            </a:pPr>
            <a:endParaRPr lang="en-US" sz="2400">
              <a:cs typeface="Calibri"/>
            </a:endParaRPr>
          </a:p>
          <a:p>
            <a:pPr marL="285750" indent="-285750">
              <a:buFont typeface="Arial"/>
              <a:buChar char="•"/>
            </a:pPr>
            <a:r>
              <a:rPr lang="en-US" sz="2400">
                <a:ea typeface="+mn-lt"/>
                <a:cs typeface="+mn-lt"/>
              </a:rPr>
              <a:t>the Kaggle dataset was directly downloaded from the Kaggle website. </a:t>
            </a:r>
            <a:endParaRPr lang="en-US" sz="2400"/>
          </a:p>
        </p:txBody>
      </p:sp>
    </p:spTree>
    <p:extLst>
      <p:ext uri="{BB962C8B-B14F-4D97-AF65-F5344CB8AC3E}">
        <p14:creationId xmlns:p14="http://schemas.microsoft.com/office/powerpoint/2010/main" val="3298431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bulbs with a yellow one standing out">
            <a:extLst>
              <a:ext uri="{FF2B5EF4-FFF2-40B4-BE49-F238E27FC236}">
                <a16:creationId xmlns:a16="http://schemas.microsoft.com/office/drawing/2014/main" id="{5D4D1FF2-82AB-130B-7ECE-2E8BA1405927}"/>
              </a:ext>
            </a:extLst>
          </p:cNvPr>
          <p:cNvPicPr>
            <a:picLocks noChangeAspect="1"/>
          </p:cNvPicPr>
          <p:nvPr/>
        </p:nvPicPr>
        <p:blipFill rotWithShape="1">
          <a:blip r:embed="rId2"/>
          <a:srcRect l="20405" r="493" b="-4"/>
          <a:stretch/>
        </p:blipFill>
        <p:spPr>
          <a:xfrm>
            <a:off x="4038599" y="10"/>
            <a:ext cx="8160026" cy="6875809"/>
          </a:xfrm>
          <a:prstGeom prst="rect">
            <a:avLst/>
          </a:prstGeom>
        </p:spPr>
      </p:pic>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CC1219-0C6D-034C-B5AE-66B28FE2AF5A}"/>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Approach to Acquiring the Data</a:t>
            </a:r>
          </a:p>
        </p:txBody>
      </p:sp>
    </p:spTree>
    <p:extLst>
      <p:ext uri="{BB962C8B-B14F-4D97-AF65-F5344CB8AC3E}">
        <p14:creationId xmlns:p14="http://schemas.microsoft.com/office/powerpoint/2010/main" val="2249389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BEF5C-EFE9-8B40-15B7-7F1528B63427}"/>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cs typeface="Calibri Light"/>
              </a:rPr>
              <a:t>Acquiring the Data</a:t>
            </a:r>
            <a:endParaRPr lang="en-US" sz="4000">
              <a:solidFill>
                <a:srgbClr val="FFFFFF"/>
              </a:solidFill>
            </a:endParaRPr>
          </a:p>
        </p:txBody>
      </p:sp>
      <p:graphicFrame>
        <p:nvGraphicFramePr>
          <p:cNvPr id="33" name="Content Placeholder 2">
            <a:extLst>
              <a:ext uri="{FF2B5EF4-FFF2-40B4-BE49-F238E27FC236}">
                <a16:creationId xmlns:a16="http://schemas.microsoft.com/office/drawing/2014/main" id="{AD64788D-2815-1139-77BE-3521150D3937}"/>
              </a:ext>
            </a:extLst>
          </p:cNvPr>
          <p:cNvGraphicFramePr/>
          <p:nvPr>
            <p:extLst>
              <p:ext uri="{D42A27DB-BD31-4B8C-83A1-F6EECF244321}">
                <p14:modId xmlns:p14="http://schemas.microsoft.com/office/powerpoint/2010/main" val="112848329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548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33">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35">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2C33B-C395-284A-8535-98395D1F6E71}"/>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Approach to Preprocessing Data</a:t>
            </a:r>
          </a:p>
        </p:txBody>
      </p:sp>
      <p:graphicFrame>
        <p:nvGraphicFramePr>
          <p:cNvPr id="51" name="Content Placeholder 2">
            <a:extLst>
              <a:ext uri="{FF2B5EF4-FFF2-40B4-BE49-F238E27FC236}">
                <a16:creationId xmlns:a16="http://schemas.microsoft.com/office/drawing/2014/main" id="{A79257CE-BE1C-4409-9727-06B9D3B83657}"/>
              </a:ext>
            </a:extLst>
          </p:cNvPr>
          <p:cNvGraphicFramePr>
            <a:graphicFrameLocks noGrp="1"/>
          </p:cNvGraphicFramePr>
          <p:nvPr>
            <p:ph idx="1"/>
            <p:extLst>
              <p:ext uri="{D42A27DB-BD31-4B8C-83A1-F6EECF244321}">
                <p14:modId xmlns:p14="http://schemas.microsoft.com/office/powerpoint/2010/main" val="235007595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209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F4108E-11E5-431B-247B-78FC3813A5D3}"/>
              </a:ext>
            </a:extLst>
          </p:cNvPr>
          <p:cNvSpPr>
            <a:spLocks noGrp="1"/>
          </p:cNvSpPr>
          <p:nvPr>
            <p:ph type="title"/>
          </p:nvPr>
        </p:nvSpPr>
        <p:spPr>
          <a:xfrm>
            <a:off x="838200" y="1195697"/>
            <a:ext cx="3200400" cy="4238118"/>
          </a:xfrm>
        </p:spPr>
        <p:txBody>
          <a:bodyPr>
            <a:normAutofit/>
          </a:bodyPr>
          <a:lstStyle/>
          <a:p>
            <a:r>
              <a:rPr lang="en-US">
                <a:solidFill>
                  <a:schemeClr val="bg1"/>
                </a:solidFill>
                <a:cs typeface="Calibri Light"/>
              </a:rPr>
              <a:t>Data Cleaning</a:t>
            </a:r>
            <a:endParaRPr lang="en-US">
              <a:solidFill>
                <a:schemeClr val="bg1"/>
              </a:solidFill>
            </a:endParaRP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4"/>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5" name="Content Placeholder 2">
            <a:extLst>
              <a:ext uri="{FF2B5EF4-FFF2-40B4-BE49-F238E27FC236}">
                <a16:creationId xmlns:a16="http://schemas.microsoft.com/office/drawing/2014/main" id="{99513A58-F2BF-C051-E36C-C0AD82C84F5B}"/>
              </a:ext>
            </a:extLst>
          </p:cNvPr>
          <p:cNvGraphicFramePr>
            <a:graphicFrameLocks noGrp="1"/>
          </p:cNvGraphicFramePr>
          <p:nvPr>
            <p:ph idx="1"/>
            <p:extLst>
              <p:ext uri="{D42A27DB-BD31-4B8C-83A1-F6EECF244321}">
                <p14:modId xmlns:p14="http://schemas.microsoft.com/office/powerpoint/2010/main" val="4252925503"/>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888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UNVEILING SENTIMENT: A COMPREHENSIVE API-DRIVEN WORKFLOW FOR SENTIMENT ANALYSIS OF SOCIAL MEDIA DATA </vt:lpstr>
      <vt:lpstr>Introduction and Purpose of Dataset</vt:lpstr>
      <vt:lpstr>Importance of Study</vt:lpstr>
      <vt:lpstr>Potential Users and Applications</vt:lpstr>
      <vt:lpstr>Source of Data</vt:lpstr>
      <vt:lpstr>Approach to Acquiring the Data</vt:lpstr>
      <vt:lpstr>Acquiring the Data</vt:lpstr>
      <vt:lpstr>Approach to Preprocessing Data</vt:lpstr>
      <vt:lpstr>Data Cleaning</vt:lpstr>
      <vt:lpstr>Data Insights</vt:lpstr>
      <vt:lpstr>Data Insights</vt:lpstr>
      <vt:lpstr>Distribution Approach</vt:lpstr>
      <vt:lpstr>Discussion of Access Rights</vt:lpstr>
      <vt:lpstr>Issues and Limitations</vt:lpstr>
      <vt:lpstr>Team and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MacLellan,Christopher</dc:creator>
  <cp:revision>3</cp:revision>
  <dcterms:created xsi:type="dcterms:W3CDTF">2020-11-27T17:46:31Z</dcterms:created>
  <dcterms:modified xsi:type="dcterms:W3CDTF">2023-06-18T18:38:54Z</dcterms:modified>
</cp:coreProperties>
</file>