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24742775" cy="13716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36240" y="694800"/>
            <a:ext cx="618516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перемещения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страницы щёлкните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</a:t>
            </a:r>
            <a:r>
              <a:rPr b="0" lang="ru-RU" sz="2000" spc="-1" strike="noStrike">
                <a:latin typeface="Arial"/>
              </a:rPr>
              <a:t>формата </a:t>
            </a:r>
            <a:r>
              <a:rPr b="0" lang="ru-RU" sz="2000" spc="-1" strike="noStrike">
                <a:latin typeface="Arial"/>
              </a:rPr>
              <a:t>примечаний </a:t>
            </a:r>
            <a:r>
              <a:rPr b="0" lang="ru-RU" sz="2000" spc="-1" strike="noStrike">
                <a:latin typeface="Arial"/>
              </a:rPr>
              <a:t>щёлкните </a:t>
            </a:r>
            <a:r>
              <a:rPr b="0" lang="ru-RU" sz="2000" spc="-1" strike="noStrike">
                <a:latin typeface="Arial"/>
              </a:rPr>
              <a:t>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 type="dt" idx="10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 type="ftr" idx="11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8" name="PlaceHolder 6"/>
          <p:cNvSpPr>
            <a:spLocks noGrp="1"/>
          </p:cNvSpPr>
          <p:nvPr>
            <p:ph type="sldNum" idx="12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B263401-0C29-4A69-921D-CC3739DF7E48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Опишите как первичные,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так и вторичные источники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вашего исследования. 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ldImg"/>
          </p:nvPr>
        </p:nvSpPr>
        <p:spPr>
          <a:xfrm>
            <a:off x="336600" y="685800"/>
            <a:ext cx="61844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ldImg"/>
          </p:nvPr>
        </p:nvSpPr>
        <p:spPr>
          <a:xfrm>
            <a:off x="336600" y="685800"/>
            <a:ext cx="61844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 проблеме можно условно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выделить два компонента -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практический 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теоретический.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Практический компонент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описывает существующие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противоречия, разрыв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реальности и целевого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состояния в разных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сферах. Он очень тесно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связан с актуальностью  -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когда вы отвечаете на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вопросы, почему ваше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исследование актуально 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почему им нужно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заниматься прямо сейчас, а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не через, например, год, вы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приводите статистику,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релевантные экспертные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мнения, аргументы из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вторичных источников или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из непосредственного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опыта - и таким образом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обостряете проблему.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Теоретический компонент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проблемы описывает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изученность противоречия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или определенного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феномена (практического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компонента) в научной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литературе и пробел 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предыдущих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исследованиях в этом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направлении. Корректно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выделить теоретический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компонент можно только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после погружения 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литературный обзор 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изучения релевантных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научных источников.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Рекомендованный объем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изучения вторичных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источников для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литературного обзора - не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менее 30. Изучив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источники, вы заметите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пробел 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исследовательских знаниях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- что еще не изучено по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вашей теме. Из этого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рождается ваш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исследовательский вопрос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- один или несколько.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Теоретический компонент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проблемы тесно связан с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новизной исследования -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формулируя новизну, вы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опишете, что нового есть 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вашем подходе к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исследованию, объекте или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предмете - и, впоследствии,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 его результатах. 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Обратите внимание: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элементы исследования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(цель, задачи, новизна,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актуальность и др) не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статичны. Продвигаясь 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своих изысканиях, вы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должны периодически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сверять часы: ваши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элементы все еще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актуальны? Они все еще не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противоречат друг другу? 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если вы замечаете, что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логика исследования в ходе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изысканий нарушена -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обновляйте формулировки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ваших элементов. </a:t>
            </a:r>
            <a:endParaRPr b="0" lang="ru-RU" sz="11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ldImg"/>
          </p:nvPr>
        </p:nvSpPr>
        <p:spPr>
          <a:xfrm>
            <a:off x="336600" y="685800"/>
            <a:ext cx="61844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Литературный обзор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должен быть лаконичным 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четким, с акцентом на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ключевые идеи и пробелы 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существующих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исследованиях.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Перечислите основные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выводы, которые вы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сделали на основе анализа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литературы, и укажите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важные исследования,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которые поддерживают или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развивают вашу тему.</a:t>
            </a:r>
            <a:endParaRPr b="0" lang="ru-RU" sz="11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Ключевые выводы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из анализа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литературы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Сформулируйте 2-3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ключевых инсайта,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которые определяют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направление вашего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исследования.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Пример: "Анализ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показал, что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большинство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исследований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фокусируются на X,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но недостаточно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внимания уделяется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Y."</a:t>
            </a:r>
            <a:endParaRPr b="0" lang="ru-RU" sz="11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Основные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исследования и их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вклад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: Перечислите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2-3 важные работы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или авторов, кратко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объясняя их вклад 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изучаемую тему.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Пример: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"Исследование X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(2020) показало, что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внедрение Y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увеличивает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эффективность Z на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15%."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Пример: "Работа Y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(2019) акцентирует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внимание на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недостатках подхода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A, предлагая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альтернативные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методы."</a:t>
            </a:r>
            <a:endParaRPr b="0" lang="ru-RU" sz="11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Пробелы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: Укажите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на существующие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пробелы или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недостатки 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анализируемых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работах, источниках,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которые ваше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исследование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поможет устранить.</a:t>
            </a:r>
            <a:br>
              <a:rPr sz="1100"/>
            </a:b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Пример: "Несмотря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на значительный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вклад в изучение X,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остается мало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изученной область Y,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что открывает новые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перспективы для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исследования."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Литературный обзор на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слайде должен четко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отражать основные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концепции и текущие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пробелы в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исследовательской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области. Это позволит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акцентировать внимание на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ключевых вызовах 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необходимости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дальнейшего изучения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темы."</a:t>
            </a: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Img"/>
          </p:nvPr>
        </p:nvSpPr>
        <p:spPr>
          <a:xfrm>
            <a:off x="336600" y="685800"/>
            <a:ext cx="61844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11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sldImg"/>
          </p:nvPr>
        </p:nvSpPr>
        <p:spPr>
          <a:xfrm>
            <a:off x="336600" y="685800"/>
            <a:ext cx="618444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8F1CCA-76CA-4B18-8E09-82A68A0EA1D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4CC936C-6012-410C-A2ED-CB9D0A55AE23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43C5BD-E2F3-4EEF-9A02-A531FDB8F0EA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CC7E420-95F9-4D53-9BA9-744A424081BE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883080" y="560160"/>
            <a:ext cx="23092920" cy="1368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529B88-35A4-427F-BC35-224CAF27ABE8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A284F0-E0D1-4527-8B1D-098BAF9B4042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83F81FC-2B1E-4A28-8869-8C1705D87429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CDD383-BAA2-4C1F-AB2A-5D5D6DCFEF68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4D0EB9-EA5F-497A-AE06-8EB8F39A3309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67988F-6A63-4AD6-8D14-2F883561B9F8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272916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452700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93132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/>
          </p:nvPr>
        </p:nvSpPr>
        <p:spPr>
          <a:xfrm>
            <a:off x="272916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/>
          </p:nvPr>
        </p:nvSpPr>
        <p:spPr>
          <a:xfrm>
            <a:off x="452700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6B04ACA-9C2A-4752-A08E-F8E50E961D9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336C4D-4C17-49F4-A499-1CDB41CEF04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272916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2700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93132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272916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452700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CDEA26-1567-4F1B-AC9A-5B933D97D68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FE331D-27EB-4B72-8A95-89FB2CAE07B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48AB63-222C-45AA-81B1-972711077B1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A925DD-175F-4B73-AB01-43E2B87538E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72968F-E45A-46B2-BBFF-0C4E224DEF3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F25B43-416E-45CC-A7D5-1901167D900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83080" y="560160"/>
            <a:ext cx="23092920" cy="1368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01FCAB-D15D-4B01-A7C3-B6EEB8EE735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AD96B5-585A-4E0E-981E-210E954F9DA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47E3645-BA2B-4415-8BEB-5C978179F426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A66A79-1D7C-4C62-9FBB-A052A2EA1168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A14401-0657-4596-9CC8-9186F267FC1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3D93A4-0614-4627-B2A4-BF8B9A48BBB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1BCDC1-0B2F-4EB5-BFA9-B700C87EA31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272916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2700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93132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272916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452700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088E0E-A912-45EC-BE2D-6AD06190A25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53FCF5-1DED-4841-A3AC-AC9AC6E6E64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526C48-8D6E-4E56-BA45-E0251986806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05D962-2518-4186-ACC3-CF7054437016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151C80-A4DA-497A-B3D4-12CED1AB5FC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506ADB-793C-4C03-94C0-B11735C9525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FDFA4E-170E-4CC5-B44F-9E025E4AB760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883080" y="560160"/>
            <a:ext cx="23092920" cy="1368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D39CB7-B25B-4EA1-BC9E-144C5FE6998D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F099D1-B35D-4D8F-AC05-C7380E0206F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5A51B3-628A-45DC-B318-31A54A2459C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62B116-2618-49FA-BCA3-CD3A9C24E57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F51383-5394-41DD-B527-43E3C0CAE85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8ABF0C-0A0C-4C64-8217-F0E6B3196F7B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272916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2700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93132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272916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452700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293146-BA57-45BF-925D-44A2C24AF69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6BC7945-D00D-485F-B092-BEC668A3FC0F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65A7B1-8E46-4B2D-9AD2-2690EC09B133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33AF516-A046-498A-BFE3-EDF51800579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25B5A0-1761-4BBA-8438-238DF52F5E0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1BF687-DDA2-4A77-84BF-1221BDE35A05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F0C9EBD-26F4-4E5D-AF36-EFF469160782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83080" y="560160"/>
            <a:ext cx="23092920" cy="1368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DD937A6-C3F5-454F-B5CF-BDD49F396567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2F30102-A544-4D96-B4A1-23B34240F47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042AC86-9908-418B-AD52-31BF5242EEE9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9165EB-DB8C-4509-A2E1-363F389CA62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CE9ED96-8453-4C17-8E05-9082FB21B9CF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BCA504B-261A-4CF7-9BCA-B3DA9DB574C6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272916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2700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93132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272916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452700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9AF3B20-1B7A-494C-9DC1-F74C05515746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4B6708-AC5B-4823-8CD9-188AE37F4F0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7BCBB7-8387-4695-A808-AEB7B0872362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C28C24-6638-4366-A829-16F9B88AFB2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DE555C-D7ED-40A9-A8A1-06949D7DE3B4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132DEC-D7C9-48B5-8EF2-DB85391EF37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E8D54A-E882-48CD-A5B1-3AC475EE86C6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883080" y="560160"/>
            <a:ext cx="23092920" cy="1368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E2E046-4314-4CDD-8394-65B59E16AF3E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9F3009-43E0-4BE5-8276-81EAEB108081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CDC69F-A713-4B5F-AEA2-886F8B20CC5A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B17C5E-FD71-4A7B-B082-CEBC932DE94D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02E001-647B-4043-852E-0CC3319B1008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39AC2F-E7AE-43D7-BFFC-49878055B52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83080" y="560160"/>
            <a:ext cx="23092920" cy="1368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4B9812-8425-4FB1-9A96-DE8E46EB182A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272916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52700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93132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/>
          </p:nvPr>
        </p:nvSpPr>
        <p:spPr>
          <a:xfrm>
            <a:off x="272916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7"/>
          <p:cNvSpPr>
            <a:spLocks noGrp="1"/>
          </p:cNvSpPr>
          <p:nvPr>
            <p:ph/>
          </p:nvPr>
        </p:nvSpPr>
        <p:spPr>
          <a:xfrm>
            <a:off x="452700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BB5662-8C95-413E-A3EC-E5EA31535CCC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2E6094-C6B9-400A-85E3-A841E16D72F3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02E156-6BAC-4B5B-AD89-9B68A8B5EB7D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4C912F-9E62-49EC-9A57-44B838B1E2A5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1B887B-7D39-48EA-A6A1-0CE0AE2FC1E7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41C734-8374-4476-A5DC-3F4AB081C2BA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883080" y="560160"/>
            <a:ext cx="23092920" cy="1368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062D6A-6FB1-4B52-8F52-D308C29020F0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6B455E-13B5-4F4E-9A97-3AD7C0CD53FE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946767-3128-4566-963A-8EC7471DDCDA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E4A6DD-85D7-4951-B5ED-6EA150F43AE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24166B8-4A88-45D0-839F-C46244B2A9EE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2E79FA-2403-4C1C-BCB1-718250A99B02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C0C238-D261-4AD9-B022-B0B862B3D3EF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272916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452700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93132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272916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452700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D5778F-8F42-493A-8793-4AE6189AC0C7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DD5D53B7-3711-4F39-97F9-36A60EC2ED0A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F2DD2CF-6734-4954-9FA8-2A1B1FFC61AC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BD0D478-84D9-4201-8B99-2B0335D3612F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1759149-E417-4441-BF8F-FBC28FBAE94B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6FC37CA-5536-413A-AD28-6EBA6C0971D6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883080" y="560160"/>
            <a:ext cx="23092920" cy="1368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98CCD26-D5CE-40FC-A0A9-2F36E4C9D5EF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E45434D-ED96-4410-A92A-28720743944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0249159-8F4A-4D07-9DD7-5FB446E69C17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221B8E8-8ED1-4746-9630-5469CF43F5A0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00AC7C1-C222-4C35-94CE-FCA515E61BD4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D90AFFD-2FB0-4C93-B16B-FD0D10DDDB46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F1D0B94-30AF-4520-94E9-41C08D12F3A9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272916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52700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93132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/>
          </p:nvPr>
        </p:nvSpPr>
        <p:spPr>
          <a:xfrm>
            <a:off x="272916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/>
          </p:nvPr>
        </p:nvSpPr>
        <p:spPr>
          <a:xfrm>
            <a:off x="452700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60E8275-FA1E-48AA-9472-AC9A29BACBD9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0D3757-EF1E-48CE-B223-3A7C75D94886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2EF255-18CB-46FF-93C2-D122C335F357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0CBB62-600A-4CA6-AD25-E3124679F413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18C206-A38C-4B48-B954-59363BF8918F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16B45C-95A1-419A-87D8-F675D58F692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85F3129-28F3-461C-99D4-023BF4204417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883080" y="560160"/>
            <a:ext cx="23092920" cy="1368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7A9AFB-BE21-4356-B92B-E0C4682F5579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3D5F72-1312-4139-AC28-15EB961F35A8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B6D42F-6084-4AE5-A3CD-3FDD47602E29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537106-FD5B-4468-AD6C-ABB7A0241872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931320" y="8181720"/>
            <a:ext cx="531684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C74B9E-3B01-4BEF-B49B-E37E39D42C49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3655800" y="390528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93132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3655800" y="8181720"/>
            <a:ext cx="259452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F6C3B3-C760-4096-BAD4-D889813A9443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272916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4527000" y="390528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93132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/>
          </p:nvPr>
        </p:nvSpPr>
        <p:spPr>
          <a:xfrm>
            <a:off x="272916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/>
          </p:nvPr>
        </p:nvSpPr>
        <p:spPr>
          <a:xfrm>
            <a:off x="4527000" y="8181720"/>
            <a:ext cx="1711800" cy="39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F90F36-F373-40A2-A49E-94DB193E5B94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DF89335-25FA-4B7D-8654-F87200A11423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F4F209-5089-42BD-AF31-2C5AD93E4FAB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0E62AD-A577-4688-AA22-E96CD8DCD54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43480" y="5706000"/>
            <a:ext cx="23055480" cy="224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Для правки текста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заглавия щёлкните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E3C0630-1990-4B60-A5D3-FC4EEA140F73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36960" y="3209400"/>
            <a:ext cx="222681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79840" y="55728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прав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ки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текс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та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загл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авия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щёл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книт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шью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31320" y="3905280"/>
            <a:ext cx="711936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5E99285-BFB4-462E-BF73-5D42A3FA8600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577720" y="3905280"/>
            <a:ext cx="711936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610680" y="6760080"/>
            <a:ext cx="5760360" cy="573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43480" y="2753640"/>
            <a:ext cx="23055480" cy="4464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Дл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пр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ав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ки 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те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кст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а 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заг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ла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ви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щё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лк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ни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те 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шь</a:t>
            </a:r>
            <a:r>
              <a:rPr b="0" lang="ru-RU" sz="130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1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3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D7010E4-86DD-4BCD-AE95-89E5C8C6FCB9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1236960" y="3209400"/>
            <a:ext cx="222681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79840" y="55728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прав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ки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текс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та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загл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авия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щёл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книт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шью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31320" y="3905280"/>
            <a:ext cx="711936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4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772460F-0634-4660-A398-F3A4C8986290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8577720" y="3905280"/>
            <a:ext cx="711936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16224120" y="3905280"/>
            <a:ext cx="711936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прав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ки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текс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та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загл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авия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щёл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книт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шью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5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D4EB2A7-9904-4FA9-BC86-71E7AAA43367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12257640" y="3905280"/>
            <a:ext cx="531972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660348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17892720" y="3905280"/>
            <a:ext cx="531972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Д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п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р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с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з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г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а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в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я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щ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ё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н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и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е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м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ы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ш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ь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93132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6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25123B7-3751-440C-9DF6-97E67AF6C9E4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12257640" y="3905280"/>
            <a:ext cx="531972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6603480" y="3905280"/>
            <a:ext cx="531684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17892720" y="3905280"/>
            <a:ext cx="531972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8236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Для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прав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ки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текс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та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загл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авия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щёл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книт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е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шью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931320" y="3905280"/>
            <a:ext cx="1079172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7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05EA305-2C76-44C0-8DE6-3829467ED635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body"/>
          </p:nvPr>
        </p:nvSpPr>
        <p:spPr>
          <a:xfrm>
            <a:off x="12235680" y="3905280"/>
            <a:ext cx="1079172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43480" y="5706000"/>
            <a:ext cx="23055480" cy="2244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Дл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пра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вки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тек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ста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заг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лав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ия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щё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лкн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ите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шь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Num" idx="8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5A8F172-D0EC-47FC-83B8-2F53D11B7613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1236960" y="3209400"/>
            <a:ext cx="22268160" cy="79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882360" y="56016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Дл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пра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вки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тек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ста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заг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лав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ия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щё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лкн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ите 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мы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шь</a:t>
            </a:r>
            <a:r>
              <a:rPr b="0" lang="ru-RU" sz="8500" spc="-1" strike="noStrike">
                <a:solidFill>
                  <a:srgbClr val="000000"/>
                </a:solidFill>
                <a:latin typeface="Arial"/>
              </a:rPr>
              <a:t>ю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931320" y="3905280"/>
            <a:ext cx="1079172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уровень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9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2C2BF1C-4AD6-43AB-8959-7C6D5B108090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12235680" y="3905280"/>
            <a:ext cx="10791720" cy="8187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190;p2" descr=""/>
          <p:cNvPicPr/>
          <p:nvPr/>
        </p:nvPicPr>
        <p:blipFill>
          <a:blip r:embed="rId2"/>
          <a:stretch/>
        </p:blipFill>
        <p:spPr>
          <a:xfrm>
            <a:off x="21228480" y="1025280"/>
            <a:ext cx="2437560" cy="738000"/>
          </a:xfrm>
          <a:prstGeom prst="rect">
            <a:avLst/>
          </a:prstGeom>
          <a:ln w="0">
            <a:noFill/>
          </a:ln>
        </p:spPr>
      </p:pic>
      <p:sp>
        <p:nvSpPr>
          <p:cNvPr id="370" name="PlaceHolder 1"/>
          <p:cNvSpPr>
            <a:spLocks noGrp="1"/>
          </p:cNvSpPr>
          <p:nvPr>
            <p:ph type="subTitle"/>
          </p:nvPr>
        </p:nvSpPr>
        <p:spPr>
          <a:xfrm>
            <a:off x="360000" y="9838440"/>
            <a:ext cx="23490720" cy="312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Вып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олни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л: </a:t>
            </a:r>
            <a:r>
              <a:rPr b="0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Кайд</a:t>
            </a:r>
            <a:r>
              <a:rPr b="0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а </a:t>
            </a:r>
            <a:r>
              <a:rPr b="0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Анат</a:t>
            </a:r>
            <a:r>
              <a:rPr b="0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олий </a:t>
            </a:r>
            <a:r>
              <a:rPr b="0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Серг</a:t>
            </a:r>
            <a:r>
              <a:rPr b="0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ееви</a:t>
            </a:r>
            <a:r>
              <a:rPr b="0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ч</a:t>
            </a:r>
            <a:endParaRPr b="0" lang="ru-RU" sz="5000" spc="-1" strike="noStrike">
              <a:latin typeface="Arial"/>
            </a:endParaRPr>
          </a:p>
          <a:p>
            <a:pPr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Науч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ный 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руко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води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тель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: 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Глин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ский 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Анд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рей 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Вла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дим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иров</a:t>
            </a:r>
            <a:r>
              <a:rPr b="1" lang="en-US" sz="5000" spc="-1" strike="noStrike">
                <a:solidFill>
                  <a:srgbClr val="ffffff"/>
                </a:solidFill>
                <a:latin typeface="Montserrat"/>
                <a:ea typeface="Montserrat"/>
              </a:rPr>
              <a:t>ич</a:t>
            </a:r>
            <a:endParaRPr b="0" lang="ru-RU" sz="5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5000" spc="-1" strike="noStrike">
              <a:latin typeface="Arial"/>
            </a:endParaRPr>
          </a:p>
          <a:p>
            <a:pPr algn="r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50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title"/>
          </p:nvPr>
        </p:nvSpPr>
        <p:spPr>
          <a:xfrm>
            <a:off x="843480" y="2753640"/>
            <a:ext cx="23055480" cy="446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Раз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ра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бот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ка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инт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ел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ле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кту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аль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но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й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сис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те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мы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ана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лиз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а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пат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ент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ов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хи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ми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чес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ко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й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отр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асл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и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дл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я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пр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ед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ста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вле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ния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да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нн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ых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в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стр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укт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ур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ир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ова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нн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ом 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ви</a:t>
            </a:r>
            <a:r>
              <a:rPr b="1" lang="en-US" sz="7200" spc="-1" strike="noStrike">
                <a:solidFill>
                  <a:srgbClr val="ffffff"/>
                </a:solidFill>
                <a:latin typeface="Montserrat"/>
                <a:ea typeface="Montserrat"/>
              </a:rPr>
              <a:t>де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 txBox="1"/>
          <p:nvPr/>
        </p:nvSpPr>
        <p:spPr>
          <a:xfrm>
            <a:off x="180000" y="180000"/>
            <a:ext cx="7461000" cy="75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ИСТО</a:t>
            </a:r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ЧНИ</a:t>
            </a:r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КИ </a:t>
            </a:r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ДАН</a:t>
            </a:r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НЫХ</a:t>
            </a:r>
            <a:endParaRPr b="0" lang="ru-RU" sz="4500" spc="-1" strike="noStrike">
              <a:latin typeface="Arial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4196160" y="8731440"/>
            <a:ext cx="18072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405" name=""/>
          <p:cNvGraphicFramePr/>
          <p:nvPr/>
        </p:nvGraphicFramePr>
        <p:xfrm>
          <a:off x="452520" y="1069200"/>
          <a:ext cx="5075280" cy="4319280"/>
        </p:xfrm>
        <a:graphic>
          <a:graphicData uri="http://schemas.openxmlformats.org/drawingml/2006/table">
            <a:tbl>
              <a:tblPr/>
              <a:tblGrid>
                <a:gridCol w="2537640"/>
                <a:gridCol w="2532960"/>
              </a:tblGrid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1" lang="ru-RU" sz="1800" spc="-1" strike="noStrike">
                          <a:latin typeface="Arial"/>
                        </a:rPr>
                        <a:t>Catalyst type: </a:t>
                      </a:r>
                      <a:endParaRPr b="1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1" lang="ru-RU" sz="1800" spc="-1" strike="noStrike">
                          <a:latin typeface="Arial"/>
                        </a:rPr>
                        <a:t>PE: ZN on </a:t>
                      </a:r>
                      <a:r>
                        <a:rPr b="1" lang="ru-RU" sz="1800" spc="-1" strike="noStrike">
                          <a:latin typeface="Arial"/>
                        </a:rPr>
                        <a:t>SiO2</a:t>
                      </a:r>
                      <a:endParaRPr b="1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1" lang="ru-RU" sz="1800" spc="-1" strike="noStrike">
                          <a:latin typeface="Arial"/>
                        </a:rPr>
                        <a:t>KEY WORDS:</a:t>
                      </a:r>
                      <a:endParaRPr b="1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1" lang="ru-RU" sz="1800" spc="-1" strike="noStrike">
                          <a:latin typeface="Arial"/>
                        </a:rPr>
                        <a:t>T/A/C/D: </a:t>
                      </a:r>
                      <a:r>
                        <a:rPr b="1" lang="ru-RU" sz="1800" spc="-1" strike="noStrike">
                          <a:latin typeface="Arial"/>
                        </a:rPr>
                        <a:t>(((((Ziegler-</a:t>
                      </a:r>
                      <a:r>
                        <a:rPr b="1" lang="ru-RU" sz="1800" spc="-1" strike="noStrike">
                          <a:latin typeface="Arial"/>
                        </a:rPr>
                        <a:t>Natta catalyst+) </a:t>
                      </a:r>
                      <a:r>
                        <a:rPr b="1" lang="ru-RU" sz="1800" spc="-1" strike="noStrike">
                          <a:latin typeface="Arial"/>
                        </a:rPr>
                        <a:t>or (silica?</a:t>
                      </a:r>
                      <a:r>
                        <a:rPr b="1" lang="ru-RU" sz="1800" spc="-1" strike="noStrike">
                          <a:latin typeface="Arial"/>
                        </a:rPr>
                        <a:t>supported </a:t>
                      </a:r>
                      <a:r>
                        <a:rPr b="1" lang="ru-RU" sz="1800" spc="-1" strike="noStrike">
                          <a:latin typeface="Arial"/>
                        </a:rPr>
                        <a:t>Ziegler-Natta </a:t>
                      </a:r>
                      <a:r>
                        <a:rPr b="1" lang="ru-RU" sz="1800" spc="-1" strike="noStrike">
                          <a:latin typeface="Arial"/>
                        </a:rPr>
                        <a:t>catalyst+)) and </a:t>
                      </a:r>
                      <a:r>
                        <a:rPr b="1" lang="ru-RU" sz="1800" spc="-1" strike="noStrike">
                          <a:latin typeface="Arial"/>
                        </a:rPr>
                        <a:t>(titanium </a:t>
                      </a:r>
                      <a:r>
                        <a:rPr b="1" lang="ru-RU" sz="1800" spc="-1" strike="noStrike">
                          <a:latin typeface="Arial"/>
                        </a:rPr>
                        <a:t>+chloride)) and </a:t>
                      </a:r>
                      <a:r>
                        <a:rPr b="1" lang="ru-RU" sz="1800" spc="-1" strike="noStrike">
                          <a:latin typeface="Arial"/>
                        </a:rPr>
                        <a:t>gas-phase) and </a:t>
                      </a:r>
                      <a:r>
                        <a:rPr b="1" lang="ru-RU" sz="1800" spc="-1" strike="noStrike">
                          <a:latin typeface="Arial"/>
                        </a:rPr>
                        <a:t>(PE or </a:t>
                      </a:r>
                      <a:r>
                        <a:rPr b="1" lang="ru-RU" sz="1800" spc="-1" strike="noStrike">
                          <a:latin typeface="Arial"/>
                        </a:rPr>
                        <a:t>polyethylene))</a:t>
                      </a:r>
                      <a:endParaRPr b="1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ru-RU" sz="1800" spc="-1" strike="noStrike">
                          <a:latin typeface="Arial"/>
                        </a:rPr>
                        <a:t>RESTRICTION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1" lang="ru-RU" sz="1800" spc="-1" strike="noStrike">
                          <a:latin typeface="Arial"/>
                        </a:rPr>
                        <a:t>ALL</a:t>
                      </a:r>
                      <a:endParaRPr b="1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ru-RU" sz="1800" spc="-1" strike="noStrike">
                          <a:latin typeface="Arial"/>
                        </a:rPr>
                        <a:t>number of </a:t>
                      </a:r>
                      <a:r>
                        <a:rPr b="0" lang="ru-RU" sz="1800" spc="-1" strike="noStrike">
                          <a:latin typeface="Arial"/>
                        </a:rPr>
                        <a:t>documents </a:t>
                      </a:r>
                      <a:r>
                        <a:rPr b="0" lang="ru-RU" sz="1800" spc="-1" strike="noStrike">
                          <a:latin typeface="Arial"/>
                        </a:rPr>
                        <a:t>before relevance </a:t>
                      </a:r>
                      <a:r>
                        <a:rPr b="0" lang="ru-RU" sz="1800" spc="-1" strike="noStrike">
                          <a:latin typeface="Arial"/>
                        </a:rPr>
                        <a:t>is determined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1" lang="ru-RU" sz="1800" spc="-1" strike="noStrike">
                          <a:latin typeface="Arial"/>
                        </a:rPr>
                        <a:t>There were </a:t>
                      </a:r>
                      <a:r>
                        <a:rPr b="1" lang="ru-RU" sz="1800" spc="-1" strike="noStrike">
                          <a:latin typeface="Arial"/>
                        </a:rPr>
                        <a:t>about 2491 </a:t>
                      </a:r>
                      <a:r>
                        <a:rPr b="1" lang="ru-RU" sz="1800" spc="-1" strike="noStrike">
                          <a:latin typeface="Arial"/>
                        </a:rPr>
                        <a:t>documents </a:t>
                      </a:r>
                      <a:r>
                        <a:rPr b="1" lang="ru-RU" sz="1800" spc="-1" strike="noStrike">
                          <a:latin typeface="Arial"/>
                        </a:rPr>
                        <a:t>(ORBIT)</a:t>
                      </a:r>
                      <a:endParaRPr b="1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ru-RU" sz="1800" spc="-1" strike="noStrike">
                          <a:latin typeface="Arial"/>
                        </a:rPr>
                        <a:t>DATE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1" lang="ru-RU" sz="1800" spc="-1" strike="noStrike">
                          <a:latin typeface="Arial"/>
                        </a:rPr>
                        <a:t>Priority date </a:t>
                      </a:r>
                      <a:r>
                        <a:rPr b="1" lang="ru-RU" sz="1800" spc="-1" strike="noStrike">
                          <a:latin typeface="Arial"/>
                        </a:rPr>
                        <a:t>from </a:t>
                      </a:r>
                      <a:r>
                        <a:rPr b="1" lang="ru-RU" sz="1800" spc="-1" strike="noStrike">
                          <a:latin typeface="Arial"/>
                        </a:rPr>
                        <a:t>01/01/2002</a:t>
                      </a:r>
                      <a:endParaRPr b="1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ru-RU" sz="1800" spc="-1" strike="noStrike">
                          <a:latin typeface="Arial"/>
                        </a:rPr>
                        <a:t>2491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ru-RU" sz="1800" spc="-1" strike="noStrike">
                          <a:latin typeface="Arial"/>
                        </a:rPr>
                        <a:t>patented </a:t>
                      </a:r>
                      <a:r>
                        <a:rPr b="0" lang="ru-RU" sz="1800" spc="-1" strike="noStrike">
                          <a:latin typeface="Arial"/>
                        </a:rPr>
                        <a:t>inventions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ru-RU" sz="1800" spc="-1" strike="noStrike">
                          <a:latin typeface="Arial"/>
                        </a:rPr>
                        <a:t>0,5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Font typeface="StarSymbol"/>
                        <a:buAutoNum type="arabicParenR"/>
                      </a:pPr>
                      <a:r>
                        <a:rPr b="0" lang="ru-RU" sz="1800" spc="-1" strike="noStrike">
                          <a:latin typeface="Arial"/>
                        </a:rPr>
                        <a:t>owned by top 10 </a:t>
                      </a:r>
                      <a:r>
                        <a:rPr b="0" lang="ru-RU" sz="1800" spc="-1" strike="noStrike">
                          <a:latin typeface="Arial"/>
                        </a:rPr>
                        <a:t>players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000000"/>
                      </a:solidFill>
                    </a:lnL>
                    <a:lnR w="720">
                      <a:solidFill>
                        <a:srgbClr val="000000"/>
                      </a:solidFill>
                    </a:lnR>
                    <a:lnT w="720">
                      <a:solidFill>
                        <a:srgbClr val="000000"/>
                      </a:solidFill>
                    </a:lnT>
                    <a:lnB w="72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6300000" y="3420000"/>
            <a:ext cx="18025560" cy="725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180000" y="20160"/>
            <a:ext cx="23092920" cy="1419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ИСТО</a:t>
            </a:r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ЧНИ</a:t>
            </a:r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КИ </a:t>
            </a:r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ДАН</a:t>
            </a:r>
            <a:r>
              <a:rPr b="1" lang="en-US" sz="4500" spc="-1" strike="noStrike">
                <a:solidFill>
                  <a:srgbClr val="0072bc"/>
                </a:solidFill>
                <a:latin typeface="Montserrat"/>
                <a:ea typeface="Montserrat"/>
              </a:rPr>
              <a:t>НЫХ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sldNum" idx="17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87248C0-2C4B-4BA3-BD65-5C63D30C0986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2166120" y="1322280"/>
            <a:ext cx="8100000" cy="11729520"/>
          </a:xfrm>
          <a:prstGeom prst="rect">
            <a:avLst/>
          </a:prstGeom>
          <a:ln w="0">
            <a:noFill/>
          </a:ln>
        </p:spPr>
      </p:pic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11700000" y="1236960"/>
            <a:ext cx="9360000" cy="1208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272;g2edf6a5afe2_0_604"/>
          <p:cNvSpPr/>
          <p:nvPr/>
        </p:nvSpPr>
        <p:spPr>
          <a:xfrm>
            <a:off x="11291400" y="0"/>
            <a:ext cx="13451040" cy="13715640"/>
          </a:xfrm>
          <a:prstGeom prst="rect">
            <a:avLst/>
          </a:prstGeom>
          <a:solidFill>
            <a:srgbClr val="d5e8f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12371400" y="567000"/>
            <a:ext cx="1237104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ПЛ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АН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Ы 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НА 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4 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СЕМ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ЕСТ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Р</a:t>
            </a:r>
            <a:endParaRPr b="0" lang="ru-RU" sz="6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Num" idx="18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Montserrat"/>
                <a:ea typeface="Montserra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6B50D64-FD56-4791-A81C-3DFE8F7580F8}" type="slidenum">
              <a:rPr b="1" lang="en-US" sz="2800" spc="-1" strike="noStrike">
                <a:solidFill>
                  <a:srgbClr val="92c5eb"/>
                </a:solidFill>
                <a:latin typeface="Montserrat"/>
                <a:ea typeface="Montserra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title"/>
          </p:nvPr>
        </p:nvSpPr>
        <p:spPr>
          <a:xfrm>
            <a:off x="851400" y="491040"/>
            <a:ext cx="1120140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ПЛ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АН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Ы 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НА 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3 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СЕМ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ЕСТ</a:t>
            </a:r>
            <a:r>
              <a:rPr b="1" lang="en-US" sz="6100" spc="-1" strike="noStrike">
                <a:solidFill>
                  <a:srgbClr val="0070c0"/>
                </a:solidFill>
                <a:latin typeface="Montserrat"/>
                <a:ea typeface="Montserrat"/>
              </a:rPr>
              <a:t>Р</a:t>
            </a:r>
            <a:endParaRPr b="0" lang="ru-RU" sz="6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12248280" y="4211640"/>
            <a:ext cx="10791720" cy="2448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▶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Протестировать и сравнить между собой несколько LLM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▶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Создать мультиагентную систему и протестировать несколько мультиагентных архитектур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▶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Провести аналитику полученных данных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931320" y="3443040"/>
            <a:ext cx="10048680" cy="4476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▶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Создать набор агентов и инструментов для решения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задачи извлечения информации на базе одной LLM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▶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Создать с помощью данного агента БД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▶ </a:t>
            </a: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Оценить эффективность обработки данных с помощью метрики F1-score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883080" y="560160"/>
            <a:ext cx="2368260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СП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ИС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ОК 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ЛИ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ТЕ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РА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ТУ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Р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Ы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ldNum" idx="19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Montserrat"/>
                <a:ea typeface="Montserrat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BD02FF1-F098-46B7-B9FF-BA95011AE75D}" type="slidenum">
              <a:rPr b="1" lang="en-US" sz="2800" spc="-1" strike="noStrike">
                <a:solidFill>
                  <a:srgbClr val="92c5eb"/>
                </a:solidFill>
                <a:latin typeface="Montserrat"/>
                <a:ea typeface="Montserrat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883080" y="2696040"/>
            <a:ext cx="23236920" cy="5223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1. Science of science | Science [Electronic resource]. URL: https://www.science.org/doi/10.1126/science.aao0185 (accessed: 01.11.2024).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2. Ananikov V. Top 20 Influential AI-Based Technologies in Chemistry. Chemistry, 2024.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3. Ramos M.C., Collison C.J., White A.D. A Review of Large Language Models and Autonomous Agents in Chemistry: arXiv:2407.01603. arXiv, 2024.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4. Lála J. et al. PaperQA: Retrieval-Augmented Generative Agent for Scientific Research: arXiv:2312.07559. arXiv, 2023.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5. Zheng Z. et al. ChatGPT Chemistry Assistant for Text Mining and Prediction of MOF Synthesis.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879840" y="557280"/>
            <a:ext cx="23092920" cy="29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ЦЕ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ЛЬ 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ИС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СЛ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ЕД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ОВ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АН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ИЯ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ldNum" idx="13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2AFC155-5DB4-4504-B585-845492382A1C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900000" y="4680000"/>
            <a:ext cx="9868680" cy="4234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ЦЕЛЬ: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Создать цифрового «ассистента» на основе большой языковой модели для извлечения структурированных данных из патентной документации в домене «катализаторы синтеза полиолефинов»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13500000" y="3380400"/>
            <a:ext cx="1098000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ОБЪЕКТ: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Современные LLM в задаче извлечения качественной стркутурированной инорфмации из патентной документации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5"/>
          <p:cNvSpPr>
            <a:spLocks noGrp="1"/>
          </p:cNvSpPr>
          <p:nvPr>
            <p:ph/>
          </p:nvPr>
        </p:nvSpPr>
        <p:spPr>
          <a:xfrm>
            <a:off x="13506480" y="6800400"/>
            <a:ext cx="8813520" cy="3099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ПРЕДМЕТ: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Работа LLM в задаче извлечения информации из патентов в домене «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катализаторы синтеза полиолефинов»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Num" idx="14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900C40F-56FD-47CD-BDDB-18609781E2F4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360000" y="360000"/>
            <a:ext cx="10620000" cy="774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2a6099"/>
                </a:solidFill>
                <a:latin typeface="Montserrat"/>
                <a:ea typeface="Montserrat"/>
              </a:rPr>
              <a:t>ПРОБЛЕМА: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▶ 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Количество ежегодно публикуемых статей и патентов в химии растет экспоненциально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▶ 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Процесс работы с в патентной и литературной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информацией по-прежнему остается в значительной степени ручным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▶ 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Сложность навигации в большом объеме литературы приводит к тому, что важные научные открытиостаются незамеченными в течение длительного времени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12240000" y="360000"/>
            <a:ext cx="12060000" cy="43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2a6099"/>
                </a:solidFill>
                <a:latin typeface="Montserrat"/>
                <a:ea typeface="Montserrat"/>
              </a:rPr>
              <a:t>АКТУАЛЬНОСТЬ: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▶ 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Большинство промышленных процессов в химической промышленности основаны на использовании катализаторов (более 85% всех известных процессов) 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▶ 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Полиолефины являются саммым крупнотонажным искусственным полимеров на сегодняшний день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/>
          </p:nvPr>
        </p:nvSpPr>
        <p:spPr>
          <a:xfrm>
            <a:off x="12240000" y="5040000"/>
            <a:ext cx="12420000" cy="270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2a6099"/>
                </a:solidFill>
                <a:latin typeface="Montserrat"/>
                <a:ea typeface="Montserrat"/>
              </a:rPr>
              <a:t>НОВИЗНА: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▶ 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По состоянию на 2024 год отсутсвует информация о  использовании современных  LLM для решения прикладных задач в области полиолефинового катализа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3960000" y="9540000"/>
            <a:ext cx="16776000" cy="25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ru-RU" sz="3600" spc="-1" strike="noStrike">
                <a:latin typeface="Arial"/>
              </a:rPr>
              <a:t>Соврем</a:t>
            </a:r>
            <a:r>
              <a:rPr b="1" lang="ru-RU" sz="3600" spc="-1" strike="noStrike">
                <a:latin typeface="Arial"/>
              </a:rPr>
              <a:t>енные </a:t>
            </a:r>
            <a:r>
              <a:rPr b="1" lang="ru-RU" sz="3600" spc="-1" strike="noStrike">
                <a:latin typeface="Arial"/>
              </a:rPr>
              <a:t>LLM </a:t>
            </a:r>
            <a:r>
              <a:rPr b="1" lang="ru-RU" sz="3600" spc="-1" strike="noStrike">
                <a:latin typeface="Arial"/>
              </a:rPr>
              <a:t>возмож</a:t>
            </a:r>
            <a:r>
              <a:rPr b="1" lang="ru-RU" sz="3600" spc="-1" strike="noStrike">
                <a:latin typeface="Arial"/>
              </a:rPr>
              <a:t>но </a:t>
            </a:r>
            <a:r>
              <a:rPr b="1" lang="ru-RU" sz="3600" spc="-1" strike="noStrike">
                <a:latin typeface="Arial"/>
              </a:rPr>
              <a:t>исполь</a:t>
            </a:r>
            <a:r>
              <a:rPr b="1" lang="ru-RU" sz="3600" spc="-1" strike="noStrike">
                <a:latin typeface="Arial"/>
              </a:rPr>
              <a:t>зовать </a:t>
            </a:r>
            <a:r>
              <a:rPr b="1" lang="ru-RU" sz="3600" spc="-1" strike="noStrike">
                <a:latin typeface="Arial"/>
              </a:rPr>
              <a:t>для </a:t>
            </a:r>
            <a:r>
              <a:rPr b="1" lang="ru-RU" sz="3600" spc="-1" strike="noStrike">
                <a:latin typeface="Arial"/>
              </a:rPr>
              <a:t>качеств</a:t>
            </a:r>
            <a:r>
              <a:rPr b="1" lang="ru-RU" sz="3600" spc="-1" strike="noStrike">
                <a:latin typeface="Arial"/>
              </a:rPr>
              <a:t>енного </a:t>
            </a:r>
            <a:r>
              <a:rPr b="1" lang="ru-RU" sz="3600" spc="-1" strike="noStrike">
                <a:latin typeface="Arial"/>
              </a:rPr>
              <a:t>извлече</a:t>
            </a:r>
            <a:r>
              <a:rPr b="1" lang="ru-RU" sz="3600" spc="-1" strike="noStrike">
                <a:latin typeface="Arial"/>
              </a:rPr>
              <a:t>ния </a:t>
            </a:r>
            <a:r>
              <a:rPr b="1" lang="ru-RU" sz="3600" spc="-1" strike="noStrike">
                <a:latin typeface="Arial"/>
              </a:rPr>
              <a:t>сложно</a:t>
            </a:r>
            <a:r>
              <a:rPr b="1" lang="ru-RU" sz="3600" spc="-1" strike="noStrike">
                <a:latin typeface="Arial"/>
              </a:rPr>
              <a:t>й </a:t>
            </a:r>
            <a:r>
              <a:rPr b="1" lang="ru-RU" sz="3600" spc="-1" strike="noStrike">
                <a:latin typeface="Arial"/>
              </a:rPr>
              <a:t>неструк</a:t>
            </a:r>
            <a:r>
              <a:rPr b="1" lang="ru-RU" sz="3600" spc="-1" strike="noStrike">
                <a:latin typeface="Arial"/>
              </a:rPr>
              <a:t>туриро</a:t>
            </a:r>
            <a:r>
              <a:rPr b="1" lang="ru-RU" sz="3600" spc="-1" strike="noStrike">
                <a:latin typeface="Arial"/>
              </a:rPr>
              <a:t>ванной </a:t>
            </a:r>
            <a:r>
              <a:rPr b="1" lang="ru-RU" sz="3600" spc="-1" strike="noStrike">
                <a:latin typeface="Arial"/>
              </a:rPr>
              <a:t>информ</a:t>
            </a:r>
            <a:r>
              <a:rPr b="1" lang="ru-RU" sz="3600" spc="-1" strike="noStrike">
                <a:latin typeface="Arial"/>
              </a:rPr>
              <a:t>ации из </a:t>
            </a:r>
            <a:r>
              <a:rPr b="1" lang="ru-RU" sz="3600" spc="-1" strike="noStrike">
                <a:latin typeface="Arial"/>
              </a:rPr>
              <a:t>научног</a:t>
            </a:r>
            <a:r>
              <a:rPr b="1" lang="ru-RU" sz="3600" spc="-1" strike="noStrike">
                <a:latin typeface="Arial"/>
              </a:rPr>
              <a:t>о текста </a:t>
            </a:r>
            <a:r>
              <a:rPr b="1" lang="ru-RU" sz="3600" spc="-1" strike="noStrike">
                <a:latin typeface="Arial"/>
              </a:rPr>
              <a:t>в </a:t>
            </a:r>
            <a:r>
              <a:rPr b="1" lang="ru-RU" sz="3600" spc="-1" strike="noStrike">
                <a:latin typeface="Arial"/>
              </a:rPr>
              <a:t>домене </a:t>
            </a:r>
            <a:r>
              <a:rPr b="1" lang="ru-RU" sz="3600" spc="-1" strike="noStrike">
                <a:latin typeface="Arial"/>
              </a:rPr>
              <a:t>«катали</a:t>
            </a:r>
            <a:r>
              <a:rPr b="1" lang="ru-RU" sz="3600" spc="-1" strike="noStrike">
                <a:latin typeface="Arial"/>
              </a:rPr>
              <a:t>заторы </a:t>
            </a:r>
            <a:r>
              <a:rPr b="1" lang="ru-RU" sz="3600" spc="-1" strike="noStrike">
                <a:latin typeface="Arial"/>
              </a:rPr>
              <a:t>синтеза </a:t>
            </a:r>
            <a:r>
              <a:rPr b="1" lang="ru-RU" sz="3600" spc="-1" strike="noStrike">
                <a:latin typeface="Arial"/>
              </a:rPr>
              <a:t>полиол</a:t>
            </a:r>
            <a:r>
              <a:rPr b="1" lang="ru-RU" sz="3600" spc="-1" strike="noStrike">
                <a:latin typeface="Arial"/>
              </a:rPr>
              <a:t>ефинов</a:t>
            </a:r>
            <a:r>
              <a:rPr b="1" lang="ru-RU" sz="3600" spc="-1" strike="noStrike">
                <a:latin typeface="Arial"/>
              </a:rPr>
              <a:t>»</a:t>
            </a:r>
            <a:endParaRPr b="1" lang="ru-RU" sz="3600" spc="-1" strike="noStrike">
              <a:latin typeface="Arial"/>
            </a:endParaRPr>
          </a:p>
        </p:txBody>
      </p:sp>
      <p:sp>
        <p:nvSpPr>
          <p:cNvPr id="382" name="Google Shape;228;g2f0937b3171_0_ 1"/>
          <p:cNvSpPr txBox="1"/>
          <p:nvPr/>
        </p:nvSpPr>
        <p:spPr>
          <a:xfrm>
            <a:off x="10260000" y="8640000"/>
            <a:ext cx="3436920" cy="1599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72bc"/>
                </a:solidFill>
                <a:latin typeface="Montserrat"/>
                <a:ea typeface="Montserrat"/>
              </a:rPr>
              <a:t>ГИПО</a:t>
            </a:r>
            <a:r>
              <a:rPr b="1" lang="en-US" sz="4000" spc="-1" strike="noStrike">
                <a:solidFill>
                  <a:srgbClr val="0072bc"/>
                </a:solidFill>
                <a:latin typeface="Montserrat"/>
                <a:ea typeface="Montserrat"/>
              </a:rPr>
              <a:t>ТЕЗА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789880" y="900000"/>
            <a:ext cx="13290120" cy="1368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Ли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те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ра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ту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рн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ый 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об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зо</a:t>
            </a:r>
            <a:r>
              <a:rPr b="1" lang="en-US" sz="8500" spc="-1" strike="noStrike">
                <a:solidFill>
                  <a:srgbClr val="0072bc"/>
                </a:solidFill>
                <a:latin typeface="Montserrat"/>
                <a:ea typeface="Montserrat"/>
              </a:rPr>
              <a:t>р</a:t>
            </a:r>
            <a:endParaRPr b="0" lang="ru-RU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Num" idx="15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0D18515-E22C-4A5C-A647-698B93A7AC08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pic>
        <p:nvPicPr>
          <p:cNvPr id="385" name="" descr="1. Science of science | Science [Electronic resource]. URL: https://www.science.org/doi/10.1126/science.aao0185 (accessed: 01.11.2024)."/>
          <p:cNvPicPr/>
          <p:nvPr/>
        </p:nvPicPr>
        <p:blipFill>
          <a:blip r:embed="rId1"/>
          <a:stretch/>
        </p:blipFill>
        <p:spPr>
          <a:xfrm>
            <a:off x="360000" y="3755160"/>
            <a:ext cx="24120000" cy="560484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 txBox="1"/>
          <p:nvPr/>
        </p:nvSpPr>
        <p:spPr>
          <a:xfrm>
            <a:off x="802800" y="9816480"/>
            <a:ext cx="23940000" cy="116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1.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Science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of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science |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Science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[Electron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ic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resource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]. URL: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https://w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ww.scien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ce.org/d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oi/10.11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26/scien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ce.aao01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85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(accesse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d: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01.11.20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24).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 txBox="1"/>
          <p:nvPr/>
        </p:nvSpPr>
        <p:spPr>
          <a:xfrm>
            <a:off x="7243560" y="102600"/>
            <a:ext cx="13276440" cy="97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Лит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ера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тур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ный 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обз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ор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3960000" y="2125080"/>
            <a:ext cx="16740000" cy="11554920"/>
          </a:xfrm>
          <a:prstGeom prst="rect">
            <a:avLst/>
          </a:prstGeom>
          <a:ln w="0">
            <a:noFill/>
          </a:ln>
        </p:spPr>
      </p:pic>
      <p:sp>
        <p:nvSpPr>
          <p:cNvPr id="389" name=""/>
          <p:cNvSpPr txBox="1"/>
          <p:nvPr/>
        </p:nvSpPr>
        <p:spPr>
          <a:xfrm>
            <a:off x="3496680" y="900000"/>
            <a:ext cx="17743320" cy="56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2.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Ananikov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V. Top 20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Influenti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al AI-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Based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Technolo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gies in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Chemistr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y.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Chemistr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y, 2024.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"/>
          <p:cNvSpPr txBox="1"/>
          <p:nvPr/>
        </p:nvSpPr>
        <p:spPr>
          <a:xfrm>
            <a:off x="288720" y="282240"/>
            <a:ext cx="9431280" cy="97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Л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и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т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е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р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а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т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у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р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н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ы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й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 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о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б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з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о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р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 rot="16176600">
            <a:off x="2684160" y="-178200"/>
            <a:ext cx="11973600" cy="1540944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 txBox="1"/>
          <p:nvPr/>
        </p:nvSpPr>
        <p:spPr>
          <a:xfrm>
            <a:off x="17280000" y="2076480"/>
            <a:ext cx="7520760" cy="296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3.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Ramos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M.C.,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Collison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C.J.,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White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A.D. A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Review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of Large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Languag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e Models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and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Autonom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ous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Agents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in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Chemistr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y: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arXiv:24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07.0160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3. arXiv, </a:t>
            </a:r>
            <a:r>
              <a:rPr b="0" lang="en-US" sz="3200" spc="-1" strike="noStrike">
                <a:solidFill>
                  <a:srgbClr val="3e3e3e"/>
                </a:solidFill>
                <a:latin typeface="Montserrat"/>
                <a:ea typeface="Montserrat"/>
              </a:rPr>
              <a:t>2024.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 txBox="1"/>
          <p:nvPr/>
        </p:nvSpPr>
        <p:spPr>
          <a:xfrm>
            <a:off x="180000" y="180000"/>
            <a:ext cx="9431280" cy="97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Лит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ера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тур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ный 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обз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ор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3525120" y="2700000"/>
            <a:ext cx="18434880" cy="6609960"/>
          </a:xfrm>
          <a:prstGeom prst="rect">
            <a:avLst/>
          </a:prstGeom>
          <a:ln w="0">
            <a:noFill/>
          </a:ln>
        </p:spPr>
      </p:pic>
      <p:sp>
        <p:nvSpPr>
          <p:cNvPr id="395" name=""/>
          <p:cNvSpPr txBox="1"/>
          <p:nvPr/>
        </p:nvSpPr>
        <p:spPr>
          <a:xfrm>
            <a:off x="5580000" y="9720000"/>
            <a:ext cx="13680000" cy="321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3000" spc="-1" strike="noStrike">
                <a:latin typeface="Arial"/>
              </a:rPr>
              <a:t>PaperQA </a:t>
            </a:r>
            <a:r>
              <a:rPr b="0" lang="ru-RU" sz="3000" spc="-1" strike="noStrike">
                <a:latin typeface="Arial"/>
              </a:rPr>
              <a:t>— это </a:t>
            </a:r>
            <a:r>
              <a:rPr b="0" lang="ru-RU" sz="3000" spc="-1" strike="noStrike">
                <a:latin typeface="Arial"/>
              </a:rPr>
              <a:t>агент, </a:t>
            </a:r>
            <a:r>
              <a:rPr b="0" lang="ru-RU" sz="3000" spc="-1" strike="noStrike">
                <a:latin typeface="Arial"/>
              </a:rPr>
              <a:t>который </a:t>
            </a:r>
            <a:r>
              <a:rPr b="0" lang="ru-RU" sz="3000" spc="-1" strike="noStrike">
                <a:latin typeface="Arial"/>
              </a:rPr>
              <a:t>преобразу</a:t>
            </a:r>
            <a:r>
              <a:rPr b="0" lang="ru-RU" sz="3000" spc="-1" strike="noStrike">
                <a:latin typeface="Arial"/>
              </a:rPr>
              <a:t>ет вопрос </a:t>
            </a:r>
            <a:r>
              <a:rPr b="0" lang="ru-RU" sz="3000" spc="-1" strike="noStrike">
                <a:latin typeface="Arial"/>
              </a:rPr>
              <a:t>в ответ с </a:t>
            </a:r>
            <a:r>
              <a:rPr b="0" lang="ru-RU" sz="3000" spc="-1" strike="noStrike">
                <a:latin typeface="Arial"/>
              </a:rPr>
              <a:t>указанием</a:t>
            </a:r>
            <a:endParaRPr b="0" lang="ru-RU" sz="3000" spc="-1" strike="noStrike">
              <a:latin typeface="Arial"/>
            </a:endParaRPr>
          </a:p>
          <a:p>
            <a:r>
              <a:rPr b="0" lang="ru-RU" sz="3000" spc="-1" strike="noStrike">
                <a:latin typeface="Arial"/>
              </a:rPr>
              <a:t>источнико</a:t>
            </a:r>
            <a:r>
              <a:rPr b="0" lang="ru-RU" sz="3000" spc="-1" strike="noStrike">
                <a:latin typeface="Arial"/>
              </a:rPr>
              <a:t>в. Агент </a:t>
            </a:r>
            <a:r>
              <a:rPr b="0" lang="ru-RU" sz="3000" spc="-1" strike="noStrike">
                <a:latin typeface="Arial"/>
              </a:rPr>
              <a:t>используе</a:t>
            </a:r>
            <a:r>
              <a:rPr b="0" lang="ru-RU" sz="3000" spc="-1" strike="noStrike">
                <a:latin typeface="Arial"/>
              </a:rPr>
              <a:t>т три </a:t>
            </a:r>
            <a:r>
              <a:rPr b="0" lang="ru-RU" sz="3000" spc="-1" strike="noStrike">
                <a:latin typeface="Arial"/>
              </a:rPr>
              <a:t>инструмен</a:t>
            </a:r>
            <a:r>
              <a:rPr b="0" lang="ru-RU" sz="3000" spc="-1" strike="noStrike">
                <a:latin typeface="Arial"/>
              </a:rPr>
              <a:t>та: поиск, </a:t>
            </a:r>
            <a:r>
              <a:rPr b="0" lang="ru-RU" sz="3000" spc="-1" strike="noStrike">
                <a:latin typeface="Arial"/>
              </a:rPr>
              <a:t>сбор </a:t>
            </a:r>
            <a:r>
              <a:rPr b="0" lang="ru-RU" sz="3000" spc="-1" strike="noStrike">
                <a:latin typeface="Arial"/>
              </a:rPr>
              <a:t>данных и </a:t>
            </a:r>
            <a:r>
              <a:rPr b="0" lang="ru-RU" sz="3000" spc="-1" strike="noStrike">
                <a:latin typeface="Arial"/>
              </a:rPr>
              <a:t>ответ</a:t>
            </a:r>
            <a:endParaRPr b="0" lang="ru-RU" sz="3000" spc="-1" strike="noStrike">
              <a:latin typeface="Arial"/>
            </a:endParaRPr>
          </a:p>
          <a:p>
            <a:r>
              <a:rPr b="0" lang="ru-RU" sz="3000" spc="-1" strike="noStrike">
                <a:latin typeface="Arial"/>
              </a:rPr>
              <a:t>на вопрос. </a:t>
            </a:r>
            <a:r>
              <a:rPr b="0" lang="ru-RU" sz="3000" spc="-1" strike="noStrike">
                <a:latin typeface="Arial"/>
              </a:rPr>
              <a:t>Инструме</a:t>
            </a:r>
            <a:r>
              <a:rPr b="0" lang="ru-RU" sz="3000" spc="-1" strike="noStrike">
                <a:latin typeface="Arial"/>
              </a:rPr>
              <a:t>нты </a:t>
            </a:r>
            <a:r>
              <a:rPr b="0" lang="ru-RU" sz="3000" spc="-1" strike="noStrike">
                <a:latin typeface="Arial"/>
              </a:rPr>
              <a:t>позволяют </a:t>
            </a:r>
            <a:r>
              <a:rPr b="0" lang="ru-RU" sz="3000" spc="-1" strike="noStrike">
                <a:latin typeface="Arial"/>
              </a:rPr>
              <a:t>ему </a:t>
            </a:r>
            <a:r>
              <a:rPr b="0" lang="ru-RU" sz="3000" spc="-1" strike="noStrike">
                <a:latin typeface="Arial"/>
              </a:rPr>
              <a:t>находить </a:t>
            </a:r>
            <a:r>
              <a:rPr b="0" lang="ru-RU" sz="3000" spc="-1" strike="noStrike">
                <a:latin typeface="Arial"/>
              </a:rPr>
              <a:t>и </a:t>
            </a:r>
            <a:r>
              <a:rPr b="0" lang="ru-RU" sz="3000" spc="-1" strike="noStrike">
                <a:latin typeface="Arial"/>
              </a:rPr>
              <a:t>анализиро</a:t>
            </a:r>
            <a:r>
              <a:rPr b="0" lang="ru-RU" sz="3000" spc="-1" strike="noStrike">
                <a:latin typeface="Arial"/>
              </a:rPr>
              <a:t>вать</a:t>
            </a:r>
            <a:endParaRPr b="0" lang="ru-RU" sz="3000" spc="-1" strike="noStrike">
              <a:latin typeface="Arial"/>
            </a:endParaRPr>
          </a:p>
          <a:p>
            <a:r>
              <a:rPr b="0" lang="ru-RU" sz="3000" spc="-1" strike="noStrike">
                <a:latin typeface="Arial"/>
              </a:rPr>
              <a:t>соответст</a:t>
            </a:r>
            <a:r>
              <a:rPr b="0" lang="ru-RU" sz="3000" spc="-1" strike="noStrike">
                <a:latin typeface="Arial"/>
              </a:rPr>
              <a:t>вующие </a:t>
            </a:r>
            <a:r>
              <a:rPr b="0" lang="ru-RU" sz="3000" spc="-1" strike="noStrike">
                <a:latin typeface="Arial"/>
              </a:rPr>
              <a:t>полнотекс</a:t>
            </a:r>
            <a:r>
              <a:rPr b="0" lang="ru-RU" sz="3000" spc="-1" strike="noStrike">
                <a:latin typeface="Arial"/>
              </a:rPr>
              <a:t>товые </a:t>
            </a:r>
            <a:r>
              <a:rPr b="0" lang="ru-RU" sz="3000" spc="-1" strike="noStrike">
                <a:latin typeface="Arial"/>
              </a:rPr>
              <a:t>исследова</a:t>
            </a:r>
            <a:r>
              <a:rPr b="0" lang="ru-RU" sz="3000" spc="-1" strike="noStrike">
                <a:latin typeface="Arial"/>
              </a:rPr>
              <a:t>тельские </a:t>
            </a:r>
            <a:r>
              <a:rPr b="0" lang="ru-RU" sz="3000" spc="-1" strike="noStrike">
                <a:latin typeface="Arial"/>
              </a:rPr>
              <a:t>работы, </a:t>
            </a:r>
            <a:r>
              <a:rPr b="0" lang="ru-RU" sz="3000" spc="-1" strike="noStrike">
                <a:latin typeface="Arial"/>
              </a:rPr>
              <a:t>определят</a:t>
            </a:r>
            <a:r>
              <a:rPr b="0" lang="ru-RU" sz="3000" spc="-1" strike="noStrike">
                <a:latin typeface="Arial"/>
              </a:rPr>
              <a:t>ь</a:t>
            </a:r>
            <a:endParaRPr b="0" lang="ru-RU" sz="3000" spc="-1" strike="noStrike">
              <a:latin typeface="Arial"/>
            </a:endParaRPr>
          </a:p>
          <a:p>
            <a:r>
              <a:rPr b="0" lang="ru-RU" sz="3000" spc="-1" strike="noStrike">
                <a:latin typeface="Arial"/>
              </a:rPr>
              <a:t>конкретны</a:t>
            </a:r>
            <a:r>
              <a:rPr b="0" lang="ru-RU" sz="3000" spc="-1" strike="noStrike">
                <a:latin typeface="Arial"/>
              </a:rPr>
              <a:t>е разделы </a:t>
            </a:r>
            <a:r>
              <a:rPr b="0" lang="ru-RU" sz="3000" spc="-1" strike="noStrike">
                <a:latin typeface="Arial"/>
              </a:rPr>
              <a:t>в работе, </a:t>
            </a:r>
            <a:r>
              <a:rPr b="0" lang="ru-RU" sz="3000" spc="-1" strike="noStrike">
                <a:latin typeface="Arial"/>
              </a:rPr>
              <a:t>которые </a:t>
            </a:r>
            <a:r>
              <a:rPr b="0" lang="ru-RU" sz="3000" spc="-1" strike="noStrike">
                <a:latin typeface="Arial"/>
              </a:rPr>
              <a:t>помогают </a:t>
            </a:r>
            <a:r>
              <a:rPr b="0" lang="ru-RU" sz="3000" spc="-1" strike="noStrike">
                <a:latin typeface="Arial"/>
              </a:rPr>
              <a:t>ответить </a:t>
            </a:r>
            <a:r>
              <a:rPr b="0" lang="ru-RU" sz="3000" spc="-1" strike="noStrike">
                <a:latin typeface="Arial"/>
              </a:rPr>
              <a:t>на вопрос,</a:t>
            </a:r>
            <a:endParaRPr b="0" lang="ru-RU" sz="3000" spc="-1" strike="noStrike">
              <a:latin typeface="Arial"/>
            </a:endParaRPr>
          </a:p>
          <a:p>
            <a:r>
              <a:rPr b="0" lang="ru-RU" sz="3000" spc="-1" strike="noStrike">
                <a:latin typeface="Arial"/>
              </a:rPr>
              <a:t>суммиров</a:t>
            </a:r>
            <a:r>
              <a:rPr b="0" lang="ru-RU" sz="3000" spc="-1" strike="noStrike">
                <a:latin typeface="Arial"/>
              </a:rPr>
              <a:t>ать эти </a:t>
            </a:r>
            <a:r>
              <a:rPr b="0" lang="ru-RU" sz="3000" spc="-1" strike="noStrike">
                <a:latin typeface="Arial"/>
              </a:rPr>
              <a:t>разделы с </a:t>
            </a:r>
            <a:r>
              <a:rPr b="0" lang="ru-RU" sz="3000" spc="-1" strike="noStrike">
                <a:latin typeface="Arial"/>
              </a:rPr>
              <a:t>контексто</a:t>
            </a:r>
            <a:r>
              <a:rPr b="0" lang="ru-RU" sz="3000" spc="-1" strike="noStrike">
                <a:latin typeface="Arial"/>
              </a:rPr>
              <a:t>м вопроса </a:t>
            </a:r>
            <a:r>
              <a:rPr b="0" lang="ru-RU" sz="3000" spc="-1" strike="noStrike">
                <a:latin typeface="Arial"/>
              </a:rPr>
              <a:t>(называе</a:t>
            </a:r>
            <a:r>
              <a:rPr b="0" lang="ru-RU" sz="3000" spc="-1" strike="noStrike">
                <a:latin typeface="Arial"/>
              </a:rPr>
              <a:t>мые</a:t>
            </a:r>
            <a:endParaRPr b="0" lang="ru-RU" sz="3000" spc="-1" strike="noStrike">
              <a:latin typeface="Arial"/>
            </a:endParaRPr>
          </a:p>
          <a:p>
            <a:r>
              <a:rPr b="0" lang="ru-RU" sz="3000" spc="-1" strike="noStrike">
                <a:latin typeface="Arial"/>
              </a:rPr>
              <a:t>доказател</a:t>
            </a:r>
            <a:r>
              <a:rPr b="0" lang="ru-RU" sz="3000" spc="-1" strike="noStrike">
                <a:latin typeface="Arial"/>
              </a:rPr>
              <a:t>ьствами), </a:t>
            </a:r>
            <a:r>
              <a:rPr b="0" lang="ru-RU" sz="3000" spc="-1" strike="noStrike">
                <a:latin typeface="Arial"/>
              </a:rPr>
              <a:t>а затем </a:t>
            </a:r>
            <a:r>
              <a:rPr b="0" lang="ru-RU" sz="3000" spc="-1" strike="noStrike">
                <a:latin typeface="Arial"/>
              </a:rPr>
              <a:t>генериров</a:t>
            </a:r>
            <a:r>
              <a:rPr b="0" lang="ru-RU" sz="3000" spc="-1" strike="noStrike">
                <a:latin typeface="Arial"/>
              </a:rPr>
              <a:t>ать ответ </a:t>
            </a:r>
            <a:r>
              <a:rPr b="0" lang="ru-RU" sz="3000" spc="-1" strike="noStrike">
                <a:latin typeface="Arial"/>
              </a:rPr>
              <a:t>на основе </a:t>
            </a:r>
            <a:r>
              <a:rPr b="0" lang="ru-RU" sz="3000" spc="-1" strike="noStrike">
                <a:latin typeface="Arial"/>
              </a:rPr>
              <a:t>доказател</a:t>
            </a:r>
            <a:r>
              <a:rPr b="0" lang="ru-RU" sz="3000" spc="-1" strike="noStrike">
                <a:latin typeface="Arial"/>
              </a:rPr>
              <a:t>ьств.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2520000" y="1620000"/>
            <a:ext cx="20700000" cy="136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3000" spc="-1" strike="noStrike">
                <a:latin typeface="Arial"/>
              </a:rPr>
              <a:t>3. Lála J. </a:t>
            </a:r>
            <a:r>
              <a:rPr b="0" lang="ru-RU" sz="3000" spc="-1" strike="noStrike">
                <a:latin typeface="Arial"/>
              </a:rPr>
              <a:t>et al. </a:t>
            </a:r>
            <a:r>
              <a:rPr b="0" lang="ru-RU" sz="3000" spc="-1" strike="noStrike">
                <a:latin typeface="Arial"/>
              </a:rPr>
              <a:t>PaperQA: </a:t>
            </a:r>
            <a:r>
              <a:rPr b="0" lang="ru-RU" sz="3000" spc="-1" strike="noStrike">
                <a:latin typeface="Arial"/>
              </a:rPr>
              <a:t>Retrieval-</a:t>
            </a:r>
            <a:r>
              <a:rPr b="0" lang="ru-RU" sz="3000" spc="-1" strike="noStrike">
                <a:latin typeface="Arial"/>
              </a:rPr>
              <a:t>Augmente</a:t>
            </a:r>
            <a:r>
              <a:rPr b="0" lang="ru-RU" sz="3000" spc="-1" strike="noStrike">
                <a:latin typeface="Arial"/>
              </a:rPr>
              <a:t>d </a:t>
            </a:r>
            <a:r>
              <a:rPr b="0" lang="ru-RU" sz="3000" spc="-1" strike="noStrike">
                <a:latin typeface="Arial"/>
              </a:rPr>
              <a:t>Generative </a:t>
            </a:r>
            <a:r>
              <a:rPr b="0" lang="ru-RU" sz="3000" spc="-1" strike="noStrike">
                <a:latin typeface="Arial"/>
              </a:rPr>
              <a:t>Agent for </a:t>
            </a:r>
            <a:r>
              <a:rPr b="0" lang="ru-RU" sz="3000" spc="-1" strike="noStrike">
                <a:latin typeface="Arial"/>
              </a:rPr>
              <a:t>Scientific </a:t>
            </a:r>
            <a:r>
              <a:rPr b="0" lang="ru-RU" sz="3000" spc="-1" strike="noStrike">
                <a:latin typeface="Arial"/>
              </a:rPr>
              <a:t>Research: </a:t>
            </a:r>
            <a:r>
              <a:rPr b="0" lang="ru-RU" sz="3000" spc="-1" strike="noStrike">
                <a:latin typeface="Arial"/>
              </a:rPr>
              <a:t>arXiv:2312</a:t>
            </a:r>
            <a:r>
              <a:rPr b="0" lang="ru-RU" sz="3000" spc="-1" strike="noStrike">
                <a:latin typeface="Arial"/>
              </a:rPr>
              <a:t>.07559. </a:t>
            </a:r>
            <a:r>
              <a:rPr b="0" lang="ru-RU" sz="3000" spc="-1" strike="noStrike">
                <a:latin typeface="Arial"/>
              </a:rPr>
              <a:t>arXiv, </a:t>
            </a:r>
            <a:r>
              <a:rPr b="0" lang="ru-RU" sz="3000" spc="-1" strike="noStrike">
                <a:latin typeface="Arial"/>
              </a:rPr>
              <a:t>2023.</a:t>
            </a:r>
            <a:endParaRPr b="0" lang="ru-RU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"/>
          <p:cNvSpPr txBox="1"/>
          <p:nvPr/>
        </p:nvSpPr>
        <p:spPr>
          <a:xfrm>
            <a:off x="540000" y="360000"/>
            <a:ext cx="9431280" cy="97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Лит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ера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тур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ный 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обз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ор</a:t>
            </a:r>
            <a:endParaRPr b="0" lang="ru-RU" sz="6000" spc="-1" strike="noStrike"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5220000" y="2012400"/>
            <a:ext cx="15480000" cy="8544600"/>
          </a:xfrm>
          <a:prstGeom prst="rect">
            <a:avLst/>
          </a:prstGeom>
          <a:ln w="0">
            <a:noFill/>
          </a:ln>
        </p:spPr>
      </p:pic>
      <p:sp>
        <p:nvSpPr>
          <p:cNvPr id="399" name=""/>
          <p:cNvSpPr txBox="1"/>
          <p:nvPr/>
        </p:nvSpPr>
        <p:spPr>
          <a:xfrm>
            <a:off x="2700000" y="11160000"/>
            <a:ext cx="21780000" cy="235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4000" spc="-1" strike="noStrike">
                <a:latin typeface="Arial"/>
              </a:rPr>
              <a:t>Zheng </a:t>
            </a:r>
            <a:r>
              <a:rPr b="0" lang="ru-RU" sz="4000" spc="-1" strike="noStrike">
                <a:latin typeface="Arial"/>
              </a:rPr>
              <a:t>Z. et al. </a:t>
            </a:r>
            <a:r>
              <a:rPr b="0" lang="ru-RU" sz="4000" spc="-1" strike="noStrike">
                <a:latin typeface="Arial"/>
              </a:rPr>
              <a:t>ChatGP</a:t>
            </a:r>
            <a:r>
              <a:rPr b="0" lang="ru-RU" sz="4000" spc="-1" strike="noStrike">
                <a:latin typeface="Arial"/>
              </a:rPr>
              <a:t>T </a:t>
            </a:r>
            <a:r>
              <a:rPr b="0" lang="ru-RU" sz="4000" spc="-1" strike="noStrike">
                <a:latin typeface="Arial"/>
              </a:rPr>
              <a:t>Chemist</a:t>
            </a:r>
            <a:r>
              <a:rPr b="0" lang="ru-RU" sz="4000" spc="-1" strike="noStrike">
                <a:latin typeface="Arial"/>
              </a:rPr>
              <a:t>ry </a:t>
            </a:r>
            <a:r>
              <a:rPr b="0" lang="ru-RU" sz="4000" spc="-1" strike="noStrike">
                <a:latin typeface="Arial"/>
              </a:rPr>
              <a:t>Assista</a:t>
            </a:r>
            <a:r>
              <a:rPr b="0" lang="ru-RU" sz="4000" spc="-1" strike="noStrike">
                <a:latin typeface="Arial"/>
              </a:rPr>
              <a:t>nt for </a:t>
            </a:r>
            <a:r>
              <a:rPr b="0" lang="ru-RU" sz="4000" spc="-1" strike="noStrike">
                <a:latin typeface="Arial"/>
              </a:rPr>
              <a:t>Text </a:t>
            </a:r>
            <a:r>
              <a:rPr b="0" lang="ru-RU" sz="4000" spc="-1" strike="noStrike">
                <a:latin typeface="Arial"/>
              </a:rPr>
              <a:t>Mining </a:t>
            </a:r>
            <a:r>
              <a:rPr b="0" lang="ru-RU" sz="4000" spc="-1" strike="noStrike">
                <a:latin typeface="Arial"/>
              </a:rPr>
              <a:t>and </a:t>
            </a:r>
            <a:r>
              <a:rPr b="0" lang="ru-RU" sz="4000" spc="-1" strike="noStrike">
                <a:latin typeface="Arial"/>
              </a:rPr>
              <a:t>Predicti</a:t>
            </a:r>
            <a:r>
              <a:rPr b="0" lang="ru-RU" sz="4000" spc="-1" strike="noStrike">
                <a:latin typeface="Arial"/>
              </a:rPr>
              <a:t>on of </a:t>
            </a:r>
            <a:r>
              <a:rPr b="0" lang="ru-RU" sz="4000" spc="-1" strike="noStrike">
                <a:latin typeface="Arial"/>
              </a:rPr>
              <a:t>MOF </a:t>
            </a:r>
            <a:r>
              <a:rPr b="0" lang="ru-RU" sz="4000" spc="-1" strike="noStrike">
                <a:latin typeface="Arial"/>
              </a:rPr>
              <a:t>Synthes</a:t>
            </a:r>
            <a:r>
              <a:rPr b="0" lang="ru-RU" sz="4000" spc="-1" strike="noStrike">
                <a:latin typeface="Arial"/>
              </a:rPr>
              <a:t>is.</a:t>
            </a:r>
            <a:endParaRPr b="0" lang="ru-RU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879840" y="557280"/>
            <a:ext cx="23092920" cy="1242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ЗАД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АЧИ 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ИСС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ЛЕД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ОВА</a:t>
            </a:r>
            <a:r>
              <a:rPr b="1" lang="en-US" sz="6000" spc="-1" strike="noStrike">
                <a:solidFill>
                  <a:srgbClr val="0072bc"/>
                </a:solidFill>
                <a:latin typeface="Montserrat"/>
                <a:ea typeface="Montserrat"/>
              </a:rPr>
              <a:t>НИЯ</a:t>
            </a:r>
            <a:endParaRPr b="0" lang="ru-R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ldNum" idx="16"/>
          </p:nvPr>
        </p:nvSpPr>
        <p:spPr>
          <a:xfrm>
            <a:off x="22925520" y="12435120"/>
            <a:ext cx="1484280" cy="1049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91D9CA0-7029-425A-A384-443897F90191}" type="slidenum">
              <a:rPr b="1" lang="en-US" sz="2800" spc="-1" strike="noStrike">
                <a:solidFill>
                  <a:srgbClr val="92c5eb"/>
                </a:solidFill>
                <a:latin typeface="Quattrocento Sans"/>
                <a:ea typeface="Quattrocento Sans"/>
              </a:rPr>
              <a:t>&lt;номер&gt;</a:t>
            </a:fld>
            <a:endParaRPr b="0" lang="ru-RU" sz="2800" spc="-1" strike="noStrike">
              <a:latin typeface="Times New Roman"/>
            </a:endParaRPr>
          </a:p>
        </p:txBody>
      </p:sp>
      <p:sp>
        <p:nvSpPr>
          <p:cNvPr id="402" name="Google Shape;240;g309004d14ff_0_81"/>
          <p:cNvSpPr/>
          <p:nvPr/>
        </p:nvSpPr>
        <p:spPr>
          <a:xfrm>
            <a:off x="1067040" y="2280240"/>
            <a:ext cx="23675760" cy="761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▶ 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Выбрать домен для проведения исследования 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провести релевантный патентный поиск и создать БД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документов для дальнейшего извлечения информации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▶ 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Провести обзор современных фреймворков и технологий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для работы с LLM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▶ 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Создать агентов на основе LLM способных решать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следующие задачи:</a:t>
            </a: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	</a:t>
            </a:r>
            <a:endParaRPr b="0" lang="ru-RU" sz="3200" spc="-1" strike="noStrike"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Сегментация и фильтрация текста</a:t>
            </a:r>
            <a:endParaRPr b="0" lang="ru-RU" sz="3200" spc="-1" strike="noStrike"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Классификация текста и выделение информации о синтетических процедурах</a:t>
            </a:r>
            <a:endParaRPr b="0" lang="ru-RU" sz="3200" spc="-1" strike="noStrike"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Запрос к LLM</a:t>
            </a:r>
            <a:endParaRPr b="0" lang="ru-RU" sz="3200" spc="-1" strike="noStrike"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Montserrat"/>
                <a:ea typeface="Montserrat"/>
              </a:rPr>
              <a:t>Запись информации в БД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</dc:creator>
  <dc:description/>
  <dc:language>ru-RU</dc:language>
  <cp:lastModifiedBy>Anatoly  Kayda</cp:lastModifiedBy>
  <dcterms:modified xsi:type="dcterms:W3CDTF">2024-11-05T21:03:33Z</dcterms:modified>
  <cp:revision>2</cp:revision>
  <dc:subject/>
  <dc:title/>
</cp:coreProperties>
</file>