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8" r:id="rId6"/>
    <p:sldId id="262" r:id="rId7"/>
    <p:sldId id="266" r:id="rId8"/>
    <p:sldId id="273" r:id="rId9"/>
    <p:sldId id="265" r:id="rId10"/>
    <p:sldId id="259" r:id="rId11"/>
    <p:sldId id="260" r:id="rId12"/>
    <p:sldId id="261" r:id="rId13"/>
    <p:sldId id="270" r:id="rId14"/>
    <p:sldId id="271" r:id="rId15"/>
    <p:sldId id="264" r:id="rId16"/>
    <p:sldId id="272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3B0CD-8FCF-4EE4-B646-E3FADE6FEE21}" v="14" dt="2021-02-15T13:39:06.506"/>
    <p1510:client id="{FBB79673-7AC4-469E-82F7-8E68A0F492E9}" v="3519" dt="2021-02-16T15:40:56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fe_expectanc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Effects_of_economic_inequality#cite_note-more-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ffects_of_economic_inequality#cite_note-Blanchard_and_Oswald_2000,_2003-3" TargetMode="External"/><Relationship Id="rId11" Type="http://schemas.openxmlformats.org/officeDocument/2006/relationships/hyperlink" Target="https://en.wikipedia.org/wiki/Effects_of_economic_inequality#cite_note-6" TargetMode="External"/><Relationship Id="rId5" Type="http://schemas.openxmlformats.org/officeDocument/2006/relationships/hyperlink" Target="https://en.wikipedia.org/wiki/Effects_of_economic_inequality#cite_note-happiniess-2" TargetMode="External"/><Relationship Id="rId10" Type="http://schemas.openxmlformats.org/officeDocument/2006/relationships/hyperlink" Target="https://en.wikipedia.org/wiki/Effects_of_economic_inequality#cite_note-5" TargetMode="External"/><Relationship Id="rId4" Type="http://schemas.openxmlformats.org/officeDocument/2006/relationships/hyperlink" Target="https://en.wikipedia.org/wiki/Effects_of_economic_inequality#cite_note-pickett.p5-1" TargetMode="External"/><Relationship Id="rId9" Type="http://schemas.openxmlformats.org/officeDocument/2006/relationships/hyperlink" Target="https://en.wikipedia.org/wiki/Correlation_and_dependen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arsen0966/student-performance-data-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daki.org.sg/assistance_landing/education-trust-fund-siddiqui-assistance-scheme-nitec-bursary-pfp-bursar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FINAL PROJECT proposal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(DS102 AND DS104)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Sub-question: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/>
            </a:br>
            <a:r>
              <a:rPr lang="en-US" sz="4400">
                <a:solidFill>
                  <a:srgbClr val="FFFFFF"/>
                </a:solidFill>
              </a:rPr>
              <a:t>GENDER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612910C-A968-4486-B7D8-114793F579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615503" y="1181865"/>
            <a:ext cx="6642806" cy="283523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BFE1F-42CF-4C83-82D0-73610F4DB5EB}"/>
              </a:ext>
            </a:extLst>
          </p:cNvPr>
          <p:cNvSpPr txBox="1"/>
          <p:nvPr/>
        </p:nvSpPr>
        <p:spPr>
          <a:xfrm>
            <a:off x="4666525" y="5708248"/>
            <a:ext cx="72766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https://data.gov.sg/dataset/gender-parity-index-for-primary-secondary-tertiary-students?view_id=abb08fe3-d3d7-4b7e-af7f-7ce1187bd4ca&amp;resource_id=56122c03-3fd7-4146-ab22-049c1008ba46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D5A1D-AA85-4331-B8F0-4E85785DADCB}"/>
              </a:ext>
            </a:extLst>
          </p:cNvPr>
          <p:cNvSpPr txBox="1"/>
          <p:nvPr/>
        </p:nvSpPr>
        <p:spPr>
          <a:xfrm>
            <a:off x="4857629" y="4066692"/>
            <a:ext cx="689079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higher the gender parity index, the more favourable it is to females and vice versa.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B753E-9614-47DF-9A05-41C2273C5243}"/>
              </a:ext>
            </a:extLst>
          </p:cNvPr>
          <p:cNvSpPr txBox="1"/>
          <p:nvPr/>
        </p:nvSpPr>
        <p:spPr>
          <a:xfrm>
            <a:off x="9090226" y="2425136"/>
            <a:ext cx="2743199" cy="92333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can see here that as the </a:t>
            </a:r>
            <a:r>
              <a:rPr lang="en-US"/>
              <a:t>years pass by, the more favourable it is for females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49E53-D478-4D87-90C5-397DE0297FDC}"/>
              </a:ext>
            </a:extLst>
          </p:cNvPr>
          <p:cNvSpPr txBox="1"/>
          <p:nvPr/>
        </p:nvSpPr>
        <p:spPr>
          <a:xfrm>
            <a:off x="4611784" y="363221"/>
            <a:ext cx="387173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 glance at education: Gender equality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0ECA2-6243-4F55-92AB-E4B1C0663BC2}"/>
              </a:ext>
            </a:extLst>
          </p:cNvPr>
          <p:cNvSpPr txBox="1"/>
          <p:nvPr/>
        </p:nvSpPr>
        <p:spPr>
          <a:xfrm>
            <a:off x="5305546" y="4755747"/>
            <a:ext cx="632170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ensuring the access of women and men to the same </a:t>
            </a:r>
            <a:r>
              <a:rPr lang="en-US" dirty="0">
                <a:latin typeface="TW Cen MT"/>
                <a:ea typeface="+mn-lt"/>
                <a:cs typeface="+mn-lt"/>
              </a:rPr>
              <a:t>material conditions</a:t>
            </a:r>
            <a:r>
              <a:rPr lang="en-US">
                <a:ea typeface="+mn-lt"/>
                <a:cs typeface="+mn-lt"/>
              </a:rPr>
              <a:t> opportunities, opportunities to choose a specific university course of their choice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58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SUB-QUESTION:</a:t>
            </a:r>
            <a:br>
              <a:rPr lang="en-US" sz="4400" dirty="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44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GENDER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15F36-80FD-42DE-8716-CC5EBD1B1525}"/>
              </a:ext>
            </a:extLst>
          </p:cNvPr>
          <p:cNvSpPr txBox="1"/>
          <p:nvPr/>
        </p:nvSpPr>
        <p:spPr>
          <a:xfrm>
            <a:off x="4550780" y="1638874"/>
            <a:ext cx="49134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Males:    Mandatory National Service pre university</a:t>
            </a:r>
          </a:p>
          <a:p>
            <a:r>
              <a:rPr lang="en-US"/>
              <a:t>Females: None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187FA-0359-46DC-B3D7-F7DAAC61032F}"/>
              </a:ext>
            </a:extLst>
          </p:cNvPr>
          <p:cNvSpPr txBox="1"/>
          <p:nvPr/>
        </p:nvSpPr>
        <p:spPr>
          <a:xfrm>
            <a:off x="4548971" y="632869"/>
            <a:ext cx="423826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FOOD FOR THOUGHT?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765BD-917B-465B-BBAF-FE41DBAA6AF7}"/>
              </a:ext>
            </a:extLst>
          </p:cNvPr>
          <p:cNvSpPr txBox="1"/>
          <p:nvPr/>
        </p:nvSpPr>
        <p:spPr>
          <a:xfrm>
            <a:off x="4551127" y="13321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Tangible issues: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4A585-72D9-46AF-B67A-A6EED2CE5F87}"/>
              </a:ext>
            </a:extLst>
          </p:cNvPr>
          <p:cNvSpPr txBox="1"/>
          <p:nvPr/>
        </p:nvSpPr>
        <p:spPr>
          <a:xfrm>
            <a:off x="4549318" y="6348017"/>
            <a:ext cx="6910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http://gssq.blogspot.com/2013/12/gender-equality-in-singapore.html</a:t>
            </a:r>
            <a:endParaRPr lang="en-US" dirty="0"/>
          </a:p>
        </p:txBody>
      </p:sp>
      <p:pic>
        <p:nvPicPr>
          <p:cNvPr id="9" name="Picture 1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A3CDE8A8-4909-41D3-B59C-20357D88D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50" y="2288145"/>
            <a:ext cx="3526075" cy="39831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032E7C-2217-403D-AACC-2F41570F0898}"/>
              </a:ext>
            </a:extLst>
          </p:cNvPr>
          <p:cNvSpPr txBox="1"/>
          <p:nvPr/>
        </p:nvSpPr>
        <p:spPr>
          <a:xfrm>
            <a:off x="8343900" y="2602804"/>
            <a:ext cx="307722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Other indirect balances that </a:t>
            </a:r>
            <a:r>
              <a:rPr lang="en-US"/>
              <a:t>singaporeans input to offset this inequality: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D0B2E-9556-432D-B6D6-CAD7C984C159}"/>
              </a:ext>
            </a:extLst>
          </p:cNvPr>
          <p:cNvSpPr txBox="1"/>
          <p:nvPr/>
        </p:nvSpPr>
        <p:spPr>
          <a:xfrm>
            <a:off x="8674666" y="3685131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Males supposedly get 200 SGD more per month as an indirect compensation for serving </a:t>
            </a:r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269032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gender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76D1E-7732-4C62-BD28-5C26B0EC11B9}"/>
              </a:ext>
            </a:extLst>
          </p:cNvPr>
          <p:cNvSpPr txBox="1"/>
          <p:nvPr/>
        </p:nvSpPr>
        <p:spPr>
          <a:xfrm>
            <a:off x="4442564" y="1560231"/>
            <a:ext cx="6052157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Dataset can be crossed examined with "Enrolment - Pre-University, By Age &amp; Sex"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DAE475-28F8-4D58-B208-F30D5C317C0E}"/>
              </a:ext>
            </a:extLst>
          </p:cNvPr>
          <p:cNvCxnSpPr/>
          <p:nvPr/>
        </p:nvCxnSpPr>
        <p:spPr>
          <a:xfrm>
            <a:off x="5453035" y="2324895"/>
            <a:ext cx="478008" cy="16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0800F5-BCB7-4E7D-A05B-22678B006700}"/>
              </a:ext>
            </a:extLst>
          </p:cNvPr>
          <p:cNvSpPr txBox="1"/>
          <p:nvPr/>
        </p:nvSpPr>
        <p:spPr>
          <a:xfrm>
            <a:off x="5972331" y="2416892"/>
            <a:ext cx="5363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Determine how this impacts </a:t>
            </a:r>
            <a:r>
              <a:rPr lang="en-US"/>
              <a:t>income growth in the longrun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64C80-45FB-4556-95FE-369B7490C1F5}"/>
              </a:ext>
            </a:extLst>
          </p:cNvPr>
          <p:cNvSpPr txBox="1"/>
          <p:nvPr/>
        </p:nvSpPr>
        <p:spPr>
          <a:xfrm>
            <a:off x="7178571" y="2844634"/>
            <a:ext cx="2085583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highlight>
                  <a:srgbClr val="00FF00"/>
                </a:highlight>
              </a:rPr>
              <a:t>AMBIGUOUS</a:t>
            </a:r>
          </a:p>
        </p:txBody>
      </p:sp>
      <p:pic>
        <p:nvPicPr>
          <p:cNvPr id="7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21962AC-D07E-40E8-A814-525E4813D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866" y="3777211"/>
            <a:ext cx="3567830" cy="1265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12389C-B5ED-41B2-BD2C-FC48DB03EEDD}"/>
              </a:ext>
            </a:extLst>
          </p:cNvPr>
          <p:cNvSpPr txBox="1"/>
          <p:nvPr/>
        </p:nvSpPr>
        <p:spPr>
          <a:xfrm>
            <a:off x="5066256" y="3667516"/>
            <a:ext cx="179330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Man earn more per month</a:t>
            </a:r>
          </a:p>
        </p:txBody>
      </p:sp>
      <p:pic>
        <p:nvPicPr>
          <p:cNvPr id="11" name="Picture 12" descr="Chart&#10;&#10;Description automatically generated">
            <a:extLst>
              <a:ext uri="{FF2B5EF4-FFF2-40B4-BE49-F238E27FC236}">
                <a16:creationId xmlns:a16="http://schemas.microsoft.com/office/drawing/2014/main" id="{11059CA3-5CC9-43C4-8332-9E12C892B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783" y="3717128"/>
            <a:ext cx="2743200" cy="1469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8909E1-8C07-4357-9E56-51F3AD7993C4}"/>
              </a:ext>
            </a:extLst>
          </p:cNvPr>
          <p:cNvSpPr txBox="1"/>
          <p:nvPr/>
        </p:nvSpPr>
        <p:spPr>
          <a:xfrm>
            <a:off x="9648693" y="3291734"/>
            <a:ext cx="167848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But Man also work </a:t>
            </a:r>
          </a:p>
          <a:p>
            <a:r>
              <a:rPr lang="en-US"/>
              <a:t>longer hours per week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60887-9B7C-480F-8A8A-59B1D2DD9FEA}"/>
              </a:ext>
            </a:extLst>
          </p:cNvPr>
          <p:cNvSpPr txBox="1"/>
          <p:nvPr/>
        </p:nvSpPr>
        <p:spPr>
          <a:xfrm>
            <a:off x="4718528" y="5156939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Monthly Household Income from Work and Sex, 2015</a:t>
            </a:r>
          </a:p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579A8-D017-49E2-88D7-5DF3CE7193CF}"/>
              </a:ext>
            </a:extLst>
          </p:cNvPr>
          <p:cNvSpPr txBox="1"/>
          <p:nvPr/>
        </p:nvSpPr>
        <p:spPr>
          <a:xfrm>
            <a:off x="8713157" y="5268499"/>
            <a:ext cx="29415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Hours Worked Per Week, Ethnic Group and Sex, 2015</a:t>
            </a:r>
          </a:p>
          <a:p>
            <a:pPr algn="l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43C8-5A22-4D54-A403-B166FA001CC7}"/>
              </a:ext>
            </a:extLst>
          </p:cNvPr>
          <p:cNvSpPr txBox="1"/>
          <p:nvPr/>
        </p:nvSpPr>
        <p:spPr>
          <a:xfrm>
            <a:off x="4616754" y="5879795"/>
            <a:ext cx="309810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ea typeface="+mn-lt"/>
                <a:cs typeface="+mn-lt"/>
              </a:rPr>
              <a:t>https://data.gov.sg/dataset/rwp-aged-15-yrs-over-by-mode-of-transport-to-work-monthly-household-income-from-work-sex-2015</a:t>
            </a:r>
            <a:endParaRPr 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5E145-8E88-4957-8120-8D27C5EE8D5B}"/>
              </a:ext>
            </a:extLst>
          </p:cNvPr>
          <p:cNvSpPr txBox="1"/>
          <p:nvPr/>
        </p:nvSpPr>
        <p:spPr>
          <a:xfrm>
            <a:off x="8771220" y="5963302"/>
            <a:ext cx="309810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ea typeface="+mn-lt"/>
                <a:cs typeface="+mn-lt"/>
              </a:rPr>
              <a:t>https://data.gov.sg/dataset/resident-working-persons-aged-15-years-and-over-by-usual-hours-worked-per-week-ethnic-group-sex-2015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AD063-2765-4F8E-B23A-693FEABC0B52}"/>
              </a:ext>
            </a:extLst>
          </p:cNvPr>
          <p:cNvSpPr txBox="1"/>
          <p:nvPr/>
        </p:nvSpPr>
        <p:spPr>
          <a:xfrm>
            <a:off x="4510584" y="261498"/>
            <a:ext cx="7633901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Is there more action to take from </a:t>
            </a:r>
            <a:r>
              <a:rPr lang="en-US" sz="3200"/>
              <a:t>the government for gender equality in singapore?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489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(health)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(social, physical &amp; mental health)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90654-21F7-44DC-AAB6-829BC0ED2CC4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Relevant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146FD-F0E6-4D3F-844D-C1A0E41796FA}"/>
              </a:ext>
            </a:extLst>
          </p:cNvPr>
          <p:cNvSpPr txBox="1"/>
          <p:nvPr/>
        </p:nvSpPr>
        <p:spPr>
          <a:xfrm>
            <a:off x="4626077" y="1418303"/>
            <a:ext cx="708168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health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current health status (numeric: from 1 - very bad to 5 - very good)</a:t>
            </a:r>
          </a:p>
          <a:p>
            <a:r>
              <a:rPr lang="en-US" b="1">
                <a:ea typeface="+mn-lt"/>
                <a:cs typeface="+mn-lt"/>
              </a:rPr>
              <a:t>absences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number of school absences (numeric: from 0 to 93)</a:t>
            </a:r>
          </a:p>
          <a:p>
            <a:r>
              <a:rPr lang="en-US" b="1">
                <a:ea typeface="+mn-lt"/>
                <a:cs typeface="+mn-lt"/>
              </a:rPr>
              <a:t>Walc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weekend alcohol consumption (numeric: from 1 - very low to 5 - very high)</a:t>
            </a:r>
          </a:p>
          <a:p>
            <a:r>
              <a:rPr lang="en-US" b="1">
                <a:ea typeface="+mn-lt"/>
                <a:cs typeface="+mn-lt"/>
              </a:rPr>
              <a:t>famrel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quality of family relationships (numeric: from 1 - very bad to 5 - excellent)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>
              <a:cs typeface="Segoe UI"/>
            </a:endParaRPr>
          </a:p>
          <a:p>
            <a:r>
              <a:rPr lang="en-US">
                <a:latin typeface="TW Cen MT"/>
                <a:cs typeface="Segoe UI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1F22C-E1CA-4863-BBD3-B9BC8F3D33AC}"/>
              </a:ext>
            </a:extLst>
          </p:cNvPr>
          <p:cNvSpPr txBox="1"/>
          <p:nvPr/>
        </p:nvSpPr>
        <p:spPr>
          <a:xfrm>
            <a:off x="4719518" y="3810875"/>
            <a:ext cx="51505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Does more absence in class affect grades?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F47B0-9949-4D89-AD25-A0E95DDBD4AF}"/>
              </a:ext>
            </a:extLst>
          </p:cNvPr>
          <p:cNvSpPr txBox="1"/>
          <p:nvPr/>
        </p:nvSpPr>
        <p:spPr>
          <a:xfrm>
            <a:off x="4719517" y="4327068"/>
            <a:ext cx="68343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Is it related to alchohol intake or family related problems at home?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58738-1C72-4A2C-8FAF-FF2532379649}"/>
              </a:ext>
            </a:extLst>
          </p:cNvPr>
          <p:cNvSpPr txBox="1"/>
          <p:nvPr/>
        </p:nvSpPr>
        <p:spPr>
          <a:xfrm>
            <a:off x="4724399" y="4932662"/>
            <a:ext cx="5993230" cy="92333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is it possible to detect family problems at home and reduce such absenteeism in school?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4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(Study/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life balance)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90654-21F7-44DC-AAB6-829BC0ED2CC4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Relevant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146FD-F0E6-4D3F-844D-C1A0E41796FA}"/>
              </a:ext>
            </a:extLst>
          </p:cNvPr>
          <p:cNvSpPr txBox="1"/>
          <p:nvPr/>
        </p:nvSpPr>
        <p:spPr>
          <a:xfrm>
            <a:off x="4626077" y="1418303"/>
            <a:ext cx="708168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freetime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free time after school (numeric: from 1 - very low to 5 - very high)</a:t>
            </a:r>
          </a:p>
          <a:p>
            <a:r>
              <a:rPr lang="en-US" b="1">
                <a:ea typeface="+mn-lt"/>
                <a:cs typeface="+mn-lt"/>
              </a:rPr>
              <a:t>goout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going out with friends (numeric: from 1 - very low to 5 - very high)</a:t>
            </a:r>
          </a:p>
          <a:p>
            <a:r>
              <a:rPr lang="en-US" b="1">
                <a:ea typeface="+mn-lt"/>
                <a:cs typeface="+mn-lt"/>
              </a:rPr>
              <a:t>romantic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with a romantic relationship (binary: yes or no)</a:t>
            </a:r>
          </a:p>
          <a:p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>
              <a:cs typeface="Segoe UI"/>
            </a:endParaRPr>
          </a:p>
          <a:p>
            <a:r>
              <a:rPr lang="en-US">
                <a:latin typeface="TW Cen MT"/>
                <a:cs typeface="Segoe UI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1F22C-E1CA-4863-BBD3-B9BC8F3D33AC}"/>
              </a:ext>
            </a:extLst>
          </p:cNvPr>
          <p:cNvSpPr txBox="1"/>
          <p:nvPr/>
        </p:nvSpPr>
        <p:spPr>
          <a:xfrm>
            <a:off x="4719518" y="3368423"/>
            <a:ext cx="51505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Does more free time equate to better grades?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58738-1C72-4A2C-8FAF-FF2532379649}"/>
              </a:ext>
            </a:extLst>
          </p:cNvPr>
          <p:cNvSpPr txBox="1"/>
          <p:nvPr/>
        </p:nvSpPr>
        <p:spPr>
          <a:xfrm>
            <a:off x="4724399" y="4047759"/>
            <a:ext cx="5993230" cy="64633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contrast with datasets from SG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0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(Travel time to school)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90654-21F7-44DC-AAB6-829BC0ED2CC4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Relevant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146FD-F0E6-4D3F-844D-C1A0E41796FA}"/>
              </a:ext>
            </a:extLst>
          </p:cNvPr>
          <p:cNvSpPr txBox="1"/>
          <p:nvPr/>
        </p:nvSpPr>
        <p:spPr>
          <a:xfrm>
            <a:off x="4626077" y="1418303"/>
            <a:ext cx="708168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traveltime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home to school travel time (numeric: 1 - &lt;15 min., 2 - 15 to 30 min., 3 - 30 min. to 1 hour, or 4 - &gt;1 hour)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studytime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weekly study time (numeric: 1 - &lt;2 hours, 2 - 2 to 5 hours, 3 - 5 to 10 hours, or 4 - &gt;10 hours)</a:t>
            </a:r>
            <a:endParaRPr lang="en-US"/>
          </a:p>
          <a:p>
            <a:endParaRPr lang="en-US" dirty="0">
              <a:cs typeface="Segoe UI"/>
            </a:endParaRPr>
          </a:p>
          <a:p>
            <a:r>
              <a:rPr lang="en-US">
                <a:latin typeface="TW Cen MT"/>
                <a:cs typeface="Segoe UI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1F22C-E1CA-4863-BBD3-B9BC8F3D33AC}"/>
              </a:ext>
            </a:extLst>
          </p:cNvPr>
          <p:cNvSpPr txBox="1"/>
          <p:nvPr/>
        </p:nvSpPr>
        <p:spPr>
          <a:xfrm>
            <a:off x="4719518" y="3798585"/>
            <a:ext cx="51505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Does less travel to school equate to more study time?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F47B0-9949-4D89-AD25-A0E95DDBD4AF}"/>
              </a:ext>
            </a:extLst>
          </p:cNvPr>
          <p:cNvSpPr txBox="1"/>
          <p:nvPr/>
        </p:nvSpPr>
        <p:spPr>
          <a:xfrm>
            <a:off x="4719517" y="4327068"/>
            <a:ext cx="68343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If it does... does it translate to grades/ overall happiness of the family?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58738-1C72-4A2C-8FAF-FF2532379649}"/>
              </a:ext>
            </a:extLst>
          </p:cNvPr>
          <p:cNvSpPr txBox="1"/>
          <p:nvPr/>
        </p:nvSpPr>
        <p:spPr>
          <a:xfrm>
            <a:off x="4761270" y="5203049"/>
            <a:ext cx="5993230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COVID-19's New normal -&gt; more SFH (School from home)</a:t>
            </a:r>
          </a:p>
        </p:txBody>
      </p:sp>
    </p:spTree>
    <p:extLst>
      <p:ext uri="{BB962C8B-B14F-4D97-AF65-F5344CB8AC3E}">
        <p14:creationId xmlns:p14="http://schemas.microsoft.com/office/powerpoint/2010/main" val="50349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(income)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90654-21F7-44DC-AAB6-829BC0ED2CC4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Relevant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146FD-F0E6-4D3F-844D-C1A0E41796FA}"/>
              </a:ext>
            </a:extLst>
          </p:cNvPr>
          <p:cNvSpPr txBox="1"/>
          <p:nvPr/>
        </p:nvSpPr>
        <p:spPr>
          <a:xfrm>
            <a:off x="4626077" y="1418303"/>
            <a:ext cx="708168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famsize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family size (binary: 'LE3' - less or equal to 3 or 'GT3' - greater than 3)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Pstatus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parent's cohabitation status (binary: 'T' - living together or 'A' - apart)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Medu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mother's education (numeric: 0 - none, 1 - primary education (4th grade), 2 </a:t>
            </a:r>
            <a:r>
              <a:rPr lang="en-US">
                <a:ea typeface="+mn-lt"/>
                <a:cs typeface="+mn-lt"/>
              </a:rPr>
              <a:t>- 5th to 9th grade, 3 - secondary education or 4 - higher </a:t>
            </a:r>
            <a:r>
              <a:rPr lang="en-US" dirty="0">
                <a:ea typeface="+mn-lt"/>
                <a:cs typeface="+mn-lt"/>
              </a:rPr>
              <a:t>education)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Mjob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mother's job (nominal: 'teacher', 'health' care related, civil 'services' (e.g. administrative or police), 'at_home' or 'other')</a:t>
            </a:r>
            <a:endParaRPr lang="en-US"/>
          </a:p>
          <a:p>
            <a:endParaRPr lang="en-US" b="1" dirty="0">
              <a:latin typeface="Tw Cen MT" panose="020B0602020104020603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1F22C-E1CA-4863-BBD3-B9BC8F3D33AC}"/>
              </a:ext>
            </a:extLst>
          </p:cNvPr>
          <p:cNvSpPr txBox="1"/>
          <p:nvPr/>
        </p:nvSpPr>
        <p:spPr>
          <a:xfrm>
            <a:off x="4744098" y="4794101"/>
            <a:ext cx="593716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If the apple is shown to statistically to not fall far from the tree, </a:t>
            </a:r>
            <a:r>
              <a:rPr lang="en-US" dirty="0"/>
              <a:t>could there be measures to mitigate the inequality faced?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F47B0-9949-4D89-AD25-A0E95DDBD4AF}"/>
              </a:ext>
            </a:extLst>
          </p:cNvPr>
          <p:cNvSpPr txBox="1"/>
          <p:nvPr/>
        </p:nvSpPr>
        <p:spPr>
          <a:xfrm>
            <a:off x="4744098" y="4327067"/>
            <a:ext cx="40813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Does meritocracy truly exist in Singapore?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58738-1C72-4A2C-8FAF-FF2532379649}"/>
              </a:ext>
            </a:extLst>
          </p:cNvPr>
          <p:cNvSpPr txBox="1"/>
          <p:nvPr/>
        </p:nvSpPr>
        <p:spPr>
          <a:xfrm>
            <a:off x="4785851" y="5694662"/>
            <a:ext cx="6239036" cy="64633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can probably reduce brain drain in the future for </a:t>
            </a:r>
            <a:r>
              <a:rPr lang="en-US"/>
              <a:t>singapore, making Singaporeans feel like their country is their home</a:t>
            </a:r>
          </a:p>
        </p:txBody>
      </p:sp>
    </p:spTree>
    <p:extLst>
      <p:ext uri="{BB962C8B-B14F-4D97-AF65-F5344CB8AC3E}">
        <p14:creationId xmlns:p14="http://schemas.microsoft.com/office/powerpoint/2010/main" val="176329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(income)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90654-21F7-44DC-AAB6-829BC0ED2CC4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income inequality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146FD-F0E6-4D3F-844D-C1A0E41796FA}"/>
              </a:ext>
            </a:extLst>
          </p:cNvPr>
          <p:cNvSpPr txBox="1"/>
          <p:nvPr/>
        </p:nvSpPr>
        <p:spPr>
          <a:xfrm>
            <a:off x="4626077" y="1418303"/>
            <a:ext cx="70816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1) higher rates of health and social problems</a:t>
            </a:r>
          </a:p>
          <a:p>
            <a:r>
              <a:rPr lang="en-US">
                <a:ea typeface="+mn-lt"/>
                <a:cs typeface="+mn-lt"/>
              </a:rPr>
              <a:t>2) lower rates of social goods,</a:t>
            </a:r>
            <a:r>
              <a:rPr lang="en-US" baseline="30000" dirty="0">
                <a:ea typeface="+mn-lt"/>
                <a:cs typeface="+mn-lt"/>
                <a:hlinkClick r:id="rId4"/>
              </a:rPr>
              <a:t>[1]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3) lower population-wide satisfaction and </a:t>
            </a:r>
            <a:r>
              <a:rPr lang="en-US" dirty="0">
                <a:ea typeface="+mn-lt"/>
                <a:cs typeface="+mn-lt"/>
              </a:rPr>
              <a:t>happiness</a:t>
            </a:r>
            <a:r>
              <a:rPr lang="en-US" baseline="30000" dirty="0">
                <a:ea typeface="+mn-lt"/>
                <a:cs typeface="+mn-lt"/>
                <a:hlinkClick r:id="rId5"/>
              </a:rPr>
              <a:t>[2]</a:t>
            </a:r>
            <a:r>
              <a:rPr lang="en-US" baseline="30000" dirty="0">
                <a:ea typeface="+mn-lt"/>
                <a:cs typeface="+mn-lt"/>
                <a:hlinkClick r:id="rId6"/>
              </a:rPr>
              <a:t>[3]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4) lower level of economic growth when human capital is neglected for high-end consumption.</a:t>
            </a:r>
            <a:r>
              <a:rPr lang="en-US" baseline="30000" dirty="0">
                <a:ea typeface="+mn-lt"/>
                <a:cs typeface="+mn-lt"/>
                <a:hlinkClick r:id="rId7"/>
              </a:rPr>
              <a:t>[4]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baseline="30000" dirty="0">
              <a:latin typeface="Tw Cen MT" panose="020B0602020104020603"/>
              <a:cs typeface="Segoe 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F47B0-9949-4D89-AD25-A0E95DDBD4AF}"/>
              </a:ext>
            </a:extLst>
          </p:cNvPr>
          <p:cNvSpPr txBox="1"/>
          <p:nvPr/>
        </p:nvSpPr>
        <p:spPr>
          <a:xfrm>
            <a:off x="4780969" y="3122615"/>
            <a:ext cx="685893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W Cen MT"/>
              </a:rPr>
              <a:t>For the top 21 industrialised countries, counting each person equally, </a:t>
            </a:r>
            <a:r>
              <a:rPr lang="en-US" dirty="0">
                <a:latin typeface="TW Cen MT"/>
                <a:hlinkClick r:id="rId8"/>
              </a:rPr>
              <a:t>life expectancy</a:t>
            </a:r>
            <a:r>
              <a:rPr lang="en-US">
                <a:latin typeface="TW Cen MT"/>
              </a:rPr>
              <a:t> is lower in more unequal countries (</a:t>
            </a:r>
            <a:r>
              <a:rPr lang="en-US" dirty="0">
                <a:latin typeface="TW Cen MT"/>
                <a:hlinkClick r:id="rId9"/>
              </a:rPr>
              <a:t>r</a:t>
            </a:r>
            <a:r>
              <a:rPr lang="en-US">
                <a:latin typeface="TW Cen MT"/>
              </a:rPr>
              <a:t> = -.907).</a:t>
            </a:r>
            <a:r>
              <a:rPr lang="en-US" dirty="0">
                <a:latin typeface="TW Cen MT"/>
                <a:hlinkClick r:id="rId10"/>
              </a:rPr>
              <a:t>[5]</a:t>
            </a:r>
            <a:r>
              <a:rPr lang="en-US" dirty="0">
                <a:latin typeface="TW Cen MT"/>
              </a:rPr>
              <a:t> </a:t>
            </a:r>
            <a:endParaRPr lang="en-US" dirty="0">
              <a:latin typeface="Tw Cen MT" panose="020B0602020104020603"/>
            </a:endParaRPr>
          </a:p>
          <a:p>
            <a:endParaRPr lang="en-US" dirty="0">
              <a:latin typeface="TW Cen MT"/>
            </a:endParaRPr>
          </a:p>
          <a:p>
            <a:r>
              <a:rPr lang="en-US">
                <a:latin typeface="TW Cen MT"/>
              </a:rPr>
              <a:t>A similar relationship exists among US states (r = -.620).</a:t>
            </a:r>
            <a:r>
              <a:rPr lang="en-US" dirty="0">
                <a:latin typeface="TW Cen MT"/>
                <a:hlinkClick r:id="rId11"/>
              </a:rPr>
              <a:t>[6]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39ABA-516F-4CA5-A14C-C99B4E17D284}"/>
              </a:ext>
            </a:extLst>
          </p:cNvPr>
          <p:cNvSpPr txBox="1"/>
          <p:nvPr/>
        </p:nvSpPr>
        <p:spPr>
          <a:xfrm>
            <a:off x="4817840" y="4624561"/>
            <a:ext cx="441384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Potential client goals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95BFC8-93C2-42DD-8662-D4B15A103707}"/>
              </a:ext>
            </a:extLst>
          </p:cNvPr>
          <p:cNvSpPr txBox="1"/>
          <p:nvPr/>
        </p:nvSpPr>
        <p:spPr>
          <a:xfrm>
            <a:off x="4817839" y="5543808"/>
            <a:ext cx="685893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W Cen MT"/>
              </a:rPr>
              <a:t>Reduce the negative effects early on in Singaporeans lives to mitigate the harmful effects of income disparity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SUB-QUESTION</a:t>
            </a:r>
            <a:br>
              <a:rPr lang="en-US" sz="44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(EXT. /int. SUPPORT)</a:t>
            </a:r>
            <a:br>
              <a:rPr lang="en-US" sz="4400" dirty="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4400" dirty="0">
                <a:ea typeface="+mj-lt"/>
                <a:cs typeface="+mj-lt"/>
              </a:rPr>
            </a:br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lead on from </a:t>
            </a:r>
            <a:br>
              <a:rPr lang="en-US" sz="44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income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C2C11-6407-4EAB-825D-5E2BF74B68D3}"/>
              </a:ext>
            </a:extLst>
          </p:cNvPr>
          <p:cNvSpPr txBox="1"/>
          <p:nvPr/>
        </p:nvSpPr>
        <p:spPr>
          <a:xfrm>
            <a:off x="4682646" y="1269304"/>
            <a:ext cx="67432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paid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extra paid classes within the course subject (Math or Portuguese) (binary: yes or no)</a:t>
            </a:r>
            <a:endParaRPr lang="en-US"/>
          </a:p>
          <a:p>
            <a:endParaRPr lang="en-US" dirty="0">
              <a:latin typeface="TW Cen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7DAEC-E783-4946-8FF5-ED254D7C0786}"/>
              </a:ext>
            </a:extLst>
          </p:cNvPr>
          <p:cNvSpPr txBox="1"/>
          <p:nvPr/>
        </p:nvSpPr>
        <p:spPr>
          <a:xfrm>
            <a:off x="4682646" y="2173905"/>
            <a:ext cx="707511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famsup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family educational support (binary: yes or no)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schoolsup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extra educational support (binary: yes or no)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F4D8-858A-40B8-A219-6E6BA03AEB72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Relevant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6552C-0C18-418E-BF15-5B05997FB8AB}"/>
              </a:ext>
            </a:extLst>
          </p:cNvPr>
          <p:cNvSpPr txBox="1"/>
          <p:nvPr/>
        </p:nvSpPr>
        <p:spPr>
          <a:xfrm>
            <a:off x="4719518" y="3798585"/>
            <a:ext cx="462210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How does internal and external support from govt. / family aid in grades?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ADF00-C8F5-49A8-9F45-663811936E93}"/>
              </a:ext>
            </a:extLst>
          </p:cNvPr>
          <p:cNvSpPr txBox="1"/>
          <p:nvPr/>
        </p:nvSpPr>
        <p:spPr>
          <a:xfrm>
            <a:off x="4724399" y="4797468"/>
            <a:ext cx="5993230" cy="92333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</a:t>
            </a:r>
            <a:r>
              <a:rPr lang="en-US" dirty="0">
                <a:ea typeface="+mn-lt"/>
                <a:cs typeface="+mn-lt"/>
              </a:rPr>
              <a:t> there is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a clear difference</a:t>
            </a:r>
            <a:r>
              <a:rPr lang="en-US" dirty="0">
                <a:ea typeface="+mn-lt"/>
                <a:cs typeface="+mn-lt"/>
              </a:rPr>
              <a:t> perhaps more funding from the government towards students with no such aids should be </a:t>
            </a:r>
            <a:r>
              <a:rPr lang="en-US">
                <a:ea typeface="+mn-lt"/>
                <a:cs typeface="+mn-lt"/>
              </a:rPr>
              <a:t>provided to help level the playing field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1E7-5CC2-4E9F-8BC3-DCA55455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935F-CDCA-448D-B0EC-89802C359F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096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https://www.kaggle.com/larsen0966/student-performance-data-set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/>
              <a:t>Student-por.csv</a:t>
            </a:r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3816E-A133-4FBE-BFC1-0DD4A3177309}"/>
              </a:ext>
            </a:extLst>
          </p:cNvPr>
          <p:cNvSpPr txBox="1"/>
          <p:nvPr/>
        </p:nvSpPr>
        <p:spPr>
          <a:xfrm>
            <a:off x="1133605" y="3544866"/>
            <a:ext cx="94341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set description:</a:t>
            </a:r>
            <a:br>
              <a:rPr lang="en-US" dirty="0"/>
            </a:br>
            <a:r>
              <a:rPr lang="en-US"/>
              <a:t>649 row x 33 column Dataset based off secondary school students (15-22) in portugal for math </a:t>
            </a:r>
            <a:r>
              <a:rPr lang="en-US" dirty="0"/>
              <a:t>and portugese only.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68CDC-8806-4756-B666-D886990A13F5}"/>
              </a:ext>
            </a:extLst>
          </p:cNvPr>
          <p:cNvSpPr txBox="1"/>
          <p:nvPr/>
        </p:nvSpPr>
        <p:spPr>
          <a:xfrm>
            <a:off x="1133605" y="4515634"/>
            <a:ext cx="82755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Records: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Able to determine the age, sex, household type, willingness to go to the school, family background, availability of external support and non academic pursuits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7657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9" y="607673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Problem </a:t>
            </a:r>
            <a:r>
              <a:rPr lang="en-US" sz="4400">
                <a:solidFill>
                  <a:srgbClr val="FFFFFF"/>
                </a:solidFill>
              </a:rPr>
              <a:t>statement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D57AE-CE55-4F85-87D6-6022A3C9D17C}"/>
              </a:ext>
            </a:extLst>
          </p:cNvPr>
          <p:cNvSpPr txBox="1"/>
          <p:nvPr/>
        </p:nvSpPr>
        <p:spPr>
          <a:xfrm>
            <a:off x="4586852" y="481405"/>
            <a:ext cx="619631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This is an attempt to extrapolate data into a singapore context by supplementing with additional singapore datasets.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041B7-812E-4A21-8430-B90A979CC091}"/>
              </a:ext>
            </a:extLst>
          </p:cNvPr>
          <p:cNvSpPr txBox="1"/>
          <p:nvPr/>
        </p:nvSpPr>
        <p:spPr>
          <a:xfrm>
            <a:off x="3507737" y="1756470"/>
            <a:ext cx="7452878" cy="1384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E6DC1E"/>
                </a:solidFill>
                <a:latin typeface="Franklin Gothic Medium"/>
              </a:rPr>
              <a:t>How to </a:t>
            </a:r>
            <a:br>
              <a:rPr lang="en-US" sz="2400" dirty="0">
                <a:solidFill>
                  <a:srgbClr val="E6DC1E"/>
                </a:solidFill>
                <a:latin typeface="Franklin Gothic Medium"/>
              </a:rPr>
            </a:br>
            <a:r>
              <a:rPr lang="en-US" sz="2400">
                <a:solidFill>
                  <a:srgbClr val="FF0000"/>
                </a:solidFill>
                <a:highlight>
                  <a:srgbClr val="FFFF00"/>
                </a:highlight>
                <a:latin typeface="Franklin Gothic Medium"/>
              </a:rPr>
              <a:t>improve the pain points of Students in Singaporeans</a:t>
            </a:r>
            <a:r>
              <a:rPr lang="en-US" sz="2400" dirty="0">
                <a:solidFill>
                  <a:srgbClr val="E6DC1E"/>
                </a:solidFill>
                <a:latin typeface="Franklin Gothic Medium"/>
              </a:rPr>
              <a:t> </a:t>
            </a:r>
            <a:br>
              <a:rPr lang="en-US" sz="2400" dirty="0">
                <a:solidFill>
                  <a:srgbClr val="E6DC1E"/>
                </a:solidFill>
                <a:latin typeface="Franklin Gothic Medium"/>
              </a:rPr>
            </a:br>
            <a:r>
              <a:rPr lang="en-US" sz="2800">
                <a:solidFill>
                  <a:srgbClr val="E6DC1E"/>
                </a:solidFill>
                <a:latin typeface="Franklin Gothic Medium"/>
              </a:rPr>
              <a:t>as a whole, while focusing 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98C27-1F36-40D4-B01F-AEE59E484D54}"/>
              </a:ext>
            </a:extLst>
          </p:cNvPr>
          <p:cNvSpPr txBox="1"/>
          <p:nvPr/>
        </p:nvSpPr>
        <p:spPr>
          <a:xfrm>
            <a:off x="4326419" y="3396216"/>
            <a:ext cx="3287183" cy="286232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Key Points: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/>
              <a:t>Race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/>
              <a:t>Gender</a:t>
            </a:r>
          </a:p>
          <a:p>
            <a:pPr marL="342900" indent="-342900">
              <a:buAutoNum type="arabicPeriod"/>
            </a:pPr>
            <a:r>
              <a:rPr lang="en-US"/>
              <a:t>Ideals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/>
              <a:t>Health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/>
              <a:t>Study/life balance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/>
              <a:t>internal/External support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/>
              <a:t>Family Background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/>
              <a:t>Travel time to school</a:t>
            </a:r>
          </a:p>
          <a:p>
            <a:pPr marL="800100" lvl="1" indent="-342900">
              <a:buFont typeface="Arial"/>
              <a:buChar char="•"/>
            </a:pPr>
            <a:r>
              <a:rPr lang="en-US"/>
              <a:t>income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7480E-683D-4025-B06E-F7C35289F26A}"/>
              </a:ext>
            </a:extLst>
          </p:cNvPr>
          <p:cNvSpPr txBox="1"/>
          <p:nvPr/>
        </p:nvSpPr>
        <p:spPr>
          <a:xfrm>
            <a:off x="7990281" y="3396216"/>
            <a:ext cx="3408233" cy="1477328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Potential Stakeholders/clients: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Government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/>
              <a:t>Schools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8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(RAce)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C2C11-6407-4EAB-825D-5E2BF74B68D3}"/>
              </a:ext>
            </a:extLst>
          </p:cNvPr>
          <p:cNvSpPr txBox="1"/>
          <p:nvPr/>
        </p:nvSpPr>
        <p:spPr>
          <a:xfrm>
            <a:off x="4682646" y="1269304"/>
            <a:ext cx="70751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W Cen MT"/>
              </a:rPr>
              <a:t>While Race is not part of the dataset we can proxy income distribution with Race to double confirm our findings against actual income </a:t>
            </a:r>
            <a:r>
              <a:rPr lang="en-US" b="1">
                <a:latin typeface="TW Cen MT"/>
              </a:rPr>
              <a:t>disparities.</a:t>
            </a:r>
            <a:br>
              <a:rPr lang="en-US" b="1" dirty="0">
                <a:latin typeface="TW Cen MT"/>
              </a:rPr>
            </a:br>
            <a:br>
              <a:rPr lang="en-US" b="1" dirty="0">
                <a:latin typeface="TW Cen MT"/>
              </a:rPr>
            </a:br>
            <a:r>
              <a:rPr lang="en-US" b="1">
                <a:latin typeface="TW Cen MT"/>
              </a:rPr>
              <a:t>Both of which contrasting with grades</a:t>
            </a:r>
            <a:endParaRPr lang="en-US" b="1" dirty="0"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F4D8-858A-40B8-A219-6E6BA03AEB72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Relevant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6552C-0C18-418E-BF15-5B05997FB8AB}"/>
              </a:ext>
            </a:extLst>
          </p:cNvPr>
          <p:cNvSpPr txBox="1"/>
          <p:nvPr/>
        </p:nvSpPr>
        <p:spPr>
          <a:xfrm>
            <a:off x="4682647" y="2790779"/>
            <a:ext cx="46221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Special Malay Bursary (University)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ADF00-C8F5-49A8-9F45-663811936E93}"/>
              </a:ext>
            </a:extLst>
          </p:cNvPr>
          <p:cNvSpPr txBox="1"/>
          <p:nvPr/>
        </p:nvSpPr>
        <p:spPr>
          <a:xfrm>
            <a:off x="4687528" y="3285759"/>
            <a:ext cx="599323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Education Trust Fund – Siddiqui Assistance Scheme (NITEC Bursary &amp; PFP Bursary)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 scheme was introduced in March 2020.  It is to support deserving Muslim students, prioritising those from financially disadvantaged families…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https://www.mendaki.org.sg/assistance-landing/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4850F-03D3-4B91-94F1-61612A7E5023}"/>
              </a:ext>
            </a:extLst>
          </p:cNvPr>
          <p:cNvSpPr txBox="1"/>
          <p:nvPr/>
        </p:nvSpPr>
        <p:spPr>
          <a:xfrm>
            <a:off x="4687529" y="5498689"/>
            <a:ext cx="63442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only relevant education help in budget 2021 is </a:t>
            </a:r>
            <a:r>
              <a:rPr lang="en-US">
                <a:ea typeface="+mn-lt"/>
                <a:cs typeface="+mn-lt"/>
              </a:rPr>
              <a:t>For families with children: An additional top-up of S$200 for each Singaporean child under 21 through his or her relevant education account</a:t>
            </a:r>
          </a:p>
        </p:txBody>
      </p:sp>
    </p:spTree>
    <p:extLst>
      <p:ext uri="{BB962C8B-B14F-4D97-AF65-F5344CB8AC3E}">
        <p14:creationId xmlns:p14="http://schemas.microsoft.com/office/powerpoint/2010/main" val="343952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(RAce)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C2C11-6407-4EAB-825D-5E2BF74B68D3}"/>
              </a:ext>
            </a:extLst>
          </p:cNvPr>
          <p:cNvSpPr txBox="1"/>
          <p:nvPr/>
        </p:nvSpPr>
        <p:spPr>
          <a:xfrm>
            <a:off x="4682646" y="1785498"/>
            <a:ext cx="7075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W Cen MT"/>
              </a:rPr>
              <a:t>looking at recent grades by ethnic groups shows that it isnt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F4D8-858A-40B8-A219-6E6BA03AEB72}"/>
              </a:ext>
            </a:extLst>
          </p:cNvPr>
          <p:cNvSpPr txBox="1"/>
          <p:nvPr/>
        </p:nvSpPr>
        <p:spPr>
          <a:xfrm>
            <a:off x="4682647" y="507304"/>
            <a:ext cx="639258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Is there enough funding going to </a:t>
            </a:r>
            <a:r>
              <a:rPr lang="en-US" sz="3600"/>
              <a:t>minorities in singapore?</a:t>
            </a:r>
          </a:p>
        </p:txBody>
      </p:sp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80790A1-8E5C-4C08-9015-CF24D4592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87" y="2224527"/>
            <a:ext cx="7216877" cy="3121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33FE39-523D-4706-862D-C1ECDB656BA0}"/>
              </a:ext>
            </a:extLst>
          </p:cNvPr>
          <p:cNvSpPr txBox="1"/>
          <p:nvPr/>
        </p:nvSpPr>
        <p:spPr>
          <a:xfrm>
            <a:off x="4847303" y="5412657"/>
            <a:ext cx="39599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Perhaps there is more to play here: family background (Broken family etc.)</a:t>
            </a:r>
          </a:p>
        </p:txBody>
      </p:sp>
    </p:spTree>
    <p:extLst>
      <p:ext uri="{BB962C8B-B14F-4D97-AF65-F5344CB8AC3E}">
        <p14:creationId xmlns:p14="http://schemas.microsoft.com/office/powerpoint/2010/main" val="18356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(IDEALS)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C2C11-6407-4EAB-825D-5E2BF74B68D3}"/>
              </a:ext>
            </a:extLst>
          </p:cNvPr>
          <p:cNvSpPr txBox="1"/>
          <p:nvPr/>
        </p:nvSpPr>
        <p:spPr>
          <a:xfrm>
            <a:off x="4682646" y="1269304"/>
            <a:ext cx="70751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W Cen MT"/>
              </a:rPr>
              <a:t>Reason </a:t>
            </a:r>
            <a:r>
              <a:rPr lang="en-US">
                <a:latin typeface="TW Cen MT"/>
              </a:rPr>
              <a:t>to choose this school (nominal: close to 'home', school 'reputation', 'course' preference or 'other')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7DAEC-E783-4946-8FF5-ED254D7C0786}"/>
              </a:ext>
            </a:extLst>
          </p:cNvPr>
          <p:cNvSpPr txBox="1"/>
          <p:nvPr/>
        </p:nvSpPr>
        <p:spPr>
          <a:xfrm>
            <a:off x="4682646" y="1829776"/>
            <a:ext cx="70751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higher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wants to take higher education (binary: yes or no)</a:t>
            </a:r>
          </a:p>
          <a:p>
            <a:r>
              <a:rPr lang="en-US" b="1">
                <a:ea typeface="+mn-lt"/>
                <a:cs typeface="+mn-lt"/>
              </a:rPr>
              <a:t>activities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extra-curricular activities (binary: yes or no)</a:t>
            </a:r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F4D8-858A-40B8-A219-6E6BA03AEB72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Relevant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6552C-0C18-418E-BF15-5B05997FB8AB}"/>
              </a:ext>
            </a:extLst>
          </p:cNvPr>
          <p:cNvSpPr txBox="1"/>
          <p:nvPr/>
        </p:nvSpPr>
        <p:spPr>
          <a:xfrm>
            <a:off x="4141873" y="3061166"/>
            <a:ext cx="462210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What are students general motivation to study?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Does it affect grades?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ADF00-C8F5-49A8-9F45-663811936E93}"/>
              </a:ext>
            </a:extLst>
          </p:cNvPr>
          <p:cNvSpPr txBox="1"/>
          <p:nvPr/>
        </p:nvSpPr>
        <p:spPr>
          <a:xfrm>
            <a:off x="5535561" y="3826532"/>
            <a:ext cx="6656906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Is the Singaporean education too academics based?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Mental health?</a:t>
            </a:r>
          </a:p>
          <a:p>
            <a:pPr marL="1200150" lvl="1" indent="-285750">
              <a:buFont typeface="Arial"/>
              <a:buChar char="•"/>
            </a:pPr>
            <a:r>
              <a:rPr lang="en-US"/>
              <a:t>Mental Well-being Survey</a:t>
            </a:r>
            <a:endParaRPr lang="en-US" dirty="0"/>
          </a:p>
          <a:p>
            <a:pPr marL="12001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https://data.gov.sg/dataset/mental-well-being-survey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A8C00-DA32-4CAB-9125-B4DF68B24F6B}"/>
              </a:ext>
            </a:extLst>
          </p:cNvPr>
          <p:cNvSpPr txBox="1"/>
          <p:nvPr/>
        </p:nvSpPr>
        <p:spPr>
          <a:xfrm>
            <a:off x="4264775" y="5396326"/>
            <a:ext cx="7657811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How does this affect Singapore's culture? </a:t>
            </a:r>
            <a:br>
              <a:rPr lang="en-US" dirty="0"/>
            </a:br>
            <a:r>
              <a:rPr lang="en-US" dirty="0"/>
              <a:t>"Unable to produce musicians"</a:t>
            </a:r>
            <a:br>
              <a:rPr lang="en-US" dirty="0"/>
            </a:br>
            <a:r>
              <a:rPr lang="en-US" dirty="0"/>
              <a:t>"Only good at math and science and not humanitarian subjects like the Arts"</a:t>
            </a:r>
          </a:p>
          <a:p>
            <a:r>
              <a:rPr lang="en-US"/>
              <a:t>"All work no play"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4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(IDEALS)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C2C11-6407-4EAB-825D-5E2BF74B68D3}"/>
              </a:ext>
            </a:extLst>
          </p:cNvPr>
          <p:cNvSpPr txBox="1"/>
          <p:nvPr/>
        </p:nvSpPr>
        <p:spPr>
          <a:xfrm>
            <a:off x="4682646" y="1269304"/>
            <a:ext cx="70751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W Cen MT"/>
              </a:rPr>
              <a:t>Reason </a:t>
            </a:r>
            <a:r>
              <a:rPr lang="en-US">
                <a:latin typeface="TW Cen MT"/>
              </a:rPr>
              <a:t>to choose this school (nominal: close to 'home', school 'reputation', 'course' preference or 'other')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7DAEC-E783-4946-8FF5-ED254D7C0786}"/>
              </a:ext>
            </a:extLst>
          </p:cNvPr>
          <p:cNvSpPr txBox="1"/>
          <p:nvPr/>
        </p:nvSpPr>
        <p:spPr>
          <a:xfrm>
            <a:off x="4682646" y="1989550"/>
            <a:ext cx="70751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higher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wants to take higher education (binary: yes or no)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activities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extra-curricular activities (binary: yes or no)</a:t>
            </a:r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F4D8-858A-40B8-A219-6E6BA03AEB72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News postings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6552C-0C18-418E-BF15-5B05997FB8AB}"/>
              </a:ext>
            </a:extLst>
          </p:cNvPr>
          <p:cNvSpPr txBox="1"/>
          <p:nvPr/>
        </p:nvSpPr>
        <p:spPr>
          <a:xfrm>
            <a:off x="4682647" y="3638811"/>
            <a:ext cx="462210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What are students general motivation to study?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Does it affect grades?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245F-FCFA-438D-813D-3550719624CC}"/>
              </a:ext>
            </a:extLst>
          </p:cNvPr>
          <p:cNvSpPr txBox="1"/>
          <p:nvPr/>
        </p:nvSpPr>
        <p:spPr>
          <a:xfrm>
            <a:off x="4588701" y="5674290"/>
            <a:ext cx="4580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ea typeface="+mn-lt"/>
                <a:cs typeface="+mn-lt"/>
              </a:rPr>
              <a:t>https://www.channelnewsasia.com/news/commentary/hyper-competitive-culture-breeding-severe-test-anxiety-among-10744150</a:t>
            </a:r>
            <a:endParaRPr lang="en-US" sz="1200"/>
          </a:p>
        </p:txBody>
      </p:sp>
      <p:pic>
        <p:nvPicPr>
          <p:cNvPr id="11" name="Picture 1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3D2A60E-984B-448D-9107-417F4A5A0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46" y="1303645"/>
            <a:ext cx="6699336" cy="38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2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(IDEALS)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C2C11-6407-4EAB-825D-5E2BF74B68D3}"/>
              </a:ext>
            </a:extLst>
          </p:cNvPr>
          <p:cNvSpPr txBox="1"/>
          <p:nvPr/>
        </p:nvSpPr>
        <p:spPr>
          <a:xfrm>
            <a:off x="4682646" y="1269304"/>
            <a:ext cx="70751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W Cen MT"/>
              </a:rPr>
              <a:t>Reason </a:t>
            </a:r>
            <a:r>
              <a:rPr lang="en-US">
                <a:latin typeface="TW Cen MT"/>
              </a:rPr>
              <a:t>to choose this school (nominal: close to 'home', school 'reputation', 'course' preference or 'other')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7DAEC-E783-4946-8FF5-ED254D7C0786}"/>
              </a:ext>
            </a:extLst>
          </p:cNvPr>
          <p:cNvSpPr txBox="1"/>
          <p:nvPr/>
        </p:nvSpPr>
        <p:spPr>
          <a:xfrm>
            <a:off x="4682646" y="1989550"/>
            <a:ext cx="70751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higher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wants to take higher education (binary: yes or no)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activities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extra-curricular activities (binary: yes or no)</a:t>
            </a:r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F4D8-858A-40B8-A219-6E6BA03AEB72}"/>
              </a:ext>
            </a:extLst>
          </p:cNvPr>
          <p:cNvSpPr txBox="1"/>
          <p:nvPr/>
        </p:nvSpPr>
        <p:spPr>
          <a:xfrm>
            <a:off x="4682647" y="507304"/>
            <a:ext cx="378703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News postings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6552C-0C18-418E-BF15-5B05997FB8AB}"/>
              </a:ext>
            </a:extLst>
          </p:cNvPr>
          <p:cNvSpPr txBox="1"/>
          <p:nvPr/>
        </p:nvSpPr>
        <p:spPr>
          <a:xfrm>
            <a:off x="4682647" y="3638811"/>
            <a:ext cx="462210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What are students general motivation to study?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Does it affect grades?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245F-FCFA-438D-813D-3550719624CC}"/>
              </a:ext>
            </a:extLst>
          </p:cNvPr>
          <p:cNvSpPr txBox="1"/>
          <p:nvPr/>
        </p:nvSpPr>
        <p:spPr>
          <a:xfrm>
            <a:off x="4687024" y="5907806"/>
            <a:ext cx="4580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ea typeface="+mn-lt"/>
                <a:cs typeface="+mn-lt"/>
              </a:rPr>
              <a:t>https://www.ft.com/content/2e4c61f2-4ec8-11e6-8172-e39ecd3b86fc</a:t>
            </a:r>
            <a:endParaRPr lang="en-US" dirty="0"/>
          </a:p>
        </p:txBody>
      </p:sp>
      <p:pic>
        <p:nvPicPr>
          <p:cNvPr id="5" name="Picture 12" descr="A person standing in a classroom&#10;&#10;Description automatically generated">
            <a:extLst>
              <a:ext uri="{FF2B5EF4-FFF2-40B4-BE49-F238E27FC236}">
                <a16:creationId xmlns:a16="http://schemas.microsoft.com/office/drawing/2014/main" id="{830C6246-0BD3-4699-8FAF-97255C195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530" y="1317348"/>
            <a:ext cx="6811295" cy="45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A230-4754-494B-9306-AAC1620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SUB-QUESTION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(IDEALS)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C2C11-6407-4EAB-825D-5E2BF74B68D3}"/>
              </a:ext>
            </a:extLst>
          </p:cNvPr>
          <p:cNvSpPr txBox="1"/>
          <p:nvPr/>
        </p:nvSpPr>
        <p:spPr>
          <a:xfrm>
            <a:off x="4682646" y="1269304"/>
            <a:ext cx="5728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W Cen MT"/>
              </a:rPr>
              <a:t>- Improve GDP, aim for Singapore to be of a certain skilset</a:t>
            </a:r>
            <a:endParaRPr lang="en-US"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F4D8-858A-40B8-A219-6E6BA03AEB72}"/>
              </a:ext>
            </a:extLst>
          </p:cNvPr>
          <p:cNvSpPr txBox="1"/>
          <p:nvPr/>
        </p:nvSpPr>
        <p:spPr>
          <a:xfrm>
            <a:off x="4682647" y="350729"/>
            <a:ext cx="395404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Potential client goals</a:t>
            </a:r>
            <a:endParaRPr lang="en-US"/>
          </a:p>
        </p:txBody>
      </p:sp>
      <p:pic>
        <p:nvPicPr>
          <p:cNvPr id="5" name="Picture 5" descr="A picture containing text, person, people, screenshot&#10;&#10;Description automatically generated">
            <a:extLst>
              <a:ext uri="{FF2B5EF4-FFF2-40B4-BE49-F238E27FC236}">
                <a16:creationId xmlns:a16="http://schemas.microsoft.com/office/drawing/2014/main" id="{E6AC5765-19CC-4A7D-AC92-F2DB8A655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730" y="2000448"/>
            <a:ext cx="5478049" cy="3859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843607-632B-4E5E-965B-8D13B972544F}"/>
              </a:ext>
            </a:extLst>
          </p:cNvPr>
          <p:cNvSpPr txBox="1"/>
          <p:nvPr/>
        </p:nvSpPr>
        <p:spPr>
          <a:xfrm>
            <a:off x="4682645" y="1592892"/>
            <a:ext cx="5728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W Cen MT"/>
              </a:rPr>
              <a:t>- Improve overall citizen happiness</a:t>
            </a:r>
            <a:endParaRPr lang="en-US">
              <a:latin typeface="TW Cen M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CE9C7FD-2713-41D1-8E8E-8A1E9045C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674" y="2276605"/>
            <a:ext cx="3411254" cy="33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932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FINAL PROJECT proposal</vt:lpstr>
      <vt:lpstr>Main data set</vt:lpstr>
      <vt:lpstr>Problem statement</vt:lpstr>
      <vt:lpstr>SUB-QUESTION (RAce)</vt:lpstr>
      <vt:lpstr>SUB-QUESTION (RAce)</vt:lpstr>
      <vt:lpstr>SUB-QUESTION (IDEALS)</vt:lpstr>
      <vt:lpstr>SUB-QUESTION (IDEALS)</vt:lpstr>
      <vt:lpstr>SUB-QUESTION (IDEALS)</vt:lpstr>
      <vt:lpstr>SUB-QUESTION (IDEALS)</vt:lpstr>
      <vt:lpstr>Sub-question:  GENDER</vt:lpstr>
      <vt:lpstr>SUB-QUESTION:  GENDER</vt:lpstr>
      <vt:lpstr>SUB-Question: gender</vt:lpstr>
      <vt:lpstr>SUB-QUESTION (health) (social, physical &amp; mental health)</vt:lpstr>
      <vt:lpstr>SUB-QUESTION (Study/ life balance)</vt:lpstr>
      <vt:lpstr>SUB-QUESTION (Travel time to school)</vt:lpstr>
      <vt:lpstr>SUB-QUESTION (income)</vt:lpstr>
      <vt:lpstr>SUB-QUESTION (income)</vt:lpstr>
      <vt:lpstr>SUB-QUESTION (EXT. /int. SUPPORT)  lead on from 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660</cp:revision>
  <dcterms:created xsi:type="dcterms:W3CDTF">2021-02-15T13:29:50Z</dcterms:created>
  <dcterms:modified xsi:type="dcterms:W3CDTF">2021-02-16T15:43:06Z</dcterms:modified>
</cp:coreProperties>
</file>