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ubo" initials="zy" lastIdx="1" clrIdx="0">
    <p:extLst>
      <p:ext uri="{19B8F6BF-5375-455C-9EA6-DF929625EA0E}">
        <p15:presenceInfo xmlns:p15="http://schemas.microsoft.com/office/powerpoint/2012/main" userId="0d98eb3c719c6d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DF3450A-6516-4B7D-8B71-7F379D4632B8}"/>
              </a:ext>
            </a:extLst>
          </p:cNvPr>
          <p:cNvSpPr txBox="1"/>
          <p:nvPr/>
        </p:nvSpPr>
        <p:spPr>
          <a:xfrm>
            <a:off x="0" y="1038687"/>
            <a:ext cx="12192000" cy="395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B9413F-177A-4C88-B7AA-B182893FC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064" y="-118205"/>
            <a:ext cx="11765872" cy="23876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ADER: Adaptively Distilled Exemplar Replay Towards Continual Learning for Session-based Recommendation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E97D80-6F10-4030-9F99-0E778809F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048" y="2596564"/>
            <a:ext cx="10860350" cy="2452037"/>
          </a:xfrm>
        </p:spPr>
        <p:txBody>
          <a:bodyPr>
            <a:normAutofit/>
          </a:bodyPr>
          <a:lstStyle/>
          <a:p>
            <a:r>
              <a:rPr lang="en-US" altLang="zh-CN" dirty="0"/>
              <a:t>FEI MI, XIAOYU LIN, and BOI FALTINGS, </a:t>
            </a:r>
          </a:p>
          <a:p>
            <a:r>
              <a:rPr lang="en-US" altLang="zh-CN" sz="2000" dirty="0"/>
              <a:t>Artificial Intelligence Laboratory, </a:t>
            </a:r>
          </a:p>
          <a:p>
            <a:r>
              <a:rPr lang="en-US" altLang="zh-CN" sz="2000" dirty="0"/>
              <a:t>Swiss Federal Institute of Technology Lausanne (EPFL), Switzerland </a:t>
            </a:r>
          </a:p>
          <a:p>
            <a:endParaRPr lang="en-US" altLang="zh-CN" sz="2000" dirty="0"/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RecSys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C21CBA-0D34-40EC-9CA1-696FE7F79015}"/>
              </a:ext>
            </a:extLst>
          </p:cNvPr>
          <p:cNvSpPr txBox="1"/>
          <p:nvPr/>
        </p:nvSpPr>
        <p:spPr>
          <a:xfrm>
            <a:off x="5178922" y="5424255"/>
            <a:ext cx="1834156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+mn-ea"/>
                <a:cs typeface="Arial" panose="020B0604020202020204" pitchFamily="34" charset="0"/>
              </a:rPr>
              <a:t>张钰波</a:t>
            </a:r>
            <a:endParaRPr lang="en-US" altLang="zh-CN" sz="2000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cs typeface="Arial" panose="020B0604020202020204" pitchFamily="34" charset="0"/>
              </a:rPr>
              <a:t>Dec.</a:t>
            </a:r>
            <a:r>
              <a:rPr lang="zh-CN" altLang="en-US" sz="2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+mn-ea"/>
                <a:cs typeface="Arial" panose="020B0604020202020204" pitchFamily="34" charset="0"/>
              </a:rPr>
              <a:t>22,</a:t>
            </a:r>
            <a:r>
              <a:rPr lang="zh-CN" altLang="en-US" sz="2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+mn-ea"/>
                <a:cs typeface="Arial" panose="020B0604020202020204" pitchFamily="34" charset="0"/>
              </a:rPr>
              <a:t>2020</a:t>
            </a:r>
            <a:endParaRPr lang="zh-CN" altLang="en-US" sz="200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9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F45B0C-70B0-40F8-8471-83C24F6D69BF}"/>
              </a:ext>
            </a:extLst>
          </p:cNvPr>
          <p:cNvSpPr txBox="1"/>
          <p:nvPr/>
        </p:nvSpPr>
        <p:spPr>
          <a:xfrm>
            <a:off x="0" y="898497"/>
            <a:ext cx="1195822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Baseline Methods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Finetune: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recommender trained till the last task is trained with the data from the current task.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Dropout: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Based on Finetune, we applied dropout to every self-attention and feed-forward layer.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EWC: 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Regularizing parameters important to previous data.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Joint: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 each cycle, the recommender is trained (with dropout) using data from the current and all historical cycles.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ACFB33-48D7-40CB-84B7-DC733675C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03" y="3797542"/>
            <a:ext cx="11147394" cy="18927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67D636B-A9DB-4C74-A838-91B65B2B0B2B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Seyed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-Iman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Mirzadeh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Mehrdad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Farajtabar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Hassan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Ghasemzadeh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2020. Dropout as an Implicit Gating Mechanism For Continual Learning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James Kirkpatrick, Razvan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Pascanu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Neil Rabinowitz, Joel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Veness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Guillaume Desjardins, Andrei A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Rusu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Kieran Milan, John Quan, Tiago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Ramalho,Agnieszka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Grabska-Barwinska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al. 2017. Overcoming catastrophic forgetting in 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33922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8BC20C-B121-4E72-A6B6-C9A507B0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12" y="1651179"/>
            <a:ext cx="11406175" cy="41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1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DCAB0F-415E-4FCF-A5ED-F85EF77777A2}"/>
              </a:ext>
            </a:extLst>
          </p:cNvPr>
          <p:cNvSpPr txBox="1"/>
          <p:nvPr/>
        </p:nvSpPr>
        <p:spPr>
          <a:xfrm>
            <a:off x="646511" y="1560447"/>
            <a:ext cx="10898977" cy="280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first to study the practical continual learning setting for the session-based recommendation task.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Propose a method called Adaptively Distilled Exemplar Replay (ADER) for this task, and benchmark it with continual learning techniques.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74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0CE86-C2DE-4EE9-9367-B1518CDD2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977" y="2498424"/>
            <a:ext cx="8288045" cy="1861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1500" dirty="0">
                <a:latin typeface="Arial" panose="020B0604020202020204" pitchFamily="34" charset="0"/>
                <a:cs typeface="Arial" panose="020B0604020202020204" pitchFamily="34" charset="0"/>
              </a:rPr>
              <a:t>Thank  you !</a:t>
            </a:r>
            <a:endParaRPr lang="zh-CN" altLang="en-US" sz="1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58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CCAA534-FD6E-4ECF-9305-63BD24076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434" y="3124811"/>
            <a:ext cx="5227131" cy="334233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20E7C30-EF9E-4643-8712-331E7E2369AE}"/>
              </a:ext>
            </a:extLst>
          </p:cNvPr>
          <p:cNvSpPr txBox="1"/>
          <p:nvPr/>
        </p:nvSpPr>
        <p:spPr>
          <a:xfrm>
            <a:off x="0" y="1022785"/>
            <a:ext cx="11227443" cy="1691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What is a session-based recommendation?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session-based recommender system predicts the items that the user will interact with according to the current user's session information.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15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77539B-5D9D-4902-8161-1A5D87296E01}"/>
              </a:ext>
            </a:extLst>
          </p:cNvPr>
          <p:cNvSpPr txBox="1"/>
          <p:nvPr/>
        </p:nvSpPr>
        <p:spPr>
          <a:xfrm>
            <a:off x="610302" y="1365809"/>
            <a:ext cx="3845540" cy="461665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Various neural approaches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BF4D11-6132-4573-AC55-D9144D439257}"/>
              </a:ext>
            </a:extLst>
          </p:cNvPr>
          <p:cNvSpPr txBox="1"/>
          <p:nvPr/>
        </p:nvSpPr>
        <p:spPr>
          <a:xfrm>
            <a:off x="5382229" y="1180879"/>
            <a:ext cx="58206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developed in an offline manner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on a very large static training set </a:t>
            </a:r>
          </a:p>
          <a:p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20557BD-674F-4939-96C8-B7DCC490424F}"/>
              </a:ext>
            </a:extLst>
          </p:cNvPr>
          <p:cNvSpPr/>
          <p:nvPr/>
        </p:nvSpPr>
        <p:spPr>
          <a:xfrm rot="5400000">
            <a:off x="1995814" y="2353818"/>
            <a:ext cx="1074515" cy="46166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AB8FF-1999-4C01-B388-9ABAC8E81751}"/>
              </a:ext>
            </a:extLst>
          </p:cNvPr>
          <p:cNvSpPr txBox="1"/>
          <p:nvPr/>
        </p:nvSpPr>
        <p:spPr>
          <a:xfrm>
            <a:off x="3161637" y="2353817"/>
            <a:ext cx="6728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Recommender needs to be periodically updated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35F162-48D1-44C3-953B-E7225D91E3A5}"/>
              </a:ext>
            </a:extLst>
          </p:cNvPr>
          <p:cNvSpPr txBox="1"/>
          <p:nvPr/>
        </p:nvSpPr>
        <p:spPr>
          <a:xfrm>
            <a:off x="1155129" y="3394272"/>
            <a:ext cx="2755883" cy="461665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Continual learning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3CD58F-39BB-44CD-8AC7-CA05E110C1DE}"/>
              </a:ext>
            </a:extLst>
          </p:cNvPr>
          <p:cNvSpPr txBox="1"/>
          <p:nvPr/>
        </p:nvSpPr>
        <p:spPr>
          <a:xfrm>
            <a:off x="5382229" y="3476035"/>
            <a:ext cx="328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Catastrophic forgetting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99A07FEA-92A6-4E0B-8A31-241C1AD66FBF}"/>
              </a:ext>
            </a:extLst>
          </p:cNvPr>
          <p:cNvSpPr/>
          <p:nvPr/>
        </p:nvSpPr>
        <p:spPr>
          <a:xfrm rot="5400000">
            <a:off x="1995812" y="4466193"/>
            <a:ext cx="1074515" cy="46166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A28256-A22E-4E7B-8041-56699093C1AB}"/>
              </a:ext>
            </a:extLst>
          </p:cNvPr>
          <p:cNvSpPr txBox="1"/>
          <p:nvPr/>
        </p:nvSpPr>
        <p:spPr>
          <a:xfrm>
            <a:off x="831321" y="5538114"/>
            <a:ext cx="3403496" cy="461665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ADER: exemplar replay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DF05213-F157-4E7C-8524-64166FFD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75" y="1370274"/>
            <a:ext cx="457200" cy="4572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2856548-867C-403E-A5BB-D865F0E35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75" y="3429000"/>
            <a:ext cx="457200" cy="457200"/>
          </a:xfrm>
          <a:prstGeom prst="rect">
            <a:avLst/>
          </a:prstGeom>
        </p:spPr>
      </p:pic>
      <p:sp>
        <p:nvSpPr>
          <p:cNvPr id="21" name="左大括号 20">
            <a:extLst>
              <a:ext uri="{FF2B5EF4-FFF2-40B4-BE49-F238E27FC236}">
                <a16:creationId xmlns:a16="http://schemas.microsoft.com/office/drawing/2014/main" id="{E9D87DC7-3228-455A-BA27-AD937FC6622D}"/>
              </a:ext>
            </a:extLst>
          </p:cNvPr>
          <p:cNvSpPr/>
          <p:nvPr/>
        </p:nvSpPr>
        <p:spPr>
          <a:xfrm>
            <a:off x="4837810" y="5234283"/>
            <a:ext cx="231905" cy="1074515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5226A5-C834-46F5-82F6-AC8BAB143D51}"/>
              </a:ext>
            </a:extLst>
          </p:cNvPr>
          <p:cNvSpPr txBox="1"/>
          <p:nvPr/>
        </p:nvSpPr>
        <p:spPr>
          <a:xfrm>
            <a:off x="5290740" y="5133413"/>
            <a:ext cx="5357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Choose exemplars: Herding algorithm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Use exemplars: Knowledge distillation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8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2" grpId="0"/>
      <p:bldP spid="16" grpId="0" animBg="1"/>
      <p:bldP spid="17" grpId="0" animBg="1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9B003D-0979-4111-A1DB-9F7D7E482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83" y="1524788"/>
            <a:ext cx="7858513" cy="3107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4EA11BA-0EE2-4485-9B89-617ED0CDEE15}"/>
                  </a:ext>
                </a:extLst>
              </p:cNvPr>
              <p:cNvSpPr txBox="1"/>
              <p:nvPr/>
            </p:nvSpPr>
            <p:spPr>
              <a:xfrm>
                <a:off x="2121923" y="4825793"/>
                <a:ext cx="8569590" cy="14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new incoming data at update cycle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𝒕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recommendation model obtained until the last update cycle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𝒕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the updated model, after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trained on 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𝑫𝒕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4EA11BA-0EE2-4485-9B89-617ED0CDE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23" y="4825793"/>
                <a:ext cx="8569590" cy="1420325"/>
              </a:xfrm>
              <a:prstGeom prst="rect">
                <a:avLst/>
              </a:prstGeom>
              <a:blipFill>
                <a:blip r:embed="rId3"/>
                <a:stretch>
                  <a:fillRect l="-284" b="-6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636258A-566C-4953-9533-C86559654D6A}"/>
              </a:ext>
            </a:extLst>
          </p:cNvPr>
          <p:cNvSpPr txBox="1"/>
          <p:nvPr/>
        </p:nvSpPr>
        <p:spPr>
          <a:xfrm>
            <a:off x="0" y="795139"/>
            <a:ext cx="1186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/>
              <a:t>Continual Learning Setup </a:t>
            </a:r>
            <a:endParaRPr lang="en-US" altLang="zh-C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5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93B22F-C554-454C-840A-B6A464C1D5A5}"/>
              </a:ext>
            </a:extLst>
          </p:cNvPr>
          <p:cNvSpPr txBox="1"/>
          <p:nvPr/>
        </p:nvSpPr>
        <p:spPr>
          <a:xfrm>
            <a:off x="5584785" y="29168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E41690-7C51-4A89-8BD3-F107C178EBC8}"/>
              </a:ext>
            </a:extLst>
          </p:cNvPr>
          <p:cNvSpPr txBox="1"/>
          <p:nvPr/>
        </p:nvSpPr>
        <p:spPr>
          <a:xfrm>
            <a:off x="-22134" y="6581001"/>
            <a:ext cx="1191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Wang-Cheng Kang and Julian McAuley. 2018. Self-attentive sequential recommendation. In 2018 IEEE International Conference on Data Mining(ICDM). IEEE, 197–206.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012E588-E8B5-499B-9206-7712C830E3AC}"/>
              </a:ext>
            </a:extLst>
          </p:cNvPr>
          <p:cNvSpPr txBox="1"/>
          <p:nvPr/>
        </p:nvSpPr>
        <p:spPr>
          <a:xfrm>
            <a:off x="3454400" y="4053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C635AC3-7018-439B-B65F-D9753BE7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623" y="1405612"/>
            <a:ext cx="7128753" cy="36075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65FFE5-3EB9-41CB-A625-36332590F84C}"/>
              </a:ext>
            </a:extLst>
          </p:cNvPr>
          <p:cNvSpPr txBox="1"/>
          <p:nvPr/>
        </p:nvSpPr>
        <p:spPr>
          <a:xfrm>
            <a:off x="0" y="795139"/>
            <a:ext cx="1186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/>
              <a:t>Proposed Method</a:t>
            </a:r>
            <a:endParaRPr lang="en-US" altLang="zh-C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EAD401F-C5BA-48C6-8333-90919AB9DC78}"/>
                  </a:ext>
                </a:extLst>
              </p:cNvPr>
              <p:cNvSpPr txBox="1"/>
              <p:nvPr/>
            </p:nvSpPr>
            <p:spPr>
              <a:xfrm>
                <a:off x="3255751" y="5196045"/>
                <a:ext cx="5355377" cy="9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sz="2000" dirty="0"/>
                  <a:t>: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exemplar set selected until update cycle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SASRec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EAD401F-C5BA-48C6-8333-90919AB9D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751" y="5196045"/>
                <a:ext cx="5355377" cy="965970"/>
              </a:xfrm>
              <a:prstGeom prst="rect">
                <a:avLst/>
              </a:prstGeom>
              <a:blipFill>
                <a:blip r:embed="rId3"/>
                <a:stretch>
                  <a:fillRect l="-455" r="-228"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41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4B2C1C-2720-40D0-AB4F-7BF94C8418EE}"/>
                  </a:ext>
                </a:extLst>
              </p:cNvPr>
              <p:cNvSpPr txBox="1"/>
              <p:nvPr/>
            </p:nvSpPr>
            <p:spPr>
              <a:xfrm>
                <a:off x="5212664" y="2259305"/>
                <a:ext cx="70504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probability that item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appears in the current update cycle</a:t>
                </a:r>
                <a:endPara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4B2C1C-2720-40D0-AB4F-7BF94C841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664" y="2259305"/>
                <a:ext cx="7050456" cy="400110"/>
              </a:xfrm>
              <a:prstGeom prst="rect">
                <a:avLst/>
              </a:prstGeom>
              <a:blipFill>
                <a:blip r:embed="rId2"/>
                <a:stretch>
                  <a:fillRect l="-864" t="-7692" r="-86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Exemplar Replay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D559802-E645-4F8A-A60F-3313AD766C4D}"/>
                  </a:ext>
                </a:extLst>
              </p:cNvPr>
              <p:cNvSpPr txBox="1"/>
              <p:nvPr/>
            </p:nvSpPr>
            <p:spPr>
              <a:xfrm>
                <a:off x="0" y="898497"/>
                <a:ext cx="11227443" cy="1438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How many exemplars should be stored for each item/label ?</a:t>
                </a:r>
              </a:p>
              <a:p>
                <a:endParaRPr lang="en-US" altLang="zh-CN" sz="1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·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|{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}∈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p"/>
                </a:pPr>
                <a:endPara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D559802-E645-4F8A-A60F-3313AD766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98497"/>
                <a:ext cx="11227443" cy="1438920"/>
              </a:xfrm>
              <a:prstGeom prst="rect">
                <a:avLst/>
              </a:prstGeom>
              <a:blipFill>
                <a:blip r:embed="rId3"/>
                <a:stretch>
                  <a:fillRect l="-814" t="-3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853B19C-252B-4C07-93A8-4E6D9CAD4466}"/>
              </a:ext>
            </a:extLst>
          </p:cNvPr>
          <p:cNvSpPr/>
          <p:nvPr/>
        </p:nvSpPr>
        <p:spPr>
          <a:xfrm>
            <a:off x="4886960" y="1402079"/>
            <a:ext cx="2733040" cy="771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F299DD4-86EE-4F5D-A0E0-878C893CE47B}"/>
              </a:ext>
            </a:extLst>
          </p:cNvPr>
          <p:cNvCxnSpPr>
            <a:cxnSpLocks/>
          </p:cNvCxnSpPr>
          <p:nvPr/>
        </p:nvCxnSpPr>
        <p:spPr>
          <a:xfrm>
            <a:off x="7388471" y="2218389"/>
            <a:ext cx="505849" cy="8183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F7E0F03-DDA7-4B55-B1DD-EF13B15509E5}"/>
              </a:ext>
            </a:extLst>
          </p:cNvPr>
          <p:cNvSpPr txBox="1"/>
          <p:nvPr/>
        </p:nvSpPr>
        <p:spPr>
          <a:xfrm>
            <a:off x="0" y="2679735"/>
            <a:ext cx="11866880" cy="109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What is the criterion for selecting exemplars of an item/label ?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Herding technique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1822FB7-67BA-47C7-9BB2-E36398BA51C3}"/>
              </a:ext>
            </a:extLst>
          </p:cNvPr>
          <p:cNvSpPr txBox="1"/>
          <p:nvPr/>
        </p:nvSpPr>
        <p:spPr>
          <a:xfrm>
            <a:off x="0" y="6581001"/>
            <a:ext cx="12924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Sylvestre-Alvise Rebuffi, Alexander Kolesnikov, Georg Sperl, and Christoph H Lampert. 2017. icarl: Incremental classifier and representation learning. 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BBBF1FE-88A2-43D7-827A-28160A8CB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720" y="3171285"/>
            <a:ext cx="5334000" cy="344592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11DFB6B-BAAA-4A37-8124-76B74E5708AB}"/>
              </a:ext>
            </a:extLst>
          </p:cNvPr>
          <p:cNvSpPr/>
          <p:nvPr/>
        </p:nvSpPr>
        <p:spPr>
          <a:xfrm>
            <a:off x="5994400" y="4101503"/>
            <a:ext cx="2753360" cy="673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36C5E89-BE6A-4139-BFEF-7158513C0844}"/>
              </a:ext>
            </a:extLst>
          </p:cNvPr>
          <p:cNvCxnSpPr>
            <a:cxnSpLocks/>
          </p:cNvCxnSpPr>
          <p:nvPr/>
        </p:nvCxnSpPr>
        <p:spPr>
          <a:xfrm flipH="1">
            <a:off x="5100320" y="4448433"/>
            <a:ext cx="798637" cy="32676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C4152E3-5D7D-4D44-B7C2-568171ECBC77}"/>
              </a:ext>
            </a:extLst>
          </p:cNvPr>
          <p:cNvSpPr txBox="1"/>
          <p:nvPr/>
        </p:nvSpPr>
        <p:spPr>
          <a:xfrm>
            <a:off x="2512612" y="4713492"/>
            <a:ext cx="2746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average feature vector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F6DC4DB-E565-457F-B810-AFA10979CDB6}"/>
              </a:ext>
            </a:extLst>
          </p:cNvPr>
          <p:cNvSpPr/>
          <p:nvPr/>
        </p:nvSpPr>
        <p:spPr>
          <a:xfrm>
            <a:off x="5994400" y="4978400"/>
            <a:ext cx="4785360" cy="429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7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8" grpId="0"/>
      <p:bldP spid="27" grpId="0" animBg="1"/>
      <p:bldP spid="30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Adaptive Distillation on Exemplars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CFBE11-CD48-41A0-92E1-5631BDD3F90A}"/>
              </a:ext>
            </a:extLst>
          </p:cNvPr>
          <p:cNvSpPr txBox="1"/>
          <p:nvPr/>
        </p:nvSpPr>
        <p:spPr>
          <a:xfrm>
            <a:off x="3492533" y="823216"/>
            <a:ext cx="4891083" cy="461665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number of exemplars is small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7C43B3E-BEC8-4EC7-A81E-C3DC73DB29C7}"/>
              </a:ext>
            </a:extLst>
          </p:cNvPr>
          <p:cNvSpPr/>
          <p:nvPr/>
        </p:nvSpPr>
        <p:spPr>
          <a:xfrm rot="5400000">
            <a:off x="5564770" y="1603952"/>
            <a:ext cx="746607" cy="46166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A8A5DE-FB7E-4CCA-B136-96B655F1814D}"/>
              </a:ext>
            </a:extLst>
          </p:cNvPr>
          <p:cNvSpPr txBox="1"/>
          <p:nvPr/>
        </p:nvSpPr>
        <p:spPr>
          <a:xfrm>
            <a:off x="4046369" y="2362199"/>
            <a:ext cx="3783408" cy="461665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Knowledge distillation loss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F677AD-66BD-4987-887D-48F4D5BCF537}"/>
              </a:ext>
            </a:extLst>
          </p:cNvPr>
          <p:cNvSpPr txBox="1"/>
          <p:nvPr/>
        </p:nvSpPr>
        <p:spPr>
          <a:xfrm>
            <a:off x="7093303" y="1494440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constraint is not strong enough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D62DD49-C489-4FF7-AD20-40DD1C69AF79}"/>
                  </a:ext>
                </a:extLst>
              </p:cNvPr>
              <p:cNvSpPr txBox="1"/>
              <p:nvPr/>
            </p:nvSpPr>
            <p:spPr>
              <a:xfrm>
                <a:off x="2579846" y="4009440"/>
                <a:ext cx="6716454" cy="1145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𝐾𝐷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9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brk m:alnAt="9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/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D62DD49-C489-4FF7-AD20-40DD1C69A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846" y="4009440"/>
                <a:ext cx="6716454" cy="1145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CCC3304-397D-46C3-AFBE-389D900C84EC}"/>
                  </a:ext>
                </a:extLst>
              </p:cNvPr>
              <p:cNvSpPr txBox="1"/>
              <p:nvPr/>
            </p:nvSpPr>
            <p:spPr>
              <a:xfrm>
                <a:off x="321171" y="5417315"/>
                <a:ext cx="11730981" cy="554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is predicted distribution generated by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is the prediction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CCC3304-397D-46C3-AFBE-389D900C8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" y="5417315"/>
                <a:ext cx="11730981" cy="554126"/>
              </a:xfrm>
              <a:prstGeom prst="rect">
                <a:avLst/>
              </a:prstGeom>
              <a:blipFill>
                <a:blip r:embed="rId3"/>
                <a:stretch>
                  <a:fillRect l="-572" b="-13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A178BC1D-7EB5-4EA6-87F6-14E60E42FA4C}"/>
              </a:ext>
            </a:extLst>
          </p:cNvPr>
          <p:cNvSpPr txBox="1"/>
          <p:nvPr/>
        </p:nvSpPr>
        <p:spPr>
          <a:xfrm>
            <a:off x="0" y="6581001"/>
            <a:ext cx="12924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Geoffrey Hinton, Oriol Vinyals, and Jeff Dean. 2015. Distilling the knowledge in a neural network.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preprint arXiv:1503.02531 (2015).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1C33118-8770-48F2-8D73-CEF7548A3111}"/>
                  </a:ext>
                </a:extLst>
              </p:cNvPr>
              <p:cNvSpPr txBox="1"/>
              <p:nvPr/>
            </p:nvSpPr>
            <p:spPr>
              <a:xfrm>
                <a:off x="199163" y="3285406"/>
                <a:ext cx="7241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Knowledge Distillation (KD) loss on exemplars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1C33118-8770-48F2-8D73-CEF7548A3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63" y="3285406"/>
                <a:ext cx="7241726" cy="461665"/>
              </a:xfrm>
              <a:prstGeom prst="rect">
                <a:avLst/>
              </a:prstGeom>
              <a:blipFill>
                <a:blip r:embed="rId4"/>
                <a:stretch>
                  <a:fillRect l="-134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5438C846-5BA4-4169-BB9B-AD5A82E4D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03" y="144068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6" grpId="0"/>
      <p:bldP spid="13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Adaptive Distillation on Exemplars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838C28-0955-4599-9811-473687E3DF86}"/>
                  </a:ext>
                </a:extLst>
              </p:cNvPr>
              <p:cNvSpPr txBox="1"/>
              <p:nvPr/>
            </p:nvSpPr>
            <p:spPr>
              <a:xfrm>
                <a:off x="3046253" y="2092793"/>
                <a:ext cx="6099490" cy="1145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9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brk m:alnAt="9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/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838C28-0955-4599-9811-473687E3D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253" y="2092793"/>
                <a:ext cx="6099490" cy="1145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764C31-1F57-470E-97F1-E05F0E45FBB2}"/>
                  </a:ext>
                </a:extLst>
              </p:cNvPr>
              <p:cNvSpPr txBox="1"/>
              <p:nvPr/>
            </p:nvSpPr>
            <p:spPr>
              <a:xfrm>
                <a:off x="355600" y="3853427"/>
                <a:ext cx="8061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Propose an adaptive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to combine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𝐾𝐷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764C31-1F57-470E-97F1-E05F0E45F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3853427"/>
                <a:ext cx="8061502" cy="461665"/>
              </a:xfrm>
              <a:prstGeom prst="rect">
                <a:avLst/>
              </a:prstGeom>
              <a:blipFill>
                <a:blip r:embed="rId3"/>
                <a:stretch>
                  <a:fillRect l="-113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276D2F-DE44-4874-980E-30ABC69A7FAE}"/>
                  </a:ext>
                </a:extLst>
              </p:cNvPr>
              <p:cNvSpPr txBox="1"/>
              <p:nvPr/>
            </p:nvSpPr>
            <p:spPr>
              <a:xfrm>
                <a:off x="2415279" y="4623206"/>
                <a:ext cx="7361439" cy="84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𝐴𝐷𝐸𝑅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𝐾𝐷</m:t>
                        </m:r>
                      </m:sub>
                    </m:sSub>
                  </m:oMath>
                </a14:m>
                <a:r>
                  <a:rPr lang="en-US" altLang="zh-CN" sz="2400" dirty="0"/>
                  <a:t> ,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·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ra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276D2F-DE44-4874-980E-30ABC69A7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279" y="4623206"/>
                <a:ext cx="7361439" cy="843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36A54B5-2F4B-4055-A37D-AF0C7ECA918E}"/>
                  </a:ext>
                </a:extLst>
              </p:cNvPr>
              <p:cNvSpPr txBox="1"/>
              <p:nvPr/>
            </p:nvSpPr>
            <p:spPr>
              <a:xfrm>
                <a:off x="355600" y="1323564"/>
                <a:ext cx="74006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Regular Cross-Entropy (CE) loss computed w.r.t.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36A54B5-2F4B-4055-A37D-AF0C7ECA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1323564"/>
                <a:ext cx="7400616" cy="461665"/>
              </a:xfrm>
              <a:prstGeom prst="rect">
                <a:avLst/>
              </a:prstGeom>
              <a:blipFill>
                <a:blip r:embed="rId5"/>
                <a:stretch>
                  <a:fillRect l="-123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9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CCBCE4F-6C71-47F7-A136-B0423B7B76F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27EBE3-485D-4DD6-9539-D657599B72DF}"/>
              </a:ext>
            </a:extLst>
          </p:cNvPr>
          <p:cNvSpPr txBox="1"/>
          <p:nvPr/>
        </p:nvSpPr>
        <p:spPr>
          <a:xfrm>
            <a:off x="0" y="898497"/>
            <a:ext cx="112274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DIGINETICA: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contains click-streams data on a e-commerce site over a 5 months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YOOCHOOSE: click-streams on another e-commerce site over 6 months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73D7DF-7C5E-4679-A6B6-F07C112C4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53" y="2351456"/>
            <a:ext cx="8137415" cy="26763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386E573-55FE-460A-8B65-46BF09BF54CE}"/>
              </a:ext>
            </a:extLst>
          </p:cNvPr>
          <p:cNvSpPr txBox="1"/>
          <p:nvPr/>
        </p:nvSpPr>
        <p:spPr>
          <a:xfrm>
            <a:off x="0" y="5048632"/>
            <a:ext cx="112274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Evaluation Metrics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1) Recall @k           2) MRR @k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/>
              <a:t>Reported the mean value of these two metrics averaged over all 16 update cycles.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9026B9-AF0D-4DFB-B0BE-371C18A8D1BD}"/>
              </a:ext>
            </a:extLst>
          </p:cNvPr>
          <p:cNvSpPr/>
          <p:nvPr/>
        </p:nvSpPr>
        <p:spPr>
          <a:xfrm>
            <a:off x="2032986" y="2823098"/>
            <a:ext cx="7842482" cy="26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311E3F-2ECB-47CF-B3EC-724D7C884CB7}"/>
              </a:ext>
            </a:extLst>
          </p:cNvPr>
          <p:cNvSpPr/>
          <p:nvPr/>
        </p:nvSpPr>
        <p:spPr>
          <a:xfrm>
            <a:off x="2032986" y="3456034"/>
            <a:ext cx="7842482" cy="26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516D16-A047-4CBE-942D-A9C7037A2790}"/>
              </a:ext>
            </a:extLst>
          </p:cNvPr>
          <p:cNvSpPr/>
          <p:nvPr/>
        </p:nvSpPr>
        <p:spPr>
          <a:xfrm>
            <a:off x="2032986" y="4108760"/>
            <a:ext cx="7842482" cy="26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CE8DA4-5213-49DA-BD3D-90EEDD60654E}"/>
              </a:ext>
            </a:extLst>
          </p:cNvPr>
          <p:cNvSpPr/>
          <p:nvPr/>
        </p:nvSpPr>
        <p:spPr>
          <a:xfrm>
            <a:off x="2032986" y="4761486"/>
            <a:ext cx="7842482" cy="26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7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656</Words>
  <Application>Microsoft Office PowerPoint</Application>
  <PresentationFormat>宽屏</PresentationFormat>
  <Paragraphs>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微软雅黑</vt:lpstr>
      <vt:lpstr>Arial</vt:lpstr>
      <vt:lpstr>Calibri</vt:lpstr>
      <vt:lpstr>Cambria Math</vt:lpstr>
      <vt:lpstr>Wingdings</vt:lpstr>
      <vt:lpstr>Office 主题</vt:lpstr>
      <vt:lpstr>ADER: Adaptively Distilled Exemplar Replay Towards Continual Learning for Session-based Recommendation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ADER: Adaptively Distilled Exemplar Replay Towards Continual Learning for Session-based Recommendation</dc:title>
  <dc:creator>ybzhang</dc:creator>
  <cp:lastModifiedBy>zhang yubo</cp:lastModifiedBy>
  <cp:revision>65</cp:revision>
  <dcterms:created xsi:type="dcterms:W3CDTF">2020-12-18T02:56:31Z</dcterms:created>
  <dcterms:modified xsi:type="dcterms:W3CDTF">2020-12-22T06:10:52Z</dcterms:modified>
</cp:coreProperties>
</file>