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90895-2A1C-40E9-BF79-845725E398DE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19A395-8412-41CA-AB60-DE372E7D02CE}">
      <dgm:prSet phldrT="[文本]"/>
      <dgm:spPr/>
      <dgm:t>
        <a:bodyPr/>
        <a:lstStyle/>
        <a:p>
          <a:endParaRPr lang="zh-CN" altLang="en-US" dirty="0"/>
        </a:p>
      </dgm:t>
    </dgm:pt>
    <dgm:pt modelId="{DEB750CC-BDEB-4997-9C3C-BF06DA58379C}" type="parTrans" cxnId="{2B19B7FD-024D-4504-806D-D81B05F7A1FD}">
      <dgm:prSet/>
      <dgm:spPr/>
      <dgm:t>
        <a:bodyPr/>
        <a:lstStyle/>
        <a:p>
          <a:endParaRPr lang="zh-CN" altLang="en-US"/>
        </a:p>
      </dgm:t>
    </dgm:pt>
    <dgm:pt modelId="{3A55DD7C-E71E-4C96-925C-0383E2B84919}" type="sibTrans" cxnId="{2B19B7FD-024D-4504-806D-D81B05F7A1FD}">
      <dgm:prSet/>
      <dgm:spPr/>
      <dgm:t>
        <a:bodyPr/>
        <a:lstStyle/>
        <a:p>
          <a:endParaRPr lang="zh-CN" altLang="en-US"/>
        </a:p>
      </dgm:t>
    </dgm:pt>
    <dgm:pt modelId="{4D35D202-DE7D-460A-867B-18E92CCEA0E5}">
      <dgm:prSet phldrT="[文本]" custT="1"/>
      <dgm:spPr/>
      <dgm:t>
        <a:bodyPr/>
        <a:lstStyle/>
        <a:p>
          <a:r>
            <a:rPr lang="en-US" altLang="zh-CN" sz="1600" b="1" dirty="0">
              <a:latin typeface="Arial" panose="020B0604020202020204" pitchFamily="34" charset="0"/>
              <a:cs typeface="Arial" panose="020B0604020202020204" pitchFamily="34" charset="0"/>
            </a:rPr>
            <a:t>Basic CF idea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: Similar users have similar preferences on items.</a:t>
          </a:r>
          <a:endParaRPr lang="zh-CN" alt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96D310-0315-4116-B75B-32CBEC89D91D}" type="parTrans" cxnId="{EDABC7D7-EC3D-4717-8EAF-A43136F26D44}">
      <dgm:prSet/>
      <dgm:spPr/>
      <dgm:t>
        <a:bodyPr/>
        <a:lstStyle/>
        <a:p>
          <a:endParaRPr lang="zh-CN" altLang="en-US"/>
        </a:p>
      </dgm:t>
    </dgm:pt>
    <dgm:pt modelId="{A84111A8-1F2E-4E01-914B-6CC45D6EBBA0}" type="sibTrans" cxnId="{EDABC7D7-EC3D-4717-8EAF-A43136F26D44}">
      <dgm:prSet/>
      <dgm:spPr/>
      <dgm:t>
        <a:bodyPr/>
        <a:lstStyle/>
        <a:p>
          <a:endParaRPr lang="zh-CN" altLang="en-US"/>
        </a:p>
      </dgm:t>
    </dgm:pt>
    <dgm:pt modelId="{E3475ED2-F3B1-4377-94CF-0CF28A59C194}">
      <dgm:prSet phldrT="[文本]" phldr="1"/>
      <dgm:spPr/>
      <dgm:t>
        <a:bodyPr/>
        <a:lstStyle/>
        <a:p>
          <a:endParaRPr lang="zh-CN" altLang="en-US" dirty="0"/>
        </a:p>
      </dgm:t>
    </dgm:pt>
    <dgm:pt modelId="{EFB006DB-984C-4CED-84B1-39CF0A8B4320}" type="parTrans" cxnId="{8CF53481-14A4-45F1-BB6B-B8274219A0D5}">
      <dgm:prSet/>
      <dgm:spPr/>
      <dgm:t>
        <a:bodyPr/>
        <a:lstStyle/>
        <a:p>
          <a:endParaRPr lang="zh-CN" altLang="en-US"/>
        </a:p>
      </dgm:t>
    </dgm:pt>
    <dgm:pt modelId="{6091E598-B6DA-42AF-8733-69B1585E5C23}" type="sibTrans" cxnId="{8CF53481-14A4-45F1-BB6B-B8274219A0D5}">
      <dgm:prSet/>
      <dgm:spPr/>
      <dgm:t>
        <a:bodyPr/>
        <a:lstStyle/>
        <a:p>
          <a:endParaRPr lang="zh-CN" altLang="en-US"/>
        </a:p>
      </dgm:t>
    </dgm:pt>
    <dgm:pt modelId="{F5BF0DCF-D90F-4AA5-B429-FE795042B842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However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altLang="zh-CN" sz="1600" b="1" dirty="0">
              <a:latin typeface="Arial" panose="020B0604020202020204" pitchFamily="34" charset="0"/>
              <a:cs typeface="Arial" panose="020B0604020202020204" pitchFamily="34" charset="0"/>
            </a:rPr>
            <a:t>Obscure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 intents would </a:t>
          </a:r>
          <a:r>
            <a:rPr lang="en-US" altLang="zh-CN" sz="1600" b="1" dirty="0">
              <a:latin typeface="Arial" panose="020B0604020202020204" pitchFamily="34" charset="0"/>
              <a:cs typeface="Arial" panose="020B0604020202020204" pitchFamily="34" charset="0"/>
            </a:rPr>
            <a:t>confound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 the CF modeling of user similarity.</a:t>
          </a:r>
          <a:endParaRPr lang="zh-CN" alt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211B5-5623-4248-9640-D199D182090F}" type="parTrans" cxnId="{37AC70F9-2D03-4883-876F-2EAA08108769}">
      <dgm:prSet/>
      <dgm:spPr/>
      <dgm:t>
        <a:bodyPr/>
        <a:lstStyle/>
        <a:p>
          <a:endParaRPr lang="zh-CN" altLang="en-US"/>
        </a:p>
      </dgm:t>
    </dgm:pt>
    <dgm:pt modelId="{A5A98D44-EE89-49F9-8E67-B25A85148590}" type="sibTrans" cxnId="{37AC70F9-2D03-4883-876F-2EAA08108769}">
      <dgm:prSet/>
      <dgm:spPr/>
      <dgm:t>
        <a:bodyPr/>
        <a:lstStyle/>
        <a:p>
          <a:endParaRPr lang="zh-CN" altLang="en-US"/>
        </a:p>
      </dgm:t>
    </dgm:pt>
    <dgm:pt modelId="{351BABA2-4FD1-4A4D-8DCA-D386B51CA846}">
      <dgm:prSet phldrT="[文本]" phldr="1"/>
      <dgm:spPr/>
      <dgm:t>
        <a:bodyPr/>
        <a:lstStyle/>
        <a:p>
          <a:endParaRPr lang="zh-CN" altLang="en-US" dirty="0"/>
        </a:p>
      </dgm:t>
    </dgm:pt>
    <dgm:pt modelId="{85141D2C-7B87-495F-B85E-0E108B514B7B}" type="parTrans" cxnId="{734DCF8C-939B-460F-A76D-9E3BA926CEAD}">
      <dgm:prSet/>
      <dgm:spPr/>
      <dgm:t>
        <a:bodyPr/>
        <a:lstStyle/>
        <a:p>
          <a:endParaRPr lang="zh-CN" altLang="en-US"/>
        </a:p>
      </dgm:t>
    </dgm:pt>
    <dgm:pt modelId="{2FDF9721-E4EF-4D9A-8A0D-DEB9079A4F3E}" type="sibTrans" cxnId="{734DCF8C-939B-460F-A76D-9E3BA926CEAD}">
      <dgm:prSet/>
      <dgm:spPr/>
      <dgm:t>
        <a:bodyPr/>
        <a:lstStyle/>
        <a:p>
          <a:endParaRPr lang="zh-CN" altLang="en-US"/>
        </a:p>
      </dgm:t>
    </dgm:pt>
    <dgm:pt modelId="{F9F8F4B4-9319-482B-8C1E-E68D96FAD73F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 CF idea: </a:t>
          </a:r>
          <a:r>
            <a:rPr lang="en-US" altLang="zh-CN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With similar intents</a:t>
          </a:r>
          <a:r>
            <a:rPr lang="en-US" altLang="zh-CN" sz="1600" dirty="0">
              <a:latin typeface="Arial" panose="020B0604020202020204" pitchFamily="34" charset="0"/>
              <a:cs typeface="Arial" panose="020B0604020202020204" pitchFamily="34" charset="0"/>
            </a:rPr>
            <a:t>, similar users have similar preferences on items.</a:t>
          </a:r>
          <a:endParaRPr lang="zh-CN" alt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8B2FEE-8A5F-41C1-B2D0-6C060B53A2CE}" type="parTrans" cxnId="{FDF72024-52AB-4A8A-97FC-0B9417AB7E5F}">
      <dgm:prSet/>
      <dgm:spPr/>
      <dgm:t>
        <a:bodyPr/>
        <a:lstStyle/>
        <a:p>
          <a:endParaRPr lang="zh-CN" altLang="en-US"/>
        </a:p>
      </dgm:t>
    </dgm:pt>
    <dgm:pt modelId="{AA70DE85-EA3A-4A79-8AA8-7ACA9A6093EB}" type="sibTrans" cxnId="{FDF72024-52AB-4A8A-97FC-0B9417AB7E5F}">
      <dgm:prSet/>
      <dgm:spPr/>
      <dgm:t>
        <a:bodyPr/>
        <a:lstStyle/>
        <a:p>
          <a:endParaRPr lang="zh-CN" altLang="en-US"/>
        </a:p>
      </dgm:t>
    </dgm:pt>
    <dgm:pt modelId="{46E8CCCC-3A66-4188-A7D3-8DE1A456FD8E}" type="pres">
      <dgm:prSet presAssocID="{67790895-2A1C-40E9-BF79-845725E398DE}" presName="linearFlow" presStyleCnt="0">
        <dgm:presLayoutVars>
          <dgm:dir/>
          <dgm:animLvl val="lvl"/>
          <dgm:resizeHandles val="exact"/>
        </dgm:presLayoutVars>
      </dgm:prSet>
      <dgm:spPr/>
    </dgm:pt>
    <dgm:pt modelId="{F328D56C-5762-452B-B9E3-D2E6AA9C2BB2}" type="pres">
      <dgm:prSet presAssocID="{6919A395-8412-41CA-AB60-DE372E7D02CE}" presName="composite" presStyleCnt="0"/>
      <dgm:spPr/>
    </dgm:pt>
    <dgm:pt modelId="{27242142-93D1-49C8-9315-019B6DE23EF2}" type="pres">
      <dgm:prSet presAssocID="{6919A395-8412-41CA-AB60-DE372E7D02C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1C45AD1-1BE6-48D0-9D62-F2D38CBE62D5}" type="pres">
      <dgm:prSet presAssocID="{6919A395-8412-41CA-AB60-DE372E7D02CE}" presName="descendantText" presStyleLbl="alignAcc1" presStyleIdx="0" presStyleCnt="3">
        <dgm:presLayoutVars>
          <dgm:bulletEnabled val="1"/>
        </dgm:presLayoutVars>
      </dgm:prSet>
      <dgm:spPr/>
    </dgm:pt>
    <dgm:pt modelId="{50D2DE39-D763-4BCF-A682-FC97C5DF981F}" type="pres">
      <dgm:prSet presAssocID="{3A55DD7C-E71E-4C96-925C-0383E2B84919}" presName="sp" presStyleCnt="0"/>
      <dgm:spPr/>
    </dgm:pt>
    <dgm:pt modelId="{2042CC4B-36DC-4EF6-BEB1-F7B73163C308}" type="pres">
      <dgm:prSet presAssocID="{E3475ED2-F3B1-4377-94CF-0CF28A59C194}" presName="composite" presStyleCnt="0"/>
      <dgm:spPr/>
    </dgm:pt>
    <dgm:pt modelId="{AD15E54E-D965-4613-A3B0-30F88734BBD0}" type="pres">
      <dgm:prSet presAssocID="{E3475ED2-F3B1-4377-94CF-0CF28A59C19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90491F1-10A8-4713-B8CA-6F0F6039DB35}" type="pres">
      <dgm:prSet presAssocID="{E3475ED2-F3B1-4377-94CF-0CF28A59C194}" presName="descendantText" presStyleLbl="alignAcc1" presStyleIdx="1" presStyleCnt="3">
        <dgm:presLayoutVars>
          <dgm:bulletEnabled val="1"/>
        </dgm:presLayoutVars>
      </dgm:prSet>
      <dgm:spPr/>
    </dgm:pt>
    <dgm:pt modelId="{FC0ECC86-8237-42C7-AB98-E224DCD9BC2B}" type="pres">
      <dgm:prSet presAssocID="{6091E598-B6DA-42AF-8733-69B1585E5C23}" presName="sp" presStyleCnt="0"/>
      <dgm:spPr/>
    </dgm:pt>
    <dgm:pt modelId="{25043A46-E202-4700-A8F2-277D7254AF38}" type="pres">
      <dgm:prSet presAssocID="{351BABA2-4FD1-4A4D-8DCA-D386B51CA846}" presName="composite" presStyleCnt="0"/>
      <dgm:spPr/>
    </dgm:pt>
    <dgm:pt modelId="{7D54A2E3-6A9E-4D1F-BEB8-7DFC33ACF963}" type="pres">
      <dgm:prSet presAssocID="{351BABA2-4FD1-4A4D-8DCA-D386B51CA84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308C2-6E10-4421-8E3E-D4CF60E2FF1F}" type="pres">
      <dgm:prSet presAssocID="{351BABA2-4FD1-4A4D-8DCA-D386B51CA84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DF72024-52AB-4A8A-97FC-0B9417AB7E5F}" srcId="{351BABA2-4FD1-4A4D-8DCA-D386B51CA846}" destId="{F9F8F4B4-9319-482B-8C1E-E68D96FAD73F}" srcOrd="0" destOrd="0" parTransId="{ED8B2FEE-8A5F-41C1-B2D0-6C060B53A2CE}" sibTransId="{AA70DE85-EA3A-4A79-8AA8-7ACA9A6093EB}"/>
    <dgm:cxn modelId="{192EF261-5274-40A3-8719-FA2C4E88E843}" type="presOf" srcId="{F9F8F4B4-9319-482B-8C1E-E68D96FAD73F}" destId="{3AF308C2-6E10-4421-8E3E-D4CF60E2FF1F}" srcOrd="0" destOrd="0" presId="urn:microsoft.com/office/officeart/2005/8/layout/chevron2"/>
    <dgm:cxn modelId="{17B37249-BE1F-454B-8195-0CAA462A1EF2}" type="presOf" srcId="{4D35D202-DE7D-460A-867B-18E92CCEA0E5}" destId="{B1C45AD1-1BE6-48D0-9D62-F2D38CBE62D5}" srcOrd="0" destOrd="0" presId="urn:microsoft.com/office/officeart/2005/8/layout/chevron2"/>
    <dgm:cxn modelId="{537A5E6E-D396-4373-9E0C-BFE95C824816}" type="presOf" srcId="{351BABA2-4FD1-4A4D-8DCA-D386B51CA846}" destId="{7D54A2E3-6A9E-4D1F-BEB8-7DFC33ACF963}" srcOrd="0" destOrd="0" presId="urn:microsoft.com/office/officeart/2005/8/layout/chevron2"/>
    <dgm:cxn modelId="{0D4B1150-0842-4E8B-BBBF-4E199B09667E}" type="presOf" srcId="{6919A395-8412-41CA-AB60-DE372E7D02CE}" destId="{27242142-93D1-49C8-9315-019B6DE23EF2}" srcOrd="0" destOrd="0" presId="urn:microsoft.com/office/officeart/2005/8/layout/chevron2"/>
    <dgm:cxn modelId="{8CF53481-14A4-45F1-BB6B-B8274219A0D5}" srcId="{67790895-2A1C-40E9-BF79-845725E398DE}" destId="{E3475ED2-F3B1-4377-94CF-0CF28A59C194}" srcOrd="1" destOrd="0" parTransId="{EFB006DB-984C-4CED-84B1-39CF0A8B4320}" sibTransId="{6091E598-B6DA-42AF-8733-69B1585E5C23}"/>
    <dgm:cxn modelId="{6E9F0382-415D-4593-8AAA-91C2C72C67A6}" type="presOf" srcId="{F5BF0DCF-D90F-4AA5-B429-FE795042B842}" destId="{990491F1-10A8-4713-B8CA-6F0F6039DB35}" srcOrd="0" destOrd="0" presId="urn:microsoft.com/office/officeart/2005/8/layout/chevron2"/>
    <dgm:cxn modelId="{734DCF8C-939B-460F-A76D-9E3BA926CEAD}" srcId="{67790895-2A1C-40E9-BF79-845725E398DE}" destId="{351BABA2-4FD1-4A4D-8DCA-D386B51CA846}" srcOrd="2" destOrd="0" parTransId="{85141D2C-7B87-495F-B85E-0E108B514B7B}" sibTransId="{2FDF9721-E4EF-4D9A-8A0D-DEB9079A4F3E}"/>
    <dgm:cxn modelId="{1E2151B9-F3BE-49F5-9CA5-3A6DC7C1D9AE}" type="presOf" srcId="{E3475ED2-F3B1-4377-94CF-0CF28A59C194}" destId="{AD15E54E-D965-4613-A3B0-30F88734BBD0}" srcOrd="0" destOrd="0" presId="urn:microsoft.com/office/officeart/2005/8/layout/chevron2"/>
    <dgm:cxn modelId="{EDABC7D7-EC3D-4717-8EAF-A43136F26D44}" srcId="{6919A395-8412-41CA-AB60-DE372E7D02CE}" destId="{4D35D202-DE7D-460A-867B-18E92CCEA0E5}" srcOrd="0" destOrd="0" parTransId="{EE96D310-0315-4116-B75B-32CBEC89D91D}" sibTransId="{A84111A8-1F2E-4E01-914B-6CC45D6EBBA0}"/>
    <dgm:cxn modelId="{79AA55DB-B7D9-452E-8AE5-6F77D9BB8463}" type="presOf" srcId="{67790895-2A1C-40E9-BF79-845725E398DE}" destId="{46E8CCCC-3A66-4188-A7D3-8DE1A456FD8E}" srcOrd="0" destOrd="0" presId="urn:microsoft.com/office/officeart/2005/8/layout/chevron2"/>
    <dgm:cxn modelId="{37AC70F9-2D03-4883-876F-2EAA08108769}" srcId="{E3475ED2-F3B1-4377-94CF-0CF28A59C194}" destId="{F5BF0DCF-D90F-4AA5-B429-FE795042B842}" srcOrd="0" destOrd="0" parTransId="{A0B211B5-5623-4248-9640-D199D182090F}" sibTransId="{A5A98D44-EE89-49F9-8E67-B25A85148590}"/>
    <dgm:cxn modelId="{2B19B7FD-024D-4504-806D-D81B05F7A1FD}" srcId="{67790895-2A1C-40E9-BF79-845725E398DE}" destId="{6919A395-8412-41CA-AB60-DE372E7D02CE}" srcOrd="0" destOrd="0" parTransId="{DEB750CC-BDEB-4997-9C3C-BF06DA58379C}" sibTransId="{3A55DD7C-E71E-4C96-925C-0383E2B84919}"/>
    <dgm:cxn modelId="{68608833-0554-4A0E-99A0-D9EFC54E5B95}" type="presParOf" srcId="{46E8CCCC-3A66-4188-A7D3-8DE1A456FD8E}" destId="{F328D56C-5762-452B-B9E3-D2E6AA9C2BB2}" srcOrd="0" destOrd="0" presId="urn:microsoft.com/office/officeart/2005/8/layout/chevron2"/>
    <dgm:cxn modelId="{22D32E30-8DDB-4DF1-8023-8B3A4A02CFE4}" type="presParOf" srcId="{F328D56C-5762-452B-B9E3-D2E6AA9C2BB2}" destId="{27242142-93D1-49C8-9315-019B6DE23EF2}" srcOrd="0" destOrd="0" presId="urn:microsoft.com/office/officeart/2005/8/layout/chevron2"/>
    <dgm:cxn modelId="{198728E6-AF16-4407-8ACC-C8D82679547B}" type="presParOf" srcId="{F328D56C-5762-452B-B9E3-D2E6AA9C2BB2}" destId="{B1C45AD1-1BE6-48D0-9D62-F2D38CBE62D5}" srcOrd="1" destOrd="0" presId="urn:microsoft.com/office/officeart/2005/8/layout/chevron2"/>
    <dgm:cxn modelId="{AEA2B074-5922-4AD9-A7D8-C067EF8E9C27}" type="presParOf" srcId="{46E8CCCC-3A66-4188-A7D3-8DE1A456FD8E}" destId="{50D2DE39-D763-4BCF-A682-FC97C5DF981F}" srcOrd="1" destOrd="0" presId="urn:microsoft.com/office/officeart/2005/8/layout/chevron2"/>
    <dgm:cxn modelId="{8551E90E-C9F4-48B7-B06E-CF44356C2729}" type="presParOf" srcId="{46E8CCCC-3A66-4188-A7D3-8DE1A456FD8E}" destId="{2042CC4B-36DC-4EF6-BEB1-F7B73163C308}" srcOrd="2" destOrd="0" presId="urn:microsoft.com/office/officeart/2005/8/layout/chevron2"/>
    <dgm:cxn modelId="{00D5C8C7-58C8-4ADB-B59B-B22CC99B5223}" type="presParOf" srcId="{2042CC4B-36DC-4EF6-BEB1-F7B73163C308}" destId="{AD15E54E-D965-4613-A3B0-30F88734BBD0}" srcOrd="0" destOrd="0" presId="urn:microsoft.com/office/officeart/2005/8/layout/chevron2"/>
    <dgm:cxn modelId="{B1F51A7C-FB65-4C01-8A97-29D24EC431DA}" type="presParOf" srcId="{2042CC4B-36DC-4EF6-BEB1-F7B73163C308}" destId="{990491F1-10A8-4713-B8CA-6F0F6039DB35}" srcOrd="1" destOrd="0" presId="urn:microsoft.com/office/officeart/2005/8/layout/chevron2"/>
    <dgm:cxn modelId="{41370318-E6EC-4177-A014-CD738818A7A7}" type="presParOf" srcId="{46E8CCCC-3A66-4188-A7D3-8DE1A456FD8E}" destId="{FC0ECC86-8237-42C7-AB98-E224DCD9BC2B}" srcOrd="3" destOrd="0" presId="urn:microsoft.com/office/officeart/2005/8/layout/chevron2"/>
    <dgm:cxn modelId="{31E831DE-40BC-4553-9F45-57FD7006F917}" type="presParOf" srcId="{46E8CCCC-3A66-4188-A7D3-8DE1A456FD8E}" destId="{25043A46-E202-4700-A8F2-277D7254AF38}" srcOrd="4" destOrd="0" presId="urn:microsoft.com/office/officeart/2005/8/layout/chevron2"/>
    <dgm:cxn modelId="{4704E521-F28A-4E9F-8A2F-A961742AC29B}" type="presParOf" srcId="{25043A46-E202-4700-A8F2-277D7254AF38}" destId="{7D54A2E3-6A9E-4D1F-BEB8-7DFC33ACF963}" srcOrd="0" destOrd="0" presId="urn:microsoft.com/office/officeart/2005/8/layout/chevron2"/>
    <dgm:cxn modelId="{A2F2DDC9-26C3-47B8-BB10-40E65F3AEA14}" type="presParOf" srcId="{25043A46-E202-4700-A8F2-277D7254AF38}" destId="{3AF308C2-6E10-4421-8E3E-D4CF60E2FF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42142-93D1-49C8-9315-019B6DE23EF2}">
      <dsp:nvSpPr>
        <dsp:cNvPr id="0" name=""/>
        <dsp:cNvSpPr/>
      </dsp:nvSpPr>
      <dsp:spPr>
        <a:xfrm rot="5400000">
          <a:off x="-125176" y="126000"/>
          <a:ext cx="834506" cy="5841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 rot="-5400000">
        <a:off x="0" y="292901"/>
        <a:ext cx="584154" cy="250352"/>
      </dsp:txXfrm>
    </dsp:sp>
    <dsp:sp modelId="{B1C45AD1-1BE6-48D0-9D62-F2D38CBE62D5}">
      <dsp:nvSpPr>
        <dsp:cNvPr id="0" name=""/>
        <dsp:cNvSpPr/>
      </dsp:nvSpPr>
      <dsp:spPr>
        <a:xfrm rot="5400000">
          <a:off x="4832145" y="-4247166"/>
          <a:ext cx="542429" cy="9038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Arial" panose="020B0604020202020204" pitchFamily="34" charset="0"/>
              <a:cs typeface="Arial" panose="020B0604020202020204" pitchFamily="34" charset="0"/>
            </a:rPr>
            <a:t>Basic CF idea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: Similar users have similar preferences on items.</a:t>
          </a:r>
          <a:endParaRPr lang="zh-CN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84155" y="27303"/>
        <a:ext cx="9011931" cy="489471"/>
      </dsp:txXfrm>
    </dsp:sp>
    <dsp:sp modelId="{AD15E54E-D965-4613-A3B0-30F88734BBD0}">
      <dsp:nvSpPr>
        <dsp:cNvPr id="0" name=""/>
        <dsp:cNvSpPr/>
      </dsp:nvSpPr>
      <dsp:spPr>
        <a:xfrm rot="5400000">
          <a:off x="-125176" y="744979"/>
          <a:ext cx="834506" cy="5841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-5400000">
        <a:off x="0" y="911880"/>
        <a:ext cx="584154" cy="250352"/>
      </dsp:txXfrm>
    </dsp:sp>
    <dsp:sp modelId="{990491F1-10A8-4713-B8CA-6F0F6039DB35}">
      <dsp:nvSpPr>
        <dsp:cNvPr id="0" name=""/>
        <dsp:cNvSpPr/>
      </dsp:nvSpPr>
      <dsp:spPr>
        <a:xfrm rot="5400000">
          <a:off x="4832145" y="-3628186"/>
          <a:ext cx="542429" cy="9038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However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altLang="zh-CN" sz="1600" b="1" kern="1200" dirty="0">
              <a:latin typeface="Arial" panose="020B0604020202020204" pitchFamily="34" charset="0"/>
              <a:cs typeface="Arial" panose="020B0604020202020204" pitchFamily="34" charset="0"/>
            </a:rPr>
            <a:t>Obscure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 intents would </a:t>
          </a:r>
          <a:r>
            <a:rPr lang="en-US" altLang="zh-CN" sz="1600" b="1" kern="1200" dirty="0">
              <a:latin typeface="Arial" panose="020B0604020202020204" pitchFamily="34" charset="0"/>
              <a:cs typeface="Arial" panose="020B0604020202020204" pitchFamily="34" charset="0"/>
            </a:rPr>
            <a:t>confound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 the CF modeling of user similarity.</a:t>
          </a:r>
          <a:endParaRPr lang="zh-CN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84155" y="646283"/>
        <a:ext cx="9011931" cy="489471"/>
      </dsp:txXfrm>
    </dsp:sp>
    <dsp:sp modelId="{7D54A2E3-6A9E-4D1F-BEB8-7DFC33ACF963}">
      <dsp:nvSpPr>
        <dsp:cNvPr id="0" name=""/>
        <dsp:cNvSpPr/>
      </dsp:nvSpPr>
      <dsp:spPr>
        <a:xfrm rot="5400000">
          <a:off x="-125176" y="1363958"/>
          <a:ext cx="834506" cy="5841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-5400000">
        <a:off x="0" y="1530859"/>
        <a:ext cx="584154" cy="250352"/>
      </dsp:txXfrm>
    </dsp:sp>
    <dsp:sp modelId="{3AF308C2-6E10-4421-8E3E-D4CF60E2FF1F}">
      <dsp:nvSpPr>
        <dsp:cNvPr id="0" name=""/>
        <dsp:cNvSpPr/>
      </dsp:nvSpPr>
      <dsp:spPr>
        <a:xfrm rot="5400000">
          <a:off x="4832145" y="-3009207"/>
          <a:ext cx="542429" cy="90384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 CF idea: </a:t>
          </a:r>
          <a:r>
            <a:rPr lang="en-US" altLang="zh-CN" sz="16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With similar intents</a:t>
          </a:r>
          <a:r>
            <a:rPr lang="en-US" altLang="zh-CN" sz="1600" kern="1200" dirty="0">
              <a:latin typeface="Arial" panose="020B0604020202020204" pitchFamily="34" charset="0"/>
              <a:cs typeface="Arial" panose="020B0604020202020204" pitchFamily="34" charset="0"/>
            </a:rPr>
            <a:t>, similar users have similar preferences on items.</a:t>
          </a:r>
          <a:endParaRPr lang="zh-CN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84155" y="1265262"/>
        <a:ext cx="9011931" cy="48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2541-D0EE-4C96-B6CC-89852E8DE69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BA32-395B-4567-8972-01BCBC239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2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249-2FA7-483C-BD9B-2C9D0BDB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8215" y="1186118"/>
            <a:ext cx="13254605" cy="80949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Disentangled Graph Collaborative Filtering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356E3-CFAB-46F7-BC3A-7B46FD147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88" y="2892716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C8A406-97C4-4A00-8E70-93C2CDA0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2" y="2436289"/>
            <a:ext cx="10632615" cy="22082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9F0375-295E-467E-B09B-EB70F2DE67C7}"/>
              </a:ext>
            </a:extLst>
          </p:cNvPr>
          <p:cNvSpPr txBox="1"/>
          <p:nvPr/>
        </p:nvSpPr>
        <p:spPr>
          <a:xfrm>
            <a:off x="5169844" y="5210217"/>
            <a:ext cx="20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SIGIR   2020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AFCBD-DDEC-452E-A75C-3DFD8D4980F1}"/>
              </a:ext>
            </a:extLst>
          </p:cNvPr>
          <p:cNvSpPr txBox="1"/>
          <p:nvPr/>
        </p:nvSpPr>
        <p:spPr>
          <a:xfrm>
            <a:off x="5110024" y="6068327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张钰波 </a:t>
            </a:r>
            <a:r>
              <a:rPr lang="en-US" altLang="zh-CN" sz="1600" dirty="0"/>
              <a:t>   2021.5.28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21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F2DB6-5FD3-4C0E-9EC8-9E47385A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66" y="2090551"/>
            <a:ext cx="6674265" cy="18931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495A36-B6DF-427C-AFBE-3D5373FBF961}"/>
              </a:ext>
            </a:extLst>
          </p:cNvPr>
          <p:cNvSpPr txBox="1"/>
          <p:nvPr/>
        </p:nvSpPr>
        <p:spPr>
          <a:xfrm>
            <a:off x="394048" y="827555"/>
            <a:ext cx="703910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Users generally has multiple intents 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adopt certain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Different intents could motivate different user behaviors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AC87994-DE47-4BD9-B514-6DF343871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696463"/>
              </p:ext>
            </p:extLst>
          </p:nvPr>
        </p:nvGraphicFramePr>
        <p:xfrm>
          <a:off x="1284717" y="4239470"/>
          <a:ext cx="9622565" cy="207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49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2B85D440-DA81-44D8-9AD9-A1E084CCA1C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Embedding &amp; Graph Initialization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2AC2A0-2F1F-4CB1-82FB-9059E61C68A7}"/>
              </a:ext>
            </a:extLst>
          </p:cNvPr>
          <p:cNvSpPr txBox="1"/>
          <p:nvPr/>
        </p:nvSpPr>
        <p:spPr>
          <a:xfrm>
            <a:off x="290556" y="3243943"/>
            <a:ext cx="6114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Assuming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 latent intents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behind user behaviors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74A6B-D5C5-4DC8-B8F1-41C5397C2F8E}"/>
              </a:ext>
            </a:extLst>
          </p:cNvPr>
          <p:cNvSpPr txBox="1"/>
          <p:nvPr/>
        </p:nvSpPr>
        <p:spPr>
          <a:xfrm>
            <a:off x="290556" y="3702596"/>
            <a:ext cx="466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Intent-aware Embedding initialization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141D54-78F9-4EB0-ABE0-0473A307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11" y="4214081"/>
            <a:ext cx="4031329" cy="327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E3B99C-ADE0-466D-BB59-E7F21E972996}"/>
              </a:ext>
            </a:extLst>
          </p:cNvPr>
          <p:cNvSpPr txBox="1"/>
          <p:nvPr/>
        </p:nvSpPr>
        <p:spPr>
          <a:xfrm>
            <a:off x="5134654" y="4663970"/>
            <a:ext cx="47756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chunked representation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k-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intent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C1D1A49-BD6D-4A5D-B5CE-902132B9FE10}"/>
              </a:ext>
            </a:extLst>
          </p:cNvPr>
          <p:cNvCxnSpPr>
            <a:cxnSpLocks/>
          </p:cNvCxnSpPr>
          <p:nvPr/>
        </p:nvCxnSpPr>
        <p:spPr>
          <a:xfrm>
            <a:off x="4913832" y="4541769"/>
            <a:ext cx="220822" cy="122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D68404-5D98-4133-803F-EBE554924AB4}"/>
              </a:ext>
            </a:extLst>
          </p:cNvPr>
          <p:cNvSpPr txBox="1"/>
          <p:nvPr/>
        </p:nvSpPr>
        <p:spPr>
          <a:xfrm>
            <a:off x="290556" y="5155503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Intent-aware Graph initialization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290BB60-FC7C-4D41-96FB-403E02F8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06" y="5535677"/>
            <a:ext cx="3444538" cy="32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BA483A-4984-4D9B-94EC-59E3855A92AC}"/>
                  </a:ext>
                </a:extLst>
              </p:cNvPr>
              <p:cNvSpPr txBox="1"/>
              <p:nvPr/>
            </p:nvSpPr>
            <p:spPr>
              <a:xfrm>
                <a:off x="4833273" y="6055385"/>
                <a:ext cx="731277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interaction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being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derived by the k-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intent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BA483A-4984-4D9B-94EC-59E3855A9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73" y="6055385"/>
                <a:ext cx="7312771" cy="369332"/>
              </a:xfrm>
              <a:prstGeom prst="rect">
                <a:avLst/>
              </a:prstGeom>
              <a:blipFill>
                <a:blip r:embed="rId4"/>
                <a:stretch>
                  <a:fillRect l="-666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247FF5-EBEB-48D0-978C-B694517E71A1}"/>
              </a:ext>
            </a:extLst>
          </p:cNvPr>
          <p:cNvCxnSpPr>
            <a:cxnSpLocks/>
          </p:cNvCxnSpPr>
          <p:nvPr/>
        </p:nvCxnSpPr>
        <p:spPr>
          <a:xfrm flipH="1">
            <a:off x="5272442" y="5817938"/>
            <a:ext cx="121679" cy="209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850F46D4-9043-4620-ADF1-2255874FD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10" y="582397"/>
            <a:ext cx="8992379" cy="251481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4F94827-8940-4C7A-8E98-FF928565ED1B}"/>
              </a:ext>
            </a:extLst>
          </p:cNvPr>
          <p:cNvSpPr/>
          <p:nvPr/>
        </p:nvSpPr>
        <p:spPr>
          <a:xfrm>
            <a:off x="3598877" y="955559"/>
            <a:ext cx="1619667" cy="2263857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662D4D9-FBEA-45DF-893C-A3D87836F9B3}"/>
              </a:ext>
            </a:extLst>
          </p:cNvPr>
          <p:cNvSpPr/>
          <p:nvPr/>
        </p:nvSpPr>
        <p:spPr>
          <a:xfrm>
            <a:off x="5272442" y="947205"/>
            <a:ext cx="1539419" cy="22967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50270-970A-4CB7-ADB5-125E22339798}"/>
              </a:ext>
            </a:extLst>
          </p:cNvPr>
          <p:cNvSpPr/>
          <p:nvPr/>
        </p:nvSpPr>
        <p:spPr>
          <a:xfrm>
            <a:off x="6858769" y="947206"/>
            <a:ext cx="1630890" cy="229673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0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8C42ED-561E-4FF8-B1DB-9371DCFD519C}"/>
              </a:ext>
            </a:extLst>
          </p:cNvPr>
          <p:cNvGrpSpPr/>
          <p:nvPr/>
        </p:nvGrpSpPr>
        <p:grpSpPr>
          <a:xfrm>
            <a:off x="4971356" y="4936571"/>
            <a:ext cx="2635182" cy="1143297"/>
            <a:chOff x="9836161" y="2973701"/>
            <a:chExt cx="1979957" cy="83352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CE95F23-EFF5-4542-A196-ECD3B2D3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6161" y="2973701"/>
              <a:ext cx="1935648" cy="40389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E8AE849-F0EC-411F-956A-05DB765AF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9988" y="3403335"/>
              <a:ext cx="1966130" cy="403895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7D46273-410D-4F73-AB3E-2B9DA7440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35" y="4600918"/>
            <a:ext cx="2685561" cy="1225749"/>
          </a:xfrm>
          <a:prstGeom prst="rect">
            <a:avLst/>
          </a:prstGeom>
        </p:spPr>
      </p:pic>
      <p:sp>
        <p:nvSpPr>
          <p:cNvPr id="4" name="文本框 6">
            <a:extLst>
              <a:ext uri="{FF2B5EF4-FFF2-40B4-BE49-F238E27FC236}">
                <a16:creationId xmlns:a16="http://schemas.microsoft.com/office/drawing/2014/main" id="{2B85D440-DA81-44D8-9AD9-A1E084CCA1C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Graph Disentangling Layer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3A025D-9F2B-41EF-AEB6-EEA750CE0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60" y="2336153"/>
            <a:ext cx="7507976" cy="2120302"/>
          </a:xfrm>
          <a:prstGeom prst="rect">
            <a:avLst/>
          </a:prstGeom>
        </p:spPr>
      </p:pic>
      <p:sp>
        <p:nvSpPr>
          <p:cNvPr id="27" name="AutoShape 2" descr="[公式]">
            <a:extLst>
              <a:ext uri="{FF2B5EF4-FFF2-40B4-BE49-F238E27FC236}">
                <a16:creationId xmlns:a16="http://schemas.microsoft.com/office/drawing/2014/main" id="{04EFB06F-38FD-4F65-B4CE-20EFDB0E8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2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3" descr="[公式]">
            <a:extLst>
              <a:ext uri="{FF2B5EF4-FFF2-40B4-BE49-F238E27FC236}">
                <a16:creationId xmlns:a16="http://schemas.microsoft.com/office/drawing/2014/main" id="{31AD10EC-354B-442D-A1AA-FFF5129AE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4" descr="[公式]">
            <a:extLst>
              <a:ext uri="{FF2B5EF4-FFF2-40B4-BE49-F238E27FC236}">
                <a16:creationId xmlns:a16="http://schemas.microsoft.com/office/drawing/2014/main" id="{CBC6F2D3-BBD6-4E5D-A6D9-7C52364D0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AutoShape 5" descr="[公式]">
            <a:extLst>
              <a:ext uri="{FF2B5EF4-FFF2-40B4-BE49-F238E27FC236}">
                <a16:creationId xmlns:a16="http://schemas.microsoft.com/office/drawing/2014/main" id="{097753B9-3C56-4F6D-AAC0-CF03C9F90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5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DB17FC-F6DC-4098-9D16-175678279D7A}"/>
              </a:ext>
            </a:extLst>
          </p:cNvPr>
          <p:cNvSpPr txBox="1"/>
          <p:nvPr/>
        </p:nvSpPr>
        <p:spPr>
          <a:xfrm>
            <a:off x="363706" y="667683"/>
            <a:ext cx="11491399" cy="1524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Dynamic Neighbor Routing Mechanism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Adaptively measure the intent-specific strengths of user-item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Propagation Mechanism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Distill the relevant information from higher-order user-item connections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1CC59-8D93-4339-BB96-B3B48315C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59" y="4817454"/>
            <a:ext cx="4048069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A237FB-C6EF-47E7-9BF0-A03B53845FFE}"/>
                  </a:ext>
                </a:extLst>
              </p:cNvPr>
              <p:cNvSpPr txBox="1"/>
              <p:nvPr/>
            </p:nvSpPr>
            <p:spPr>
              <a:xfrm>
                <a:off x="260059" y="5826667"/>
                <a:ext cx="3926048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Illustrate which intents should get more contributions to user behavior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A237FB-C6EF-47E7-9BF0-A03B5384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" y="5826667"/>
                <a:ext cx="3926048" cy="584775"/>
              </a:xfrm>
              <a:prstGeom prst="rect">
                <a:avLst/>
              </a:prstGeom>
              <a:blipFill>
                <a:blip r:embed="rId7"/>
                <a:stretch>
                  <a:fillRect l="-932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CE9B906-684B-4A16-9D0A-C8621123D1BC}"/>
              </a:ext>
            </a:extLst>
          </p:cNvPr>
          <p:cNvSpPr txBox="1"/>
          <p:nvPr/>
        </p:nvSpPr>
        <p:spPr>
          <a:xfrm>
            <a:off x="5006734" y="5826666"/>
            <a:ext cx="290408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Information propagation and aggregation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0428389-314C-4C67-8C2A-1947384987D3}"/>
              </a:ext>
            </a:extLst>
          </p:cNvPr>
          <p:cNvSpPr/>
          <p:nvPr/>
        </p:nvSpPr>
        <p:spPr>
          <a:xfrm>
            <a:off x="4490814" y="4890781"/>
            <a:ext cx="434734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C3A77D2-ECA2-4542-8D4D-7DD23AA0A0D3}"/>
              </a:ext>
            </a:extLst>
          </p:cNvPr>
          <p:cNvSpPr/>
          <p:nvPr/>
        </p:nvSpPr>
        <p:spPr>
          <a:xfrm>
            <a:off x="8098866" y="4894119"/>
            <a:ext cx="434734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8B33AE-90B4-4CB9-ACD6-61740018C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924" y="4928182"/>
            <a:ext cx="3055885" cy="426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47914D-1636-4392-8B22-775BF4239F56}"/>
                  </a:ext>
                </a:extLst>
              </p:cNvPr>
              <p:cNvSpPr txBox="1"/>
              <p:nvPr/>
            </p:nvSpPr>
            <p:spPr>
              <a:xfrm>
                <a:off x="8593903" y="5826665"/>
                <a:ext cx="3261202" cy="60414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Considers the affinity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47914D-1636-4392-8B22-775BF423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903" y="5826665"/>
                <a:ext cx="3261202" cy="604140"/>
              </a:xfrm>
              <a:prstGeom prst="rect">
                <a:avLst/>
              </a:prstGeom>
              <a:blipFill>
                <a:blip r:embed="rId9"/>
                <a:stretch>
                  <a:fillRect l="-1121" t="-2020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FB6EA23-300B-4ECC-A78B-0A1D1F7A68B3}"/>
              </a:ext>
            </a:extLst>
          </p:cNvPr>
          <p:cNvSpPr/>
          <p:nvPr/>
        </p:nvSpPr>
        <p:spPr>
          <a:xfrm>
            <a:off x="6812269" y="2499919"/>
            <a:ext cx="1585519" cy="66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344E6D-C359-464F-BDF1-224DCB5CE5BE}"/>
              </a:ext>
            </a:extLst>
          </p:cNvPr>
          <p:cNvSpPr/>
          <p:nvPr/>
        </p:nvSpPr>
        <p:spPr>
          <a:xfrm>
            <a:off x="6934901" y="3422462"/>
            <a:ext cx="1585519" cy="66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1" grpId="0" animBg="1"/>
      <p:bldP spid="19" grpId="0" animBg="1"/>
      <p:bldP spid="22" grpId="0" animBg="1"/>
      <p:bldP spid="14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2B85D440-DA81-44D8-9AD9-A1E084CCA1C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Independence Modeling Module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2" descr="[公式]">
            <a:extLst>
              <a:ext uri="{FF2B5EF4-FFF2-40B4-BE49-F238E27FC236}">
                <a16:creationId xmlns:a16="http://schemas.microsoft.com/office/drawing/2014/main" id="{04EFB06F-38FD-4F65-B4CE-20EFDB0E8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2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3" descr="[公式]">
            <a:extLst>
              <a:ext uri="{FF2B5EF4-FFF2-40B4-BE49-F238E27FC236}">
                <a16:creationId xmlns:a16="http://schemas.microsoft.com/office/drawing/2014/main" id="{31AD10EC-354B-442D-A1AA-FFF5129AE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4" descr="[公式]">
            <a:extLst>
              <a:ext uri="{FF2B5EF4-FFF2-40B4-BE49-F238E27FC236}">
                <a16:creationId xmlns:a16="http://schemas.microsoft.com/office/drawing/2014/main" id="{CBC6F2D3-BBD6-4E5D-A6D9-7C52364D0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AutoShape 5" descr="[公式]">
            <a:extLst>
              <a:ext uri="{FF2B5EF4-FFF2-40B4-BE49-F238E27FC236}">
                <a16:creationId xmlns:a16="http://schemas.microsoft.com/office/drawing/2014/main" id="{097753B9-3C56-4F6D-AAC0-CF03C9F90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5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220C56-82D1-4579-B67B-1D7DAF3A59B8}"/>
              </a:ext>
            </a:extLst>
          </p:cNvPr>
          <p:cNvSpPr txBox="1"/>
          <p:nvPr/>
        </p:nvSpPr>
        <p:spPr>
          <a:xfrm>
            <a:off x="363706" y="667683"/>
            <a:ext cx="11491399" cy="5426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Disentangled intents should be independent of each others</a:t>
            </a:r>
          </a:p>
          <a:p>
            <a:pPr>
              <a:lnSpc>
                <a:spcPct val="150000"/>
              </a:lnSpc>
            </a:pPr>
            <a:endParaRPr lang="en-US" altLang="zh-CN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65D51E-C297-446D-B156-3296CE39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4" y="3931989"/>
            <a:ext cx="3109229" cy="73920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4CCF48-9F1A-4129-99C4-B55AA1BA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80" y="4756478"/>
            <a:ext cx="3863675" cy="701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287BCE-6EF1-4D6C-B0F8-32FC9659F248}"/>
                  </a:ext>
                </a:extLst>
              </p:cNvPr>
              <p:cNvSpPr txBox="1"/>
              <p:nvPr/>
            </p:nvSpPr>
            <p:spPr>
              <a:xfrm>
                <a:off x="731019" y="5749042"/>
                <a:ext cx="4585196" cy="4412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embedding look-up table</a:t>
                </a:r>
                <a:endPara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287BCE-6EF1-4D6C-B0F8-32FC9659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9" y="5749042"/>
                <a:ext cx="4585196" cy="441275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E8DD7A81-D898-4929-8601-FB17EA03A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913" y="1195455"/>
            <a:ext cx="8404983" cy="23505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A79A1E9-900B-4FCE-B9FD-D99050ACAA03}"/>
              </a:ext>
            </a:extLst>
          </p:cNvPr>
          <p:cNvSpPr/>
          <p:nvPr/>
        </p:nvSpPr>
        <p:spPr>
          <a:xfrm>
            <a:off x="8699383" y="1210333"/>
            <a:ext cx="1585704" cy="243049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DA2A7A0-01BD-4F2F-BC6B-0131ACABD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535" y="4817443"/>
            <a:ext cx="3612193" cy="57917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B5B942-6697-4CB7-A0E8-D6157D384BAB}"/>
              </a:ext>
            </a:extLst>
          </p:cNvPr>
          <p:cNvGrpSpPr/>
          <p:nvPr/>
        </p:nvGrpSpPr>
        <p:grpSpPr>
          <a:xfrm>
            <a:off x="6258187" y="3906742"/>
            <a:ext cx="108304" cy="2576282"/>
            <a:chOff x="6152190" y="3585849"/>
            <a:chExt cx="214301" cy="2922422"/>
          </a:xfrm>
        </p:grpSpPr>
        <p:sp>
          <p:nvSpPr>
            <p:cNvPr id="33" name="Rectangle 48">
              <a:extLst>
                <a:ext uri="{FF2B5EF4-FFF2-40B4-BE49-F238E27FC236}">
                  <a16:creationId xmlns:a16="http://schemas.microsoft.com/office/drawing/2014/main" id="{C7576B14-1CB1-4A48-ADD8-A055C306F0A7}"/>
                </a:ext>
              </a:extLst>
            </p:cNvPr>
            <p:cNvSpPr/>
            <p:nvPr/>
          </p:nvSpPr>
          <p:spPr>
            <a:xfrm>
              <a:off x="6152190" y="3585849"/>
              <a:ext cx="214301" cy="1285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A0C076A0-2A51-4F3D-9B8A-F3E88C94165E}"/>
                </a:ext>
              </a:extLst>
            </p:cNvPr>
            <p:cNvSpPr/>
            <p:nvPr/>
          </p:nvSpPr>
          <p:spPr>
            <a:xfrm>
              <a:off x="6152190" y="5222467"/>
              <a:ext cx="214301" cy="1285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9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>
            <a:extLst>
              <a:ext uri="{FF2B5EF4-FFF2-40B4-BE49-F238E27FC236}">
                <a16:creationId xmlns:a16="http://schemas.microsoft.com/office/drawing/2014/main" id="{ADDC3496-83EA-42C5-AA00-FA36F425958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Experimental Results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36D6FA-FFDB-4888-BBED-FD48792467EE}"/>
              </a:ext>
            </a:extLst>
          </p:cNvPr>
          <p:cNvSpPr txBox="1"/>
          <p:nvPr/>
        </p:nvSpPr>
        <p:spPr>
          <a:xfrm>
            <a:off x="363706" y="650905"/>
            <a:ext cx="11491399" cy="248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Gowalla,  Amazon-Book,  Yelp2018</a:t>
            </a:r>
          </a:p>
          <a:p>
            <a:pPr>
              <a:lnSpc>
                <a:spcPct val="150000"/>
              </a:lnSpc>
            </a:pP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recall@k,  ndcg@k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</a:p>
          <a:p>
            <a:pPr>
              <a:lnSpc>
                <a:spcPct val="150000"/>
              </a:lnSpc>
            </a:pPr>
            <a:endParaRPr lang="en-US" altLang="zh-CN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D10958DB-FCC6-4C08-98AE-B332C4B0B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26620"/>
                  </p:ext>
                </p:extLst>
              </p:nvPr>
            </p:nvGraphicFramePr>
            <p:xfrm>
              <a:off x="946090" y="3132546"/>
              <a:ext cx="10674125" cy="331761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1782042953"/>
                        </a:ext>
                      </a:extLst>
                    </a:gridCol>
                    <a:gridCol w="2147582">
                      <a:extLst>
                        <a:ext uri="{9D8B030D-6E8A-4147-A177-3AD203B41FA5}">
                          <a16:colId xmlns:a16="http://schemas.microsoft.com/office/drawing/2014/main" val="2412957271"/>
                        </a:ext>
                      </a:extLst>
                    </a:gridCol>
                    <a:gridCol w="2306972">
                      <a:extLst>
                        <a:ext uri="{9D8B030D-6E8A-4147-A177-3AD203B41FA5}">
                          <a16:colId xmlns:a16="http://schemas.microsoft.com/office/drawing/2014/main" val="4267426314"/>
                        </a:ext>
                      </a:extLst>
                    </a:gridCol>
                    <a:gridCol w="2530917">
                      <a:extLst>
                        <a:ext uri="{9D8B030D-6E8A-4147-A177-3AD203B41FA5}">
                          <a16:colId xmlns:a16="http://schemas.microsoft.com/office/drawing/2014/main" val="1806804123"/>
                        </a:ext>
                      </a:extLst>
                    </a:gridCol>
                    <a:gridCol w="2134825">
                      <a:extLst>
                        <a:ext uri="{9D8B030D-6E8A-4147-A177-3AD203B41FA5}">
                          <a16:colId xmlns:a16="http://schemas.microsoft.com/office/drawing/2014/main" val="166749081"/>
                        </a:ext>
                      </a:extLst>
                    </a:gridCol>
                  </a:tblGrid>
                  <a:tr h="4462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Disentanglement of intents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Independence of intents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 connectivity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282684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496733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GC-MC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First-order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586774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NGCF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Interaction Graph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430426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DisenGCN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Interaction Graph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Intent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5351287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MacridVAE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Personal History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Intent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dirty="0"/>
                            <a:t>-VAE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3175069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DGCF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Interaction Graph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Intent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Distance correlation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Higher-order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5454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D10958DB-FCC6-4C08-98AE-B332C4B0B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26620"/>
                  </p:ext>
                </p:extLst>
              </p:nvPr>
            </p:nvGraphicFramePr>
            <p:xfrm>
              <a:off x="946090" y="3132546"/>
              <a:ext cx="10674125" cy="331761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1782042953"/>
                        </a:ext>
                      </a:extLst>
                    </a:gridCol>
                    <a:gridCol w="2147582">
                      <a:extLst>
                        <a:ext uri="{9D8B030D-6E8A-4147-A177-3AD203B41FA5}">
                          <a16:colId xmlns:a16="http://schemas.microsoft.com/office/drawing/2014/main" val="2412957271"/>
                        </a:ext>
                      </a:extLst>
                    </a:gridCol>
                    <a:gridCol w="2306972">
                      <a:extLst>
                        <a:ext uri="{9D8B030D-6E8A-4147-A177-3AD203B41FA5}">
                          <a16:colId xmlns:a16="http://schemas.microsoft.com/office/drawing/2014/main" val="4267426314"/>
                        </a:ext>
                      </a:extLst>
                    </a:gridCol>
                    <a:gridCol w="2530917">
                      <a:extLst>
                        <a:ext uri="{9D8B030D-6E8A-4147-A177-3AD203B41FA5}">
                          <a16:colId xmlns:a16="http://schemas.microsoft.com/office/drawing/2014/main" val="1806804123"/>
                        </a:ext>
                      </a:extLst>
                    </a:gridCol>
                    <a:gridCol w="2134825">
                      <a:extLst>
                        <a:ext uri="{9D8B030D-6E8A-4147-A177-3AD203B41FA5}">
                          <a16:colId xmlns:a16="http://schemas.microsoft.com/office/drawing/2014/main" val="1667490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Disentanglement of intents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Independence of intents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 connectivity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282684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496733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GC-MC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First-order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586774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NGCF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Interaction Graph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430426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DisenGCN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Interaction Graph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Intent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Higher-order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5351287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MacridVAE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Personal History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Intent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260" t="-545946" r="-85096" b="-10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3175069"/>
                      </a:ext>
                    </a:extLst>
                  </a:tr>
                  <a:tr h="44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DGCF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Interaction Graph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Intent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Distance correlation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Higher-order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5454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90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>
            <a:extLst>
              <a:ext uri="{FF2B5EF4-FFF2-40B4-BE49-F238E27FC236}">
                <a16:creationId xmlns:a16="http://schemas.microsoft.com/office/drawing/2014/main" id="{ADDC3496-83EA-42C5-AA00-FA36F425958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Experimental Results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125A74-8724-4EA0-9591-AB666004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72" y="961635"/>
            <a:ext cx="7928655" cy="3341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7489D-4938-4102-85DA-09319A1B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79" y="4741965"/>
            <a:ext cx="576884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>
            <a:extLst>
              <a:ext uri="{FF2B5EF4-FFF2-40B4-BE49-F238E27FC236}">
                <a16:creationId xmlns:a16="http://schemas.microsoft.com/office/drawing/2014/main" id="{ADDC3496-83EA-42C5-AA00-FA36F425958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Experimental Results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F87156-451C-4989-8745-7E707E1B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1642598"/>
            <a:ext cx="1197967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>
            <a:extLst>
              <a:ext uri="{FF2B5EF4-FFF2-40B4-BE49-F238E27FC236}">
                <a16:creationId xmlns:a16="http://schemas.microsoft.com/office/drawing/2014/main" id="{ADDC3496-83EA-42C5-AA00-FA36F425958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Summarization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FCAA74-A963-4379-BD17-B9E10B6B93CB}"/>
              </a:ext>
            </a:extLst>
          </p:cNvPr>
          <p:cNvSpPr txBox="1"/>
          <p:nvPr/>
        </p:nvSpPr>
        <p:spPr>
          <a:xfrm>
            <a:off x="949354" y="1884993"/>
            <a:ext cx="102932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将 </a:t>
            </a:r>
            <a:r>
              <a:rPr lang="en-US" altLang="zh-CN" sz="2000" dirty="0">
                <a:latin typeface="+mn-ea"/>
              </a:rPr>
              <a:t>ICML 2019 </a:t>
            </a:r>
            <a:r>
              <a:rPr lang="zh-CN" altLang="en-US" sz="2000" dirty="0">
                <a:latin typeface="+mn-ea"/>
              </a:rPr>
              <a:t>的工作</a:t>
            </a:r>
            <a:r>
              <a:rPr lang="en-US" altLang="zh-CN" sz="2000" dirty="0">
                <a:latin typeface="+mn-ea"/>
              </a:rPr>
              <a:t>DisenGCN</a:t>
            </a:r>
            <a:r>
              <a:rPr lang="zh-CN" altLang="en-US" sz="2000" dirty="0">
                <a:latin typeface="+mn-ea"/>
              </a:rPr>
              <a:t>用在了推荐上，最大的不同是加入了独立建模模块，但是几乎没有作用。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阐明了协同过滤中用户和物品不同交互关系的重要性，能学到更好的表征以及具有更好的解释性。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NGCF</a:t>
            </a:r>
            <a:r>
              <a:rPr lang="zh-CN" altLang="en-US" sz="2000" dirty="0">
                <a:latin typeface="+mn-ea"/>
              </a:rPr>
              <a:t>相比，</a:t>
            </a:r>
            <a:r>
              <a:rPr lang="en-US" altLang="zh-CN" sz="2000" dirty="0">
                <a:latin typeface="+mn-ea"/>
              </a:rPr>
              <a:t>DGCF</a:t>
            </a:r>
            <a:r>
              <a:rPr lang="zh-CN" altLang="en-US" sz="2000" dirty="0">
                <a:latin typeface="+mn-ea"/>
              </a:rPr>
              <a:t>在不需要学习额外参数的情况下，取得了显著的更好效果。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27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316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Cambria Math</vt:lpstr>
      <vt:lpstr>Office 主题</vt:lpstr>
      <vt:lpstr>Disentangled Graph Collaborative Filtering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Disentangled Graph Collaborative Filtering</dc:title>
  <dc:creator>ybzhang</dc:creator>
  <cp:lastModifiedBy>zhang yubo</cp:lastModifiedBy>
  <cp:revision>32</cp:revision>
  <dcterms:created xsi:type="dcterms:W3CDTF">2021-05-26T05:54:15Z</dcterms:created>
  <dcterms:modified xsi:type="dcterms:W3CDTF">2021-05-27T13:48:33Z</dcterms:modified>
</cp:coreProperties>
</file>