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0" r:id="rId5"/>
    <p:sldId id="301" r:id="rId6"/>
    <p:sldId id="312" r:id="rId7"/>
    <p:sldId id="320" r:id="rId8"/>
    <p:sldId id="322" r:id="rId9"/>
    <p:sldId id="313" r:id="rId10"/>
    <p:sldId id="302" r:id="rId11"/>
    <p:sldId id="308" r:id="rId12"/>
    <p:sldId id="309" r:id="rId13"/>
    <p:sldId id="310" r:id="rId14"/>
    <p:sldId id="314" r:id="rId15"/>
    <p:sldId id="317" r:id="rId16"/>
    <p:sldId id="315" r:id="rId17"/>
    <p:sldId id="318" r:id="rId18"/>
    <p:sldId id="316" r:id="rId19"/>
    <p:sldId id="319" r:id="rId20"/>
    <p:sldId id="323" r:id="rId21"/>
    <p:sldId id="324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E87B1C"/>
    <a:srgbClr val="333333"/>
    <a:srgbClr val="005A74"/>
    <a:srgbClr val="934C94"/>
    <a:srgbClr val="8A5BE7"/>
    <a:srgbClr val="A82CE0"/>
    <a:srgbClr val="57257D"/>
    <a:srgbClr val="BDB789"/>
    <a:srgbClr val="939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2" autoAdjust="0"/>
  </p:normalViewPr>
  <p:slideViewPr>
    <p:cSldViewPr>
      <p:cViewPr varScale="1">
        <p:scale>
          <a:sx n="73" d="100"/>
          <a:sy n="73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Précision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Précision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Itération 1</c:v>
                </c:pt>
                <c:pt idx="1">
                  <c:v>Itération 2</c:v>
                </c:pt>
                <c:pt idx="2">
                  <c:v>Itération 3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5-43F5-9C29-A6942C79D97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59425536"/>
        <c:axId val="359425208"/>
      </c:lineChart>
      <c:catAx>
        <c:axId val="35942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9425208"/>
        <c:crosses val="autoZero"/>
        <c:auto val="1"/>
        <c:lblAlgn val="ctr"/>
        <c:lblOffset val="100"/>
        <c:noMultiLvlLbl val="0"/>
      </c:catAx>
      <c:valAx>
        <c:axId val="359425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942553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0ECDA-E2C2-4F41-8023-CF14EF4EF55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D3958-33A3-4BF7-B28F-1CB1917872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98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279BC-4182-462B-A944-114989A11DC7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4E8F-0691-455F-AAD8-AA2A347F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3255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61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0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81F0-3DFA-4354-9153-147C58ADB10C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2EE4-69F2-4F3D-B044-6A89A052299B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311F-B4DA-4CE2-8F4B-A4267AD3AEC4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A03-70A5-40A0-8880-206B40FB5038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BF13-1389-4C72-B69A-0F3E31D089F7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ABB-5CAA-40A1-861E-62C1F80DA76B}" type="datetime1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ECC-5450-4CF9-ADB1-7C4F1DF9A237}" type="datetime1">
              <a:rPr lang="fr-FR" smtClean="0"/>
              <a:t>07/12/2017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C39-7C79-49CB-828A-90E86CE3F72E}" type="datetime1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2C9D-1D77-4B47-A94D-488ACD73F7DE}" type="datetime1">
              <a:rPr lang="fr-FR" smtClean="0"/>
              <a:t>07/12/2017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146E-EFB6-45C1-B76E-D0181DDF99AA}" type="datetime1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132F-8255-4888-A1B4-4111CDC2FFF2}" type="datetime1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96F0-8158-4BC5-B66A-10818960EC38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77C2-F82F-4A52-BCDA-253C0B0675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7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Carte_Geoloc_OK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7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7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6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6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7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7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9.jpeg"/><Relationship Id="rId7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3.jpeg"/><Relationship Id="rId10" Type="http://schemas.openxmlformats.org/officeDocument/2006/relationships/image" Target="../media/image26.jpeg"/><Relationship Id="rId4" Type="http://schemas.openxmlformats.org/officeDocument/2006/relationships/image" Target="../media/image6.jpeg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411" y="2060848"/>
            <a:ext cx="5653531" cy="3312368"/>
          </a:xfrm>
          <a:prstGeom prst="rect">
            <a:avLst/>
          </a:prstGeom>
          <a:solidFill>
            <a:srgbClr val="E87B1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854316"/>
            <a:ext cx="1889071" cy="743035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79512" y="2404773"/>
            <a:ext cx="5400600" cy="2831977"/>
            <a:chOff x="179512" y="2404773"/>
            <a:chExt cx="5400600" cy="2831977"/>
          </a:xfrm>
        </p:grpSpPr>
        <p:sp>
          <p:nvSpPr>
            <p:cNvPr id="7" name="ZoneTexte 6"/>
            <p:cNvSpPr txBox="1"/>
            <p:nvPr/>
          </p:nvSpPr>
          <p:spPr>
            <a:xfrm>
              <a:off x="179512" y="2404773"/>
              <a:ext cx="5400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000" b="1" cap="all" dirty="0">
                  <a:solidFill>
                    <a:schemeClr val="bg1"/>
                  </a:solidFill>
                </a:rPr>
                <a:t>à</a:t>
              </a:r>
              <a:r>
                <a:rPr lang="fr-FR" sz="2000" b="1" cap="all" dirty="0" smtClean="0">
                  <a:solidFill>
                    <a:schemeClr val="bg1"/>
                  </a:solidFill>
                </a:rPr>
                <a:t> l’écoute du marteau</a:t>
              </a:r>
              <a:endParaRPr lang="fr-FR" sz="2000" b="1" cap="all" dirty="0">
                <a:solidFill>
                  <a:schemeClr val="bg1"/>
                </a:solidFill>
              </a:endParaRPr>
            </a:p>
            <a:p>
              <a:endParaRPr lang="fr-FR" sz="2000" b="1" cap="all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251520" y="3140968"/>
              <a:ext cx="4320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179512" y="3205425"/>
              <a:ext cx="5400600" cy="2031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>V. </a:t>
              </a:r>
              <a:r>
                <a:rPr lang="fr-FR" cap="all" dirty="0" smtClean="0">
                  <a:solidFill>
                    <a:schemeClr val="bg1"/>
                  </a:solidFill>
                  <a:latin typeface="+mj-lt"/>
                </a:rPr>
                <a:t>Labbé		DISN / ISE</a:t>
              </a: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/>
              </a:r>
              <a:br>
                <a:rPr lang="fr-FR" cap="all" dirty="0">
                  <a:solidFill>
                    <a:schemeClr val="bg1"/>
                  </a:solidFill>
                  <a:latin typeface="+mj-lt"/>
                </a:rPr>
              </a:b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>J.M. </a:t>
              </a:r>
              <a:r>
                <a:rPr lang="fr-FR" cap="all" dirty="0" smtClean="0">
                  <a:solidFill>
                    <a:schemeClr val="bg1"/>
                  </a:solidFill>
                  <a:latin typeface="+mj-lt"/>
                </a:rPr>
                <a:t>Angel		DGR / OEG</a:t>
              </a: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/>
              </a:r>
              <a:br>
                <a:rPr lang="fr-FR" cap="all" dirty="0">
                  <a:solidFill>
                    <a:schemeClr val="bg1"/>
                  </a:solidFill>
                  <a:latin typeface="+mj-lt"/>
                </a:rPr>
              </a:b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>B. </a:t>
              </a:r>
              <a:r>
                <a:rPr lang="fr-FR" cap="all" dirty="0" err="1" smtClean="0">
                  <a:solidFill>
                    <a:schemeClr val="bg1"/>
                  </a:solidFill>
                  <a:latin typeface="+mj-lt"/>
                </a:rPr>
                <a:t>Tourlière</a:t>
              </a:r>
              <a:r>
                <a:rPr lang="fr-FR" cap="all" dirty="0" smtClean="0">
                  <a:solidFill>
                    <a:schemeClr val="bg1"/>
                  </a:solidFill>
                  <a:latin typeface="+mj-lt"/>
                </a:rPr>
                <a:t>		DGR / OEG</a:t>
              </a: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/>
              </a:r>
              <a:br>
                <a:rPr lang="fr-FR" cap="all" dirty="0">
                  <a:solidFill>
                    <a:schemeClr val="bg1"/>
                  </a:solidFill>
                  <a:latin typeface="+mj-lt"/>
                </a:rPr>
              </a:b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>F. </a:t>
              </a:r>
              <a:r>
                <a:rPr lang="fr-FR" cap="all" dirty="0" smtClean="0">
                  <a:solidFill>
                    <a:schemeClr val="bg1"/>
                  </a:solidFill>
                  <a:latin typeface="+mj-lt"/>
                </a:rPr>
                <a:t>Boulahya		DISN / ISR</a:t>
              </a: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/>
              </a:r>
              <a:br>
                <a:rPr lang="fr-FR" cap="all" dirty="0">
                  <a:solidFill>
                    <a:schemeClr val="bg1"/>
                  </a:solidFill>
                  <a:latin typeface="+mj-lt"/>
                </a:rPr>
              </a:b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>A. </a:t>
              </a:r>
              <a:r>
                <a:rPr lang="fr-FR" cap="all" dirty="0" smtClean="0">
                  <a:solidFill>
                    <a:schemeClr val="bg1"/>
                  </a:solidFill>
                  <a:latin typeface="+mj-lt"/>
                </a:rPr>
                <a:t>Benaichouche	DRP / RSV</a:t>
              </a: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/>
              </a:r>
              <a:br>
                <a:rPr lang="fr-FR" cap="all" dirty="0">
                  <a:solidFill>
                    <a:schemeClr val="bg1"/>
                  </a:solidFill>
                  <a:latin typeface="+mj-lt"/>
                </a:rPr>
              </a:b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>P. </a:t>
              </a:r>
              <a:r>
                <a:rPr lang="fr-FR" cap="all" dirty="0" smtClean="0">
                  <a:solidFill>
                    <a:schemeClr val="bg1"/>
                  </a:solidFill>
                  <a:latin typeface="+mj-lt"/>
                </a:rPr>
                <a:t>Perrier		DISN / ISR</a:t>
              </a: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/>
              </a:r>
              <a:br>
                <a:rPr lang="fr-FR" cap="all" dirty="0">
                  <a:solidFill>
                    <a:schemeClr val="bg1"/>
                  </a:solidFill>
                  <a:latin typeface="+mj-lt"/>
                </a:rPr>
              </a:br>
              <a:r>
                <a:rPr lang="fr-FR" cap="all" dirty="0">
                  <a:solidFill>
                    <a:schemeClr val="bg1"/>
                  </a:solidFill>
                  <a:latin typeface="+mj-lt"/>
                </a:rPr>
                <a:t>N. </a:t>
              </a:r>
              <a:r>
                <a:rPr lang="fr-FR" cap="all" dirty="0" smtClean="0">
                  <a:solidFill>
                    <a:schemeClr val="bg1"/>
                  </a:solidFill>
                  <a:latin typeface="+mj-lt"/>
                </a:rPr>
                <a:t>Mauroy		DISN / IDG</a:t>
              </a:r>
              <a:endParaRPr lang="fr-FR" sz="2000" b="1" cap="all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1" name="Image 10" descr="MISSION_LOGO-CARNO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826" y="6069145"/>
            <a:ext cx="1001830" cy="4134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5" y="0"/>
            <a:ext cx="4139952" cy="3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586915" y="2041684"/>
            <a:ext cx="2504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b="1" cap="all" dirty="0" smtClean="0">
                <a:latin typeface="Arial" pitchFamily="34" charset="0"/>
              </a:rPr>
              <a:t>Progression des  résultats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679623"/>
            <a:ext cx="47525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>
                <a:solidFill>
                  <a:srgbClr val="E87B1C"/>
                </a:solidFill>
                <a:latin typeface="Arial" pitchFamily="34" charset="0"/>
              </a:rPr>
              <a:t>Détecter</a:t>
            </a: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 </a:t>
            </a:r>
            <a:r>
              <a:rPr lang="fr-FR" sz="2000" b="1" cap="all" dirty="0">
                <a:solidFill>
                  <a:srgbClr val="E87B1C"/>
                </a:solidFill>
                <a:latin typeface="Arial" pitchFamily="34" charset="0"/>
              </a:rPr>
              <a:t>les tweets pertinents </a:t>
            </a:r>
          </a:p>
          <a:p>
            <a:pPr>
              <a:spcAft>
                <a:spcPts val="1200"/>
              </a:spcAft>
              <a:buClr>
                <a:srgbClr val="C8641A"/>
              </a:buClr>
              <a:buSzPct val="105000"/>
            </a:pP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Itération n°3</a:t>
            </a:r>
            <a:endParaRPr lang="fr-FR" sz="1600" b="1" dirty="0">
              <a:solidFill>
                <a:srgbClr val="878787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dirty="0" smtClean="0">
              <a:latin typeface="Arial" pitchFamily="34" charset="0"/>
            </a:endParaRPr>
          </a:p>
          <a:p>
            <a:pPr marL="252000" lvl="2">
              <a:spcAft>
                <a:spcPts val="600"/>
              </a:spcAft>
              <a:buClr>
                <a:srgbClr val="E87B1C"/>
              </a:buClr>
              <a:buSzPct val="105000"/>
            </a:pPr>
            <a:r>
              <a:rPr lang="fr-FR" sz="1400" dirty="0" smtClean="0"/>
              <a:t>Machine </a:t>
            </a:r>
            <a:r>
              <a:rPr lang="fr-FR" sz="1400" dirty="0"/>
              <a:t>Learning basé sur les </a:t>
            </a:r>
            <a:r>
              <a:rPr lang="fr-FR" sz="1400" b="1" dirty="0"/>
              <a:t>1000</a:t>
            </a:r>
            <a:r>
              <a:rPr lang="fr-FR" sz="1400" dirty="0"/>
              <a:t> premiers tweets </a:t>
            </a:r>
            <a:r>
              <a:rPr lang="fr-FR" sz="1400" dirty="0" smtClean="0"/>
              <a:t>tagués</a:t>
            </a:r>
          </a:p>
          <a:p>
            <a:pPr marL="252000" lvl="2">
              <a:spcAft>
                <a:spcPts val="600"/>
              </a:spcAft>
              <a:buClr>
                <a:srgbClr val="E87B1C"/>
              </a:buClr>
              <a:buSzPct val="105000"/>
            </a:pP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252000" lvl="2">
              <a:spcAft>
                <a:spcPts val="600"/>
              </a:spcAft>
              <a:buClr>
                <a:srgbClr val="E87B1C"/>
              </a:buClr>
              <a:buSzPct val="105000"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Sélection</a:t>
            </a:r>
            <a:r>
              <a:rPr lang="fr-F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/>
              <a:t>des 500 tweets estimés les + pertinents par le modèle (sur env. 2500 tweets « positifs » = 20</a:t>
            </a:r>
            <a:r>
              <a:rPr lang="fr-FR" sz="1400" dirty="0" smtClean="0"/>
              <a:t>%)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551065" y="3828817"/>
            <a:ext cx="244146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sz="1600" b="1" dirty="0" smtClean="0">
                <a:solidFill>
                  <a:srgbClr val="E87B1C"/>
                </a:solidFill>
                <a:latin typeface="Arial" pitchFamily="34" charset="0"/>
              </a:rPr>
              <a:t>Verdict du géologue :</a:t>
            </a:r>
          </a:p>
          <a:p>
            <a:pPr>
              <a:lnSpc>
                <a:spcPts val="1700"/>
              </a:lnSpc>
            </a:pPr>
            <a:endParaRPr lang="fr-FR" sz="3600" b="1" dirty="0">
              <a:solidFill>
                <a:srgbClr val="E87B1C"/>
              </a:solidFill>
              <a:latin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fr-FR" sz="3600" b="1" dirty="0" smtClean="0">
                <a:solidFill>
                  <a:srgbClr val="E87B1C"/>
                </a:solidFill>
                <a:latin typeface="Arial" pitchFamily="34" charset="0"/>
              </a:rPr>
              <a:t>45%</a:t>
            </a:r>
          </a:p>
          <a:p>
            <a:pPr>
              <a:lnSpc>
                <a:spcPts val="1700"/>
              </a:lnSpc>
            </a:pPr>
            <a:r>
              <a:rPr lang="fr-FR" sz="1100" i="1" dirty="0" smtClean="0">
                <a:solidFill>
                  <a:srgbClr val="878787"/>
                </a:solidFill>
              </a:rPr>
              <a:t>Pourcentage de tweets pertinent dans les 500 sélectionnés</a:t>
            </a:r>
            <a:endParaRPr lang="fr-FR" sz="1100" i="1" dirty="0">
              <a:solidFill>
                <a:srgbClr val="878787"/>
              </a:solidFill>
            </a:endParaRPr>
          </a:p>
          <a:p>
            <a:pPr>
              <a:lnSpc>
                <a:spcPts val="1700"/>
              </a:lnSpc>
            </a:pPr>
            <a:endParaRPr lang="fr-FR" sz="1000" b="1" i="1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462472424"/>
              </p:ext>
            </p:extLst>
          </p:nvPr>
        </p:nvGraphicFramePr>
        <p:xfrm>
          <a:off x="5586916" y="2625211"/>
          <a:ext cx="3557084" cy="2674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9173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8545" flipH="1">
            <a:off x="1337011" y="1714447"/>
            <a:ext cx="242070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Nuage 38"/>
          <p:cNvSpPr/>
          <p:nvPr/>
        </p:nvSpPr>
        <p:spPr bwMode="auto">
          <a:xfrm>
            <a:off x="2736908" y="983923"/>
            <a:ext cx="1327152" cy="603208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15" descr="Musical Assumptions: The Four Ages of Woman or My Life 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47" y="2996952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263">
            <a:off x="274820" y="1742467"/>
            <a:ext cx="219778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ZoneTexte 42"/>
          <p:cNvSpPr txBox="1"/>
          <p:nvPr/>
        </p:nvSpPr>
        <p:spPr>
          <a:xfrm>
            <a:off x="2922616" y="3029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où ?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260648"/>
            <a:ext cx="8280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Où ?</a:t>
            </a:r>
          </a:p>
          <a:p>
            <a:pPr>
              <a:spcAft>
                <a:spcPts val="600"/>
              </a:spcAft>
            </a:pPr>
            <a:r>
              <a:rPr lang="fr-FR" sz="1600" b="1" dirty="0">
                <a:solidFill>
                  <a:srgbClr val="878787"/>
                </a:solidFill>
                <a:latin typeface="Arial" pitchFamily="34" charset="0"/>
              </a:rPr>
              <a:t>Identifier les localisations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947" y="4405064"/>
            <a:ext cx="1227137" cy="53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6"/>
          <a:stretch/>
        </p:blipFill>
        <p:spPr bwMode="auto">
          <a:xfrm>
            <a:off x="4427984" y="1772816"/>
            <a:ext cx="1784102" cy="88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4506738" y="3008720"/>
            <a:ext cx="1693919" cy="1944216"/>
            <a:chOff x="4684549" y="3611942"/>
            <a:chExt cx="1693919" cy="1944216"/>
          </a:xfrm>
        </p:grpSpPr>
        <p:pic>
          <p:nvPicPr>
            <p:cNvPr id="15" name="Imag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27" y="3611942"/>
              <a:ext cx="1276641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5" t="15333" r="13240" b="15521"/>
            <a:stretch/>
          </p:blipFill>
          <p:spPr>
            <a:xfrm>
              <a:off x="4708465" y="5224551"/>
              <a:ext cx="322418" cy="304506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0" r="6260"/>
            <a:stretch/>
          </p:blipFill>
          <p:spPr>
            <a:xfrm>
              <a:off x="4711658" y="4140052"/>
              <a:ext cx="316032" cy="298303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809" y="3716528"/>
              <a:ext cx="289731" cy="371449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" t="8001" r="9540" b="15350"/>
            <a:stretch/>
          </p:blipFill>
          <p:spPr>
            <a:xfrm>
              <a:off x="4703807" y="4497579"/>
              <a:ext cx="331734" cy="27518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6" r="23175"/>
            <a:stretch/>
          </p:blipFill>
          <p:spPr>
            <a:xfrm>
              <a:off x="4684549" y="4826724"/>
              <a:ext cx="370250" cy="343871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4536016" y="5299636"/>
            <a:ext cx="1736649" cy="1030789"/>
            <a:chOff x="4605646" y="5671150"/>
            <a:chExt cx="1736649" cy="1030789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5671150"/>
              <a:ext cx="1207183" cy="4763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46" y="6187959"/>
              <a:ext cx="791605" cy="5139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029" y="5909349"/>
              <a:ext cx="885266" cy="5801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6" name="Imag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48" y="3000569"/>
            <a:ext cx="15557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avec flèche 26"/>
          <p:cNvCxnSpPr/>
          <p:nvPr/>
        </p:nvCxnSpPr>
        <p:spPr>
          <a:xfrm flipV="1">
            <a:off x="2622030" y="2501735"/>
            <a:ext cx="1630844" cy="169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756271" y="4001570"/>
            <a:ext cx="1543631" cy="619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56271" y="5007315"/>
            <a:ext cx="1599705" cy="74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216899" y="38203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326832" y="49931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dirty="0" smtClean="0"/>
              <a:t>ui ?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95536" y="1628800"/>
            <a:ext cx="6408712" cy="482453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50849" y="36834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quels 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55976" y="2996952"/>
            <a:ext cx="2304661" cy="345638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706486" y="4220942"/>
            <a:ext cx="1696902" cy="159550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239412" y="3701024"/>
            <a:ext cx="1134627" cy="51991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577" y="3070679"/>
            <a:ext cx="2127155" cy="13135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07320" y="1647314"/>
            <a:ext cx="3131052" cy="1465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Nuage 39"/>
          <p:cNvSpPr/>
          <p:nvPr/>
        </p:nvSpPr>
        <p:spPr bwMode="auto">
          <a:xfrm>
            <a:off x="5075" y="967179"/>
            <a:ext cx="2751196" cy="63038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75" y="924918"/>
            <a:ext cx="4294827" cy="68682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73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8" y="5033345"/>
            <a:ext cx="6433096" cy="148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692696"/>
            <a:ext cx="828092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800" b="1" cap="all" dirty="0">
                <a:solidFill>
                  <a:srgbClr val="E87B1C"/>
                </a:solidFill>
                <a:latin typeface="Arial" pitchFamily="34" charset="0"/>
              </a:rPr>
              <a:t>Où ?</a:t>
            </a:r>
          </a:p>
          <a:p>
            <a:pPr>
              <a:spcAft>
                <a:spcPts val="600"/>
              </a:spcAft>
            </a:pPr>
            <a:r>
              <a:rPr lang="fr-FR" sz="2000" b="1" dirty="0">
                <a:solidFill>
                  <a:srgbClr val="878787"/>
                </a:solidFill>
                <a:latin typeface="Arial" pitchFamily="34" charset="0"/>
              </a:rPr>
              <a:t>Identifier les localisations</a:t>
            </a: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Comment associer un lieu à un tweet ?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A partir des coordonnées du tweet (&lt; 1% activé)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A partir du texte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b="1" dirty="0" smtClean="0">
              <a:solidFill>
                <a:srgbClr val="E87B1C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r>
              <a:rPr lang="fr-FR" sz="1400" b="1" dirty="0" smtClean="0">
                <a:solidFill>
                  <a:srgbClr val="E87B1C"/>
                </a:solidFill>
                <a:latin typeface="Arial" pitchFamily="34" charset="0"/>
              </a:rPr>
              <a:t>Extraire un lieu d’un texte</a:t>
            </a:r>
            <a:endParaRPr lang="fr-FR" sz="1400" dirty="0" smtClean="0">
              <a:latin typeface="Arial" pitchFamily="34" charset="0"/>
            </a:endParaRP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sz="1400" dirty="0" smtClean="0">
                <a:latin typeface="Arial" pitchFamily="34" charset="0"/>
              </a:rPr>
              <a:t>Utilisation </a:t>
            </a:r>
            <a:r>
              <a:rPr lang="fr-FR" sz="1400" dirty="0">
                <a:latin typeface="Arial" pitchFamily="34" charset="0"/>
              </a:rPr>
              <a:t>d’un outil </a:t>
            </a:r>
            <a:r>
              <a:rPr lang="fr-FR" sz="1400" i="1" dirty="0" smtClean="0">
                <a:latin typeface="Arial" pitchFamily="34" charset="0"/>
              </a:rPr>
              <a:t>open source</a:t>
            </a:r>
            <a:r>
              <a:rPr lang="fr-FR" sz="1400" dirty="0" smtClean="0">
                <a:latin typeface="Arial" pitchFamily="34" charset="0"/>
              </a:rPr>
              <a:t> </a:t>
            </a:r>
            <a:r>
              <a:rPr lang="fr-FR" sz="1400" dirty="0">
                <a:latin typeface="Arial" pitchFamily="34" charset="0"/>
              </a:rPr>
              <a:t>: </a:t>
            </a:r>
            <a:r>
              <a:rPr lang="fr-FR" sz="1400" b="1" dirty="0" smtClean="0">
                <a:latin typeface="Arial" pitchFamily="34" charset="0"/>
              </a:rPr>
              <a:t>NER </a:t>
            </a:r>
            <a:r>
              <a:rPr lang="fr-FR" sz="1400" dirty="0" smtClean="0">
                <a:latin typeface="Arial" pitchFamily="34" charset="0"/>
              </a:rPr>
              <a:t>«</a:t>
            </a:r>
            <a:r>
              <a:rPr lang="fr-FR" sz="1400" dirty="0">
                <a:latin typeface="Arial" pitchFamily="34" charset="0"/>
              </a:rPr>
              <a:t> </a:t>
            </a:r>
            <a:r>
              <a:rPr lang="fr-FR" sz="1400" dirty="0" err="1">
                <a:latin typeface="Arial" pitchFamily="34" charset="0"/>
              </a:rPr>
              <a:t>Named</a:t>
            </a:r>
            <a:r>
              <a:rPr lang="fr-FR" sz="1400" dirty="0">
                <a:latin typeface="Arial" pitchFamily="34" charset="0"/>
              </a:rPr>
              <a:t> </a:t>
            </a:r>
            <a:r>
              <a:rPr lang="fr-FR" sz="1400" dirty="0" err="1">
                <a:latin typeface="Arial" pitchFamily="34" charset="0"/>
              </a:rPr>
              <a:t>Entity</a:t>
            </a:r>
            <a:r>
              <a:rPr lang="fr-FR" sz="1400" dirty="0">
                <a:latin typeface="Arial" pitchFamily="34" charset="0"/>
              </a:rPr>
              <a:t> Recognizer »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Très complet : référence mondiale (en,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fr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, es…)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Basé sur le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machine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learning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analyse sémantique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>
                <a:latin typeface="Arial" pitchFamily="34" charset="0"/>
              </a:rPr>
              <a:t>développé par </a:t>
            </a:r>
            <a:r>
              <a:rPr lang="fr-FR" sz="1400" dirty="0" smtClean="0">
                <a:latin typeface="Arial" pitchFamily="34" charset="0"/>
              </a:rPr>
              <a:t>Stanford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/>
              <a:t>Identifie des entités : PERSON, ORGANIZATION, </a:t>
            </a:r>
            <a:r>
              <a:rPr lang="fr-FR" altLang="fr-FR" sz="1400" dirty="0" smtClean="0"/>
              <a:t>LOCATION</a:t>
            </a:r>
          </a:p>
          <a:p>
            <a:pPr marL="46800" lvl="2">
              <a:spcAft>
                <a:spcPts val="600"/>
              </a:spcAft>
              <a:buClr>
                <a:srgbClr val="E87B1C"/>
              </a:buClr>
              <a:buSzPct val="105000"/>
            </a:pPr>
            <a:endParaRPr lang="fr-FR" sz="1400" b="1" dirty="0" smtClean="0">
              <a:solidFill>
                <a:srgbClr val="E87B1C"/>
              </a:solidFill>
              <a:latin typeface="Arial" pitchFamily="34" charset="0"/>
            </a:endParaRPr>
          </a:p>
          <a:p>
            <a:pPr marL="46800" lvl="2">
              <a:spcAft>
                <a:spcPts val="600"/>
              </a:spcAft>
              <a:buClr>
                <a:srgbClr val="E87B1C"/>
              </a:buClr>
              <a:buSzPct val="105000"/>
            </a:pPr>
            <a:r>
              <a:rPr lang="fr-FR" sz="1400" b="1" dirty="0" smtClean="0">
                <a:solidFill>
                  <a:srgbClr val="E87B1C"/>
                </a:solidFill>
                <a:latin typeface="Arial" pitchFamily="34" charset="0"/>
              </a:rPr>
              <a:t>Exemples:</a:t>
            </a:r>
            <a:endParaRPr lang="fr-FR" sz="1400" dirty="0">
              <a:solidFill>
                <a:srgbClr val="E87B1C"/>
              </a:solidFill>
              <a:latin typeface="Arial" pitchFamily="34" charset="0"/>
            </a:endParaRPr>
          </a:p>
          <a:p>
            <a:pPr marL="756000" lvl="3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§"/>
            </a:pPr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marL="756000" lvl="3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§"/>
            </a:pP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5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98" y="434989"/>
            <a:ext cx="2708758" cy="208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064205" y="3650102"/>
            <a:ext cx="289220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sz="1600" b="1" dirty="0" smtClean="0">
                <a:solidFill>
                  <a:srgbClr val="E87B1C"/>
                </a:solidFill>
                <a:latin typeface="Arial" pitchFamily="34" charset="0"/>
              </a:rPr>
              <a:t>Taux de réussite de NER :</a:t>
            </a:r>
          </a:p>
          <a:p>
            <a:pPr>
              <a:lnSpc>
                <a:spcPts val="1700"/>
              </a:lnSpc>
            </a:pPr>
            <a:endParaRPr lang="fr-FR" sz="1600" b="1" dirty="0" smtClean="0">
              <a:solidFill>
                <a:srgbClr val="E87B1C"/>
              </a:solidFill>
              <a:latin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fr-FR" sz="3600" b="1" dirty="0" smtClean="0">
                <a:solidFill>
                  <a:srgbClr val="E87B1C"/>
                </a:solidFill>
                <a:latin typeface="Arial" pitchFamily="34" charset="0"/>
              </a:rPr>
              <a:t>50%</a:t>
            </a:r>
          </a:p>
          <a:p>
            <a:pPr>
              <a:lnSpc>
                <a:spcPts val="1700"/>
              </a:lnSpc>
            </a:pPr>
            <a:r>
              <a:rPr lang="fr-FR" sz="1100" i="1" dirty="0" smtClean="0">
                <a:solidFill>
                  <a:srgbClr val="878787"/>
                </a:solidFill>
              </a:rPr>
              <a:t>Pourcentage de tweets dont NER a extrait au moins 1 lieu sur 2019 tweets</a:t>
            </a:r>
            <a:endParaRPr lang="fr-FR" sz="1100" i="1" dirty="0">
              <a:solidFill>
                <a:srgbClr val="878787"/>
              </a:solidFill>
            </a:endParaRPr>
          </a:p>
          <a:p>
            <a:pPr>
              <a:lnSpc>
                <a:spcPts val="1700"/>
              </a:lnSpc>
            </a:pPr>
            <a:endParaRPr lang="fr-FR" sz="1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6027807" y="2586021"/>
            <a:ext cx="264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i="1" dirty="0" smtClean="0">
                <a:solidFill>
                  <a:srgbClr val="878787"/>
                </a:solidFill>
                <a:latin typeface="+mj-lt"/>
              </a:rPr>
              <a:t>Carte des tweets géo-localisés</a:t>
            </a:r>
          </a:p>
        </p:txBody>
      </p:sp>
    </p:spTree>
    <p:extLst>
      <p:ext uri="{BB962C8B-B14F-4D97-AF65-F5344CB8AC3E}">
        <p14:creationId xmlns:p14="http://schemas.microsoft.com/office/powerpoint/2010/main" val="59626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8545" flipH="1">
            <a:off x="1337011" y="1714447"/>
            <a:ext cx="242070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Nuage 38"/>
          <p:cNvSpPr/>
          <p:nvPr/>
        </p:nvSpPr>
        <p:spPr bwMode="auto">
          <a:xfrm>
            <a:off x="2736908" y="983923"/>
            <a:ext cx="1327152" cy="603208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15" descr="Musical Assumptions: The Four Ages of Woman or My Life 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47" y="2996952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263">
            <a:off x="274820" y="1742467"/>
            <a:ext cx="219778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ZoneTexte 42"/>
          <p:cNvSpPr txBox="1"/>
          <p:nvPr/>
        </p:nvSpPr>
        <p:spPr>
          <a:xfrm>
            <a:off x="2922616" y="3029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où ?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260648"/>
            <a:ext cx="8280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Quoi ?</a:t>
            </a:r>
          </a:p>
          <a:p>
            <a:pPr>
              <a:spcAft>
                <a:spcPts val="600"/>
              </a:spcAft>
            </a:pPr>
            <a:r>
              <a:rPr lang="fr-FR" sz="1600" b="1" dirty="0">
                <a:solidFill>
                  <a:srgbClr val="878787"/>
                </a:solidFill>
                <a:latin typeface="Arial" pitchFamily="34" charset="0"/>
              </a:rPr>
              <a:t>Identifier les substances recherchées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947" y="4405064"/>
            <a:ext cx="1227137" cy="53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6"/>
          <a:stretch/>
        </p:blipFill>
        <p:spPr bwMode="auto">
          <a:xfrm>
            <a:off x="4427984" y="1772816"/>
            <a:ext cx="1784102" cy="88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4506738" y="3008720"/>
            <a:ext cx="1693919" cy="1944216"/>
            <a:chOff x="4684549" y="3611942"/>
            <a:chExt cx="1693919" cy="1944216"/>
          </a:xfrm>
        </p:grpSpPr>
        <p:pic>
          <p:nvPicPr>
            <p:cNvPr id="15" name="Imag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27" y="3611942"/>
              <a:ext cx="1276641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5" t="15333" r="13240" b="15521"/>
            <a:stretch/>
          </p:blipFill>
          <p:spPr>
            <a:xfrm>
              <a:off x="4708465" y="5224551"/>
              <a:ext cx="322418" cy="304506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0" r="6260"/>
            <a:stretch/>
          </p:blipFill>
          <p:spPr>
            <a:xfrm>
              <a:off x="4711658" y="4140052"/>
              <a:ext cx="316032" cy="298303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809" y="3716528"/>
              <a:ext cx="289731" cy="371449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" t="8001" r="9540" b="15350"/>
            <a:stretch/>
          </p:blipFill>
          <p:spPr>
            <a:xfrm>
              <a:off x="4703807" y="4497579"/>
              <a:ext cx="331734" cy="27518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6" r="23175"/>
            <a:stretch/>
          </p:blipFill>
          <p:spPr>
            <a:xfrm>
              <a:off x="4684549" y="4826724"/>
              <a:ext cx="370250" cy="343871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4536016" y="5299636"/>
            <a:ext cx="1736649" cy="1030789"/>
            <a:chOff x="4605646" y="5671150"/>
            <a:chExt cx="1736649" cy="1030789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5671150"/>
              <a:ext cx="1207183" cy="4763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46" y="6187959"/>
              <a:ext cx="791605" cy="5139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029" y="5909349"/>
              <a:ext cx="885266" cy="5801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6" name="Imag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48" y="3000569"/>
            <a:ext cx="15557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avec flèche 26"/>
          <p:cNvCxnSpPr/>
          <p:nvPr/>
        </p:nvCxnSpPr>
        <p:spPr>
          <a:xfrm flipV="1">
            <a:off x="2622030" y="2501735"/>
            <a:ext cx="1630844" cy="169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756271" y="4001570"/>
            <a:ext cx="1543631" cy="619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56271" y="5007315"/>
            <a:ext cx="1599705" cy="74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216899" y="38203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326832" y="49931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dirty="0" smtClean="0"/>
              <a:t>ui ?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95536" y="1628800"/>
            <a:ext cx="6408712" cy="482453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50849" y="36834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quels 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55976" y="1647314"/>
            <a:ext cx="2304661" cy="115725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706486" y="4894398"/>
            <a:ext cx="1696902" cy="92204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844837" y="2497639"/>
            <a:ext cx="1408037" cy="133749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577" y="3070679"/>
            <a:ext cx="2127155" cy="13135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07320" y="1647314"/>
            <a:ext cx="3131052" cy="1465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Nuage 39"/>
          <p:cNvSpPr/>
          <p:nvPr/>
        </p:nvSpPr>
        <p:spPr bwMode="auto">
          <a:xfrm>
            <a:off x="5075" y="967179"/>
            <a:ext cx="2751196" cy="63038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75" y="924918"/>
            <a:ext cx="4294827" cy="68682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355976" y="5224075"/>
            <a:ext cx="2304661" cy="115725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2411760" y="3818002"/>
            <a:ext cx="823248" cy="47509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88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397948"/>
            <a:ext cx="2160240" cy="1319084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655676" y="5096217"/>
            <a:ext cx="223224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sz="1600" b="1" dirty="0" smtClean="0">
                <a:solidFill>
                  <a:srgbClr val="E87B1C"/>
                </a:solidFill>
                <a:latin typeface="Arial" pitchFamily="34" charset="0"/>
              </a:rPr>
              <a:t>Nombre de tweets</a:t>
            </a:r>
          </a:p>
          <a:p>
            <a:pPr>
              <a:lnSpc>
                <a:spcPts val="1700"/>
              </a:lnSpc>
            </a:pPr>
            <a:endParaRPr lang="fr-FR" sz="3600" b="1" dirty="0">
              <a:solidFill>
                <a:srgbClr val="E87B1C"/>
              </a:solidFill>
              <a:latin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fr-FR" sz="3600" b="1" dirty="0" smtClean="0">
                <a:solidFill>
                  <a:srgbClr val="E87B1C"/>
                </a:solidFill>
                <a:latin typeface="Arial" pitchFamily="34" charset="0"/>
              </a:rPr>
              <a:t>5%</a:t>
            </a:r>
          </a:p>
          <a:p>
            <a:pPr>
              <a:lnSpc>
                <a:spcPts val="1700"/>
              </a:lnSpc>
            </a:pPr>
            <a:r>
              <a:rPr lang="fr-FR" sz="1100" i="1" dirty="0" smtClean="0">
                <a:solidFill>
                  <a:srgbClr val="878787"/>
                </a:solidFill>
              </a:rPr>
              <a:t>Présentant un mot clé explicite relatif à une substance</a:t>
            </a:r>
            <a:endParaRPr lang="fr-FR" sz="1100" i="1" dirty="0">
              <a:solidFill>
                <a:srgbClr val="878787"/>
              </a:solidFill>
            </a:endParaRPr>
          </a:p>
          <a:p>
            <a:pPr>
              <a:lnSpc>
                <a:spcPts val="1700"/>
              </a:lnSpc>
            </a:pPr>
            <a:endParaRPr lang="fr-FR" sz="1000" b="1" i="1" dirty="0"/>
          </a:p>
        </p:txBody>
      </p:sp>
      <p:sp>
        <p:nvSpPr>
          <p:cNvPr id="25" name="Rectangle 24"/>
          <p:cNvSpPr/>
          <p:nvPr/>
        </p:nvSpPr>
        <p:spPr>
          <a:xfrm>
            <a:off x="6084168" y="836712"/>
            <a:ext cx="2504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b="1" cap="all" dirty="0" smtClean="0">
                <a:latin typeface="Arial" pitchFamily="34" charset="0"/>
              </a:rPr>
              <a:t>Nombre de tweets / substance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43922" y="5380583"/>
            <a:ext cx="2648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i="1" dirty="0" smtClean="0">
                <a:solidFill>
                  <a:srgbClr val="878787"/>
                </a:solidFill>
                <a:latin typeface="+mj-lt"/>
              </a:rPr>
              <a:t>Résultats sur un échantillon de 2190 tweets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679623"/>
            <a:ext cx="4752528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800" b="1" cap="all" dirty="0">
                <a:solidFill>
                  <a:srgbClr val="E87B1C"/>
                </a:solidFill>
                <a:latin typeface="Arial" pitchFamily="34" charset="0"/>
              </a:rPr>
              <a:t>Quoi ?</a:t>
            </a:r>
          </a:p>
          <a:p>
            <a:pPr>
              <a:spcAft>
                <a:spcPts val="600"/>
              </a:spcAft>
            </a:pPr>
            <a:r>
              <a:rPr lang="fr-FR" sz="2000" b="1" dirty="0">
                <a:solidFill>
                  <a:srgbClr val="878787"/>
                </a:solidFill>
                <a:latin typeface="Arial" pitchFamily="34" charset="0"/>
              </a:rPr>
              <a:t>Identifier les substances </a:t>
            </a:r>
            <a:r>
              <a:rPr lang="fr-FR" sz="2000" b="1" dirty="0" smtClean="0">
                <a:solidFill>
                  <a:srgbClr val="878787"/>
                </a:solidFill>
                <a:latin typeface="Arial" pitchFamily="34" charset="0"/>
              </a:rPr>
              <a:t>recherchées</a:t>
            </a:r>
            <a:endParaRPr lang="fr-FR" sz="1600" b="1" dirty="0" smtClean="0">
              <a:solidFill>
                <a:srgbClr val="878787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altLang="fr-FR" sz="1400" dirty="0" smtClean="0"/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altLang="fr-FR" sz="1400" dirty="0" smtClean="0"/>
              <a:t>Pour </a:t>
            </a:r>
            <a:r>
              <a:rPr lang="fr-FR" altLang="fr-FR" sz="1400" dirty="0"/>
              <a:t>chaque substance </a:t>
            </a:r>
            <a:r>
              <a:rPr lang="fr-FR" altLang="fr-FR" sz="1400" dirty="0" smtClean="0"/>
              <a:t>surveillée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 smtClean="0"/>
              <a:t>Ensemble de </a:t>
            </a:r>
            <a:r>
              <a:rPr lang="fr-FR" altLang="fr-FR" sz="1400" dirty="0"/>
              <a:t>mots clé &amp; </a:t>
            </a:r>
            <a:r>
              <a:rPr lang="fr-FR" altLang="fr-FR" sz="1400" dirty="0" smtClean="0"/>
              <a:t>abréviations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endParaRPr lang="fr-FR" altLang="fr-FR" sz="1400" dirty="0" smtClean="0"/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endParaRPr lang="fr-FR" altLang="fr-FR" sz="1400" dirty="0" smtClean="0"/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endParaRPr lang="fr-FR" altLang="fr-FR" sz="1400" dirty="0" smtClean="0"/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endParaRPr lang="fr-FR" altLang="fr-FR" sz="1400" dirty="0"/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endParaRPr lang="fr-FR" altLang="fr-FR" sz="1400" dirty="0" smtClean="0"/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altLang="fr-FR" sz="1400" dirty="0" smtClean="0"/>
              <a:t>Recherche dans le texte des tweets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 smtClean="0"/>
              <a:t>Correspondance approchée des mots clés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Paramètre : seuil de sensibilité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altLang="fr-FR" sz="1400" dirty="0" smtClean="0"/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9" y="1386994"/>
            <a:ext cx="2557612" cy="389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275856" y="3584049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i="1" dirty="0" smtClean="0">
                <a:solidFill>
                  <a:srgbClr val="878787"/>
                </a:solidFill>
                <a:latin typeface="+mj-lt"/>
              </a:rPr>
              <a:t>Exemple : mots clé liés au lithium</a:t>
            </a:r>
          </a:p>
        </p:txBody>
      </p:sp>
      <p:pic>
        <p:nvPicPr>
          <p:cNvPr id="15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7783" y="2606181"/>
            <a:ext cx="660186" cy="9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5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8545" flipH="1">
            <a:off x="1337011" y="1714447"/>
            <a:ext cx="242070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Nuage 38"/>
          <p:cNvSpPr/>
          <p:nvPr/>
        </p:nvSpPr>
        <p:spPr bwMode="auto">
          <a:xfrm>
            <a:off x="2736908" y="983923"/>
            <a:ext cx="1327152" cy="603208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15" descr="Musical Assumptions: The Four Ages of Woman or My Life 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47" y="2996952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263">
            <a:off x="274820" y="1742467"/>
            <a:ext cx="219778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ZoneTexte 42"/>
          <p:cNvSpPr txBox="1"/>
          <p:nvPr/>
        </p:nvSpPr>
        <p:spPr>
          <a:xfrm>
            <a:off x="2922616" y="3029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où ?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260648"/>
            <a:ext cx="8280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Qui ?</a:t>
            </a:r>
          </a:p>
          <a:p>
            <a:pPr>
              <a:spcAft>
                <a:spcPts val="600"/>
              </a:spcAft>
            </a:pPr>
            <a:r>
              <a:rPr lang="fr-FR" sz="1600" b="1" dirty="0">
                <a:solidFill>
                  <a:srgbClr val="878787"/>
                </a:solidFill>
                <a:latin typeface="Arial" pitchFamily="34" charset="0"/>
              </a:rPr>
              <a:t>Identifier les </a:t>
            </a: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entreprises impliquées</a:t>
            </a:r>
            <a:endParaRPr lang="fr-FR" sz="1600" b="1" dirty="0">
              <a:solidFill>
                <a:srgbClr val="878787"/>
              </a:solidFill>
              <a:latin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947" y="4405064"/>
            <a:ext cx="1227137" cy="53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6"/>
          <a:stretch/>
        </p:blipFill>
        <p:spPr bwMode="auto">
          <a:xfrm>
            <a:off x="4427984" y="1772816"/>
            <a:ext cx="1784102" cy="88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4506738" y="3008720"/>
            <a:ext cx="1693919" cy="1944216"/>
            <a:chOff x="4684549" y="3611942"/>
            <a:chExt cx="1693919" cy="1944216"/>
          </a:xfrm>
        </p:grpSpPr>
        <p:pic>
          <p:nvPicPr>
            <p:cNvPr id="15" name="Imag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27" y="3611942"/>
              <a:ext cx="1276641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5" t="15333" r="13240" b="15521"/>
            <a:stretch/>
          </p:blipFill>
          <p:spPr>
            <a:xfrm>
              <a:off x="4708465" y="5224551"/>
              <a:ext cx="322418" cy="304506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0" r="6260"/>
            <a:stretch/>
          </p:blipFill>
          <p:spPr>
            <a:xfrm>
              <a:off x="4711658" y="4140052"/>
              <a:ext cx="316032" cy="298303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809" y="3716528"/>
              <a:ext cx="289731" cy="371449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" t="8001" r="9540" b="15350"/>
            <a:stretch/>
          </p:blipFill>
          <p:spPr>
            <a:xfrm>
              <a:off x="4703807" y="4497579"/>
              <a:ext cx="331734" cy="27518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6" r="23175"/>
            <a:stretch/>
          </p:blipFill>
          <p:spPr>
            <a:xfrm>
              <a:off x="4684549" y="4826724"/>
              <a:ext cx="370250" cy="343871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4536016" y="5299636"/>
            <a:ext cx="1736649" cy="1030789"/>
            <a:chOff x="4605646" y="5671150"/>
            <a:chExt cx="1736649" cy="1030789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5671150"/>
              <a:ext cx="1207183" cy="4763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46" y="6187959"/>
              <a:ext cx="791605" cy="5139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029" y="5909349"/>
              <a:ext cx="885266" cy="5801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6" name="Imag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48" y="3000569"/>
            <a:ext cx="15557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avec flèche 26"/>
          <p:cNvCxnSpPr/>
          <p:nvPr/>
        </p:nvCxnSpPr>
        <p:spPr>
          <a:xfrm flipV="1">
            <a:off x="2622030" y="2501735"/>
            <a:ext cx="1630844" cy="169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756271" y="4001570"/>
            <a:ext cx="1543631" cy="619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56271" y="5007315"/>
            <a:ext cx="1599705" cy="74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216899" y="38203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326832" y="49931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dirty="0" smtClean="0"/>
              <a:t>ui ?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95536" y="1628800"/>
            <a:ext cx="6408712" cy="482453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50849" y="36834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quels 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55976" y="1647314"/>
            <a:ext cx="2304661" cy="35294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555776" y="2450441"/>
            <a:ext cx="1778966" cy="23467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679315" y="6998806"/>
            <a:ext cx="1134627" cy="51991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577" y="3070679"/>
            <a:ext cx="2127155" cy="13135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07320" y="1647314"/>
            <a:ext cx="3131052" cy="1465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Nuage 39"/>
          <p:cNvSpPr/>
          <p:nvPr/>
        </p:nvSpPr>
        <p:spPr bwMode="auto">
          <a:xfrm>
            <a:off x="5075" y="967179"/>
            <a:ext cx="2751196" cy="63038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75" y="924918"/>
            <a:ext cx="4294827" cy="68682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04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692696"/>
            <a:ext cx="8280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800" b="1" cap="all" dirty="0">
                <a:solidFill>
                  <a:srgbClr val="E87B1C"/>
                </a:solidFill>
                <a:latin typeface="Arial" pitchFamily="34" charset="0"/>
              </a:rPr>
              <a:t>Qui ?</a:t>
            </a:r>
          </a:p>
          <a:p>
            <a:pPr>
              <a:spcAft>
                <a:spcPts val="600"/>
              </a:spcAft>
            </a:pPr>
            <a:r>
              <a:rPr lang="fr-FR" sz="2000" b="1" dirty="0">
                <a:solidFill>
                  <a:srgbClr val="878787"/>
                </a:solidFill>
                <a:latin typeface="Arial" pitchFamily="34" charset="0"/>
              </a:rPr>
              <a:t>Identifier les entreprises </a:t>
            </a:r>
            <a:r>
              <a:rPr lang="fr-FR" sz="2000" b="1" dirty="0" smtClean="0">
                <a:solidFill>
                  <a:srgbClr val="878787"/>
                </a:solidFill>
                <a:latin typeface="Arial" pitchFamily="34" charset="0"/>
              </a:rPr>
              <a:t>impliquées</a:t>
            </a:r>
            <a:endParaRPr lang="fr-FR" sz="1600" b="1" dirty="0" smtClean="0">
              <a:solidFill>
                <a:srgbClr val="878787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altLang="fr-FR" sz="1400" dirty="0" smtClean="0"/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r>
              <a:rPr lang="fr-FR" altLang="fr-FR" sz="1400" dirty="0" smtClean="0"/>
              <a:t>Automatiser </a:t>
            </a:r>
            <a:r>
              <a:rPr lang="fr-FR" altLang="fr-FR" sz="1400" dirty="0"/>
              <a:t>la recherche manuelle sur le web ? </a:t>
            </a:r>
            <a:endParaRPr lang="fr-FR" altLang="fr-FR" sz="1400" dirty="0" smtClean="0"/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API</a:t>
            </a:r>
            <a:endParaRPr lang="fr-FR" sz="1400" b="1" dirty="0" smtClean="0">
              <a:latin typeface="Arial" pitchFamily="34" charset="0"/>
              <a:cs typeface="Arial" pitchFamily="34" charset="0"/>
            </a:endParaRP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Google </a:t>
            </a:r>
            <a:r>
              <a:rPr lang="fr-FR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OK</a:t>
            </a:r>
            <a:endParaRPr lang="fr-FR" sz="1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LinkedIn </a:t>
            </a:r>
            <a:r>
              <a:rPr lang="fr-F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Facebook </a:t>
            </a:r>
            <a:r>
              <a:rPr lang="fr-F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endParaRPr lang="fr-FR" sz="1400" b="1" dirty="0">
              <a:latin typeface="Arial" pitchFamily="34" charset="0"/>
              <a:cs typeface="Arial" pitchFamily="34" charset="0"/>
            </a:endParaRP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Explorer 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d’autres 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stratégies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 Projet industriel » initié avec un groupe d’étudiants de l’Université d’Orléans (LIFO)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Exploiter le graphe social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179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5" descr="Musical Assumptions: The Four Ages of Woman or My Life a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47" y="2996952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8545" flipH="1">
            <a:off x="1337011" y="1714447"/>
            <a:ext cx="242070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263">
            <a:off x="274820" y="1742467"/>
            <a:ext cx="219778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Nuage 9"/>
          <p:cNvSpPr/>
          <p:nvPr/>
        </p:nvSpPr>
        <p:spPr bwMode="auto">
          <a:xfrm>
            <a:off x="2736908" y="983923"/>
            <a:ext cx="1327152" cy="603208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Nuage 10"/>
          <p:cNvSpPr/>
          <p:nvPr/>
        </p:nvSpPr>
        <p:spPr bwMode="auto">
          <a:xfrm>
            <a:off x="5075" y="967179"/>
            <a:ext cx="2751196" cy="63038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922616" y="3029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où ?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260648"/>
            <a:ext cx="8280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un outils d’aide à la veille</a:t>
            </a:r>
          </a:p>
          <a:p>
            <a:pPr>
              <a:spcAft>
                <a:spcPts val="600"/>
              </a:spcAft>
            </a:pP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Bilan provisoire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947" y="4405064"/>
            <a:ext cx="1227137" cy="53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6"/>
          <a:stretch/>
        </p:blipFill>
        <p:spPr bwMode="auto">
          <a:xfrm>
            <a:off x="4427984" y="1772816"/>
            <a:ext cx="1784102" cy="88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4506738" y="3008720"/>
            <a:ext cx="1693919" cy="1944216"/>
            <a:chOff x="4684549" y="3611942"/>
            <a:chExt cx="1693919" cy="1944216"/>
          </a:xfrm>
        </p:grpSpPr>
        <p:pic>
          <p:nvPicPr>
            <p:cNvPr id="15" name="Imag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27" y="3611942"/>
              <a:ext cx="1276641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5" t="15333" r="13240" b="15521"/>
            <a:stretch/>
          </p:blipFill>
          <p:spPr>
            <a:xfrm>
              <a:off x="4708465" y="5224551"/>
              <a:ext cx="322418" cy="304506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0" r="6260"/>
            <a:stretch/>
          </p:blipFill>
          <p:spPr>
            <a:xfrm>
              <a:off x="4711658" y="4140052"/>
              <a:ext cx="316032" cy="298303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809" y="3716528"/>
              <a:ext cx="289731" cy="371449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" t="8001" r="9540" b="15350"/>
            <a:stretch/>
          </p:blipFill>
          <p:spPr>
            <a:xfrm>
              <a:off x="4703807" y="4497579"/>
              <a:ext cx="331734" cy="27518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6" r="23175"/>
            <a:stretch/>
          </p:blipFill>
          <p:spPr>
            <a:xfrm>
              <a:off x="4684549" y="4826724"/>
              <a:ext cx="370250" cy="343871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4536016" y="5299636"/>
            <a:ext cx="1736649" cy="1030789"/>
            <a:chOff x="4605646" y="5671150"/>
            <a:chExt cx="1736649" cy="1030789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5671150"/>
              <a:ext cx="1207183" cy="4763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46" y="6187959"/>
              <a:ext cx="791605" cy="5139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029" y="5909349"/>
              <a:ext cx="885266" cy="5801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6" name="Imag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48" y="3000569"/>
            <a:ext cx="15557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avec flèche 26"/>
          <p:cNvCxnSpPr/>
          <p:nvPr/>
        </p:nvCxnSpPr>
        <p:spPr>
          <a:xfrm flipV="1">
            <a:off x="2622030" y="2501735"/>
            <a:ext cx="1630844" cy="169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756271" y="4001570"/>
            <a:ext cx="1543631" cy="619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56271" y="5007315"/>
            <a:ext cx="1599705" cy="74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216899" y="38203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326832" y="49931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dirty="0" smtClean="0"/>
              <a:t>ui ?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95536" y="1628800"/>
            <a:ext cx="6408712" cy="482453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22580" y="368265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quels ?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2622030" y="4966465"/>
            <a:ext cx="4038607" cy="1486871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0" b="1" dirty="0" smtClean="0"/>
              <a:t>?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9054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692696"/>
            <a:ext cx="8280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>
                <a:solidFill>
                  <a:srgbClr val="E87B1C"/>
                </a:solidFill>
                <a:latin typeface="Arial" pitchFamily="34" charset="0"/>
              </a:rPr>
              <a:t>un outils d’aide à la veille</a:t>
            </a:r>
          </a:p>
          <a:p>
            <a:pPr>
              <a:spcAft>
                <a:spcPts val="600"/>
              </a:spcAft>
            </a:pP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Demain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31" y="1953493"/>
            <a:ext cx="44037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31" y="4077072"/>
            <a:ext cx="3548063" cy="216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295275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4" y="1494916"/>
            <a:ext cx="3382962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87599"/>
            <a:ext cx="62642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62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692696"/>
            <a:ext cx="82809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err="1" smtClean="0">
                <a:solidFill>
                  <a:srgbClr val="E87B1C"/>
                </a:solidFill>
                <a:latin typeface="Arial" pitchFamily="34" charset="0"/>
              </a:rPr>
              <a:t>écouteR</a:t>
            </a: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 pour mieux servir</a:t>
            </a:r>
          </a:p>
          <a:p>
            <a:pPr>
              <a:spcAft>
                <a:spcPts val="1200"/>
              </a:spcAft>
              <a:buClr>
                <a:srgbClr val="C8641A"/>
              </a:buClr>
              <a:buSzPct val="105000"/>
            </a:pP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Hypothèse de départ : «</a:t>
            </a:r>
            <a:r>
              <a:rPr lang="fr-FR" sz="1600" b="1" dirty="0">
                <a:solidFill>
                  <a:srgbClr val="878787"/>
                </a:solidFill>
                <a:latin typeface="Arial" pitchFamily="34" charset="0"/>
              </a:rPr>
              <a:t> il existe un ‘signal temps réel’ de la </a:t>
            </a:r>
            <a:r>
              <a:rPr lang="fr-FR" sz="1600" b="1" u="sng" dirty="0" smtClean="0">
                <a:solidFill>
                  <a:srgbClr val="878787"/>
                </a:solidFill>
                <a:latin typeface="Arial" pitchFamily="34" charset="0"/>
              </a:rPr>
              <a:t>prospection minière </a:t>
            </a: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mondiale</a:t>
            </a:r>
            <a:r>
              <a:rPr lang="fr-FR" sz="1600" b="1" dirty="0">
                <a:solidFill>
                  <a:srgbClr val="878787"/>
                </a:solidFill>
                <a:latin typeface="Arial" pitchFamily="34" charset="0"/>
              </a:rPr>
              <a:t> sur le web et les réseaux sociaux et on peut le capter </a:t>
            </a: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»</a:t>
            </a: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sz="1400" dirty="0">
                <a:latin typeface="Arial" pitchFamily="34" charset="0"/>
              </a:rPr>
              <a:t>Compléter les outils de veille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/>
              <a:t>Articles scientifiques &amp; web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/>
              <a:t>Bases de données privée et payantes</a:t>
            </a: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endParaRPr lang="fr-FR" sz="1400" dirty="0" smtClean="0">
              <a:latin typeface="Arial" pitchFamily="34" charset="0"/>
            </a:endParaRP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sz="1400" dirty="0" smtClean="0">
                <a:latin typeface="Arial" pitchFamily="34" charset="0"/>
              </a:rPr>
              <a:t>Changer de méthode et compléter </a:t>
            </a:r>
            <a:r>
              <a:rPr lang="fr-FR" sz="1400" dirty="0">
                <a:latin typeface="Arial" pitchFamily="34" charset="0"/>
              </a:rPr>
              <a:t>les outils de veille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 smtClean="0"/>
              <a:t>Nouvelle source d’information : les réseaux sociaux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 smtClean="0"/>
              <a:t>Écoute </a:t>
            </a:r>
            <a:r>
              <a:rPr lang="fr-FR" altLang="fr-FR" sz="1400" dirty="0"/>
              <a:t>automatisée et permanente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/>
              <a:t>Analyse statistique &amp; machine </a:t>
            </a:r>
            <a:r>
              <a:rPr lang="fr-FR" altLang="fr-FR" sz="1400" dirty="0" err="1" smtClean="0"/>
              <a:t>learning</a:t>
            </a:r>
            <a:endParaRPr lang="fr-FR" altLang="fr-FR" sz="1400" dirty="0" smtClean="0"/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endParaRPr lang="fr-FR" altLang="fr-FR" sz="1400" dirty="0" smtClean="0"/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altLang="fr-FR" sz="1400" dirty="0" smtClean="0"/>
              <a:t>Offrir </a:t>
            </a:r>
            <a:r>
              <a:rPr lang="fr-FR" altLang="fr-FR" sz="1400" dirty="0"/>
              <a:t>des services innovants de demain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 smtClean="0"/>
              <a:t>carte </a:t>
            </a:r>
            <a:r>
              <a:rPr lang="fr-FR" altLang="fr-FR" sz="1400" dirty="0"/>
              <a:t>mondiale d’activité de prospection </a:t>
            </a:r>
            <a:r>
              <a:rPr lang="fr-FR" altLang="fr-FR" sz="1400" dirty="0" smtClean="0"/>
              <a:t>minière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/>
              <a:t>palmarès des substances minérales les + </a:t>
            </a:r>
            <a:r>
              <a:rPr lang="fr-FR" altLang="fr-FR" sz="1400" dirty="0" smtClean="0"/>
              <a:t>recherchées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altLang="fr-FR" sz="1400" dirty="0"/>
              <a:t>Prédiction des prochaines « ruées </a:t>
            </a:r>
            <a:r>
              <a:rPr lang="fr-FR" altLang="fr-FR" sz="1400" dirty="0" smtClean="0"/>
              <a:t>»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altLang="fr-FR" sz="1400" dirty="0"/>
              <a:t>Se positionner comme </a:t>
            </a:r>
            <a:r>
              <a:rPr lang="fr-FR" altLang="fr-FR" sz="1400" u="sng" dirty="0"/>
              <a:t>acteur de l’intelligence économique</a:t>
            </a:r>
            <a:r>
              <a:rPr lang="fr-FR" altLang="fr-FR" sz="1400" dirty="0"/>
              <a:t> dans le domaine de la </a:t>
            </a:r>
            <a:r>
              <a:rPr lang="fr-FR" altLang="fr-FR" sz="1400" b="1" dirty="0"/>
              <a:t>prospection minière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Aucune autre solution existante </a:t>
            </a:r>
          </a:p>
        </p:txBody>
      </p:sp>
    </p:spTree>
    <p:extLst>
      <p:ext uri="{BB962C8B-B14F-4D97-AF65-F5344CB8AC3E}">
        <p14:creationId xmlns:p14="http://schemas.microsoft.com/office/powerpoint/2010/main" val="32834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5" descr="Musical Assumptions: The Four Ages of Woman or My Life a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47" y="2996952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8545" flipH="1">
            <a:off x="1337011" y="1714447"/>
            <a:ext cx="242070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263">
            <a:off x="274820" y="1742467"/>
            <a:ext cx="219778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Nuage 9"/>
          <p:cNvSpPr/>
          <p:nvPr/>
        </p:nvSpPr>
        <p:spPr bwMode="auto">
          <a:xfrm>
            <a:off x="2736908" y="983923"/>
            <a:ext cx="1327152" cy="603208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Nuage 10"/>
          <p:cNvSpPr/>
          <p:nvPr/>
        </p:nvSpPr>
        <p:spPr bwMode="auto">
          <a:xfrm>
            <a:off x="5075" y="967179"/>
            <a:ext cx="2751196" cy="63038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922616" y="3029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où ?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260648"/>
            <a:ext cx="8280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un outils d’aide à la veille</a:t>
            </a:r>
          </a:p>
          <a:p>
            <a:pPr>
              <a:spcAft>
                <a:spcPts val="600"/>
              </a:spcAft>
            </a:pP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Exploration minière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947" y="4405064"/>
            <a:ext cx="1227137" cy="53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6"/>
          <a:stretch/>
        </p:blipFill>
        <p:spPr bwMode="auto">
          <a:xfrm>
            <a:off x="4427984" y="1772816"/>
            <a:ext cx="1784102" cy="88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4506738" y="3008720"/>
            <a:ext cx="1693919" cy="1944216"/>
            <a:chOff x="4684549" y="3611942"/>
            <a:chExt cx="1693919" cy="1944216"/>
          </a:xfrm>
        </p:grpSpPr>
        <p:pic>
          <p:nvPicPr>
            <p:cNvPr id="15" name="Imag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27" y="3611942"/>
              <a:ext cx="1276641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5" t="15333" r="13240" b="15521"/>
            <a:stretch/>
          </p:blipFill>
          <p:spPr>
            <a:xfrm>
              <a:off x="4708465" y="5224551"/>
              <a:ext cx="322418" cy="304506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0" r="6260"/>
            <a:stretch/>
          </p:blipFill>
          <p:spPr>
            <a:xfrm>
              <a:off x="4711658" y="4140052"/>
              <a:ext cx="316032" cy="298303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809" y="3716528"/>
              <a:ext cx="289731" cy="371449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" t="8001" r="9540" b="15350"/>
            <a:stretch/>
          </p:blipFill>
          <p:spPr>
            <a:xfrm>
              <a:off x="4703807" y="4497579"/>
              <a:ext cx="331734" cy="27518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6" r="23175"/>
            <a:stretch/>
          </p:blipFill>
          <p:spPr>
            <a:xfrm>
              <a:off x="4684549" y="4826724"/>
              <a:ext cx="370250" cy="343871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4536016" y="5299636"/>
            <a:ext cx="1736649" cy="1030789"/>
            <a:chOff x="4605646" y="5671150"/>
            <a:chExt cx="1736649" cy="1030789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5671150"/>
              <a:ext cx="1207183" cy="4763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46" y="6187959"/>
              <a:ext cx="791605" cy="5139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029" y="5909349"/>
              <a:ext cx="885266" cy="5801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6" name="Imag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48" y="3000569"/>
            <a:ext cx="15557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avec flèche 26"/>
          <p:cNvCxnSpPr/>
          <p:nvPr/>
        </p:nvCxnSpPr>
        <p:spPr>
          <a:xfrm flipV="1">
            <a:off x="2622030" y="2501735"/>
            <a:ext cx="1630844" cy="169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756271" y="4001570"/>
            <a:ext cx="1543631" cy="619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56271" y="5007315"/>
            <a:ext cx="1599705" cy="74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216899" y="38203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326832" y="49931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dirty="0" smtClean="0"/>
              <a:t>ui ?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95536" y="1628800"/>
            <a:ext cx="6408712" cy="482453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22580" y="368265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70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8545" flipH="1">
            <a:off x="1337011" y="1714447"/>
            <a:ext cx="242070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Nuage 38"/>
          <p:cNvSpPr/>
          <p:nvPr/>
        </p:nvSpPr>
        <p:spPr bwMode="auto">
          <a:xfrm>
            <a:off x="2736908" y="983923"/>
            <a:ext cx="1327152" cy="603208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15" descr="Musical Assumptions: The Four Ages of Woman or My Life 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47" y="2996952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263">
            <a:off x="274820" y="1742467"/>
            <a:ext cx="219778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ZoneTexte 42"/>
          <p:cNvSpPr txBox="1"/>
          <p:nvPr/>
        </p:nvSpPr>
        <p:spPr>
          <a:xfrm>
            <a:off x="2922616" y="3029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où ?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260648"/>
            <a:ext cx="8280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Ecouter les </a:t>
            </a:r>
            <a:r>
              <a:rPr lang="fr-FR" sz="2000" b="1" cap="all" dirty="0">
                <a:solidFill>
                  <a:srgbClr val="E87B1C"/>
                </a:solidFill>
                <a:latin typeface="Arial" pitchFamily="34" charset="0"/>
              </a:rPr>
              <a:t>gazouillis</a:t>
            </a: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 du marteau</a:t>
            </a:r>
          </a:p>
          <a:p>
            <a:pPr>
              <a:spcAft>
                <a:spcPts val="1200"/>
              </a:spcAft>
              <a:buClr>
                <a:srgbClr val="C8641A"/>
              </a:buClr>
              <a:buSzPct val="105000"/>
            </a:pPr>
            <a:r>
              <a:rPr lang="fr-FR" sz="1600" b="1" dirty="0">
                <a:solidFill>
                  <a:srgbClr val="878787"/>
                </a:solidFill>
                <a:latin typeface="Arial" pitchFamily="34" charset="0"/>
              </a:rPr>
              <a:t>Capter les tweets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947" y="4405064"/>
            <a:ext cx="1227137" cy="53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6"/>
          <a:stretch/>
        </p:blipFill>
        <p:spPr bwMode="auto">
          <a:xfrm>
            <a:off x="4427984" y="1772816"/>
            <a:ext cx="1784102" cy="88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4506738" y="3008720"/>
            <a:ext cx="1693919" cy="1944216"/>
            <a:chOff x="4684549" y="3611942"/>
            <a:chExt cx="1693919" cy="1944216"/>
          </a:xfrm>
        </p:grpSpPr>
        <p:pic>
          <p:nvPicPr>
            <p:cNvPr id="15" name="Imag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27" y="3611942"/>
              <a:ext cx="1276641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5" t="15333" r="13240" b="15521"/>
            <a:stretch/>
          </p:blipFill>
          <p:spPr>
            <a:xfrm>
              <a:off x="4708465" y="5224551"/>
              <a:ext cx="322418" cy="304506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0" r="6260"/>
            <a:stretch/>
          </p:blipFill>
          <p:spPr>
            <a:xfrm>
              <a:off x="4711658" y="4140052"/>
              <a:ext cx="316032" cy="298303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809" y="3716528"/>
              <a:ext cx="289731" cy="371449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" t="8001" r="9540" b="15350"/>
            <a:stretch/>
          </p:blipFill>
          <p:spPr>
            <a:xfrm>
              <a:off x="4703807" y="4497579"/>
              <a:ext cx="331734" cy="27518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6" r="23175"/>
            <a:stretch/>
          </p:blipFill>
          <p:spPr>
            <a:xfrm>
              <a:off x="4684549" y="4826724"/>
              <a:ext cx="370250" cy="343871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4536016" y="5299636"/>
            <a:ext cx="1736649" cy="1030789"/>
            <a:chOff x="4605646" y="5671150"/>
            <a:chExt cx="1736649" cy="1030789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5671150"/>
              <a:ext cx="1207183" cy="4763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46" y="6187959"/>
              <a:ext cx="791605" cy="5139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029" y="5909349"/>
              <a:ext cx="885266" cy="5801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6" name="Imag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48" y="3000569"/>
            <a:ext cx="15557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avec flèche 26"/>
          <p:cNvCxnSpPr/>
          <p:nvPr/>
        </p:nvCxnSpPr>
        <p:spPr>
          <a:xfrm flipV="1">
            <a:off x="2622030" y="2501735"/>
            <a:ext cx="1630844" cy="169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756271" y="4001570"/>
            <a:ext cx="1543631" cy="619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56271" y="5007315"/>
            <a:ext cx="1599705" cy="74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216899" y="38203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326832" y="49931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dirty="0" smtClean="0"/>
              <a:t>ui ?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95536" y="1628800"/>
            <a:ext cx="6408712" cy="482453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50849" y="36834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quels 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55976" y="1628800"/>
            <a:ext cx="2304661" cy="482453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562221" y="2501736"/>
            <a:ext cx="1841167" cy="331471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577" y="3070679"/>
            <a:ext cx="2127155" cy="193663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Nuage 39"/>
          <p:cNvSpPr/>
          <p:nvPr/>
        </p:nvSpPr>
        <p:spPr bwMode="auto">
          <a:xfrm>
            <a:off x="5075" y="967179"/>
            <a:ext cx="2751196" cy="63038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7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692696"/>
            <a:ext cx="5688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>
                <a:solidFill>
                  <a:srgbClr val="E87B1C"/>
                </a:solidFill>
                <a:latin typeface="Arial" pitchFamily="34" charset="0"/>
              </a:rPr>
              <a:t>Ecouter </a:t>
            </a: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les gazouillis </a:t>
            </a:r>
            <a:r>
              <a:rPr lang="fr-FR" sz="2000" b="1" cap="all" dirty="0">
                <a:solidFill>
                  <a:srgbClr val="E87B1C"/>
                </a:solidFill>
                <a:latin typeface="Arial" pitchFamily="34" charset="0"/>
              </a:rPr>
              <a:t>du marteau</a:t>
            </a:r>
          </a:p>
          <a:p>
            <a:pPr>
              <a:spcAft>
                <a:spcPts val="1200"/>
              </a:spcAft>
              <a:buClr>
                <a:srgbClr val="C8641A"/>
              </a:buClr>
              <a:buSzPct val="105000"/>
            </a:pP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Capter les tweets</a:t>
            </a:r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endParaRPr lang="fr-FR" altLang="fr-FR" sz="1400" dirty="0" smtClean="0"/>
          </a:p>
          <a:p>
            <a:pPr marL="252000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l"/>
            </a:pPr>
            <a:r>
              <a:rPr lang="fr-FR" altLang="fr-FR" sz="1400" dirty="0" smtClean="0"/>
              <a:t>Surveiller une sources d’informations complémentaire : </a:t>
            </a:r>
            <a:r>
              <a:rPr lang="fr-FR" altLang="fr-FR" sz="1400" b="1" i="1" dirty="0" smtClean="0"/>
              <a:t>Twitter </a:t>
            </a:r>
            <a:endParaRPr lang="fr-FR" sz="1400" b="1" i="1" dirty="0">
              <a:latin typeface="Arial" pitchFamily="34" charset="0"/>
              <a:cs typeface="Arial" pitchFamily="34" charset="0"/>
            </a:endParaRP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Ré-utilisation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d’une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brique logicielle 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développée au BRGM (projet SURICATE-NAT)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En anglais</a:t>
            </a:r>
          </a:p>
          <a:p>
            <a:pPr marL="504000" lvl="2" indent="-252000">
              <a:spcAft>
                <a:spcPts val="600"/>
              </a:spcAft>
              <a:buClr>
                <a:srgbClr val="E87B1C"/>
              </a:buClr>
              <a:buSzPct val="105000"/>
              <a:buFont typeface="Courier New" pitchFamily="49" charset="0"/>
              <a:buChar char="o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Filtrage à partir d’une </a:t>
            </a:r>
            <a:r>
              <a:rPr lang="fr-FR" sz="1400" u="sng" dirty="0" smtClean="0">
                <a:latin typeface="Arial" pitchFamily="34" charset="0"/>
                <a:cs typeface="Arial" pitchFamily="34" charset="0"/>
              </a:rPr>
              <a:t>large liste de mots clé</a:t>
            </a:r>
          </a:p>
          <a:p>
            <a:pPr marL="756000" lvl="3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§"/>
            </a:pPr>
            <a:r>
              <a:rPr lang="fr-FR" altLang="fr-FR" sz="1400" dirty="0"/>
              <a:t>Intuition sous-jacente : « certains géologues qui font de la prospection aujourd’hui laissent des traces de leur activité sur le web et les réseaux sociaux »</a:t>
            </a:r>
          </a:p>
          <a:p>
            <a:pPr marL="756000" lvl="3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§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Permet de récupérer les ‘signaux faibles’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756000" lvl="3" indent="-252000">
              <a:spcAft>
                <a:spcPts val="600"/>
              </a:spcAft>
              <a:buClr>
                <a:srgbClr val="E87B1C"/>
              </a:buClr>
              <a:buSzPct val="105000"/>
              <a:buFont typeface="Wingdings" pitchFamily="2" charset="2"/>
              <a:buChar char="§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Ramène beaucoup de ‘bruit’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019117" y="4653136"/>
            <a:ext cx="2441469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sz="1600" b="1" dirty="0" smtClean="0">
                <a:solidFill>
                  <a:srgbClr val="E87B1C"/>
                </a:solidFill>
                <a:latin typeface="Arial" pitchFamily="34" charset="0"/>
              </a:rPr>
              <a:t>Le flux :</a:t>
            </a:r>
          </a:p>
          <a:p>
            <a:pPr>
              <a:lnSpc>
                <a:spcPts val="1700"/>
              </a:lnSpc>
            </a:pPr>
            <a:endParaRPr lang="fr-FR" sz="3600" b="1" dirty="0">
              <a:solidFill>
                <a:srgbClr val="E87B1C"/>
              </a:solidFill>
              <a:latin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fr-FR" sz="3600" b="1" dirty="0" smtClean="0">
                <a:solidFill>
                  <a:srgbClr val="E87B1C"/>
                </a:solidFill>
                <a:latin typeface="Arial" pitchFamily="34" charset="0"/>
              </a:rPr>
              <a:t>100 000</a:t>
            </a:r>
          </a:p>
          <a:p>
            <a:pPr>
              <a:lnSpc>
                <a:spcPts val="1700"/>
              </a:lnSpc>
            </a:pPr>
            <a:r>
              <a:rPr lang="fr-FR" sz="1100" i="1" dirty="0" smtClean="0">
                <a:solidFill>
                  <a:srgbClr val="878787"/>
                </a:solidFill>
              </a:rPr>
              <a:t>Tweets collectés par semaine</a:t>
            </a:r>
            <a:endParaRPr lang="fr-FR" sz="1100" i="1" dirty="0">
              <a:solidFill>
                <a:srgbClr val="878787"/>
              </a:solidFill>
            </a:endParaRPr>
          </a:p>
          <a:p>
            <a:pPr>
              <a:lnSpc>
                <a:spcPts val="1700"/>
              </a:lnSpc>
            </a:pPr>
            <a:endParaRPr lang="fr-FR" sz="1000" b="1" i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9647" r="6644" b="8435"/>
          <a:stretch>
            <a:fillRect/>
          </a:stretch>
        </p:blipFill>
        <p:spPr bwMode="auto">
          <a:xfrm>
            <a:off x="5844108" y="2439328"/>
            <a:ext cx="32766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99330" y="4814228"/>
            <a:ext cx="2166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Nuage des mots clés utilisés</a:t>
            </a:r>
          </a:p>
        </p:txBody>
      </p:sp>
      <p:pic>
        <p:nvPicPr>
          <p:cNvPr id="8" name="Imag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86" y="2348880"/>
            <a:ext cx="401504" cy="57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23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8545" flipH="1">
            <a:off x="1337011" y="1714447"/>
            <a:ext cx="242070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5" descr="Musical Assumptions: The Four Ages of Woman or My Life 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47" y="2996952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263">
            <a:off x="274820" y="1742467"/>
            <a:ext cx="219778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ZoneTexte 42"/>
          <p:cNvSpPr txBox="1"/>
          <p:nvPr/>
        </p:nvSpPr>
        <p:spPr>
          <a:xfrm>
            <a:off x="2922616" y="3029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où ?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260648"/>
            <a:ext cx="8280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Quels tweets ?</a:t>
            </a:r>
          </a:p>
          <a:p>
            <a:pPr>
              <a:spcAft>
                <a:spcPts val="600"/>
              </a:spcAft>
            </a:pPr>
            <a:r>
              <a:rPr lang="fr-FR" sz="1600" b="1" dirty="0">
                <a:solidFill>
                  <a:srgbClr val="878787"/>
                </a:solidFill>
                <a:latin typeface="Arial" pitchFamily="34" charset="0"/>
              </a:rPr>
              <a:t>Détecter les tweets pertinents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947" y="4405064"/>
            <a:ext cx="1227137" cy="53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6"/>
          <a:stretch/>
        </p:blipFill>
        <p:spPr bwMode="auto">
          <a:xfrm>
            <a:off x="4427984" y="1772816"/>
            <a:ext cx="1784102" cy="88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4506738" y="3008720"/>
            <a:ext cx="1693919" cy="1944216"/>
            <a:chOff x="4684549" y="3611942"/>
            <a:chExt cx="1693919" cy="1944216"/>
          </a:xfrm>
        </p:grpSpPr>
        <p:pic>
          <p:nvPicPr>
            <p:cNvPr id="15" name="Imag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27" y="3611942"/>
              <a:ext cx="1276641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5" t="15333" r="13240" b="15521"/>
            <a:stretch/>
          </p:blipFill>
          <p:spPr>
            <a:xfrm>
              <a:off x="4708465" y="5224551"/>
              <a:ext cx="322418" cy="304506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0" r="6260"/>
            <a:stretch/>
          </p:blipFill>
          <p:spPr>
            <a:xfrm>
              <a:off x="4711658" y="4140052"/>
              <a:ext cx="316032" cy="298303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809" y="3716528"/>
              <a:ext cx="289731" cy="371449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" t="8001" r="9540" b="15350"/>
            <a:stretch/>
          </p:blipFill>
          <p:spPr>
            <a:xfrm>
              <a:off x="4703807" y="4497579"/>
              <a:ext cx="331734" cy="27518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6" r="23175"/>
            <a:stretch/>
          </p:blipFill>
          <p:spPr>
            <a:xfrm>
              <a:off x="4684549" y="4826724"/>
              <a:ext cx="370250" cy="343871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4536016" y="5299636"/>
            <a:ext cx="1736649" cy="1030789"/>
            <a:chOff x="4605646" y="5671150"/>
            <a:chExt cx="1736649" cy="1030789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5671150"/>
              <a:ext cx="1207183" cy="4763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46" y="6187959"/>
              <a:ext cx="791605" cy="5139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029" y="5909349"/>
              <a:ext cx="885266" cy="5801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6" name="Imag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48" y="3000569"/>
            <a:ext cx="15557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avec flèche 26"/>
          <p:cNvCxnSpPr/>
          <p:nvPr/>
        </p:nvCxnSpPr>
        <p:spPr>
          <a:xfrm flipV="1">
            <a:off x="2622030" y="2501735"/>
            <a:ext cx="1630844" cy="169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756271" y="4001570"/>
            <a:ext cx="1543631" cy="619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56271" y="5007315"/>
            <a:ext cx="1599705" cy="74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216899" y="38203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326832" y="49931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dirty="0" smtClean="0"/>
              <a:t>ui ?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95536" y="1628800"/>
            <a:ext cx="6408712" cy="482453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355976" y="1700808"/>
            <a:ext cx="2304661" cy="47525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554370" y="2397318"/>
            <a:ext cx="1849018" cy="341912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Nuage 35"/>
          <p:cNvSpPr/>
          <p:nvPr/>
        </p:nvSpPr>
        <p:spPr bwMode="auto">
          <a:xfrm>
            <a:off x="2736908" y="983923"/>
            <a:ext cx="1327152" cy="603208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Nuage 36"/>
          <p:cNvSpPr/>
          <p:nvPr/>
        </p:nvSpPr>
        <p:spPr bwMode="auto">
          <a:xfrm>
            <a:off x="5075" y="967179"/>
            <a:ext cx="2751196" cy="63038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22580" y="368265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quels ?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5075" y="924918"/>
            <a:ext cx="4294827" cy="68682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05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692696"/>
            <a:ext cx="8280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Détecter </a:t>
            </a:r>
            <a:r>
              <a:rPr lang="fr-FR" sz="2000" b="1" cap="all" dirty="0">
                <a:solidFill>
                  <a:srgbClr val="E87B1C"/>
                </a:solidFill>
                <a:latin typeface="Arial" pitchFamily="34" charset="0"/>
              </a:rPr>
              <a:t>les tweets pertinents </a:t>
            </a:r>
            <a:endParaRPr lang="fr-FR" sz="2000" b="1" cap="all" dirty="0" smtClean="0">
              <a:solidFill>
                <a:srgbClr val="E87B1C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Construction du </a:t>
            </a:r>
            <a:r>
              <a:rPr lang="fr-FR" sz="1600" b="1" dirty="0">
                <a:solidFill>
                  <a:srgbClr val="878787"/>
                </a:solidFill>
                <a:latin typeface="Arial" pitchFamily="34" charset="0"/>
              </a:rPr>
              <a:t>filtre : méthode </a:t>
            </a: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itérative</a:t>
            </a:r>
          </a:p>
        </p:txBody>
      </p:sp>
      <p:sp>
        <p:nvSpPr>
          <p:cNvPr id="5" name="Nuage 4"/>
          <p:cNvSpPr/>
          <p:nvPr/>
        </p:nvSpPr>
        <p:spPr bwMode="auto">
          <a:xfrm>
            <a:off x="5883077" y="1641301"/>
            <a:ext cx="2881313" cy="1068387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90" y="4779788"/>
            <a:ext cx="1227137" cy="53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15" descr="Musical Assumptions: The Four Ages of Woman or My Life as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90" y="3371676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1955">
            <a:off x="2555677" y="2054051"/>
            <a:ext cx="25447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5249" flipH="1">
            <a:off x="4217790" y="2254076"/>
            <a:ext cx="23780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Nuage 9"/>
          <p:cNvSpPr/>
          <p:nvPr/>
        </p:nvSpPr>
        <p:spPr bwMode="auto">
          <a:xfrm>
            <a:off x="4611490" y="1231726"/>
            <a:ext cx="2325687" cy="108585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Nuage 10"/>
          <p:cNvSpPr/>
          <p:nvPr/>
        </p:nvSpPr>
        <p:spPr bwMode="auto">
          <a:xfrm>
            <a:off x="953890" y="1409526"/>
            <a:ext cx="3133725" cy="1300162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702" y="4571826"/>
            <a:ext cx="15557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352" y="5821188"/>
            <a:ext cx="1020763" cy="53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Connecteur droit avec flèche 24"/>
          <p:cNvCxnSpPr>
            <a:cxnSpLocks noChangeShapeType="1"/>
            <a:stCxn id="6" idx="2"/>
            <a:endCxn id="21" idx="0"/>
          </p:cNvCxnSpPr>
          <p:nvPr/>
        </p:nvCxnSpPr>
        <p:spPr bwMode="auto">
          <a:xfrm flipH="1">
            <a:off x="3970140" y="5310013"/>
            <a:ext cx="682625" cy="511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26"/>
          <p:cNvCxnSpPr>
            <a:cxnSpLocks noChangeShapeType="1"/>
            <a:stCxn id="6" idx="2"/>
            <a:endCxn id="15" idx="0"/>
          </p:cNvCxnSpPr>
          <p:nvPr/>
        </p:nvCxnSpPr>
        <p:spPr bwMode="auto">
          <a:xfrm>
            <a:off x="4652765" y="5310013"/>
            <a:ext cx="638175" cy="511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Imag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0988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lèche courbée vers la gauche 29"/>
          <p:cNvSpPr>
            <a:spLocks noChangeArrowheads="1"/>
          </p:cNvSpPr>
          <p:nvPr/>
        </p:nvSpPr>
        <p:spPr bwMode="auto">
          <a:xfrm flipH="1" flipV="1">
            <a:off x="2241352" y="3898726"/>
            <a:ext cx="1803400" cy="2389187"/>
          </a:xfrm>
          <a:prstGeom prst="curvedLeftArrow">
            <a:avLst>
              <a:gd name="adj1" fmla="val 25006"/>
              <a:gd name="adj2" fmla="val 50006"/>
              <a:gd name="adj3" fmla="val 305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A7A8F"/>
              </a:buClr>
              <a:buSzPct val="150000"/>
              <a:buChar char="&gt;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A7A8F"/>
              </a:buClr>
              <a:buSzPct val="15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A7A8F"/>
              </a:buClr>
              <a:buSzPct val="15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fr-FR" sz="120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0290" y="5821188"/>
            <a:ext cx="139700" cy="53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633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b="1" dirty="0" smtClean="0">
                <a:solidFill>
                  <a:srgbClr val="005A74"/>
                </a:solidFill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5536" y="692696"/>
            <a:ext cx="828092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 smtClean="0">
                <a:solidFill>
                  <a:srgbClr val="E87B1C"/>
                </a:solidFill>
                <a:latin typeface="Arial" pitchFamily="34" charset="0"/>
              </a:rPr>
              <a:t>Détecter </a:t>
            </a:r>
            <a:r>
              <a:rPr lang="fr-FR" sz="2000" b="1" cap="all" dirty="0">
                <a:solidFill>
                  <a:srgbClr val="E87B1C"/>
                </a:solidFill>
                <a:latin typeface="Arial" pitchFamily="34" charset="0"/>
              </a:rPr>
              <a:t>les tweets pertinents </a:t>
            </a:r>
          </a:p>
          <a:p>
            <a:pPr>
              <a:spcAft>
                <a:spcPts val="1200"/>
              </a:spcAft>
              <a:buClr>
                <a:srgbClr val="C8641A"/>
              </a:buClr>
              <a:buSzPct val="105000"/>
            </a:pP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Itération n°1</a:t>
            </a: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dirty="0" smtClean="0"/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Critère initial de sélection des tweets : maximiser le nombre de mots clé / tweet</a:t>
            </a: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Sélection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des </a:t>
            </a:r>
            <a:r>
              <a:rPr lang="fr-FR" sz="1400" b="1" dirty="0">
                <a:latin typeface="Arial" pitchFamily="34" charset="0"/>
                <a:cs typeface="Arial" pitchFamily="34" charset="0"/>
              </a:rPr>
              <a:t>500 premiers tweets 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sur un échantillon d’environ 186 000 tweets</a:t>
            </a: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dirty="0" smtClean="0"/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A chaque itération, l’expert </a:t>
            </a:r>
            <a:r>
              <a:rPr lang="fr-FR" sz="1400" u="sng" dirty="0">
                <a:latin typeface="Arial" pitchFamily="34" charset="0"/>
                <a:cs typeface="Arial" pitchFamily="34" charset="0"/>
              </a:rPr>
              <a:t>géologue doit juger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le résultat pour chaque tweet : PERTINENT ou NON</a:t>
            </a: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b="1" dirty="0">
              <a:solidFill>
                <a:srgbClr val="E87B1C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b="1" dirty="0" smtClean="0">
              <a:solidFill>
                <a:srgbClr val="E87B1C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b="1" dirty="0">
              <a:solidFill>
                <a:srgbClr val="E87B1C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b="1" dirty="0" smtClean="0">
              <a:solidFill>
                <a:srgbClr val="E87B1C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b="1" dirty="0">
              <a:solidFill>
                <a:srgbClr val="E87B1C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endParaRPr lang="fr-FR" sz="1400" b="1" dirty="0" smtClean="0">
              <a:solidFill>
                <a:srgbClr val="E87B1C"/>
              </a:solidFill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r>
              <a:rPr lang="fr-FR" sz="1400" b="1" dirty="0" smtClean="0">
                <a:solidFill>
                  <a:srgbClr val="E87B1C"/>
                </a:solidFill>
                <a:latin typeface="Arial" pitchFamily="34" charset="0"/>
              </a:rPr>
              <a:t>Exemples de tweets pertinents</a:t>
            </a: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« Globex 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Mining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Acquires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Large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Silver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Exploration Licence in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Saxony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Germany »</a:t>
            </a: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« 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OK2 Minerals discovers Large Zones of High Grade Copper-Gold Mineralization at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Kinskuch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Lake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»</a:t>
            </a:r>
          </a:p>
          <a:p>
            <a:pPr>
              <a:spcAft>
                <a:spcPts val="600"/>
              </a:spcAft>
              <a:buClr>
                <a:srgbClr val="C8641A"/>
              </a:buClr>
              <a:buSzPct val="105000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 Jourdan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Discovers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Lithium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Mineralization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 »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1">
              <a:spcAft>
                <a:spcPts val="600"/>
              </a:spcAft>
              <a:buClr>
                <a:srgbClr val="E87B1C"/>
              </a:buClr>
              <a:buSzPct val="105000"/>
            </a:pP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315261" y="3140968"/>
            <a:ext cx="244146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sz="1600" b="1" dirty="0" smtClean="0">
                <a:solidFill>
                  <a:srgbClr val="E87B1C"/>
                </a:solidFill>
                <a:latin typeface="Arial" pitchFamily="34" charset="0"/>
              </a:rPr>
              <a:t>Verdict du géologue :</a:t>
            </a:r>
          </a:p>
          <a:p>
            <a:pPr>
              <a:lnSpc>
                <a:spcPts val="1700"/>
              </a:lnSpc>
            </a:pPr>
            <a:endParaRPr lang="fr-FR" sz="3600" b="1" dirty="0">
              <a:solidFill>
                <a:srgbClr val="E87B1C"/>
              </a:solidFill>
              <a:latin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fr-FR" sz="3600" b="1" dirty="0" smtClean="0">
                <a:solidFill>
                  <a:srgbClr val="E87B1C"/>
                </a:solidFill>
                <a:latin typeface="Arial" pitchFamily="34" charset="0"/>
              </a:rPr>
              <a:t>10%</a:t>
            </a:r>
          </a:p>
          <a:p>
            <a:pPr>
              <a:lnSpc>
                <a:spcPts val="1700"/>
              </a:lnSpc>
            </a:pPr>
            <a:r>
              <a:rPr lang="fr-FR" sz="1100" i="1" dirty="0" smtClean="0">
                <a:solidFill>
                  <a:srgbClr val="878787"/>
                </a:solidFill>
              </a:rPr>
              <a:t>Pourcentage de tweets pertinents dans les 500 sélectionnés</a:t>
            </a:r>
            <a:endParaRPr lang="fr-FR" sz="1100" i="1" dirty="0">
              <a:solidFill>
                <a:srgbClr val="878787"/>
              </a:solidFill>
            </a:endParaRPr>
          </a:p>
          <a:p>
            <a:pPr>
              <a:lnSpc>
                <a:spcPts val="1700"/>
              </a:lnSpc>
            </a:pPr>
            <a:endParaRPr lang="fr-FR" sz="1000" b="1" i="1" dirty="0"/>
          </a:p>
        </p:txBody>
      </p:sp>
    </p:spTree>
    <p:extLst>
      <p:ext uri="{BB962C8B-B14F-4D97-AF65-F5344CB8AC3E}">
        <p14:creationId xmlns:p14="http://schemas.microsoft.com/office/powerpoint/2010/main" val="261087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199338" cy="4717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5128" y="6515819"/>
            <a:ext cx="40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BRGM</a:t>
            </a:r>
            <a:r>
              <a:rPr lang="fr-FR" sz="900" dirty="0">
                <a:solidFill>
                  <a:srgbClr val="005A74"/>
                </a:solidFill>
                <a:latin typeface="Arial" pitchFamily="34" charset="0"/>
              </a:rPr>
              <a:t> </a:t>
            </a:r>
            <a:r>
              <a:rPr lang="fr-FR" sz="900" kern="1000" dirty="0" smtClean="0">
                <a:solidFill>
                  <a:srgbClr val="005A74"/>
                </a:solidFill>
              </a:rPr>
              <a:t>SERVICE GÉOLOGIQUE NATIONAL</a:t>
            </a:r>
            <a:r>
              <a:rPr lang="fr-FR" sz="900" dirty="0">
                <a:solidFill>
                  <a:srgbClr val="005A74"/>
                </a:solidFill>
                <a:latin typeface="Arial" pitchFamily="34" charset="0"/>
              </a:rPr>
              <a:t> </a:t>
            </a:r>
            <a:r>
              <a:rPr lang="fr-FR" sz="900" b="1" dirty="0" smtClean="0">
                <a:solidFill>
                  <a:srgbClr val="005A74"/>
                </a:solidFill>
                <a:latin typeface="Arial" pitchFamily="34" charset="0"/>
              </a:rPr>
              <a:t>WWW.BRGM.FR</a:t>
            </a:r>
            <a:endParaRPr lang="fr-FR" sz="900" b="1" dirty="0">
              <a:solidFill>
                <a:srgbClr val="005A74"/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3820" y="5589240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Corrélation entre les mots clé et la pertinence des tweets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75855" y="564445"/>
            <a:ext cx="47525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cap="all" dirty="0">
                <a:solidFill>
                  <a:srgbClr val="E87B1C"/>
                </a:solidFill>
                <a:latin typeface="Arial" pitchFamily="34" charset="0"/>
              </a:rPr>
              <a:t>Détecter les tweets pertinents </a:t>
            </a:r>
            <a:endParaRPr lang="fr-FR" sz="2000" b="1" cap="all" dirty="0" smtClean="0">
              <a:solidFill>
                <a:srgbClr val="E87B1C"/>
              </a:solidFill>
              <a:latin typeface="Arial" pitchFamily="34" charset="0"/>
            </a:endParaRPr>
          </a:p>
          <a:p>
            <a:pPr>
              <a:spcAft>
                <a:spcPts val="1200"/>
              </a:spcAft>
              <a:buClr>
                <a:srgbClr val="C8641A"/>
              </a:buClr>
              <a:buSzPct val="105000"/>
            </a:pPr>
            <a:r>
              <a:rPr lang="fr-FR" sz="1600" b="1" dirty="0" smtClean="0">
                <a:solidFill>
                  <a:srgbClr val="878787"/>
                </a:solidFill>
                <a:latin typeface="Arial" pitchFamily="34" charset="0"/>
              </a:rPr>
              <a:t>Itération n°2</a:t>
            </a:r>
          </a:p>
          <a:p>
            <a:pPr>
              <a:spcAft>
                <a:spcPts val="600"/>
              </a:spcAft>
              <a:buClr>
                <a:srgbClr val="E87B1C"/>
              </a:buClr>
              <a:buSzPct val="105000"/>
            </a:pPr>
            <a:endParaRPr lang="fr-FR" sz="1400" dirty="0" smtClean="0">
              <a:latin typeface="Arial" pitchFamily="34" charset="0"/>
            </a:endParaRPr>
          </a:p>
          <a:p>
            <a:pPr>
              <a:spcAft>
                <a:spcPts val="600"/>
              </a:spcAft>
              <a:buClr>
                <a:srgbClr val="E87B1C"/>
              </a:buClr>
              <a:buSzPct val="105000"/>
            </a:pPr>
            <a:r>
              <a:rPr lang="fr-FR" sz="1400" dirty="0" smtClean="0">
                <a:latin typeface="Arial" pitchFamily="34" charset="0"/>
              </a:rPr>
              <a:t>Machine </a:t>
            </a:r>
            <a:r>
              <a:rPr lang="fr-FR" sz="1400" dirty="0">
                <a:latin typeface="Arial" pitchFamily="34" charset="0"/>
              </a:rPr>
              <a:t>Learning basé sur les 500 premiers tweets </a:t>
            </a:r>
            <a:r>
              <a:rPr lang="fr-FR" sz="1400" dirty="0" smtClean="0">
                <a:latin typeface="Arial" pitchFamily="34" charset="0"/>
              </a:rPr>
              <a:t>tagués</a:t>
            </a:r>
          </a:p>
          <a:p>
            <a:pPr>
              <a:spcAft>
                <a:spcPts val="600"/>
              </a:spcAft>
              <a:buClr>
                <a:srgbClr val="E87B1C"/>
              </a:buClr>
              <a:buSzPct val="105000"/>
            </a:pP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Clr>
                <a:srgbClr val="E87B1C"/>
              </a:buClr>
              <a:buSzPct val="105000"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Sélection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/>
              <a:t>des </a:t>
            </a:r>
            <a:r>
              <a:rPr lang="fr-FR" sz="1400" b="1" dirty="0"/>
              <a:t>500 tweets</a:t>
            </a:r>
            <a:r>
              <a:rPr lang="fr-FR" sz="1400" dirty="0"/>
              <a:t> estimés les + pertinents par le modèle (sur env. 7500 tweets « positifs » = 4</a:t>
            </a:r>
            <a:r>
              <a:rPr lang="fr-FR" sz="1400" dirty="0" smtClean="0"/>
              <a:t>%)</a:t>
            </a:r>
            <a:endParaRPr lang="fr-FR" sz="1400" dirty="0"/>
          </a:p>
        </p:txBody>
      </p:sp>
      <p:pic>
        <p:nvPicPr>
          <p:cNvPr id="8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" y="1556792"/>
            <a:ext cx="2680298" cy="401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4572000" y="3933056"/>
            <a:ext cx="244146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sz="1600" b="1" dirty="0" smtClean="0">
                <a:solidFill>
                  <a:srgbClr val="E87B1C"/>
                </a:solidFill>
                <a:latin typeface="Arial" pitchFamily="34" charset="0"/>
              </a:rPr>
              <a:t>Verdict du géologue :</a:t>
            </a:r>
          </a:p>
          <a:p>
            <a:pPr>
              <a:lnSpc>
                <a:spcPts val="1700"/>
              </a:lnSpc>
            </a:pPr>
            <a:endParaRPr lang="fr-FR" sz="3600" b="1" dirty="0">
              <a:solidFill>
                <a:srgbClr val="E87B1C"/>
              </a:solidFill>
              <a:latin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fr-FR" sz="3600" b="1" dirty="0" smtClean="0">
                <a:solidFill>
                  <a:srgbClr val="E87B1C"/>
                </a:solidFill>
                <a:latin typeface="Arial" pitchFamily="34" charset="0"/>
              </a:rPr>
              <a:t>30%</a:t>
            </a:r>
          </a:p>
          <a:p>
            <a:pPr>
              <a:lnSpc>
                <a:spcPts val="1700"/>
              </a:lnSpc>
            </a:pPr>
            <a:r>
              <a:rPr lang="fr-FR" sz="1100" i="1" dirty="0" smtClean="0">
                <a:solidFill>
                  <a:srgbClr val="878787"/>
                </a:solidFill>
              </a:rPr>
              <a:t>Pourcentage de tweets pertinents dans les 500 sélectionnés</a:t>
            </a:r>
            <a:endParaRPr lang="fr-FR" sz="1100" i="1" dirty="0">
              <a:solidFill>
                <a:srgbClr val="878787"/>
              </a:solidFill>
            </a:endParaRPr>
          </a:p>
          <a:p>
            <a:pPr>
              <a:lnSpc>
                <a:spcPts val="1700"/>
              </a:lnSpc>
            </a:pPr>
            <a:endParaRPr lang="fr-FR" sz="1000" b="1" i="1" dirty="0"/>
          </a:p>
        </p:txBody>
      </p:sp>
    </p:spTree>
    <p:extLst>
      <p:ext uri="{BB962C8B-B14F-4D97-AF65-F5344CB8AC3E}">
        <p14:creationId xmlns:p14="http://schemas.microsoft.com/office/powerpoint/2010/main" val="119604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2FBD8491854CB10CFE5DD11E201B" ma:contentTypeVersion="0" ma:contentTypeDescription="Crée un document." ma:contentTypeScope="" ma:versionID="61216afb7da1b279a2316098f2582e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ab5d8becdbb399d1898b770c66776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E3B361-C9D1-4BAB-AF22-6869142CC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34ABBB-A2A3-4928-9402-5FC41B0A8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A4EAA0-EFDB-45AB-B9A9-F54091282B30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10860</TotalTime>
  <Words>564</Words>
  <Application>Microsoft Office PowerPoint</Application>
  <PresentationFormat>Affichage à l'écran (4:3)</PresentationFormat>
  <Paragraphs>194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PPT - Version française</dc:title>
  <dc:creator>Laurent</dc:creator>
  <cp:lastModifiedBy>Labbe Vincent</cp:lastModifiedBy>
  <cp:revision>417</cp:revision>
  <dcterms:created xsi:type="dcterms:W3CDTF">2014-02-12T09:48:16Z</dcterms:created>
  <dcterms:modified xsi:type="dcterms:W3CDTF">2017-12-07T13:38:40Z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0x010100C8922FBD8491854CB10CFE5DD11E201B</vt:lpwstr>
  </property>
</Properties>
</file>