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6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92F2FE-B025-4FDD-82BC-411D92AF2801}" type="datetimeFigureOut">
              <a:rPr lang="zh-CN" altLang="en-US" smtClean="0"/>
              <a:t>2018/9/6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A8D85C-AEE2-406A-A1C3-5D069C5CE662}" type="slidenum">
              <a:rPr lang="zh-CN" altLang="en-US" smtClean="0"/>
              <a:t>‹#›</a:t>
            </a:fld>
            <a:endParaRPr lang="zh-CN" altLang="en-US"/>
          </a:p>
        </p:txBody>
      </p:sp>
    </p:spTree>
    <p:extLst>
      <p:ext uri="{BB962C8B-B14F-4D97-AF65-F5344CB8AC3E}">
        <p14:creationId xmlns:p14="http://schemas.microsoft.com/office/powerpoint/2010/main" val="4184485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15362"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1536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4D2C44E-71DE-4467-89C3-B46A0BA0E2F0}" type="slidenum">
              <a:rPr lang="zh-CN" altLang="en-US"/>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标题 1"/>
          <p:cNvSpPr txBox="1">
            <a:spLocks/>
          </p:cNvSpPr>
          <p:nvPr userDrawn="1"/>
        </p:nvSpPr>
        <p:spPr bwMode="auto">
          <a:xfrm>
            <a:off x="1143000" y="76200"/>
            <a:ext cx="8001000" cy="914400"/>
          </a:xfrm>
          <a:prstGeom prst="rect">
            <a:avLst/>
          </a:prstGeom>
          <a:noFill/>
          <a:ln w="9525">
            <a:noFill/>
            <a:miter lim="800000"/>
            <a:headEnd/>
            <a:tailEnd/>
          </a:ln>
        </p:spPr>
        <p:txBody>
          <a:bodyPr anchor="ctr"/>
          <a:lstStyle/>
          <a:p>
            <a:pPr eaLnBrk="0" fontAlgn="base" hangingPunct="0">
              <a:spcBef>
                <a:spcPct val="0"/>
              </a:spcBef>
              <a:spcAft>
                <a:spcPct val="0"/>
              </a:spcAft>
              <a:defRPr/>
            </a:pPr>
            <a:r>
              <a:rPr lang="zh-CN" altLang="en-US" sz="3200" kern="0" dirty="0">
                <a:solidFill>
                  <a:srgbClr val="FFFFFF"/>
                </a:solidFill>
                <a:ea typeface="黑体"/>
              </a:rPr>
              <a:t>单击此处编辑母版标题样式</a:t>
            </a:r>
          </a:p>
        </p:txBody>
      </p:sp>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8681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99571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06638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F590ABB3-BAC1-4EB3-9113-DCD048D9A0EB}" type="datetimeFigureOut">
              <a:rPr lang="zh-CN" altLang="en-US" smtClean="0"/>
              <a:t>2018/9/6</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112B41B2-DA8D-4E8D-9BD6-E5249495808C}" type="slidenum">
              <a:rPr lang="zh-CN" altLang="en-US" smtClean="0"/>
              <a:t>‹#›</a:t>
            </a:fld>
            <a:endParaRPr lang="zh-CN" altLang="en-US"/>
          </a:p>
        </p:txBody>
      </p:sp>
    </p:spTree>
    <p:extLst>
      <p:ext uri="{BB962C8B-B14F-4D97-AF65-F5344CB8AC3E}">
        <p14:creationId xmlns:p14="http://schemas.microsoft.com/office/powerpoint/2010/main" val="378038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3413" y="76200"/>
            <a:ext cx="7772400" cy="11430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35000" y="1371600"/>
            <a:ext cx="3810000" cy="47244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597400" y="1371600"/>
            <a:ext cx="3810000" cy="47244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buFontTx/>
              <a:buNone/>
              <a:defRPr>
                <a:latin typeface="Arial" charset="0"/>
              </a:defRPr>
            </a:lvl1pPr>
          </a:lstStyle>
          <a:p>
            <a:pPr>
              <a:defRPr/>
            </a:pPr>
            <a:endParaRPr lang="en-US" altLang="ko-KR"/>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buFontTx/>
              <a:buNone/>
              <a:defRPr>
                <a:latin typeface="Arial" charset="0"/>
              </a:defRPr>
            </a:lvl1pPr>
          </a:lstStyle>
          <a:p>
            <a:pPr>
              <a:defRPr/>
            </a:pPr>
            <a:endParaRPr lang="en-US" altLang="ko-KR"/>
          </a:p>
        </p:txBody>
      </p:sp>
      <p:sp>
        <p:nvSpPr>
          <p:cNvPr id="7" name="灯片编号占位符 6"/>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fld id="{93B19153-474A-4556-9DBB-12D3CBC29305}" type="slidenum">
              <a:rPr lang="en-US" altLang="ko-KR"/>
              <a:pPr/>
              <a:t>‹#›</a:t>
            </a:fld>
            <a:endParaRPr lang="en-US" altLang="ko-KR"/>
          </a:p>
        </p:txBody>
      </p:sp>
    </p:spTree>
    <p:extLst>
      <p:ext uri="{BB962C8B-B14F-4D97-AF65-F5344CB8AC3E}">
        <p14:creationId xmlns:p14="http://schemas.microsoft.com/office/powerpoint/2010/main" val="1492380719"/>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F590ABB3-BAC1-4EB3-9113-DCD048D9A0EB}" type="datetimeFigureOut">
              <a:rPr lang="zh-CN" altLang="en-US" smtClean="0"/>
              <a:t>2018/9/6</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12B41B2-DA8D-4E8D-9BD6-E5249495808C}" type="slidenum">
              <a:rPr lang="zh-CN" altLang="en-US" smtClean="0"/>
              <a:t>‹#›</a:t>
            </a:fld>
            <a:endParaRPr lang="zh-CN" altLang="en-US"/>
          </a:p>
        </p:txBody>
      </p:sp>
    </p:spTree>
    <p:extLst>
      <p:ext uri="{BB962C8B-B14F-4D97-AF65-F5344CB8AC3E}">
        <p14:creationId xmlns:p14="http://schemas.microsoft.com/office/powerpoint/2010/main" val="40195125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7" name="Rectangle 7"/>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headEnd/>
            <a:tailEnd/>
          </a:ln>
        </p:spPr>
        <p:txBody>
          <a:bodyPr wrap="none" anchor="ctr"/>
          <a:lstStyle/>
          <a:p>
            <a:pPr fontAlgn="base">
              <a:spcBef>
                <a:spcPct val="0"/>
              </a:spcBef>
              <a:spcAft>
                <a:spcPct val="0"/>
              </a:spcAft>
              <a:buFont typeface="Arial" pitchFamily="34" charset="0"/>
              <a:buNone/>
              <a:defRPr/>
            </a:pPr>
            <a:endParaRPr lang="zh-CN" altLang="en-US">
              <a:solidFill>
                <a:srgbClr val="000000"/>
              </a:solidFill>
            </a:endParaRPr>
          </a:p>
        </p:txBody>
      </p:sp>
      <p:sp>
        <p:nvSpPr>
          <p:cNvPr id="2053" name="Rectangle 11"/>
          <p:cNvSpPr>
            <a:spLocks noGrp="1" noChangeArrowheads="1"/>
          </p:cNvSpPr>
          <p:nvPr>
            <p:ph type="title"/>
          </p:nvPr>
        </p:nvSpPr>
        <p:spPr bwMode="auto">
          <a:xfrm>
            <a:off x="1143000" y="762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2"/>
          <p:cNvSpPr>
            <a:spLocks noChangeArrowheads="1"/>
          </p:cNvSpPr>
          <p:nvPr userDrawn="1"/>
        </p:nvSpPr>
        <p:spPr bwMode="auto">
          <a:xfrm>
            <a:off x="0" y="6629400"/>
            <a:ext cx="9144000" cy="228600"/>
          </a:xfrm>
          <a:prstGeom prst="rect">
            <a:avLst/>
          </a:prstGeom>
          <a:gradFill rotWithShape="1">
            <a:gsLst>
              <a:gs pos="0">
                <a:srgbClr val="0056AC"/>
              </a:gs>
              <a:gs pos="100000">
                <a:schemeClr val="folHlink"/>
              </a:gs>
            </a:gsLst>
            <a:lin ang="0" scaled="1"/>
          </a:gradFill>
          <a:ln w="9525">
            <a:noFill/>
            <a:miter lim="800000"/>
            <a:headEnd/>
            <a:tailEnd/>
          </a:ln>
        </p:spPr>
        <p:txBody>
          <a:bodyPr wrap="none" anchor="ctr"/>
          <a:lstStyle/>
          <a:p>
            <a:pPr algn="ctr" fontAlgn="base">
              <a:spcBef>
                <a:spcPct val="0"/>
              </a:spcBef>
              <a:spcAft>
                <a:spcPct val="0"/>
              </a:spcAft>
              <a:buFont typeface="Arial" pitchFamily="34" charset="0"/>
              <a:buNone/>
              <a:defRPr/>
            </a:pPr>
            <a:r>
              <a:rPr lang="en-US" altLang="zh-CN" sz="1200" dirty="0">
                <a:solidFill>
                  <a:srgbClr val="FFFFFF"/>
                </a:solidFill>
              </a:rPr>
              <a:t>Linux</a:t>
            </a:r>
            <a:r>
              <a:rPr lang="zh-CN" altLang="en-US" sz="1200" dirty="0">
                <a:solidFill>
                  <a:srgbClr val="FFFFFF"/>
                </a:solidFill>
              </a:rPr>
              <a:t>系统应用与开发                         中国地质大学（武汉）计算机学院                  李小燕               </a:t>
            </a:r>
            <a:r>
              <a:rPr lang="en-US" altLang="zh-CN" sz="1200" dirty="0">
                <a:solidFill>
                  <a:srgbClr val="FFFFFF"/>
                </a:solidFill>
              </a:rPr>
              <a:t>lixy</a:t>
            </a:r>
            <a:r>
              <a:rPr lang="en-US" sz="1200" dirty="0">
                <a:solidFill>
                  <a:srgbClr val="FFFFFF"/>
                </a:solidFill>
              </a:rPr>
              <a:t>@cug.edu.cn</a:t>
            </a:r>
            <a:endParaRPr lang="en-US" sz="1200" dirty="0">
              <a:solidFill>
                <a:srgbClr val="FFFFFF"/>
              </a:solidFill>
            </a:endParaRPr>
          </a:p>
        </p:txBody>
      </p:sp>
      <p:sp>
        <p:nvSpPr>
          <p:cNvPr id="2" name="矩形 1"/>
          <p:cNvSpPr/>
          <p:nvPr userDrawn="1"/>
        </p:nvSpPr>
        <p:spPr bwMode="auto">
          <a:xfrm>
            <a:off x="6172158" y="6629400"/>
            <a:ext cx="2971842" cy="228600"/>
          </a:xfrm>
          <a:prstGeom prst="rect">
            <a:avLst/>
          </a:prstGeom>
          <a:solidFill>
            <a:schemeClr val="accent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buFont typeface="Arial" pitchFamily="34" charset="0"/>
              <a:buNone/>
            </a:pPr>
            <a:endParaRPr lang="zh-CN" altLang="en-US">
              <a:solidFill>
                <a:srgbClr val="000000"/>
              </a:solidFill>
            </a:endParaRPr>
          </a:p>
        </p:txBody>
      </p:sp>
    </p:spTree>
    <p:extLst>
      <p:ext uri="{BB962C8B-B14F-4D97-AF65-F5344CB8AC3E}">
        <p14:creationId xmlns:p14="http://schemas.microsoft.com/office/powerpoint/2010/main" val="31225744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itchFamily="34" charset="0"/>
          <a:ea typeface="黑体" pitchFamily="49" charset="-122"/>
        </a:defRPr>
      </a:lvl2pPr>
      <a:lvl3pPr algn="l" rtl="0" eaLnBrk="0" fontAlgn="base" hangingPunct="0">
        <a:spcBef>
          <a:spcPct val="0"/>
        </a:spcBef>
        <a:spcAft>
          <a:spcPct val="0"/>
        </a:spcAft>
        <a:defRPr sz="3200">
          <a:solidFill>
            <a:schemeClr val="bg1"/>
          </a:solidFill>
          <a:latin typeface="Arial" pitchFamily="34" charset="0"/>
          <a:ea typeface="黑体" pitchFamily="49" charset="-122"/>
        </a:defRPr>
      </a:lvl3pPr>
      <a:lvl4pPr algn="l" rtl="0" eaLnBrk="0" fontAlgn="base" hangingPunct="0">
        <a:spcBef>
          <a:spcPct val="0"/>
        </a:spcBef>
        <a:spcAft>
          <a:spcPct val="0"/>
        </a:spcAft>
        <a:defRPr sz="3200">
          <a:solidFill>
            <a:schemeClr val="bg1"/>
          </a:solidFill>
          <a:latin typeface="Arial" pitchFamily="34" charset="0"/>
          <a:ea typeface="黑体" pitchFamily="49" charset="-122"/>
        </a:defRPr>
      </a:lvl4pPr>
      <a:lvl5pPr algn="l" rtl="0" eaLnBrk="0" fontAlgn="base" hangingPunct="0">
        <a:spcBef>
          <a:spcPct val="0"/>
        </a:spcBef>
        <a:spcAft>
          <a:spcPct val="0"/>
        </a:spcAft>
        <a:defRPr sz="3200">
          <a:solidFill>
            <a:schemeClr val="bg1"/>
          </a:solidFill>
          <a:latin typeface="Arial" pitchFamily="34" charset="0"/>
          <a:ea typeface="黑体" pitchFamily="49" charset="-122"/>
        </a:defRPr>
      </a:lvl5pPr>
      <a:lvl6pPr marL="457200" algn="l" rtl="0" eaLnBrk="0" fontAlgn="base" hangingPunct="0">
        <a:spcBef>
          <a:spcPct val="0"/>
        </a:spcBef>
        <a:spcAft>
          <a:spcPct val="0"/>
        </a:spcAft>
        <a:defRPr sz="3200">
          <a:solidFill>
            <a:schemeClr val="bg1"/>
          </a:solidFill>
          <a:latin typeface="Arial" pitchFamily="34" charset="0"/>
          <a:ea typeface="黑体" pitchFamily="49" charset="-122"/>
        </a:defRPr>
      </a:lvl6pPr>
      <a:lvl7pPr marL="914400" algn="l" rtl="0" eaLnBrk="0" fontAlgn="base" hangingPunct="0">
        <a:spcBef>
          <a:spcPct val="0"/>
        </a:spcBef>
        <a:spcAft>
          <a:spcPct val="0"/>
        </a:spcAft>
        <a:defRPr sz="3200">
          <a:solidFill>
            <a:schemeClr val="bg1"/>
          </a:solidFill>
          <a:latin typeface="Arial" pitchFamily="34" charset="0"/>
          <a:ea typeface="黑体" pitchFamily="49" charset="-122"/>
        </a:defRPr>
      </a:lvl7pPr>
      <a:lvl8pPr marL="1371600" algn="l" rtl="0" eaLnBrk="0" fontAlgn="base" hangingPunct="0">
        <a:spcBef>
          <a:spcPct val="0"/>
        </a:spcBef>
        <a:spcAft>
          <a:spcPct val="0"/>
        </a:spcAft>
        <a:defRPr sz="3200">
          <a:solidFill>
            <a:schemeClr val="bg1"/>
          </a:solidFill>
          <a:latin typeface="Arial" pitchFamily="34" charset="0"/>
          <a:ea typeface="黑体" pitchFamily="49" charset="-122"/>
        </a:defRPr>
      </a:lvl8pPr>
      <a:lvl9pPr marL="1828800" algn="l" rtl="0" eaLnBrk="0" fontAlgn="base" hangingPunct="0">
        <a:spcBef>
          <a:spcPct val="0"/>
        </a:spcBef>
        <a:spcAft>
          <a:spcPct val="0"/>
        </a:spcAft>
        <a:defRPr sz="3200">
          <a:solidFill>
            <a:schemeClr val="bg1"/>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ctrTitle" idx="4294967295"/>
          </p:nvPr>
        </p:nvSpPr>
        <p:spPr>
          <a:xfrm>
            <a:off x="533400" y="914400"/>
            <a:ext cx="8077200" cy="5638800"/>
          </a:xfrm>
        </p:spPr>
        <p:txBody>
          <a:bodyPr/>
          <a:lstStyle/>
          <a:p>
            <a:pPr eaLnBrk="1" hangingPunct="1"/>
            <a:r>
              <a:rPr lang="zh-CN" altLang="en-US" b="0" dirty="0" smtClean="0">
                <a:solidFill>
                  <a:schemeClr val="accent2"/>
                </a:solidFill>
                <a:latin typeface="华文新魏" pitchFamily="2" charset="-122"/>
                <a:ea typeface="华文新魏" pitchFamily="2" charset="-122"/>
              </a:rPr>
              <a:t/>
            </a:r>
            <a:br>
              <a:rPr lang="zh-CN" altLang="en-US" b="0" dirty="0" smtClean="0">
                <a:solidFill>
                  <a:schemeClr val="accent2"/>
                </a:solidFill>
                <a:latin typeface="华文新魏" pitchFamily="2" charset="-122"/>
                <a:ea typeface="华文新魏" pitchFamily="2" charset="-122"/>
              </a:rPr>
            </a:br>
            <a:r>
              <a:rPr lang="zh-CN" altLang="en-US" b="0" dirty="0" smtClean="0">
                <a:solidFill>
                  <a:schemeClr val="accent2"/>
                </a:solidFill>
                <a:latin typeface="华文新魏" pitchFamily="2" charset="-122"/>
                <a:ea typeface="华文新魏" pitchFamily="2" charset="-122"/>
              </a:rPr>
              <a:t/>
            </a:r>
            <a:br>
              <a:rPr lang="zh-CN" altLang="en-US" b="0" dirty="0" smtClean="0">
                <a:solidFill>
                  <a:schemeClr val="accent2"/>
                </a:solidFill>
                <a:latin typeface="华文新魏" pitchFamily="2" charset="-122"/>
                <a:ea typeface="华文新魏" pitchFamily="2" charset="-122"/>
              </a:rPr>
            </a:br>
            <a:r>
              <a:rPr lang="zh-CN" altLang="en-US" sz="3600" b="0" dirty="0" smtClean="0">
                <a:solidFill>
                  <a:schemeClr val="accent2"/>
                </a:solidFill>
                <a:latin typeface="华文新魏" pitchFamily="2" charset="-122"/>
                <a:ea typeface="华文新魏" pitchFamily="2" charset="-122"/>
              </a:rPr>
              <a:t>第</a:t>
            </a:r>
            <a:r>
              <a:rPr lang="en-US" altLang="zh-CN" sz="3600" b="0" dirty="0" smtClean="0">
                <a:solidFill>
                  <a:schemeClr val="accent2"/>
                </a:solidFill>
                <a:latin typeface="华文新魏" pitchFamily="2" charset="-122"/>
                <a:ea typeface="华文新魏" pitchFamily="2" charset="-122"/>
              </a:rPr>
              <a:t>3</a:t>
            </a:r>
            <a:r>
              <a:rPr lang="zh-CN" altLang="en-US" sz="3600" b="0" dirty="0" smtClean="0">
                <a:solidFill>
                  <a:schemeClr val="accent2"/>
                </a:solidFill>
                <a:latin typeface="华文新魏" pitchFamily="2" charset="-122"/>
                <a:ea typeface="华文新魏" pitchFamily="2" charset="-122"/>
              </a:rPr>
              <a:t>章  文本编辑器</a:t>
            </a:r>
            <a:r>
              <a:rPr lang="en-US" altLang="zh-CN" sz="3600" b="0" dirty="0" smtClean="0">
                <a:solidFill>
                  <a:schemeClr val="accent2"/>
                </a:solidFill>
                <a:latin typeface="华文新魏" pitchFamily="2" charset="-122"/>
                <a:ea typeface="华文新魏" pitchFamily="2" charset="-122"/>
              </a:rPr>
              <a:t>vi</a:t>
            </a:r>
            <a:r>
              <a:rPr lang="zh-CN" altLang="en-US" sz="3600" b="0" dirty="0" smtClean="0">
                <a:solidFill>
                  <a:schemeClr val="accent2"/>
                </a:solidFill>
                <a:latin typeface="华文新魏" pitchFamily="2" charset="-122"/>
                <a:ea typeface="华文新魏" pitchFamily="2" charset="-122"/>
              </a:rPr>
              <a:t>的使用</a:t>
            </a:r>
            <a:r>
              <a:rPr lang="zh-CN" altLang="en-US" b="0" dirty="0" smtClean="0">
                <a:solidFill>
                  <a:schemeClr val="accent2"/>
                </a:solidFill>
                <a:latin typeface="华文新魏" pitchFamily="2" charset="-122"/>
                <a:ea typeface="华文新魏" pitchFamily="2" charset="-122"/>
              </a:rPr>
              <a:t/>
            </a:r>
            <a:br>
              <a:rPr lang="zh-CN" altLang="en-US" b="0" dirty="0" smtClean="0">
                <a:solidFill>
                  <a:schemeClr val="accent2"/>
                </a:solidFill>
                <a:latin typeface="华文新魏" pitchFamily="2" charset="-122"/>
                <a:ea typeface="华文新魏" pitchFamily="2" charset="-122"/>
              </a:rPr>
            </a:br>
            <a:r>
              <a:rPr lang="zh-CN" altLang="en-US" b="0" dirty="0" smtClean="0">
                <a:solidFill>
                  <a:schemeClr val="accent2"/>
                </a:solidFill>
                <a:latin typeface="华文新魏" pitchFamily="2" charset="-122"/>
                <a:ea typeface="华文新魏" pitchFamily="2" charset="-122"/>
              </a:rPr>
              <a:t/>
            </a:r>
            <a:br>
              <a:rPr lang="zh-CN" altLang="en-US" b="0" dirty="0" smtClean="0">
                <a:solidFill>
                  <a:schemeClr val="accent2"/>
                </a:solidFill>
                <a:latin typeface="华文新魏" pitchFamily="2" charset="-122"/>
                <a:ea typeface="华文新魏" pitchFamily="2" charset="-122"/>
              </a:rPr>
            </a:br>
            <a:r>
              <a:rPr lang="zh-CN" altLang="en-US" b="0" dirty="0" smtClean="0">
                <a:solidFill>
                  <a:schemeClr val="accent2"/>
                </a:solidFill>
                <a:latin typeface="华文新魏" pitchFamily="2" charset="-122"/>
                <a:ea typeface="华文新魏" pitchFamily="2" charset="-122"/>
              </a:rPr>
              <a:t/>
            </a:r>
            <a:br>
              <a:rPr lang="zh-CN" altLang="en-US" b="0" dirty="0" smtClean="0">
                <a:solidFill>
                  <a:schemeClr val="accent2"/>
                </a:solidFill>
                <a:latin typeface="华文新魏" pitchFamily="2" charset="-122"/>
                <a:ea typeface="华文新魏" pitchFamily="2" charset="-122"/>
              </a:rPr>
            </a:br>
            <a:endParaRPr lang="zh-CN" altLang="en-US" b="0" dirty="0" smtClean="0"/>
          </a:p>
        </p:txBody>
      </p:sp>
    </p:spTree>
    <p:extLst>
      <p:ext uri="{BB962C8B-B14F-4D97-AF65-F5344CB8AC3E}">
        <p14:creationId xmlns:p14="http://schemas.microsoft.com/office/powerpoint/2010/main" val="1553278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noChangeArrowheads="1"/>
          </p:cNvSpPr>
          <p:nvPr>
            <p:ph idx="1"/>
          </p:nvPr>
        </p:nvSpPr>
        <p:spPr>
          <a:xfrm>
            <a:off x="323850" y="479425"/>
            <a:ext cx="8582025" cy="5832475"/>
          </a:xfrm>
        </p:spPr>
        <p:txBody>
          <a:bodyPr>
            <a:normAutofit fontScale="92500" lnSpcReduction="10000"/>
          </a:bodyPr>
          <a:lstStyle/>
          <a:p>
            <a:pPr algn="just" eaLnBrk="1" hangingPunct="1"/>
            <a:r>
              <a:rPr lang="zh-CN" altLang="en-US" b="1" dirty="0" smtClean="0">
                <a:latin typeface="仿宋_GB2312" pitchFamily="49" charset="-122"/>
                <a:ea typeface="仿宋_GB2312" pitchFamily="49" charset="-122"/>
              </a:rPr>
              <a:t>使用</a:t>
            </a:r>
            <a:r>
              <a:rPr lang="en-US" altLang="zh-CN" b="1" dirty="0" smtClean="0">
                <a:latin typeface="仿宋_GB2312" pitchFamily="49" charset="-122"/>
                <a:ea typeface="仿宋_GB2312" pitchFamily="49" charset="-122"/>
              </a:rPr>
              <a:t>vi</a:t>
            </a:r>
            <a:r>
              <a:rPr lang="zh-CN" altLang="en-US" b="1" dirty="0" smtClean="0">
                <a:latin typeface="仿宋_GB2312" pitchFamily="49" charset="-122"/>
                <a:ea typeface="仿宋_GB2312" pitchFamily="49" charset="-122"/>
              </a:rPr>
              <a:t>编辑文档</a:t>
            </a:r>
          </a:p>
          <a:p>
            <a:pPr algn="just" eaLnBrk="1" hangingPunct="1"/>
            <a:r>
              <a:rPr lang="en-US" altLang="zh-CN" b="1" dirty="0" smtClean="0">
                <a:latin typeface="仿宋_GB2312" pitchFamily="49" charset="-122"/>
                <a:ea typeface="仿宋_GB2312" pitchFamily="49" charset="-122"/>
              </a:rPr>
              <a:t>1.</a:t>
            </a:r>
            <a:r>
              <a:rPr lang="zh-CN" altLang="en-US" b="1" dirty="0" smtClean="0">
                <a:latin typeface="仿宋_GB2312" pitchFamily="49" charset="-122"/>
                <a:ea typeface="仿宋_GB2312" pitchFamily="49" charset="-122"/>
              </a:rPr>
              <a:t>新建一个文档</a:t>
            </a:r>
          </a:p>
          <a:p>
            <a:pPr algn="just" eaLnBrk="1" hangingPunct="1">
              <a:lnSpc>
                <a:spcPts val="4200"/>
              </a:lnSpc>
              <a:spcBef>
                <a:spcPct val="0"/>
              </a:spcBef>
            </a:pPr>
            <a:r>
              <a:rPr lang="zh-CN" altLang="en-US" sz="2200" dirty="0" smtClean="0">
                <a:latin typeface="仿宋_GB2312" pitchFamily="49" charset="-122"/>
                <a:ea typeface="仿宋_GB2312" pitchFamily="49" charset="-122"/>
              </a:rPr>
              <a:t>      在</a:t>
            </a:r>
            <a:r>
              <a:rPr lang="en-US" altLang="zh-CN" sz="2200" dirty="0" smtClean="0">
                <a:latin typeface="仿宋_GB2312" pitchFamily="49" charset="-122"/>
                <a:ea typeface="仿宋_GB2312" pitchFamily="49" charset="-122"/>
              </a:rPr>
              <a:t>Linux</a:t>
            </a:r>
            <a:r>
              <a:rPr lang="zh-CN" altLang="en-US" sz="2200" dirty="0" smtClean="0">
                <a:latin typeface="仿宋_GB2312" pitchFamily="49" charset="-122"/>
                <a:ea typeface="仿宋_GB2312" pitchFamily="49" charset="-122"/>
              </a:rPr>
              <a:t>的终端命令主提示符下输入</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后可以打开其主界面，然后按下“</a:t>
            </a:r>
            <a:r>
              <a:rPr lang="en-US" altLang="zh-CN" sz="2200" b="1" dirty="0" smtClean="0">
                <a:solidFill>
                  <a:srgbClr val="FF0000"/>
                </a:solidFill>
                <a:latin typeface="仿宋_GB2312" pitchFamily="49" charset="-122"/>
                <a:ea typeface="仿宋_GB2312" pitchFamily="49" charset="-122"/>
              </a:rPr>
              <a:t>i</a:t>
            </a:r>
            <a:r>
              <a:rPr lang="en-US" altLang="zh-CN" sz="2200" dirty="0" smtClean="0">
                <a:latin typeface="仿宋_GB2312" pitchFamily="49" charset="-122"/>
                <a:ea typeface="仿宋_GB2312" pitchFamily="49" charset="-122"/>
              </a:rPr>
              <a:t>”</a:t>
            </a:r>
            <a:r>
              <a:rPr lang="zh-CN" altLang="en-US" sz="2200" dirty="0" smtClean="0">
                <a:latin typeface="仿宋_GB2312" pitchFamily="49" charset="-122"/>
                <a:ea typeface="仿宋_GB2312" pitchFamily="49" charset="-122"/>
              </a:rPr>
              <a:t>键，进入输入模式，然后输入文本，如图所示。可以使用</a:t>
            </a:r>
            <a:r>
              <a:rPr lang="en-US" altLang="zh-CN" sz="2200" b="1" dirty="0" smtClean="0">
                <a:solidFill>
                  <a:srgbClr val="FF0000"/>
                </a:solidFill>
                <a:latin typeface="仿宋_GB2312" pitchFamily="49" charset="-122"/>
                <a:ea typeface="仿宋_GB2312" pitchFamily="49" charset="-122"/>
              </a:rPr>
              <a:t>Enter</a:t>
            </a:r>
            <a:r>
              <a:rPr lang="zh-CN" altLang="en-US" sz="2200" dirty="0" smtClean="0">
                <a:latin typeface="仿宋_GB2312" pitchFamily="49" charset="-122"/>
                <a:ea typeface="仿宋_GB2312" pitchFamily="49" charset="-122"/>
              </a:rPr>
              <a:t>键来换行，使用</a:t>
            </a:r>
            <a:r>
              <a:rPr lang="en-US" altLang="zh-CN" sz="2200" b="1" dirty="0" smtClean="0">
                <a:solidFill>
                  <a:srgbClr val="FF0000"/>
                </a:solidFill>
                <a:latin typeface="仿宋_GB2312" pitchFamily="49" charset="-122"/>
                <a:ea typeface="仿宋_GB2312" pitchFamily="49" charset="-122"/>
              </a:rPr>
              <a:t>Backspace</a:t>
            </a:r>
            <a:r>
              <a:rPr lang="zh-CN" altLang="en-US" sz="2200" dirty="0" smtClean="0">
                <a:latin typeface="仿宋_GB2312" pitchFamily="49" charset="-122"/>
                <a:ea typeface="仿宋_GB2312" pitchFamily="49" charset="-122"/>
              </a:rPr>
              <a:t>键删除前面的文字。文本输入完成以后，按下“</a:t>
            </a:r>
            <a:r>
              <a:rPr lang="en-US" altLang="zh-CN" sz="2200" b="1" dirty="0" smtClean="0">
                <a:solidFill>
                  <a:srgbClr val="FF0000"/>
                </a:solidFill>
                <a:latin typeface="仿宋_GB2312" pitchFamily="49" charset="-122"/>
                <a:ea typeface="仿宋_GB2312" pitchFamily="49" charset="-122"/>
              </a:rPr>
              <a:t>Esc</a:t>
            </a:r>
            <a:r>
              <a:rPr lang="en-US" altLang="zh-CN" sz="2200" dirty="0" smtClean="0">
                <a:latin typeface="仿宋_GB2312" pitchFamily="49" charset="-122"/>
                <a:ea typeface="仿宋_GB2312" pitchFamily="49" charset="-122"/>
              </a:rPr>
              <a:t>”</a:t>
            </a:r>
            <a:r>
              <a:rPr lang="zh-CN" altLang="en-US" sz="2200" dirty="0" smtClean="0">
                <a:latin typeface="仿宋_GB2312" pitchFamily="49" charset="-122"/>
                <a:ea typeface="仿宋_GB2312" pitchFamily="49" charset="-122"/>
              </a:rPr>
              <a:t>键切换到命令模式。</a:t>
            </a:r>
          </a:p>
          <a:p>
            <a:pPr algn="just" eaLnBrk="1" hangingPunct="1">
              <a:lnSpc>
                <a:spcPts val="4200"/>
              </a:lnSpc>
              <a:spcBef>
                <a:spcPct val="0"/>
              </a:spcBef>
            </a:pPr>
            <a:r>
              <a:rPr lang="zh-CN" altLang="en-US" sz="2200" dirty="0" smtClean="0">
                <a:latin typeface="仿宋_GB2312" pitchFamily="49" charset="-122"/>
                <a:ea typeface="仿宋_GB2312" pitchFamily="49" charset="-122"/>
              </a:rPr>
              <a:t>     为了保存输入的内容，在命令模式下输入“</a:t>
            </a:r>
            <a:r>
              <a:rPr lang="en-US" altLang="zh-CN" sz="2200" b="1" dirty="0" smtClean="0">
                <a:solidFill>
                  <a:srgbClr val="FF0000"/>
                </a:solidFill>
                <a:latin typeface="仿宋_GB2312" pitchFamily="49" charset="-122"/>
                <a:ea typeface="仿宋_GB2312" pitchFamily="49" charset="-122"/>
              </a:rPr>
              <a:t>:w </a:t>
            </a:r>
            <a:r>
              <a:rPr lang="en-US" altLang="zh-CN" sz="2200" b="1" dirty="0" err="1" smtClean="0">
                <a:solidFill>
                  <a:srgbClr val="000099"/>
                </a:solidFill>
                <a:latin typeface="仿宋_GB2312" pitchFamily="49" charset="-122"/>
                <a:ea typeface="仿宋_GB2312" pitchFamily="49" charset="-122"/>
              </a:rPr>
              <a:t>vi_test</a:t>
            </a:r>
            <a:r>
              <a:rPr lang="en-US" altLang="zh-CN" sz="2200" dirty="0" smtClean="0">
                <a:latin typeface="仿宋_GB2312" pitchFamily="49" charset="-122"/>
                <a:ea typeface="仿宋_GB2312" pitchFamily="49" charset="-122"/>
              </a:rPr>
              <a:t>”</a:t>
            </a:r>
            <a:r>
              <a:rPr lang="zh-CN" altLang="en-US" sz="2200" dirty="0" smtClean="0">
                <a:latin typeface="仿宋_GB2312" pitchFamily="49" charset="-122"/>
                <a:ea typeface="仿宋_GB2312" pitchFamily="49" charset="-122"/>
              </a:rPr>
              <a:t>，然后按</a:t>
            </a:r>
            <a:r>
              <a:rPr lang="en-US" altLang="zh-CN" sz="2200" dirty="0" smtClean="0">
                <a:latin typeface="仿宋_GB2312" pitchFamily="49" charset="-122"/>
                <a:ea typeface="仿宋_GB2312" pitchFamily="49" charset="-122"/>
              </a:rPr>
              <a:t>Enter</a:t>
            </a:r>
            <a:r>
              <a:rPr lang="zh-CN" altLang="en-US" sz="2200" dirty="0" smtClean="0">
                <a:latin typeface="仿宋_GB2312" pitchFamily="49" charset="-122"/>
                <a:ea typeface="仿宋_GB2312" pitchFamily="49" charset="-122"/>
              </a:rPr>
              <a:t>键，此时</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会新建一个</a:t>
            </a:r>
            <a:r>
              <a:rPr lang="en-US" altLang="zh-CN" sz="2200" dirty="0" err="1" smtClean="0">
                <a:latin typeface="仿宋_GB2312" pitchFamily="49" charset="-122"/>
                <a:ea typeface="仿宋_GB2312" pitchFamily="49" charset="-122"/>
              </a:rPr>
              <a:t>vi_test</a:t>
            </a:r>
            <a:r>
              <a:rPr lang="zh-CN" altLang="en-US" sz="2200" dirty="0" smtClean="0">
                <a:latin typeface="仿宋_GB2312" pitchFamily="49" charset="-122"/>
                <a:ea typeface="仿宋_GB2312" pitchFamily="49" charset="-122"/>
              </a:rPr>
              <a:t>文件，将文本区输入的内容写入该文件。</a:t>
            </a:r>
          </a:p>
          <a:p>
            <a:pPr algn="just" eaLnBrk="1" hangingPunct="1">
              <a:lnSpc>
                <a:spcPts val="4200"/>
              </a:lnSpc>
              <a:spcBef>
                <a:spcPct val="0"/>
              </a:spcBef>
            </a:pPr>
            <a:r>
              <a:rPr lang="zh-CN" altLang="en-US" sz="2200" dirty="0" smtClean="0">
                <a:latin typeface="仿宋_GB2312" pitchFamily="49" charset="-122"/>
                <a:ea typeface="仿宋_GB2312" pitchFamily="49" charset="-122"/>
              </a:rPr>
              <a:t>      在命令行模式下输入“</a:t>
            </a:r>
            <a:r>
              <a:rPr lang="en-US" altLang="zh-CN" sz="2200" b="1" dirty="0" smtClean="0">
                <a:solidFill>
                  <a:srgbClr val="FF0000"/>
                </a:solidFill>
                <a:latin typeface="仿宋_GB2312" pitchFamily="49" charset="-122"/>
                <a:ea typeface="仿宋_GB2312" pitchFamily="49" charset="-122"/>
              </a:rPr>
              <a:t>:q</a:t>
            </a:r>
            <a:r>
              <a:rPr lang="en-US" altLang="zh-CN" sz="2200" dirty="0" smtClean="0">
                <a:latin typeface="仿宋_GB2312" pitchFamily="49" charset="-122"/>
                <a:ea typeface="仿宋_GB2312" pitchFamily="49" charset="-122"/>
              </a:rPr>
              <a:t>”</a:t>
            </a:r>
            <a:r>
              <a:rPr lang="zh-CN" altLang="en-US" sz="2200" dirty="0" smtClean="0">
                <a:latin typeface="仿宋_GB2312" pitchFamily="49" charset="-122"/>
                <a:ea typeface="仿宋_GB2312" pitchFamily="49" charset="-122"/>
              </a:rPr>
              <a:t>（引号内的部分）并按</a:t>
            </a:r>
            <a:r>
              <a:rPr lang="en-US" altLang="zh-CN" sz="2200" dirty="0" smtClean="0">
                <a:latin typeface="仿宋_GB2312" pitchFamily="49" charset="-122"/>
                <a:ea typeface="仿宋_GB2312" pitchFamily="49" charset="-122"/>
              </a:rPr>
              <a:t>Enter</a:t>
            </a:r>
            <a:r>
              <a:rPr lang="zh-CN" altLang="en-US" sz="2200" dirty="0" smtClean="0">
                <a:latin typeface="仿宋_GB2312" pitchFamily="49" charset="-122"/>
                <a:ea typeface="仿宋_GB2312" pitchFamily="49" charset="-122"/>
              </a:rPr>
              <a:t>键，退出</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，并回到</a:t>
            </a:r>
            <a:r>
              <a:rPr lang="en-US" altLang="zh-CN" sz="2200" dirty="0" smtClean="0">
                <a:latin typeface="仿宋_GB2312" pitchFamily="49" charset="-122"/>
                <a:ea typeface="仿宋_GB2312" pitchFamily="49" charset="-122"/>
              </a:rPr>
              <a:t>shell</a:t>
            </a:r>
            <a:r>
              <a:rPr lang="zh-CN" altLang="en-US" sz="2200" dirty="0" smtClean="0">
                <a:latin typeface="仿宋_GB2312" pitchFamily="49" charset="-122"/>
                <a:ea typeface="仿宋_GB2312" pitchFamily="49" charset="-122"/>
              </a:rPr>
              <a:t>命令提示符。</a:t>
            </a:r>
          </a:p>
        </p:txBody>
      </p:sp>
    </p:spTree>
    <p:extLst>
      <p:ext uri="{BB962C8B-B14F-4D97-AF65-F5344CB8AC3E}">
        <p14:creationId xmlns:p14="http://schemas.microsoft.com/office/powerpoint/2010/main" val="1625415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6632"/>
            <a:ext cx="516255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2847975"/>
            <a:ext cx="600075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700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395288" y="692150"/>
            <a:ext cx="8566150" cy="4968875"/>
          </a:xfrm>
        </p:spPr>
        <p:txBody>
          <a:bodyPr/>
          <a:lstStyle/>
          <a:p>
            <a:pPr algn="just" eaLnBrk="1" hangingPunct="1"/>
            <a:r>
              <a:rPr lang="en-US" altLang="zh-CN" sz="2200" b="1" dirty="0" smtClean="0">
                <a:latin typeface="仿宋_GB2312" pitchFamily="49" charset="-122"/>
                <a:ea typeface="仿宋_GB2312" pitchFamily="49" charset="-122"/>
              </a:rPr>
              <a:t>2.打开一个文件</a:t>
            </a:r>
          </a:p>
          <a:p>
            <a:pPr algn="just" eaLnBrk="1" hangingPunct="1">
              <a:lnSpc>
                <a:spcPct val="160000"/>
              </a:lnSpc>
              <a:spcBef>
                <a:spcPct val="0"/>
              </a:spcBef>
            </a:pPr>
            <a:r>
              <a:rPr lang="en-US" altLang="zh-CN" sz="2200" dirty="0" smtClean="0">
                <a:latin typeface="仿宋_GB2312" pitchFamily="49" charset="-122"/>
                <a:ea typeface="仿宋_GB2312" pitchFamily="49" charset="-122"/>
              </a:rPr>
              <a:t>     </a:t>
            </a:r>
            <a:r>
              <a:rPr lang="en-US" altLang="zh-CN" sz="2200" dirty="0" err="1" smtClean="0">
                <a:latin typeface="仿宋_GB2312" pitchFamily="49" charset="-122"/>
                <a:ea typeface="仿宋_GB2312" pitchFamily="49" charset="-122"/>
              </a:rPr>
              <a:t>使用vi打开文件的方法很简单，在vi命令后面跟上文件名，然后按Enter键即可，如</a:t>
            </a:r>
            <a:r>
              <a:rPr lang="en-US" altLang="zh-CN" sz="2200" dirty="0" smtClean="0">
                <a:latin typeface="仿宋_GB2312" pitchFamily="49" charset="-122"/>
                <a:ea typeface="仿宋_GB2312" pitchFamily="49" charset="-122"/>
              </a:rPr>
              <a:t>：</a:t>
            </a:r>
          </a:p>
          <a:p>
            <a:pPr algn="just" eaLnBrk="1" hangingPunct="1">
              <a:lnSpc>
                <a:spcPct val="160000"/>
              </a:lnSpc>
              <a:spcBef>
                <a:spcPct val="0"/>
              </a:spcBef>
            </a:pPr>
            <a:r>
              <a:rPr lang="en-US" altLang="zh-CN" sz="2200" dirty="0" smtClean="0">
                <a:latin typeface="仿宋_GB2312" pitchFamily="49" charset="-122"/>
                <a:ea typeface="仿宋_GB2312" pitchFamily="49" charset="-122"/>
              </a:rPr>
              <a:t>[</a:t>
            </a:r>
            <a:r>
              <a:rPr lang="en-US" altLang="zh-CN" sz="2200" dirty="0" err="1" smtClean="0">
                <a:latin typeface="仿宋_GB2312" pitchFamily="49" charset="-122"/>
                <a:ea typeface="仿宋_GB2312" pitchFamily="49" charset="-122"/>
              </a:rPr>
              <a:t>root@myhost</a:t>
            </a:r>
            <a:r>
              <a:rPr lang="en-US" altLang="zh-CN" sz="2200" dirty="0" smtClean="0">
                <a:latin typeface="仿宋_GB2312" pitchFamily="49" charset="-122"/>
                <a:ea typeface="仿宋_GB2312" pitchFamily="49" charset="-122"/>
              </a:rPr>
              <a:t> root]# </a:t>
            </a:r>
            <a:r>
              <a:rPr lang="en-US" altLang="zh-CN" sz="2200" b="1" dirty="0" smtClean="0">
                <a:solidFill>
                  <a:srgbClr val="800000"/>
                </a:solidFill>
                <a:latin typeface="仿宋_GB2312" pitchFamily="49" charset="-122"/>
                <a:ea typeface="仿宋_GB2312" pitchFamily="49" charset="-122"/>
              </a:rPr>
              <a:t>vi </a:t>
            </a:r>
            <a:r>
              <a:rPr lang="en-US" altLang="zh-CN" sz="2200" b="1" dirty="0" err="1" smtClean="0">
                <a:solidFill>
                  <a:srgbClr val="000099"/>
                </a:solidFill>
                <a:latin typeface="仿宋_GB2312" pitchFamily="49" charset="-122"/>
                <a:ea typeface="仿宋_GB2312" pitchFamily="49" charset="-122"/>
              </a:rPr>
              <a:t>vi_test</a:t>
            </a:r>
            <a:endParaRPr lang="en-US" altLang="zh-CN" sz="2200" b="1" dirty="0" smtClean="0">
              <a:solidFill>
                <a:srgbClr val="000099"/>
              </a:solidFill>
              <a:latin typeface="仿宋_GB2312" pitchFamily="49" charset="-122"/>
              <a:ea typeface="仿宋_GB2312" pitchFamily="49" charset="-122"/>
            </a:endParaRPr>
          </a:p>
          <a:p>
            <a:pPr algn="just" eaLnBrk="1" hangingPunct="1">
              <a:lnSpc>
                <a:spcPct val="160000"/>
              </a:lnSpc>
              <a:spcBef>
                <a:spcPct val="0"/>
              </a:spcBef>
            </a:pPr>
            <a:r>
              <a:rPr lang="en-US" altLang="zh-CN" sz="2200" dirty="0" smtClean="0">
                <a:latin typeface="仿宋_GB2312" pitchFamily="49" charset="-122"/>
                <a:ea typeface="仿宋_GB2312" pitchFamily="49" charset="-122"/>
              </a:rPr>
              <a:t>     由于没有指定路径，vi程序在默认的路径，即当前目录中查找vi_test，用户也可以为其指定路径。如果vi_test文件不存在，此时会新建一个vi_test文件。如果vi_test确实存在，就会被读入缓冲区，并在屏幕上显示出来，如图。</a:t>
            </a:r>
          </a:p>
        </p:txBody>
      </p:sp>
    </p:spTree>
    <p:extLst>
      <p:ext uri="{BB962C8B-B14F-4D97-AF65-F5344CB8AC3E}">
        <p14:creationId xmlns:p14="http://schemas.microsoft.com/office/powerpoint/2010/main" val="2642813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blinds(horizontal)">
                                      <p:cBhvr>
                                        <p:cTn id="7" dur="500"/>
                                        <p:tgtEl>
                                          <p:spTgt spid="1638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386">
                                            <p:txEl>
                                              <p:pRg st="1" end="1"/>
                                            </p:txEl>
                                          </p:spTgt>
                                        </p:tgtEl>
                                        <p:attrNameLst>
                                          <p:attrName>style.visibility</p:attrName>
                                        </p:attrNameLst>
                                      </p:cBhvr>
                                      <p:to>
                                        <p:strVal val="visible"/>
                                      </p:to>
                                    </p:set>
                                    <p:animEffect transition="in" filter="blinds(horizontal)">
                                      <p:cBhvr>
                                        <p:cTn id="10" dur="500"/>
                                        <p:tgtEl>
                                          <p:spTgt spid="1638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386">
                                            <p:txEl>
                                              <p:pRg st="2" end="2"/>
                                            </p:txEl>
                                          </p:spTgt>
                                        </p:tgtEl>
                                        <p:attrNameLst>
                                          <p:attrName>style.visibility</p:attrName>
                                        </p:attrNameLst>
                                      </p:cBhvr>
                                      <p:to>
                                        <p:strVal val="visible"/>
                                      </p:to>
                                    </p:set>
                                    <p:animEffect transition="in" filter="blinds(horizontal)">
                                      <p:cBhvr>
                                        <p:cTn id="13" dur="500"/>
                                        <p:tgtEl>
                                          <p:spTgt spid="16386">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6386">
                                            <p:txEl>
                                              <p:pRg st="3" end="3"/>
                                            </p:txEl>
                                          </p:spTgt>
                                        </p:tgtEl>
                                        <p:attrNameLst>
                                          <p:attrName>style.visibility</p:attrName>
                                        </p:attrNameLst>
                                      </p:cBhvr>
                                      <p:to>
                                        <p:strVal val="visible"/>
                                      </p:to>
                                    </p:set>
                                    <p:animEffect transition="in" filter="blinds(horizontal)">
                                      <p:cBhvr>
                                        <p:cTn id="16" dur="500"/>
                                        <p:tgtEl>
                                          <p:spTgt spid="163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775" y="596900"/>
            <a:ext cx="6138863" cy="566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1880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noChangeArrowheads="1"/>
          </p:cNvSpPr>
          <p:nvPr>
            <p:ph idx="1"/>
          </p:nvPr>
        </p:nvSpPr>
        <p:spPr>
          <a:xfrm>
            <a:off x="322263" y="1125538"/>
            <a:ext cx="8281987" cy="1149350"/>
          </a:xfrm>
        </p:spPr>
        <p:txBody>
          <a:bodyPr>
            <a:normAutofit fontScale="70000" lnSpcReduction="20000"/>
          </a:bodyPr>
          <a:lstStyle/>
          <a:p>
            <a:pPr algn="just" eaLnBrk="1" hangingPunct="1"/>
            <a:r>
              <a:rPr lang="zh-CN" altLang="en-US" dirty="0" smtClean="0">
                <a:latin typeface="仿宋_GB2312" pitchFamily="49" charset="-122"/>
                <a:ea typeface="仿宋_GB2312" pitchFamily="49" charset="-122"/>
              </a:rPr>
              <a:t>      此时，会在底部的状态行显示“‘</a:t>
            </a:r>
            <a:r>
              <a:rPr lang="en-US" altLang="zh-CN" dirty="0" err="1" smtClean="0">
                <a:latin typeface="仿宋_GB2312" pitchFamily="49" charset="-122"/>
                <a:ea typeface="仿宋_GB2312" pitchFamily="49" charset="-122"/>
              </a:rPr>
              <a:t>vi_test</a:t>
            </a: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已转换</a:t>
            </a:r>
            <a:r>
              <a:rPr lang="en-US" altLang="zh-CN" dirty="0" smtClean="0">
                <a:latin typeface="仿宋_GB2312" pitchFamily="49" charset="-122"/>
                <a:ea typeface="仿宋_GB2312" pitchFamily="49" charset="-122"/>
              </a:rPr>
              <a:t>] 3L</a:t>
            </a:r>
            <a:r>
              <a:rPr lang="zh-CN" altLang="en-US" dirty="0" smtClean="0">
                <a:latin typeface="仿宋_GB2312" pitchFamily="49" charset="-122"/>
                <a:ea typeface="仿宋_GB2312" pitchFamily="49" charset="-122"/>
              </a:rPr>
              <a:t>，</a:t>
            </a:r>
            <a:r>
              <a:rPr lang="en-US" altLang="zh-CN" dirty="0" smtClean="0">
                <a:latin typeface="仿宋_GB2312" pitchFamily="49" charset="-122"/>
                <a:ea typeface="仿宋_GB2312" pitchFamily="49" charset="-122"/>
              </a:rPr>
              <a:t>105C”</a:t>
            </a:r>
            <a:r>
              <a:rPr lang="zh-CN" altLang="en-US" dirty="0" smtClean="0">
                <a:latin typeface="仿宋_GB2312" pitchFamily="49" charset="-122"/>
                <a:ea typeface="仿宋_GB2312" pitchFamily="49" charset="-122"/>
              </a:rPr>
              <a:t>，表示</a:t>
            </a:r>
            <a:r>
              <a:rPr lang="en-US" altLang="zh-CN" dirty="0" err="1" smtClean="0">
                <a:latin typeface="仿宋_GB2312" pitchFamily="49" charset="-122"/>
                <a:ea typeface="仿宋_GB2312" pitchFamily="49" charset="-122"/>
              </a:rPr>
              <a:t>vi_test</a:t>
            </a:r>
            <a:r>
              <a:rPr lang="zh-CN" altLang="en-US" dirty="0" smtClean="0">
                <a:latin typeface="仿宋_GB2312" pitchFamily="49" charset="-122"/>
                <a:ea typeface="仿宋_GB2312" pitchFamily="49" charset="-122"/>
              </a:rPr>
              <a:t>已被读入缓冲区，共</a:t>
            </a:r>
            <a:r>
              <a:rPr lang="en-US" altLang="zh-CN" dirty="0" smtClean="0">
                <a:latin typeface="仿宋_GB2312" pitchFamily="49" charset="-122"/>
                <a:ea typeface="仿宋_GB2312" pitchFamily="49" charset="-122"/>
              </a:rPr>
              <a:t>3</a:t>
            </a:r>
            <a:r>
              <a:rPr lang="zh-CN" altLang="en-US" dirty="0" smtClean="0">
                <a:latin typeface="仿宋_GB2312" pitchFamily="49" charset="-122"/>
                <a:ea typeface="仿宋_GB2312" pitchFamily="49" charset="-122"/>
              </a:rPr>
              <a:t>行</a:t>
            </a:r>
            <a:r>
              <a:rPr lang="en-US" altLang="zh-CN" dirty="0" smtClean="0">
                <a:latin typeface="仿宋_GB2312" pitchFamily="49" charset="-122"/>
                <a:ea typeface="仿宋_GB2312" pitchFamily="49" charset="-122"/>
              </a:rPr>
              <a:t>105</a:t>
            </a:r>
            <a:r>
              <a:rPr lang="zh-CN" altLang="en-US" dirty="0" smtClean="0">
                <a:latin typeface="仿宋_GB2312" pitchFamily="49" charset="-122"/>
                <a:ea typeface="仿宋_GB2312" pitchFamily="49" charset="-122"/>
              </a:rPr>
              <a:t>个字符。按下“</a:t>
            </a:r>
            <a:r>
              <a:rPr lang="en-US" altLang="zh-CN" dirty="0" smtClean="0">
                <a:latin typeface="仿宋_GB2312" pitchFamily="49" charset="-122"/>
                <a:ea typeface="仿宋_GB2312" pitchFamily="49" charset="-122"/>
              </a:rPr>
              <a:t>a”</a:t>
            </a:r>
            <a:r>
              <a:rPr lang="zh-CN" altLang="en-US" dirty="0" smtClean="0">
                <a:latin typeface="仿宋_GB2312" pitchFamily="49" charset="-122"/>
                <a:ea typeface="仿宋_GB2312" pitchFamily="49" charset="-122"/>
              </a:rPr>
              <a:t>键进入输入模式，底部的状态行显示如图所示。</a:t>
            </a:r>
            <a:endParaRPr lang="en-US" altLang="zh-CN" dirty="0" smtClean="0">
              <a:latin typeface="仿宋_GB2312" pitchFamily="49" charset="-122"/>
              <a:ea typeface="仿宋_GB2312" pitchFamily="49" charset="-122"/>
            </a:endParaRPr>
          </a:p>
        </p:txBody>
      </p:sp>
      <p:pic>
        <p:nvPicPr>
          <p:cNvPr id="19458" name="Picture 4" descr="3-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429000"/>
            <a:ext cx="55451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5"/>
          <p:cNvSpPr>
            <a:spLocks noChangeArrowheads="1"/>
          </p:cNvSpPr>
          <p:nvPr/>
        </p:nvSpPr>
        <p:spPr bwMode="auto">
          <a:xfrm>
            <a:off x="3563938" y="4437063"/>
            <a:ext cx="2017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p>
            <a:r>
              <a:rPr lang="en-US" altLang="zh-CN" sz="2000">
                <a:latin typeface="Arial" pitchFamily="34" charset="0"/>
              </a:rPr>
              <a:t>vi</a:t>
            </a:r>
            <a:r>
              <a:rPr lang="zh-CN" altLang="en-US" sz="2000">
                <a:latin typeface="Arial" pitchFamily="34" charset="0"/>
              </a:rPr>
              <a:t>底部的状态行 </a:t>
            </a:r>
          </a:p>
        </p:txBody>
      </p:sp>
      <p:sp>
        <p:nvSpPr>
          <p:cNvPr id="19460" name="Rectangle 6"/>
          <p:cNvSpPr>
            <a:spLocks noChangeArrowheads="1"/>
          </p:cNvSpPr>
          <p:nvPr/>
        </p:nvSpPr>
        <p:spPr bwMode="auto">
          <a:xfrm>
            <a:off x="395288" y="5211653"/>
            <a:ext cx="82073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anchor="ctr">
            <a:spAutoFit/>
          </a:bodyPr>
          <a:lstStyle/>
          <a:p>
            <a:r>
              <a:rPr lang="zh-CN" altLang="sv-SE" dirty="0">
                <a:latin typeface="仿宋_GB2312" pitchFamily="49" charset="-122"/>
                <a:ea typeface="仿宋_GB2312" pitchFamily="49" charset="-122"/>
              </a:rPr>
              <a:t>   如果用户此时按下的是“</a:t>
            </a:r>
            <a:r>
              <a:rPr lang="sv-SE" altLang="zh-CN" dirty="0">
                <a:latin typeface="仿宋_GB2312" pitchFamily="49" charset="-122"/>
                <a:ea typeface="仿宋_GB2312" pitchFamily="49" charset="-122"/>
              </a:rPr>
              <a:t>i”</a:t>
            </a:r>
            <a:r>
              <a:rPr lang="zh-CN" altLang="sv-SE" dirty="0">
                <a:latin typeface="仿宋_GB2312" pitchFamily="49" charset="-122"/>
                <a:ea typeface="仿宋_GB2312" pitchFamily="49" charset="-122"/>
              </a:rPr>
              <a:t>键，也会进入输入模式，但是这两种方式是有区别的：“</a:t>
            </a:r>
            <a:r>
              <a:rPr lang="sv-SE" altLang="zh-CN" dirty="0">
                <a:latin typeface="仿宋_GB2312" pitchFamily="49" charset="-122"/>
                <a:ea typeface="仿宋_GB2312" pitchFamily="49" charset="-122"/>
              </a:rPr>
              <a:t>a”</a:t>
            </a:r>
            <a:r>
              <a:rPr lang="zh-CN" altLang="sv-SE" dirty="0">
                <a:latin typeface="仿宋_GB2312" pitchFamily="49" charset="-122"/>
                <a:ea typeface="仿宋_GB2312" pitchFamily="49" charset="-122"/>
              </a:rPr>
              <a:t>表示在当前光标后面插入文字；“</a:t>
            </a:r>
            <a:r>
              <a:rPr lang="sv-SE" altLang="zh-CN" dirty="0">
                <a:latin typeface="仿宋_GB2312" pitchFamily="49" charset="-122"/>
                <a:ea typeface="仿宋_GB2312" pitchFamily="49" charset="-122"/>
              </a:rPr>
              <a:t>i”</a:t>
            </a:r>
            <a:r>
              <a:rPr lang="zh-CN" altLang="sv-SE" dirty="0">
                <a:latin typeface="仿宋_GB2312" pitchFamily="49" charset="-122"/>
                <a:ea typeface="仿宋_GB2312" pitchFamily="49" charset="-122"/>
              </a:rPr>
              <a:t>表示在当前光标</a:t>
            </a:r>
            <a:r>
              <a:rPr lang="zh-CN" altLang="sv-SE" dirty="0" smtClean="0">
                <a:latin typeface="仿宋_GB2312" pitchFamily="49" charset="-122"/>
                <a:ea typeface="仿宋_GB2312" pitchFamily="49" charset="-122"/>
              </a:rPr>
              <a:t>前面</a:t>
            </a:r>
            <a:r>
              <a:rPr lang="zh-CN" altLang="en-US" dirty="0" smtClean="0">
                <a:latin typeface="仿宋_GB2312" pitchFamily="49" charset="-122"/>
                <a:ea typeface="仿宋_GB2312" pitchFamily="49" charset="-122"/>
              </a:rPr>
              <a:t>插入</a:t>
            </a:r>
            <a:r>
              <a:rPr lang="zh-CN" altLang="sv-SE" dirty="0" smtClean="0">
                <a:latin typeface="仿宋_GB2312" pitchFamily="49" charset="-122"/>
                <a:ea typeface="仿宋_GB2312" pitchFamily="49" charset="-122"/>
              </a:rPr>
              <a:t>文字</a:t>
            </a:r>
            <a:r>
              <a:rPr lang="zh-CN" altLang="sv-SE" dirty="0">
                <a:latin typeface="仿宋_GB2312" pitchFamily="49" charset="-122"/>
                <a:ea typeface="仿宋_GB2312" pitchFamily="49" charset="-122"/>
              </a:rPr>
              <a:t>。 </a:t>
            </a:r>
          </a:p>
        </p:txBody>
      </p:sp>
    </p:spTree>
    <p:extLst>
      <p:ext uri="{BB962C8B-B14F-4D97-AF65-F5344CB8AC3E}">
        <p14:creationId xmlns:p14="http://schemas.microsoft.com/office/powerpoint/2010/main" val="2385486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p:cNvSpPr>
            <a:spLocks noGrp="1" noChangeArrowheads="1"/>
          </p:cNvSpPr>
          <p:nvPr>
            <p:ph idx="1"/>
          </p:nvPr>
        </p:nvSpPr>
        <p:spPr>
          <a:xfrm>
            <a:off x="539750" y="908050"/>
            <a:ext cx="7848600" cy="4967288"/>
          </a:xfrm>
        </p:spPr>
        <p:txBody>
          <a:bodyPr>
            <a:normAutofit fontScale="85000" lnSpcReduction="10000"/>
          </a:bodyPr>
          <a:lstStyle/>
          <a:p>
            <a:pPr algn="just" eaLnBrk="1" hangingPunct="1"/>
            <a:r>
              <a:rPr lang="en-US" altLang="zh-CN" b="1" smtClean="0">
                <a:latin typeface="仿宋_GB2312" pitchFamily="49" charset="-122"/>
                <a:ea typeface="仿宋_GB2312" pitchFamily="49" charset="-122"/>
              </a:rPr>
              <a:t>3.</a:t>
            </a:r>
            <a:r>
              <a:rPr lang="zh-CN" altLang="en-US" b="1" smtClean="0">
                <a:latin typeface="仿宋_GB2312" pitchFamily="49" charset="-122"/>
                <a:ea typeface="仿宋_GB2312" pitchFamily="49" charset="-122"/>
              </a:rPr>
              <a:t>打开多个文件</a:t>
            </a:r>
          </a:p>
          <a:p>
            <a:pPr algn="just" eaLnBrk="1" hangingPunct="1"/>
            <a:r>
              <a:rPr lang="en-US" altLang="zh-CN" smtClean="0">
                <a:latin typeface="仿宋_GB2312" pitchFamily="49" charset="-122"/>
                <a:ea typeface="仿宋_GB2312" pitchFamily="49" charset="-122"/>
              </a:rPr>
              <a:t>     vi</a:t>
            </a:r>
            <a:r>
              <a:rPr lang="zh-CN" altLang="en-US" smtClean="0">
                <a:latin typeface="仿宋_GB2312" pitchFamily="49" charset="-122"/>
                <a:ea typeface="仿宋_GB2312" pitchFamily="49" charset="-122"/>
              </a:rPr>
              <a:t>能够在同一个窗口中一次打开多个文件，打开多个文件的方法是在终端的命令主提示符下输入：</a:t>
            </a:r>
          </a:p>
          <a:p>
            <a:pPr algn="just" eaLnBrk="1" hangingPunct="1"/>
            <a:r>
              <a:rPr lang="en-US" altLang="zh-CN" smtClean="0">
                <a:latin typeface="仿宋_GB2312" pitchFamily="49" charset="-122"/>
                <a:ea typeface="仿宋_GB2312" pitchFamily="49" charset="-122"/>
              </a:rPr>
              <a:t>[root@myhost root]# </a:t>
            </a:r>
            <a:r>
              <a:rPr lang="en-US" altLang="zh-CN" smtClean="0">
                <a:solidFill>
                  <a:srgbClr val="800000"/>
                </a:solidFill>
                <a:latin typeface="仿宋_GB2312" pitchFamily="49" charset="-122"/>
                <a:ea typeface="仿宋_GB2312" pitchFamily="49" charset="-122"/>
              </a:rPr>
              <a:t>vi  vi_file  vi_test</a:t>
            </a:r>
          </a:p>
          <a:p>
            <a:pPr algn="just" eaLnBrk="1" hangingPunct="1"/>
            <a:r>
              <a:rPr lang="zh-CN" altLang="en-US" smtClean="0">
                <a:latin typeface="仿宋_GB2312" pitchFamily="49" charset="-122"/>
                <a:ea typeface="仿宋_GB2312" pitchFamily="49" charset="-122"/>
              </a:rPr>
              <a:t>     在输入上述命令后按</a:t>
            </a:r>
            <a:r>
              <a:rPr lang="en-US" altLang="zh-CN" smtClean="0">
                <a:latin typeface="仿宋_GB2312" pitchFamily="49" charset="-122"/>
                <a:ea typeface="仿宋_GB2312" pitchFamily="49" charset="-122"/>
              </a:rPr>
              <a:t>Enter</a:t>
            </a:r>
            <a:r>
              <a:rPr lang="zh-CN" altLang="en-US" smtClean="0">
                <a:latin typeface="仿宋_GB2312" pitchFamily="49" charset="-122"/>
                <a:ea typeface="仿宋_GB2312" pitchFamily="49" charset="-122"/>
              </a:rPr>
              <a:t>键，</a:t>
            </a:r>
            <a:r>
              <a:rPr lang="en-US" altLang="zh-CN" smtClean="0">
                <a:latin typeface="仿宋_GB2312" pitchFamily="49" charset="-122"/>
                <a:ea typeface="仿宋_GB2312" pitchFamily="49" charset="-122"/>
              </a:rPr>
              <a:t>vi</a:t>
            </a:r>
            <a:r>
              <a:rPr lang="zh-CN" altLang="en-US" smtClean="0">
                <a:latin typeface="仿宋_GB2312" pitchFamily="49" charset="-122"/>
                <a:ea typeface="仿宋_GB2312" pitchFamily="49" charset="-122"/>
              </a:rPr>
              <a:t>将第一个文件</a:t>
            </a:r>
            <a:r>
              <a:rPr lang="en-US" altLang="zh-CN" smtClean="0">
                <a:latin typeface="仿宋_GB2312" pitchFamily="49" charset="-122"/>
                <a:ea typeface="仿宋_GB2312" pitchFamily="49" charset="-122"/>
              </a:rPr>
              <a:t>vi_file</a:t>
            </a:r>
            <a:r>
              <a:rPr lang="zh-CN" altLang="en-US" smtClean="0">
                <a:latin typeface="仿宋_GB2312" pitchFamily="49" charset="-122"/>
                <a:ea typeface="仿宋_GB2312" pitchFamily="49" charset="-122"/>
              </a:rPr>
              <a:t>读入缓冲区，用户可以在终端中输入“</a:t>
            </a:r>
            <a:r>
              <a:rPr lang="en-US" altLang="zh-CN" smtClean="0">
                <a:solidFill>
                  <a:srgbClr val="FF0000"/>
                </a:solidFill>
                <a:latin typeface="仿宋_GB2312" pitchFamily="49" charset="-122"/>
                <a:ea typeface="仿宋_GB2312" pitchFamily="49" charset="-122"/>
              </a:rPr>
              <a:t>:next</a:t>
            </a:r>
            <a:r>
              <a:rPr lang="en-US" altLang="zh-CN" smtClean="0">
                <a:latin typeface="仿宋_GB2312" pitchFamily="49" charset="-122"/>
                <a:ea typeface="仿宋_GB2312" pitchFamily="49" charset="-122"/>
              </a:rPr>
              <a:t>”</a:t>
            </a:r>
            <a:r>
              <a:rPr lang="zh-CN" altLang="en-US" smtClean="0">
                <a:latin typeface="仿宋_GB2312" pitchFamily="49" charset="-122"/>
                <a:ea typeface="仿宋_GB2312" pitchFamily="49" charset="-122"/>
              </a:rPr>
              <a:t>以编辑下一个文件，这里是</a:t>
            </a:r>
            <a:r>
              <a:rPr lang="en-US" altLang="zh-CN" smtClean="0">
                <a:latin typeface="仿宋_GB2312" pitchFamily="49" charset="-122"/>
                <a:ea typeface="仿宋_GB2312" pitchFamily="49" charset="-122"/>
              </a:rPr>
              <a:t>vi_test</a:t>
            </a:r>
            <a:r>
              <a:rPr lang="zh-CN" altLang="en-US" smtClean="0">
                <a:latin typeface="仿宋_GB2312" pitchFamily="49" charset="-122"/>
                <a:ea typeface="仿宋_GB2312" pitchFamily="49" charset="-122"/>
              </a:rPr>
              <a:t>。此时</a:t>
            </a:r>
            <a:r>
              <a:rPr lang="en-US" altLang="zh-CN" smtClean="0">
                <a:latin typeface="仿宋_GB2312" pitchFamily="49" charset="-122"/>
                <a:ea typeface="仿宋_GB2312" pitchFamily="49" charset="-122"/>
              </a:rPr>
              <a:t>vi</a:t>
            </a:r>
            <a:r>
              <a:rPr lang="zh-CN" altLang="en-US" smtClean="0">
                <a:latin typeface="仿宋_GB2312" pitchFamily="49" charset="-122"/>
                <a:ea typeface="仿宋_GB2312" pitchFamily="49" charset="-122"/>
              </a:rPr>
              <a:t>虽然同时打开了多个文件，但是某一时刻却只能编辑一个文件。在命令模式下输入“</a:t>
            </a:r>
            <a:r>
              <a:rPr lang="en-US" altLang="zh-CN" smtClean="0">
                <a:solidFill>
                  <a:srgbClr val="FF0000"/>
                </a:solidFill>
                <a:latin typeface="仿宋_GB2312" pitchFamily="49" charset="-122"/>
                <a:ea typeface="仿宋_GB2312" pitchFamily="49" charset="-122"/>
              </a:rPr>
              <a:t>:previous</a:t>
            </a:r>
            <a:r>
              <a:rPr lang="en-US" altLang="zh-CN" smtClean="0">
                <a:latin typeface="仿宋_GB2312" pitchFamily="49" charset="-122"/>
                <a:ea typeface="仿宋_GB2312" pitchFamily="49" charset="-122"/>
              </a:rPr>
              <a:t>”</a:t>
            </a:r>
            <a:r>
              <a:rPr lang="zh-CN" altLang="en-US" smtClean="0">
                <a:latin typeface="仿宋_GB2312" pitchFamily="49" charset="-122"/>
                <a:ea typeface="仿宋_GB2312" pitchFamily="49" charset="-122"/>
              </a:rPr>
              <a:t>或“</a:t>
            </a:r>
            <a:r>
              <a:rPr lang="en-US" altLang="zh-CN" smtClean="0">
                <a:solidFill>
                  <a:srgbClr val="FF0000"/>
                </a:solidFill>
                <a:latin typeface="仿宋_GB2312" pitchFamily="49" charset="-122"/>
                <a:ea typeface="仿宋_GB2312" pitchFamily="49" charset="-122"/>
              </a:rPr>
              <a:t>:prev</a:t>
            </a:r>
            <a:r>
              <a:rPr lang="en-US" altLang="zh-CN" smtClean="0">
                <a:latin typeface="仿宋_GB2312" pitchFamily="49" charset="-122"/>
                <a:ea typeface="仿宋_GB2312" pitchFamily="49" charset="-122"/>
              </a:rPr>
              <a:t>”</a:t>
            </a:r>
            <a:r>
              <a:rPr lang="zh-CN" altLang="en-US" smtClean="0">
                <a:latin typeface="仿宋_GB2312" pitchFamily="49" charset="-122"/>
                <a:ea typeface="仿宋_GB2312" pitchFamily="49" charset="-122"/>
              </a:rPr>
              <a:t>可以切换到前一个文件</a:t>
            </a:r>
            <a:r>
              <a:rPr lang="zh-CN" altLang="en-US" smtClean="0">
                <a:latin typeface="-보람B" pitchFamily="18" charset="-127"/>
                <a:ea typeface="-보람B" pitchFamily="18" charset="-127"/>
              </a:rPr>
              <a:t>。</a:t>
            </a:r>
            <a:endParaRPr lang="en-US" altLang="zh-CN" smtClean="0">
              <a:latin typeface="-보람B" pitchFamily="18" charset="-127"/>
              <a:ea typeface="-보람B" pitchFamily="18" charset="-127"/>
            </a:endParaRPr>
          </a:p>
        </p:txBody>
      </p:sp>
    </p:spTree>
    <p:extLst>
      <p:ext uri="{BB962C8B-B14F-4D97-AF65-F5344CB8AC3E}">
        <p14:creationId xmlns:p14="http://schemas.microsoft.com/office/powerpoint/2010/main" val="3412086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noChangeArrowheads="1"/>
          </p:cNvSpPr>
          <p:nvPr>
            <p:ph idx="1"/>
          </p:nvPr>
        </p:nvSpPr>
        <p:spPr>
          <a:xfrm>
            <a:off x="395536" y="308587"/>
            <a:ext cx="7920037" cy="1655763"/>
          </a:xfrm>
        </p:spPr>
        <p:txBody>
          <a:bodyPr>
            <a:normAutofit fontScale="85000" lnSpcReduction="10000"/>
          </a:bodyPr>
          <a:lstStyle/>
          <a:p>
            <a:pPr algn="just" eaLnBrk="1" hangingPunct="1"/>
            <a:r>
              <a:rPr lang="en-US" altLang="zh-CN" dirty="0" smtClean="0">
                <a:latin typeface="仿宋_GB2312" pitchFamily="49" charset="-122"/>
                <a:ea typeface="仿宋_GB2312" pitchFamily="49" charset="-122"/>
              </a:rPr>
              <a:t>     vi</a:t>
            </a:r>
            <a:r>
              <a:rPr lang="zh-CN" altLang="en-US" dirty="0" smtClean="0">
                <a:latin typeface="仿宋_GB2312" pitchFamily="49" charset="-122"/>
                <a:ea typeface="仿宋_GB2312" pitchFamily="49" charset="-122"/>
              </a:rPr>
              <a:t>还可以在多个窗口中打开多个文件，如在终端命令主提示符下输入如下命令，打开如图所示的文本，不过需要给</a:t>
            </a:r>
            <a:r>
              <a:rPr lang="en-US" altLang="zh-CN" dirty="0" smtClean="0">
                <a:latin typeface="仿宋_GB2312" pitchFamily="49" charset="-122"/>
                <a:ea typeface="仿宋_GB2312" pitchFamily="49" charset="-122"/>
              </a:rPr>
              <a:t>vi</a:t>
            </a:r>
            <a:r>
              <a:rPr lang="zh-CN" altLang="en-US" dirty="0" smtClean="0">
                <a:latin typeface="仿宋_GB2312" pitchFamily="49" charset="-122"/>
                <a:ea typeface="仿宋_GB2312" pitchFamily="49" charset="-122"/>
              </a:rPr>
              <a:t>程序传递一个参数</a:t>
            </a:r>
            <a:r>
              <a:rPr lang="en-US" altLang="zh-CN" dirty="0" smtClean="0">
                <a:latin typeface="仿宋_GB2312" pitchFamily="49" charset="-122"/>
                <a:ea typeface="仿宋_GB2312" pitchFamily="49" charset="-122"/>
              </a:rPr>
              <a:t>-o</a:t>
            </a:r>
            <a:r>
              <a:rPr lang="zh-CN" altLang="en-US" dirty="0" smtClean="0">
                <a:latin typeface="仿宋_GB2312" pitchFamily="49" charset="-122"/>
                <a:ea typeface="仿宋_GB2312" pitchFamily="49" charset="-122"/>
              </a:rPr>
              <a:t>。 </a:t>
            </a:r>
          </a:p>
          <a:p>
            <a:pPr algn="just" eaLnBrk="1" hangingPunct="1"/>
            <a:r>
              <a:rPr lang="en-US" altLang="zh-CN" dirty="0" smtClean="0">
                <a:latin typeface="-보람B" pitchFamily="18" charset="-127"/>
                <a:ea typeface="-보람B" pitchFamily="18" charset="-127"/>
              </a:rPr>
              <a:t>[</a:t>
            </a:r>
            <a:r>
              <a:rPr lang="en-US" altLang="zh-CN" dirty="0" err="1" smtClean="0">
                <a:latin typeface="-보람B" pitchFamily="18" charset="-127"/>
                <a:ea typeface="-보람B" pitchFamily="18" charset="-127"/>
              </a:rPr>
              <a:t>root@myhost</a:t>
            </a:r>
            <a:r>
              <a:rPr lang="en-US" altLang="zh-CN" dirty="0" smtClean="0">
                <a:latin typeface="-보람B" pitchFamily="18" charset="-127"/>
                <a:ea typeface="-보람B" pitchFamily="18" charset="-127"/>
              </a:rPr>
              <a:t> root]# </a:t>
            </a:r>
            <a:r>
              <a:rPr lang="en-US" altLang="zh-CN" dirty="0" smtClean="0">
                <a:solidFill>
                  <a:srgbClr val="800000"/>
                </a:solidFill>
                <a:latin typeface="-보람B" pitchFamily="18" charset="-127"/>
                <a:ea typeface="-보람B" pitchFamily="18" charset="-127"/>
              </a:rPr>
              <a:t>vi  -o  </a:t>
            </a:r>
            <a:r>
              <a:rPr lang="en-US" altLang="zh-CN" dirty="0" err="1" smtClean="0">
                <a:solidFill>
                  <a:srgbClr val="800000"/>
                </a:solidFill>
                <a:latin typeface="-보람B" pitchFamily="18" charset="-127"/>
                <a:ea typeface="-보람B" pitchFamily="18" charset="-127"/>
              </a:rPr>
              <a:t>vi</a:t>
            </a:r>
            <a:r>
              <a:rPr lang="en-US" altLang="zh-CN" dirty="0" err="1" smtClean="0">
                <a:solidFill>
                  <a:srgbClr val="800000"/>
                </a:solidFill>
                <a:ea typeface="-보람B" pitchFamily="18" charset="-127"/>
              </a:rPr>
              <a:t>_</a:t>
            </a:r>
            <a:r>
              <a:rPr lang="en-US" altLang="zh-CN" dirty="0" err="1" smtClean="0">
                <a:solidFill>
                  <a:srgbClr val="800000"/>
                </a:solidFill>
                <a:latin typeface="-보람B" pitchFamily="18" charset="-127"/>
                <a:ea typeface="-보람B" pitchFamily="18" charset="-127"/>
              </a:rPr>
              <a:t>file</a:t>
            </a:r>
            <a:r>
              <a:rPr lang="en-US" altLang="zh-CN" dirty="0" smtClean="0">
                <a:solidFill>
                  <a:srgbClr val="800000"/>
                </a:solidFill>
                <a:latin typeface="-보람B" pitchFamily="18" charset="-127"/>
                <a:ea typeface="-보람B" pitchFamily="18" charset="-127"/>
              </a:rPr>
              <a:t>  </a:t>
            </a:r>
            <a:r>
              <a:rPr lang="en-US" altLang="zh-CN" dirty="0" err="1" smtClean="0">
                <a:solidFill>
                  <a:srgbClr val="800000"/>
                </a:solidFill>
                <a:latin typeface="-보람B" pitchFamily="18" charset="-127"/>
                <a:ea typeface="-보람B" pitchFamily="18" charset="-127"/>
              </a:rPr>
              <a:t>vi</a:t>
            </a:r>
            <a:r>
              <a:rPr lang="en-US" altLang="zh-CN" dirty="0" err="1" smtClean="0">
                <a:solidFill>
                  <a:srgbClr val="800000"/>
                </a:solidFill>
                <a:ea typeface="-보람B" pitchFamily="18" charset="-127"/>
              </a:rPr>
              <a:t>_</a:t>
            </a:r>
            <a:r>
              <a:rPr lang="en-US" altLang="zh-CN" dirty="0" err="1" smtClean="0">
                <a:solidFill>
                  <a:srgbClr val="800000"/>
                </a:solidFill>
                <a:latin typeface="-보람B" pitchFamily="18" charset="-127"/>
                <a:ea typeface="-보람B" pitchFamily="18" charset="-127"/>
              </a:rPr>
              <a:t>test</a:t>
            </a:r>
            <a:endParaRPr lang="en-US" altLang="zh-CN" dirty="0" smtClean="0">
              <a:solidFill>
                <a:srgbClr val="800000"/>
              </a:solidFill>
              <a:latin typeface="-보람B" pitchFamily="18" charset="-127"/>
              <a:ea typeface="-보람B" pitchFamily="18" charset="-127"/>
            </a:endParaRPr>
          </a:p>
          <a:p>
            <a:pPr algn="just" eaLnBrk="1" hangingPunct="1"/>
            <a:endParaRPr lang="en-US" altLang="zh-CN" dirty="0" smtClean="0">
              <a:latin typeface="-보람B" pitchFamily="18" charset="-127"/>
              <a:ea typeface="-보람B" pitchFamily="18" charset="-127"/>
            </a:endParaRPr>
          </a:p>
        </p:txBody>
      </p:sp>
      <p:sp>
        <p:nvSpPr>
          <p:cNvPr id="21506" name="Rectangle 4"/>
          <p:cNvSpPr>
            <a:spLocks noChangeArrowheads="1"/>
          </p:cNvSpPr>
          <p:nvPr/>
        </p:nvSpPr>
        <p:spPr bwMode="auto">
          <a:xfrm>
            <a:off x="683568" y="5805264"/>
            <a:ext cx="81327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a:spAutoFit/>
          </a:bodyPr>
          <a:lstStyle/>
          <a:p>
            <a:r>
              <a:rPr lang="zh-CN" altLang="en-US" dirty="0">
                <a:latin typeface="仿宋_GB2312" pitchFamily="49" charset="-122"/>
                <a:ea typeface="仿宋_GB2312" pitchFamily="49" charset="-122"/>
              </a:rPr>
              <a:t>   在这种模式下，有两个两条将屏幕分成上下两个部分，上半部分是</a:t>
            </a:r>
            <a:r>
              <a:rPr lang="en-US" altLang="zh-CN" dirty="0" err="1">
                <a:latin typeface="仿宋_GB2312" pitchFamily="49" charset="-122"/>
                <a:ea typeface="仿宋_GB2312" pitchFamily="49" charset="-122"/>
              </a:rPr>
              <a:t>vi_file</a:t>
            </a:r>
            <a:r>
              <a:rPr lang="zh-CN" altLang="en-US" dirty="0">
                <a:latin typeface="仿宋_GB2312" pitchFamily="49" charset="-122"/>
                <a:ea typeface="仿宋_GB2312" pitchFamily="49" charset="-122"/>
              </a:rPr>
              <a:t>文件，下半部分是</a:t>
            </a:r>
            <a:r>
              <a:rPr lang="en-US" altLang="zh-CN" dirty="0" err="1">
                <a:latin typeface="仿宋_GB2312" pitchFamily="49" charset="-122"/>
                <a:ea typeface="仿宋_GB2312" pitchFamily="49" charset="-122"/>
              </a:rPr>
              <a:t>vi_test</a:t>
            </a:r>
            <a:r>
              <a:rPr lang="zh-CN" altLang="en-US" dirty="0">
                <a:latin typeface="仿宋_GB2312" pitchFamily="49" charset="-122"/>
                <a:ea typeface="仿宋_GB2312" pitchFamily="49" charset="-122"/>
              </a:rPr>
              <a:t>文件，两条上显示对应的文件名。前面所讲的对于文件的操作对于打开多个文件同样适用。</a:t>
            </a:r>
          </a:p>
        </p:txBody>
      </p:sp>
      <p:pic>
        <p:nvPicPr>
          <p:cNvPr id="21507" name="Picture 5" descr="3-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988840"/>
            <a:ext cx="4968130" cy="367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8411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noChangeArrowheads="1"/>
          </p:cNvSpPr>
          <p:nvPr>
            <p:ph idx="1"/>
          </p:nvPr>
        </p:nvSpPr>
        <p:spPr>
          <a:xfrm>
            <a:off x="323528" y="1196752"/>
            <a:ext cx="8064500" cy="4967287"/>
          </a:xfrm>
        </p:spPr>
        <p:txBody>
          <a:bodyPr>
            <a:normAutofit fontScale="92500" lnSpcReduction="10000"/>
          </a:bodyPr>
          <a:lstStyle/>
          <a:p>
            <a:pPr algn="just" eaLnBrk="1" hangingPunct="1"/>
            <a:r>
              <a:rPr lang="en-US" altLang="zh-CN" b="1" dirty="0" smtClean="0">
                <a:latin typeface="仿宋_GB2312" pitchFamily="49" charset="-122"/>
                <a:ea typeface="仿宋_GB2312" pitchFamily="49" charset="-122"/>
              </a:rPr>
              <a:t>4.vi的撤销功能</a:t>
            </a:r>
          </a:p>
          <a:p>
            <a:pPr algn="just" eaLnBrk="1" hangingPunct="1"/>
            <a:r>
              <a:rPr lang="en-US" altLang="zh-CN" dirty="0" smtClean="0">
                <a:latin typeface="仿宋_GB2312" pitchFamily="49" charset="-122"/>
                <a:ea typeface="仿宋_GB2312" pitchFamily="49" charset="-122"/>
              </a:rPr>
              <a:t>     和很多基于图形的编辑器一样vi也提供撤销功能，对于一个编辑器来说，提供撤销功能是必要的。用户可以在命令模式下输入“:u”后按Enter键，就可以撤销上一次操作。</a:t>
            </a:r>
          </a:p>
          <a:p>
            <a:pPr algn="just" eaLnBrk="1" hangingPunct="1"/>
            <a:r>
              <a:rPr lang="en-US" altLang="zh-CN" dirty="0" smtClean="0">
                <a:latin typeface="仿宋_GB2312" pitchFamily="49" charset="-122"/>
                <a:ea typeface="仿宋_GB2312" pitchFamily="49" charset="-122"/>
              </a:rPr>
              <a:t>     在vi中，撤销功能每一次撤销的是自上次存盘到现在输入的内容，因此撤销能够恢复到最原始的状态，但是此时用户不能使用“:q”命令来退出vi，因为此时用户已经修改了缓冲区的内容。如果确实需要退出vi程序，可以使用在命令模式下“:q!”。</a:t>
            </a:r>
          </a:p>
          <a:p>
            <a:pPr algn="just" eaLnBrk="1" hangingPunct="1"/>
            <a:endParaRPr lang="en-US" altLang="zh-CN" dirty="0" smtClean="0">
              <a:latin typeface="-보람B" pitchFamily="18" charset="-127"/>
              <a:ea typeface="-보람B" pitchFamily="18" charset="-127"/>
            </a:endParaRPr>
          </a:p>
        </p:txBody>
      </p:sp>
    </p:spTree>
    <p:extLst>
      <p:ext uri="{BB962C8B-B14F-4D97-AF65-F5344CB8AC3E}">
        <p14:creationId xmlns:p14="http://schemas.microsoft.com/office/powerpoint/2010/main" val="314432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3"/>
          <p:cNvSpPr>
            <a:spLocks noGrp="1" noChangeArrowheads="1"/>
          </p:cNvSpPr>
          <p:nvPr>
            <p:ph idx="1"/>
          </p:nvPr>
        </p:nvSpPr>
        <p:spPr>
          <a:xfrm>
            <a:off x="611560" y="1096962"/>
            <a:ext cx="8281987" cy="5761038"/>
          </a:xfrm>
        </p:spPr>
        <p:txBody>
          <a:bodyPr/>
          <a:lstStyle/>
          <a:p>
            <a:pPr algn="just" eaLnBrk="1" hangingPunct="1"/>
            <a:r>
              <a:rPr lang="en-US" altLang="zh-CN" b="1" dirty="0" smtClean="0">
                <a:latin typeface="仿宋_GB2312" pitchFamily="49" charset="-122"/>
                <a:ea typeface="仿宋_GB2312" pitchFamily="49" charset="-122"/>
              </a:rPr>
              <a:t>5.移动光标</a:t>
            </a:r>
          </a:p>
          <a:p>
            <a:pPr algn="just" eaLnBrk="1" hangingPunct="1"/>
            <a:r>
              <a:rPr lang="en-US" altLang="zh-CN" sz="2200" dirty="0" smtClean="0">
                <a:latin typeface="仿宋_GB2312" pitchFamily="49" charset="-122"/>
                <a:ea typeface="仿宋_GB2312" pitchFamily="49" charset="-122"/>
              </a:rPr>
              <a:t>      光标所在的位置就是用户输入或删除时的位置。在vi中提供了多种移动光标的方法，主要利用方向键，也可使用键盘上vi定义的一些普通键。</a:t>
            </a:r>
          </a:p>
          <a:p>
            <a:pPr algn="just" eaLnBrk="1" hangingPunct="1"/>
            <a:r>
              <a:rPr lang="en-US" altLang="zh-CN" sz="2200" dirty="0" smtClean="0">
                <a:latin typeface="仿宋_GB2312" pitchFamily="49" charset="-122"/>
                <a:ea typeface="仿宋_GB2312" pitchFamily="49" charset="-122"/>
              </a:rPr>
              <a:t>1)</a:t>
            </a:r>
            <a:r>
              <a:rPr lang="en-US" altLang="zh-CN" sz="2200" dirty="0" err="1" smtClean="0">
                <a:latin typeface="仿宋_GB2312" pitchFamily="49" charset="-122"/>
                <a:ea typeface="仿宋_GB2312" pitchFamily="49" charset="-122"/>
              </a:rPr>
              <a:t>方向键</a:t>
            </a:r>
            <a:endParaRPr lang="en-US" altLang="zh-CN" sz="2200" dirty="0" smtClean="0">
              <a:latin typeface="仿宋_GB2312" pitchFamily="49" charset="-122"/>
              <a:ea typeface="仿宋_GB2312" pitchFamily="49" charset="-122"/>
            </a:endParaRPr>
          </a:p>
          <a:p>
            <a:pPr algn="just" eaLnBrk="1" hangingPunct="1"/>
            <a:r>
              <a:rPr lang="en-US" altLang="zh-CN" sz="2200" dirty="0" smtClean="0">
                <a:latin typeface="仿宋_GB2312" pitchFamily="49" charset="-122"/>
                <a:ea typeface="仿宋_GB2312" pitchFamily="49" charset="-122"/>
              </a:rPr>
              <a:t>     使用方向键是最基本的光标移动方法，大多数系统都支持光方向键。如果光标已经移动到了屏幕的尽头，用户再按下方向键时，就会听到系统的警告声，而光标在原地不动。</a:t>
            </a:r>
          </a:p>
          <a:p>
            <a:pPr algn="just" eaLnBrk="1" hangingPunct="1"/>
            <a:r>
              <a:rPr lang="en-US" altLang="zh-CN" sz="2200" dirty="0" smtClean="0">
                <a:latin typeface="仿宋_GB2312" pitchFamily="49" charset="-122"/>
                <a:ea typeface="仿宋_GB2312" pitchFamily="49" charset="-122"/>
              </a:rPr>
              <a:t>2)</a:t>
            </a:r>
            <a:r>
              <a:rPr lang="en-US" altLang="zh-CN" sz="2200" dirty="0" err="1" smtClean="0">
                <a:latin typeface="仿宋_GB2312" pitchFamily="49" charset="-122"/>
                <a:ea typeface="仿宋_GB2312" pitchFamily="49" charset="-122"/>
              </a:rPr>
              <a:t>其他键</a:t>
            </a:r>
            <a:endParaRPr lang="en-US" altLang="zh-CN" sz="2200" dirty="0" smtClean="0">
              <a:latin typeface="仿宋_GB2312" pitchFamily="49" charset="-122"/>
              <a:ea typeface="仿宋_GB2312" pitchFamily="49" charset="-122"/>
            </a:endParaRPr>
          </a:p>
          <a:p>
            <a:pPr algn="just" eaLnBrk="1" hangingPunct="1"/>
            <a:r>
              <a:rPr lang="en-US" altLang="zh-CN" sz="2200" dirty="0" smtClean="0">
                <a:latin typeface="仿宋_GB2312" pitchFamily="49" charset="-122"/>
                <a:ea typeface="仿宋_GB2312" pitchFamily="49" charset="-122"/>
              </a:rPr>
              <a:t>      </a:t>
            </a:r>
            <a:r>
              <a:rPr lang="en-US" altLang="zh-CN" sz="2200" dirty="0" err="1" smtClean="0">
                <a:latin typeface="仿宋_GB2312" pitchFamily="49" charset="-122"/>
                <a:ea typeface="仿宋_GB2312" pitchFamily="49" charset="-122"/>
              </a:rPr>
              <a:t>在命令模式下，vi还支持使用其他键来移动光标。在早期很多终端还没有方向键，因此，vi提供了一些普通按键来移动光标</a:t>
            </a:r>
            <a:r>
              <a:rPr lang="en-US" altLang="zh-CN" sz="2200" dirty="0" smtClean="0">
                <a:latin typeface="仿宋_GB2312" pitchFamily="49" charset="-122"/>
                <a:ea typeface="仿宋_GB2312" pitchFamily="49" charset="-122"/>
              </a:rPr>
              <a:t>。</a:t>
            </a:r>
          </a:p>
        </p:txBody>
      </p:sp>
    </p:spTree>
    <p:extLst>
      <p:ext uri="{BB962C8B-B14F-4D97-AF65-F5344CB8AC3E}">
        <p14:creationId xmlns:p14="http://schemas.microsoft.com/office/powerpoint/2010/main" val="1427552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p:cNvSpPr>
            <a:spLocks noGrp="1" noChangeArrowheads="1"/>
          </p:cNvSpPr>
          <p:nvPr>
            <p:ph type="body" sz="half" idx="1"/>
          </p:nvPr>
        </p:nvSpPr>
        <p:spPr>
          <a:xfrm>
            <a:off x="468313" y="476250"/>
            <a:ext cx="7753350" cy="473075"/>
          </a:xfrm>
        </p:spPr>
        <p:txBody>
          <a:bodyPr>
            <a:normAutofit fontScale="77500" lnSpcReduction="20000"/>
          </a:bodyPr>
          <a:lstStyle/>
          <a:p>
            <a:pPr marL="0" indent="0" algn="just" eaLnBrk="1" hangingPunct="1"/>
            <a:r>
              <a:rPr lang="zh-CN" altLang="en-US" smtClean="0">
                <a:latin typeface="仿宋_GB2312" pitchFamily="49" charset="-122"/>
                <a:ea typeface="仿宋_GB2312" pitchFamily="49" charset="-122"/>
              </a:rPr>
              <a:t>如表所示，其中列出了移动光标所用的按键及其作用。</a:t>
            </a:r>
            <a:endParaRPr lang="en-US" altLang="zh-CN" smtClean="0">
              <a:latin typeface="仿宋_GB2312" pitchFamily="49" charset="-122"/>
              <a:ea typeface="仿宋_GB2312" pitchFamily="49" charset="-122"/>
            </a:endParaRPr>
          </a:p>
        </p:txBody>
      </p:sp>
      <p:graphicFrame>
        <p:nvGraphicFramePr>
          <p:cNvPr id="223236" name="Group 4"/>
          <p:cNvGraphicFramePr>
            <a:graphicFrameLocks noGrp="1"/>
          </p:cNvGraphicFramePr>
          <p:nvPr>
            <p:ph sz="half" idx="1"/>
          </p:nvPr>
        </p:nvGraphicFramePr>
        <p:xfrm>
          <a:off x="755650" y="1557338"/>
          <a:ext cx="7488238" cy="4359278"/>
        </p:xfrm>
        <a:graphic>
          <a:graphicData uri="http://schemas.openxmlformats.org/drawingml/2006/table">
            <a:tbl>
              <a:tblPr/>
              <a:tblGrid>
                <a:gridCol w="2520950"/>
                <a:gridCol w="4967288"/>
              </a:tblGrid>
              <a:tr h="396298">
                <a:tc>
                  <a:txBody>
                    <a:bodyPr/>
                    <a:lstStyle/>
                    <a:p>
                      <a:pPr marL="342900" marR="0" lvl="0" indent="-342900" algn="ctr"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按 键</a:t>
                      </a:r>
                      <a:endParaRPr kumimoji="1" lang="zh-CN" altLang="en-US" sz="2000" b="0" i="0" u="none" strike="noStrike" cap="none" normalizeH="0" baseline="0" dirty="0" smtClean="0">
                        <a:ln>
                          <a:noFill/>
                        </a:ln>
                        <a:solidFill>
                          <a:schemeClr val="tx1"/>
                        </a:solidFill>
                        <a:effectLst/>
                        <a:latin typeface="굴림" pitchFamily="34" charset="-127"/>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spcBef>
                          <a:spcPct val="0"/>
                        </a:spcBef>
                        <a:spcAft>
                          <a:spcPct val="0"/>
                        </a:spcAft>
                        <a:buClrTx/>
                        <a:buSzTx/>
                        <a:buFontTx/>
                        <a:buNone/>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功  能</a:t>
                      </a:r>
                      <a:endParaRPr kumimoji="1" lang="zh-CN" altLang="en-US" sz="2000" b="0" i="0" u="none" strike="noStrike" cap="none" normalizeH="0" baseline="0" smtClean="0">
                        <a:ln>
                          <a:noFill/>
                        </a:ln>
                        <a:solidFill>
                          <a:schemeClr val="tx1"/>
                        </a:solidFill>
                        <a:effectLst/>
                        <a:latin typeface="굴림" pitchFamily="34" charset="-127"/>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342900" marR="0" lvl="0" indent="-342900" algn="ctr" defTabSz="914400" rtl="0" eaLnBrk="1" fontAlgn="base" latinLnBrk="1" hangingPunct="1">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仿宋_GB2312" pitchFamily="49" charset="-122"/>
                          <a:ea typeface="仿宋_GB2312" pitchFamily="49" charset="-122"/>
                        </a:rPr>
                        <a:t>h</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向左移动一个字符</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342900" marR="0" lvl="0" indent="-342900" algn="ctr" defTabSz="914400" rtl="0" eaLnBrk="1" fontAlgn="base" latinLnBrk="1" hangingPunct="1">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仿宋_GB2312" pitchFamily="49" charset="-122"/>
                          <a:ea typeface="仿宋_GB2312" pitchFamily="49" charset="-122"/>
                        </a:rPr>
                        <a:t>l</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向右移动一个字符</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342900" marR="0" lvl="0" indent="-34290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j</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向下移动一行</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342900" marR="0" lvl="0" indent="-34290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k</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向上移动一行</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342900" marR="0" lvl="0" indent="-34290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b</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将光标移动到当前单词的第一个字母</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342900" marR="0" lvl="0" indent="-34290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e</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将光标移动到当前单词的最后一个字母</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342900" marR="0" lvl="0" indent="-342900" algn="ctr" defTabSz="914400" rtl="0" eaLnBrk="1" fontAlgn="base" latinLnBrk="1" hangingPunct="1">
                        <a:spcBef>
                          <a:spcPct val="0"/>
                        </a:spcBef>
                        <a:spcAft>
                          <a:spcPct val="0"/>
                        </a:spcAft>
                        <a:buClrTx/>
                        <a:buSzTx/>
                        <a:buFontTx/>
                        <a:buNone/>
                      </a:pPr>
                      <a:r>
                        <a:rPr kumimoji="1" lang="zh-CN" altLang="en-US" sz="2000" b="0" i="0" u="none" strike="noStrike" cap="none" normalizeH="0" baseline="0" smtClean="0">
                          <a:ln>
                            <a:noFill/>
                          </a:ln>
                          <a:solidFill>
                            <a:schemeClr val="tx1"/>
                          </a:solidFill>
                          <a:effectLst/>
                          <a:latin typeface="仿宋_GB2312" pitchFamily="49" charset="-122"/>
                          <a:ea typeface="仿宋_GB2312" pitchFamily="49" charset="-122"/>
                        </a:rPr>
                        <a:t>空格</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光标向右移动一个字符</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342900" marR="0" lvl="0" indent="-34290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Backspace</a:t>
                      </a:r>
                      <a:r>
                        <a:rPr kumimoji="1" lang="zh-CN" altLang="en-US" sz="2000" b="0" i="0" u="none" strike="noStrike" cap="none" normalizeH="0" baseline="0" smtClean="0">
                          <a:ln>
                            <a:noFill/>
                          </a:ln>
                          <a:solidFill>
                            <a:schemeClr val="tx1"/>
                          </a:solidFill>
                          <a:effectLst/>
                          <a:latin typeface="仿宋_GB2312" pitchFamily="49" charset="-122"/>
                          <a:ea typeface="仿宋_GB2312" pitchFamily="49" charset="-122"/>
                        </a:rPr>
                        <a:t>（退格键）</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光标向左移动一个字符并删除字符</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342900" marR="0" lvl="0" indent="-34290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Enter</a:t>
                      </a:r>
                      <a:r>
                        <a:rPr kumimoji="1" lang="zh-CN" altLang="en-US" sz="2000" b="0" i="0" u="none" strike="noStrike" cap="none" normalizeH="0" baseline="0" smtClean="0">
                          <a:ln>
                            <a:noFill/>
                          </a:ln>
                          <a:solidFill>
                            <a:schemeClr val="tx1"/>
                          </a:solidFill>
                          <a:effectLst/>
                          <a:latin typeface="仿宋_GB2312" pitchFamily="49" charset="-122"/>
                          <a:ea typeface="仿宋_GB2312" pitchFamily="49" charset="-122"/>
                        </a:rPr>
                        <a:t>或</a:t>
                      </a: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将光标移动到下一行行首</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342900" marR="0" lvl="0" indent="-34290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a:t>
                      </a:r>
                      <a:r>
                        <a:rPr kumimoji="1" lang="zh-CN" altLang="en-US" sz="2000" b="0" i="0" u="none" strike="noStrike" cap="none" normalizeH="0" baseline="0" smtClean="0">
                          <a:ln>
                            <a:noFill/>
                          </a:ln>
                          <a:solidFill>
                            <a:schemeClr val="tx1"/>
                          </a:solidFill>
                          <a:effectLst/>
                          <a:latin typeface="仿宋_GB2312" pitchFamily="49" charset="-122"/>
                          <a:ea typeface="仿宋_GB2312" pitchFamily="49" charset="-122"/>
                        </a:rPr>
                        <a:t>（减号）</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将光标移动到上一行行首</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4616" name="Rectangle 42"/>
          <p:cNvSpPr>
            <a:spLocks noChangeArrowheads="1"/>
          </p:cNvSpPr>
          <p:nvPr/>
        </p:nvSpPr>
        <p:spPr bwMode="auto">
          <a:xfrm>
            <a:off x="3059113" y="1052513"/>
            <a:ext cx="3135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p>
            <a:r>
              <a:rPr lang="en-US" altLang="zh-CN" sz="2000">
                <a:latin typeface="仿宋_GB2312" pitchFamily="49" charset="-122"/>
                <a:ea typeface="仿宋_GB2312" pitchFamily="49" charset="-122"/>
              </a:rPr>
              <a:t>vi</a:t>
            </a:r>
            <a:r>
              <a:rPr lang="zh-CN" altLang="en-US" sz="2000">
                <a:latin typeface="仿宋_GB2312" pitchFamily="49" charset="-122"/>
                <a:ea typeface="仿宋_GB2312" pitchFamily="49" charset="-122"/>
              </a:rPr>
              <a:t>提供的移动光标的按键 </a:t>
            </a:r>
          </a:p>
        </p:txBody>
      </p:sp>
      <p:sp>
        <p:nvSpPr>
          <p:cNvPr id="24617" name="Text Box 43"/>
          <p:cNvSpPr txBox="1">
            <a:spLocks noChangeArrowheads="1"/>
          </p:cNvSpPr>
          <p:nvPr/>
        </p:nvSpPr>
        <p:spPr bwMode="auto">
          <a:xfrm>
            <a:off x="8388350" y="5876925"/>
            <a:ext cx="5048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a:spAutoFit/>
          </a:bodyPr>
          <a:lstStyle/>
          <a:p>
            <a:pPr>
              <a:spcBef>
                <a:spcPct val="50000"/>
              </a:spcBef>
            </a:pPr>
            <a:r>
              <a:rPr lang="zh-CN" altLang="en-US" sz="2000">
                <a:latin typeface="Arial" pitchFamily="34" charset="0"/>
              </a:rPr>
              <a:t>续表</a:t>
            </a:r>
          </a:p>
        </p:txBody>
      </p:sp>
    </p:spTree>
    <p:extLst>
      <p:ext uri="{BB962C8B-B14F-4D97-AF65-F5344CB8AC3E}">
        <p14:creationId xmlns:p14="http://schemas.microsoft.com/office/powerpoint/2010/main" val="3646570534"/>
      </p:ext>
    </p:extLst>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3"/>
          <p:cNvSpPr>
            <a:spLocks noGrp="1" noChangeArrowheads="1"/>
          </p:cNvSpPr>
          <p:nvPr>
            <p:ph idx="1"/>
          </p:nvPr>
        </p:nvSpPr>
        <p:spPr>
          <a:xfrm>
            <a:off x="250825" y="1268413"/>
            <a:ext cx="8569325" cy="4967287"/>
          </a:xfrm>
        </p:spPr>
        <p:txBody>
          <a:bodyPr/>
          <a:lstStyle/>
          <a:p>
            <a:pPr algn="just" eaLnBrk="1" hangingPunct="1"/>
            <a:r>
              <a:rPr lang="en-US" altLang="zh-CN" sz="2200" dirty="0" smtClean="0">
                <a:latin typeface="仿宋_GB2312" pitchFamily="49" charset="-122"/>
                <a:ea typeface="仿宋_GB2312" pitchFamily="49" charset="-122"/>
              </a:rPr>
              <a:t>      </a:t>
            </a:r>
            <a:r>
              <a:rPr lang="zh-CN" altLang="en-US" sz="2200" dirty="0" smtClean="0">
                <a:latin typeface="仿宋_GB2312" pitchFamily="49" charset="-122"/>
                <a:ea typeface="仿宋_GB2312" pitchFamily="49" charset="-122"/>
              </a:rPr>
              <a:t>编辑器是使用计算机的重要工具之一，</a:t>
            </a:r>
            <a:r>
              <a:rPr lang="en-US" altLang="zh-CN" sz="2200" dirty="0" smtClean="0">
                <a:latin typeface="仿宋_GB2312" pitchFamily="49" charset="-122"/>
                <a:ea typeface="仿宋_GB2312" pitchFamily="49" charset="-122"/>
              </a:rPr>
              <a:t>Linux</a:t>
            </a:r>
            <a:r>
              <a:rPr lang="zh-CN" altLang="en-US" sz="2200" dirty="0" smtClean="0">
                <a:latin typeface="仿宋_GB2312" pitchFamily="49" charset="-122"/>
                <a:ea typeface="仿宋_GB2312" pitchFamily="49" charset="-122"/>
              </a:rPr>
              <a:t>为了方便各种用户在不同的环境下使用，提供了一系列的编辑器，包括</a:t>
            </a:r>
            <a:r>
              <a:rPr lang="en-US" altLang="zh-CN" sz="2200" dirty="0" err="1" smtClean="0">
                <a:solidFill>
                  <a:srgbClr val="FF0000"/>
                </a:solidFill>
                <a:latin typeface="仿宋_GB2312" pitchFamily="49" charset="-122"/>
                <a:ea typeface="仿宋_GB2312" pitchFamily="49" charset="-122"/>
              </a:rPr>
              <a:t>gedit</a:t>
            </a:r>
            <a:r>
              <a:rPr lang="zh-CN" altLang="en-US" sz="2200" dirty="0" smtClean="0">
                <a:latin typeface="仿宋_GB2312" pitchFamily="49" charset="-122"/>
                <a:ea typeface="仿宋_GB2312" pitchFamily="49" charset="-122"/>
              </a:rPr>
              <a:t>、</a:t>
            </a:r>
            <a:r>
              <a:rPr lang="en-US" altLang="zh-CN" sz="2200" dirty="0" err="1" smtClean="0">
                <a:solidFill>
                  <a:srgbClr val="FF0000"/>
                </a:solidFill>
                <a:latin typeface="仿宋_GB2312" pitchFamily="49" charset="-122"/>
                <a:ea typeface="仿宋_GB2312" pitchFamily="49" charset="-122"/>
              </a:rPr>
              <a:t>emacs</a:t>
            </a:r>
            <a:r>
              <a:rPr lang="zh-CN" altLang="en-US" sz="2200" dirty="0" smtClean="0">
                <a:latin typeface="仿宋_GB2312" pitchFamily="49" charset="-122"/>
                <a:ea typeface="仿宋_GB2312" pitchFamily="49" charset="-122"/>
              </a:rPr>
              <a:t>和</a:t>
            </a:r>
            <a:r>
              <a:rPr lang="en-US" altLang="zh-CN" sz="2200" dirty="0" smtClean="0">
                <a:solidFill>
                  <a:srgbClr val="FF0000"/>
                </a:solidFill>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等，其中</a:t>
            </a:r>
            <a:r>
              <a:rPr lang="en-US" altLang="zh-CN" sz="2200" dirty="0" err="1" smtClean="0">
                <a:latin typeface="仿宋_GB2312" pitchFamily="49" charset="-122"/>
                <a:ea typeface="仿宋_GB2312" pitchFamily="49" charset="-122"/>
              </a:rPr>
              <a:t>gedit</a:t>
            </a:r>
            <a:r>
              <a:rPr lang="zh-CN" altLang="en-US" sz="2200" dirty="0" smtClean="0">
                <a:latin typeface="仿宋_GB2312" pitchFamily="49" charset="-122"/>
                <a:ea typeface="仿宋_GB2312" pitchFamily="49" charset="-122"/>
              </a:rPr>
              <a:t>和</a:t>
            </a:r>
            <a:r>
              <a:rPr lang="en-US" altLang="zh-CN" sz="2200" dirty="0" err="1" smtClean="0">
                <a:latin typeface="仿宋_GB2312" pitchFamily="49" charset="-122"/>
                <a:ea typeface="仿宋_GB2312" pitchFamily="49" charset="-122"/>
              </a:rPr>
              <a:t>emacs</a:t>
            </a:r>
            <a:r>
              <a:rPr lang="zh-CN" altLang="en-US" sz="2200" dirty="0" smtClean="0">
                <a:latin typeface="仿宋_GB2312" pitchFamily="49" charset="-122"/>
                <a:ea typeface="仿宋_GB2312" pitchFamily="49" charset="-122"/>
              </a:rPr>
              <a:t>是</a:t>
            </a:r>
            <a:r>
              <a:rPr lang="en-US" altLang="zh-CN" sz="2200" dirty="0" smtClean="0">
                <a:latin typeface="仿宋_GB2312" pitchFamily="49" charset="-122"/>
                <a:ea typeface="仿宋_GB2312" pitchFamily="49" charset="-122"/>
              </a:rPr>
              <a:t>X Window</a:t>
            </a:r>
            <a:r>
              <a:rPr lang="zh-CN" altLang="en-US" sz="2200" dirty="0" smtClean="0">
                <a:latin typeface="仿宋_GB2312" pitchFamily="49" charset="-122"/>
                <a:ea typeface="仿宋_GB2312" pitchFamily="49" charset="-122"/>
              </a:rPr>
              <a:t>下的编辑器，</a:t>
            </a:r>
            <a:r>
              <a:rPr lang="en-US" altLang="zh-CN" sz="2200" dirty="0" smtClean="0">
                <a:latin typeface="仿宋_GB2312" pitchFamily="49" charset="-122"/>
                <a:ea typeface="仿宋_GB2312" pitchFamily="49" charset="-122"/>
              </a:rPr>
              <a:t>vi </a:t>
            </a:r>
            <a:r>
              <a:rPr lang="zh-CN" altLang="en-US" sz="2200" dirty="0" smtClean="0">
                <a:latin typeface="仿宋_GB2312" pitchFamily="49" charset="-122"/>
                <a:ea typeface="仿宋_GB2312" pitchFamily="49" charset="-122"/>
              </a:rPr>
              <a:t>可以运行于命令行模式。目前使用人数最多的就是</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编辑器</a:t>
            </a:r>
            <a:r>
              <a:rPr lang="zh-CN" altLang="en-US" sz="2200" b="1" dirty="0" smtClean="0">
                <a:latin typeface="仿宋_GB2312" pitchFamily="49" charset="-122"/>
                <a:ea typeface="仿宋_GB2312" pitchFamily="49" charset="-122"/>
              </a:rPr>
              <a:t>。</a:t>
            </a:r>
          </a:p>
          <a:p>
            <a:pPr algn="just" eaLnBrk="1" hangingPunct="1"/>
            <a:endParaRPr lang="zh-CN" altLang="en-US" sz="2200" b="1" dirty="0" smtClean="0">
              <a:latin typeface="仿宋_GB2312" pitchFamily="49" charset="-122"/>
              <a:ea typeface="仿宋_GB2312" pitchFamily="49" charset="-122"/>
            </a:endParaRPr>
          </a:p>
          <a:p>
            <a:pPr algn="just" eaLnBrk="1" hangingPunct="1"/>
            <a:r>
              <a:rPr lang="zh-CN" altLang="en-US" sz="2200" dirty="0" smtClean="0">
                <a:latin typeface="仿宋_GB2312" pitchFamily="49" charset="-122"/>
                <a:ea typeface="仿宋_GB2312" pitchFamily="49" charset="-122"/>
              </a:rPr>
              <a:t>     </a:t>
            </a:r>
            <a:r>
              <a:rPr lang="en-US" altLang="zh-CN" sz="2200" dirty="0" smtClean="0">
                <a:latin typeface="仿宋_GB2312" pitchFamily="49" charset="-122"/>
                <a:ea typeface="仿宋_GB2312" pitchFamily="49" charset="-122"/>
              </a:rPr>
              <a:t>Linux</a:t>
            </a:r>
            <a:r>
              <a:rPr lang="zh-CN" altLang="en-US" sz="2200" dirty="0" smtClean="0">
                <a:latin typeface="仿宋_GB2312" pitchFamily="49" charset="-122"/>
                <a:ea typeface="仿宋_GB2312" pitchFamily="49" charset="-122"/>
              </a:rPr>
              <a:t>提供的全屏编辑器</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启动快，能够胜任所有的文本操作，使得用户的文本编辑更加轻松。在</a:t>
            </a:r>
            <a:r>
              <a:rPr lang="en-US" altLang="zh-CN" sz="2200" dirty="0" smtClean="0">
                <a:latin typeface="仿宋_GB2312" pitchFamily="49" charset="-122"/>
                <a:ea typeface="仿宋_GB2312" pitchFamily="49" charset="-122"/>
              </a:rPr>
              <a:t>Linux</a:t>
            </a:r>
            <a:r>
              <a:rPr lang="zh-CN" altLang="en-US" sz="2200" dirty="0" smtClean="0">
                <a:latin typeface="仿宋_GB2312" pitchFamily="49" charset="-122"/>
                <a:ea typeface="仿宋_GB2312" pitchFamily="49" charset="-122"/>
              </a:rPr>
              <a:t>操作系统中使用</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编辑器来处理文件的时候，会先将文件复制一份到内存缓冲区（</a:t>
            </a:r>
            <a:r>
              <a:rPr lang="en-US" altLang="zh-CN" sz="2200" dirty="0" smtClean="0">
                <a:latin typeface="仿宋_GB2312" pitchFamily="49" charset="-122"/>
                <a:ea typeface="仿宋_GB2312" pitchFamily="49" charset="-122"/>
              </a:rPr>
              <a:t>buffer</a:t>
            </a:r>
            <a:r>
              <a:rPr lang="zh-CN" altLang="en-US" sz="2200" dirty="0" smtClean="0">
                <a:latin typeface="仿宋_GB2312" pitchFamily="49" charset="-122"/>
                <a:ea typeface="仿宋_GB2312" pitchFamily="49" charset="-122"/>
              </a:rPr>
              <a:t>）。</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对文本文件的编辑都会首先直接修改缓冲区的内容，再使用</a:t>
            </a:r>
            <a:r>
              <a:rPr lang="en-US" altLang="zh-CN" sz="2200" dirty="0" smtClean="0">
                <a:latin typeface="仿宋_GB2312" pitchFamily="49" charset="-122"/>
                <a:ea typeface="仿宋_GB2312" pitchFamily="49" charset="-122"/>
              </a:rPr>
              <a:t>w</a:t>
            </a:r>
            <a:r>
              <a:rPr lang="zh-CN" altLang="en-US" sz="2200" dirty="0" smtClean="0">
                <a:latin typeface="仿宋_GB2312" pitchFamily="49" charset="-122"/>
                <a:ea typeface="仿宋_GB2312" pitchFamily="49" charset="-122"/>
              </a:rPr>
              <a:t>命令后，才将</a:t>
            </a:r>
            <a:r>
              <a:rPr lang="en-US" altLang="zh-CN" sz="2200" dirty="0" smtClean="0">
                <a:latin typeface="仿宋_GB2312" pitchFamily="49" charset="-122"/>
                <a:ea typeface="仿宋_GB2312" pitchFamily="49" charset="-122"/>
              </a:rPr>
              <a:t>buffer</a:t>
            </a:r>
            <a:r>
              <a:rPr lang="zh-CN" altLang="en-US" sz="2200" dirty="0" smtClean="0">
                <a:latin typeface="仿宋_GB2312" pitchFamily="49" charset="-122"/>
                <a:ea typeface="仿宋_GB2312" pitchFamily="49" charset="-122"/>
              </a:rPr>
              <a:t>中的内容回写到磁盘文件。</a:t>
            </a:r>
          </a:p>
        </p:txBody>
      </p:sp>
      <p:sp>
        <p:nvSpPr>
          <p:cNvPr id="7170" name="Rectangle 5"/>
          <p:cNvSpPr>
            <a:spLocks noGrp="1" noChangeArrowheads="1"/>
          </p:cNvSpPr>
          <p:nvPr>
            <p:ph type="title"/>
          </p:nvPr>
        </p:nvSpPr>
        <p:spPr>
          <a:xfrm>
            <a:off x="685800" y="333375"/>
            <a:ext cx="7772400" cy="874713"/>
          </a:xfrm>
        </p:spPr>
        <p:txBody>
          <a:bodyPr/>
          <a:lstStyle/>
          <a:p>
            <a:pPr eaLnBrk="1" hangingPunct="1"/>
            <a:r>
              <a:rPr lang="en-US" altLang="zh-CN" sz="2800" b="1" dirty="0" smtClean="0">
                <a:solidFill>
                  <a:schemeClr val="tx1"/>
                </a:solidFill>
                <a:latin typeface="仿宋_GB2312" pitchFamily="49" charset="-122"/>
                <a:ea typeface="仿宋_GB2312" pitchFamily="49" charset="-122"/>
              </a:rPr>
              <a:t>Vi(visual interface</a:t>
            </a:r>
            <a:r>
              <a:rPr lang="zh-CN" altLang="en-US" sz="2800" b="1" dirty="0" smtClean="0">
                <a:solidFill>
                  <a:schemeClr val="tx1"/>
                </a:solidFill>
                <a:latin typeface="仿宋_GB2312" pitchFamily="49" charset="-122"/>
                <a:ea typeface="仿宋_GB2312" pitchFamily="49" charset="-122"/>
              </a:rPr>
              <a:t>，可视化编辑器</a:t>
            </a:r>
            <a:r>
              <a:rPr lang="en-US" altLang="zh-CN" sz="2800" b="1" dirty="0" smtClean="0">
                <a:solidFill>
                  <a:schemeClr val="tx1"/>
                </a:solidFill>
                <a:latin typeface="仿宋_GB2312" pitchFamily="49" charset="-122"/>
                <a:ea typeface="仿宋_GB2312" pitchFamily="49" charset="-122"/>
              </a:rPr>
              <a:t>)</a:t>
            </a:r>
            <a:r>
              <a:rPr lang="zh-CN" altLang="en-US" sz="2800" b="1" dirty="0" smtClean="0">
                <a:solidFill>
                  <a:schemeClr val="tx1"/>
                </a:solidFill>
                <a:latin typeface="仿宋_GB2312" pitchFamily="49" charset="-122"/>
                <a:ea typeface="仿宋_GB2312" pitchFamily="49" charset="-122"/>
              </a:rPr>
              <a:t> </a:t>
            </a:r>
          </a:p>
        </p:txBody>
      </p:sp>
    </p:spTree>
    <p:extLst>
      <p:ext uri="{BB962C8B-B14F-4D97-AF65-F5344CB8AC3E}">
        <p14:creationId xmlns:p14="http://schemas.microsoft.com/office/powerpoint/2010/main" val="96818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4259" name="Group 3"/>
          <p:cNvGraphicFramePr>
            <a:graphicFrameLocks noGrp="1"/>
          </p:cNvGraphicFramePr>
          <p:nvPr>
            <p:ph sz="half" idx="1"/>
          </p:nvPr>
        </p:nvGraphicFramePr>
        <p:xfrm>
          <a:off x="1258888" y="1885950"/>
          <a:ext cx="6337300" cy="2773610"/>
        </p:xfrm>
        <a:graphic>
          <a:graphicData uri="http://schemas.openxmlformats.org/drawingml/2006/table">
            <a:tbl>
              <a:tblPr/>
              <a:tblGrid>
                <a:gridCol w="1655762"/>
                <a:gridCol w="4681538"/>
              </a:tblGrid>
              <a:tr h="396195">
                <a:tc>
                  <a:txBody>
                    <a:bodyPr/>
                    <a:lstStyle/>
                    <a:p>
                      <a:pPr marL="0" marR="0" lvl="0" indent="0" algn="ctr"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按 键</a:t>
                      </a:r>
                      <a:endPar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spcBef>
                          <a:spcPct val="0"/>
                        </a:spcBef>
                        <a:spcAft>
                          <a:spcPct val="0"/>
                        </a:spcAft>
                        <a:buClrTx/>
                        <a:buSzTx/>
                        <a:buFontTx/>
                        <a:buNone/>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功  能</a:t>
                      </a:r>
                      <a:endParaRPr kumimoji="1" lang="zh-CN" altLang="en-US" sz="2000" b="0" i="0" u="none" strike="noStrike" cap="none" normalizeH="0" baseline="0" smtClean="0">
                        <a:ln>
                          <a:noFill/>
                        </a:ln>
                        <a:solidFill>
                          <a:schemeClr val="tx1"/>
                        </a:solidFill>
                        <a:effectLst/>
                        <a:latin typeface="굴림" pitchFamily="34" charset="-127"/>
                        <a:ea typeface="宋体"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1" hangingPunct="1">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仿宋_GB2312" pitchFamily="49" charset="-122"/>
                          <a:ea typeface="仿宋_GB2312" pitchFamily="49" charset="-122"/>
                        </a:rPr>
                        <a:t>$</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将光标移动到当前行的行尾</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Shift+h</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将光标移动到屏幕的第一行</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Shift+m</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将光标移动到屏幕上中间的一行</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Shift+l</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将光标移动到屏幕上最后一行</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Ctrl+b</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将光标向下移动一屏</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Ctrl+f</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将光标向上移动一屏</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5627" name="Rectangle 29"/>
          <p:cNvSpPr>
            <a:spLocks noChangeArrowheads="1"/>
          </p:cNvSpPr>
          <p:nvPr/>
        </p:nvSpPr>
        <p:spPr bwMode="auto">
          <a:xfrm>
            <a:off x="2555875" y="981075"/>
            <a:ext cx="3887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anchor="ctr">
            <a:spAutoFit/>
          </a:bodyPr>
          <a:lstStyle/>
          <a:p>
            <a:r>
              <a:rPr lang="en-US" altLang="zh-CN" sz="2000">
                <a:latin typeface="仿宋_GB2312" pitchFamily="49" charset="-122"/>
                <a:ea typeface="仿宋_GB2312" pitchFamily="49" charset="-122"/>
              </a:rPr>
              <a:t>vi</a:t>
            </a:r>
            <a:r>
              <a:rPr lang="zh-CN" altLang="en-US" sz="2000">
                <a:latin typeface="仿宋_GB2312" pitchFamily="49" charset="-122"/>
                <a:ea typeface="仿宋_GB2312" pitchFamily="49" charset="-122"/>
              </a:rPr>
              <a:t>提供的移动光标的按键 </a:t>
            </a:r>
            <a:r>
              <a:rPr lang="en-US" altLang="zh-CN" sz="2000">
                <a:latin typeface="仿宋_GB2312" pitchFamily="49" charset="-122"/>
                <a:ea typeface="仿宋_GB2312" pitchFamily="49" charset="-122"/>
              </a:rPr>
              <a:t>(</a:t>
            </a:r>
            <a:r>
              <a:rPr lang="zh-CN" altLang="en-US" sz="2000">
                <a:latin typeface="仿宋_GB2312" pitchFamily="49" charset="-122"/>
                <a:ea typeface="仿宋_GB2312" pitchFamily="49" charset="-122"/>
              </a:rPr>
              <a:t>续表</a:t>
            </a:r>
            <a:r>
              <a:rPr lang="en-US" altLang="zh-CN" sz="2000">
                <a:latin typeface="仿宋_GB2312" pitchFamily="49" charset="-122"/>
                <a:ea typeface="仿宋_GB2312" pitchFamily="49" charset="-122"/>
              </a:rPr>
              <a:t>)</a:t>
            </a:r>
          </a:p>
        </p:txBody>
      </p:sp>
    </p:spTree>
    <p:extLst>
      <p:ext uri="{BB962C8B-B14F-4D97-AF65-F5344CB8AC3E}">
        <p14:creationId xmlns:p14="http://schemas.microsoft.com/office/powerpoint/2010/main" val="1887348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p:cNvSpPr>
            <a:spLocks noGrp="1" noChangeArrowheads="1"/>
          </p:cNvSpPr>
          <p:nvPr>
            <p:ph type="body" sz="half" idx="1"/>
          </p:nvPr>
        </p:nvSpPr>
        <p:spPr>
          <a:xfrm>
            <a:off x="539552" y="548680"/>
            <a:ext cx="7897813" cy="2201862"/>
          </a:xfrm>
        </p:spPr>
        <p:txBody>
          <a:bodyPr>
            <a:normAutofit fontScale="92500" lnSpcReduction="10000"/>
          </a:bodyPr>
          <a:lstStyle/>
          <a:p>
            <a:pPr marL="0" indent="0" algn="just" eaLnBrk="1" hangingPunct="1"/>
            <a:r>
              <a:rPr lang="en-US" altLang="zh-CN" b="1" dirty="0" smtClean="0">
                <a:latin typeface="仿宋_GB2312" pitchFamily="49" charset="-122"/>
                <a:ea typeface="仿宋_GB2312" pitchFamily="49" charset="-122"/>
              </a:rPr>
              <a:t>6.</a:t>
            </a:r>
            <a:r>
              <a:rPr lang="zh-CN" altLang="en-US" b="1" dirty="0" smtClean="0">
                <a:latin typeface="仿宋_GB2312" pitchFamily="49" charset="-122"/>
                <a:ea typeface="仿宋_GB2312" pitchFamily="49" charset="-122"/>
              </a:rPr>
              <a:t>删除和查找</a:t>
            </a:r>
          </a:p>
          <a:p>
            <a:pPr marL="0" indent="0" algn="just" eaLnBrk="1" hangingPunct="1"/>
            <a:r>
              <a:rPr lang="en-US" altLang="zh-CN" b="1" dirty="0" smtClean="0">
                <a:latin typeface="仿宋_GB2312" pitchFamily="49" charset="-122"/>
                <a:ea typeface="仿宋_GB2312" pitchFamily="49" charset="-122"/>
              </a:rPr>
              <a:t>(1)</a:t>
            </a:r>
            <a:r>
              <a:rPr lang="zh-CN" altLang="en-US" b="1" dirty="0" smtClean="0">
                <a:latin typeface="仿宋_GB2312" pitchFamily="49" charset="-122"/>
                <a:ea typeface="仿宋_GB2312" pitchFamily="49" charset="-122"/>
              </a:rPr>
              <a:t>删除</a:t>
            </a:r>
          </a:p>
          <a:p>
            <a:pPr marL="0" indent="0" algn="just" eaLnBrk="1" hangingPunct="1"/>
            <a:r>
              <a:rPr lang="zh-CN" altLang="en-US" sz="2200" dirty="0" smtClean="0">
                <a:latin typeface="仿宋_GB2312" pitchFamily="49" charset="-122"/>
                <a:ea typeface="仿宋_GB2312" pitchFamily="49" charset="-122"/>
              </a:rPr>
              <a:t>      在</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的输入模式下，用户可以使用</a:t>
            </a:r>
            <a:r>
              <a:rPr lang="en-US" altLang="zh-CN" sz="2200" dirty="0" smtClean="0">
                <a:latin typeface="仿宋_GB2312" pitchFamily="49" charset="-122"/>
                <a:ea typeface="仿宋_GB2312" pitchFamily="49" charset="-122"/>
              </a:rPr>
              <a:t>Backspace</a:t>
            </a:r>
            <a:r>
              <a:rPr lang="zh-CN" altLang="en-US" sz="2200" dirty="0" smtClean="0">
                <a:latin typeface="仿宋_GB2312" pitchFamily="49" charset="-122"/>
                <a:ea typeface="仿宋_GB2312" pitchFamily="49" charset="-122"/>
              </a:rPr>
              <a:t>（退格键）来删除光标前面的内容，还可以使用</a:t>
            </a:r>
            <a:r>
              <a:rPr lang="en-US" altLang="zh-CN" sz="2200" dirty="0" smtClean="0">
                <a:latin typeface="仿宋_GB2312" pitchFamily="49" charset="-122"/>
                <a:ea typeface="仿宋_GB2312" pitchFamily="49" charset="-122"/>
              </a:rPr>
              <a:t>delete</a:t>
            </a:r>
            <a:r>
              <a:rPr lang="zh-CN" altLang="en-US" sz="2200" dirty="0" smtClean="0">
                <a:latin typeface="仿宋_GB2312" pitchFamily="49" charset="-122"/>
                <a:ea typeface="仿宋_GB2312" pitchFamily="49" charset="-122"/>
              </a:rPr>
              <a:t>键来删除当前的字符。此外，在</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的命令模式下还提供了几个按键用来删除一个字符或进行整行删除，其热键及其功能如表所示。</a:t>
            </a:r>
          </a:p>
        </p:txBody>
      </p:sp>
      <p:graphicFrame>
        <p:nvGraphicFramePr>
          <p:cNvPr id="225284" name="Group 4"/>
          <p:cNvGraphicFramePr>
            <a:graphicFrameLocks noGrp="1"/>
          </p:cNvGraphicFramePr>
          <p:nvPr>
            <p:ph sz="half" idx="1"/>
          </p:nvPr>
        </p:nvGraphicFramePr>
        <p:xfrm>
          <a:off x="755650" y="4005263"/>
          <a:ext cx="7775575" cy="2286000"/>
        </p:xfrm>
        <a:graphic>
          <a:graphicData uri="http://schemas.openxmlformats.org/drawingml/2006/table">
            <a:tbl>
              <a:tblPr/>
              <a:tblGrid>
                <a:gridCol w="1657350"/>
                <a:gridCol w="6118225"/>
              </a:tblGrid>
              <a:tr h="325438">
                <a:tc>
                  <a:txBody>
                    <a:bodyPr/>
                    <a:lstStyle/>
                    <a:p>
                      <a:pPr marL="342900" marR="0" lvl="0" indent="-342900" algn="ctr"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按 键</a:t>
                      </a:r>
                      <a:endParaRPr kumimoji="1" lang="zh-CN" altLang="en-US" sz="2000" b="0" i="0" u="none" strike="noStrike" cap="none" normalizeH="0" baseline="0" dirty="0" smtClean="0">
                        <a:ln>
                          <a:noFill/>
                        </a:ln>
                        <a:solidFill>
                          <a:schemeClr val="tx1"/>
                        </a:solidFill>
                        <a:effectLst/>
                        <a:latin typeface="굴림" pitchFamily="34" charset="-127"/>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spcBef>
                          <a:spcPct val="0"/>
                        </a:spcBef>
                        <a:spcAft>
                          <a:spcPct val="0"/>
                        </a:spcAft>
                        <a:buClrTx/>
                        <a:buSzTx/>
                        <a:buFontTx/>
                        <a:buNone/>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功  能</a:t>
                      </a:r>
                      <a:endParaRPr kumimoji="1" lang="zh-CN" altLang="en-US" sz="2000" b="0" i="0" u="none" strike="noStrike" cap="none" normalizeH="0" baseline="0" smtClean="0">
                        <a:ln>
                          <a:noFill/>
                        </a:ln>
                        <a:solidFill>
                          <a:schemeClr val="tx1"/>
                        </a:solidFill>
                        <a:effectLst/>
                        <a:latin typeface="굴림" pitchFamily="34" charset="-127"/>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13">
                <a:tc>
                  <a:txBody>
                    <a:bodyPr/>
                    <a:lstStyle/>
                    <a:p>
                      <a:pPr marL="342900" marR="0" lvl="0" indent="-342900" algn="ctr" defTabSz="914400" rtl="0" eaLnBrk="1" fontAlgn="base" latinLnBrk="1" hangingPunct="1">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仿宋_GB2312" pitchFamily="49" charset="-122"/>
                          <a:ea typeface="仿宋_GB2312" pitchFamily="49" charset="-122"/>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删除当前光标所在的字符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13">
                <a:tc>
                  <a:txBody>
                    <a:bodyPr/>
                    <a:lstStyle/>
                    <a:p>
                      <a:pPr marL="342900" marR="0" lvl="0" indent="-342900" algn="ctr" defTabSz="914400" rtl="0" eaLnBrk="1" fontAlgn="base" latinLnBrk="1" hangingPunct="1">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仿宋_GB2312" pitchFamily="49" charset="-122"/>
                          <a:ea typeface="仿宋_GB2312" pitchFamily="49" charset="-122"/>
                        </a:rPr>
                        <a:t>d w</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删除光标所在单词字符至下一个单词开始的几个字符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342900" marR="0" lvl="0" indent="-34290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d $</a:t>
                      </a:r>
                      <a:r>
                        <a:rPr kumimoji="1" lang="zh-CN" altLang="en-US" sz="2000" b="0" i="0" u="none" strike="noStrike" cap="none" normalizeH="0" baseline="0" smtClean="0">
                          <a:ln>
                            <a:noFill/>
                          </a:ln>
                          <a:solidFill>
                            <a:schemeClr val="tx1"/>
                          </a:solidFill>
                          <a:effectLst/>
                          <a:latin typeface="仿宋_GB2312" pitchFamily="49" charset="-122"/>
                          <a:ea typeface="仿宋_GB2312" pitchFamily="49" charset="-122"/>
                        </a:rPr>
                        <a:t>或</a:t>
                      </a: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Shift+d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删除从当前光标至行尾的所有字符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13">
                <a:tc>
                  <a:txBody>
                    <a:bodyPr/>
                    <a:lstStyle/>
                    <a:p>
                      <a:pPr marL="342900" marR="0" lvl="0" indent="-34290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d 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删除光标所在的行</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646" name="Rectangle 24"/>
          <p:cNvSpPr>
            <a:spLocks noChangeArrowheads="1"/>
          </p:cNvSpPr>
          <p:nvPr/>
        </p:nvSpPr>
        <p:spPr bwMode="auto">
          <a:xfrm>
            <a:off x="3175000" y="3606800"/>
            <a:ext cx="2492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p>
            <a:r>
              <a:rPr lang="zh-CN" altLang="en-US" sz="2000">
                <a:latin typeface="仿宋_GB2312" pitchFamily="49" charset="-122"/>
                <a:ea typeface="仿宋_GB2312" pitchFamily="49" charset="-122"/>
              </a:rPr>
              <a:t> </a:t>
            </a:r>
            <a:r>
              <a:rPr lang="en-US" altLang="zh-CN" sz="2000">
                <a:latin typeface="仿宋_GB2312" pitchFamily="49" charset="-122"/>
                <a:ea typeface="仿宋_GB2312" pitchFamily="49" charset="-122"/>
              </a:rPr>
              <a:t>vi</a:t>
            </a:r>
            <a:r>
              <a:rPr lang="zh-CN" altLang="en-US" sz="2000">
                <a:latin typeface="仿宋_GB2312" pitchFamily="49" charset="-122"/>
                <a:ea typeface="仿宋_GB2312" pitchFamily="49" charset="-122"/>
              </a:rPr>
              <a:t>用于删除的热键 </a:t>
            </a:r>
          </a:p>
        </p:txBody>
      </p:sp>
    </p:spTree>
    <p:extLst>
      <p:ext uri="{BB962C8B-B14F-4D97-AF65-F5344CB8AC3E}">
        <p14:creationId xmlns:p14="http://schemas.microsoft.com/office/powerpoint/2010/main" val="347947753"/>
      </p:ext>
    </p:extLst>
  </p:cSld>
  <p:clrMapOvr>
    <a:masterClrMapping/>
  </p:clrMapOvr>
  <p:transition spd="med">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3"/>
          <p:cNvSpPr>
            <a:spLocks noGrp="1" noChangeArrowheads="1"/>
          </p:cNvSpPr>
          <p:nvPr>
            <p:ph type="body" sz="half" idx="1"/>
          </p:nvPr>
        </p:nvSpPr>
        <p:spPr>
          <a:xfrm>
            <a:off x="179512" y="1124744"/>
            <a:ext cx="8401050" cy="5945188"/>
          </a:xfrm>
        </p:spPr>
        <p:txBody>
          <a:bodyPr/>
          <a:lstStyle/>
          <a:p>
            <a:pPr marL="0" indent="0" algn="just" eaLnBrk="1" hangingPunct="1"/>
            <a:r>
              <a:rPr lang="en-US" altLang="zh-CN" sz="2000" smtClean="0">
                <a:latin typeface="仿宋_GB2312" pitchFamily="49" charset="-122"/>
                <a:ea typeface="仿宋_GB2312" pitchFamily="49" charset="-122"/>
              </a:rPr>
              <a:t>      表中所述的组合键，如dw表示先按下d键，再按下w键。此外，用户还可以在使用删除的组合键的时候指定要删除的行及字符的数量。其用法如下：</a:t>
            </a:r>
          </a:p>
          <a:p>
            <a:pPr marL="0" indent="0" algn="just" eaLnBrk="1" hangingPunct="1"/>
            <a:r>
              <a:rPr lang="en-US" altLang="zh-CN" sz="2000" smtClean="0">
                <a:latin typeface="仿宋_GB2312" pitchFamily="49" charset="-122"/>
                <a:ea typeface="仿宋_GB2312" pitchFamily="49" charset="-122"/>
              </a:rPr>
              <a:t>3 x：表示删除从当前光标所在位置开始，向后的3个字符。</a:t>
            </a:r>
          </a:p>
          <a:p>
            <a:pPr marL="0" indent="0" algn="just" eaLnBrk="1" hangingPunct="1"/>
            <a:r>
              <a:rPr lang="en-US" altLang="zh-CN" sz="2000" smtClean="0">
                <a:latin typeface="仿宋_GB2312" pitchFamily="49" charset="-122"/>
                <a:ea typeface="仿宋_GB2312" pitchFamily="49" charset="-122"/>
              </a:rPr>
              <a:t>4 d d：表示删除光标所在的行开始连续向后的4行。</a:t>
            </a:r>
          </a:p>
          <a:p>
            <a:pPr marL="0" indent="0" algn="just" eaLnBrk="1" hangingPunct="1"/>
            <a:r>
              <a:rPr lang="en-US" altLang="zh-CN" sz="2000" smtClean="0">
                <a:latin typeface="仿宋_GB2312" pitchFamily="49" charset="-122"/>
                <a:ea typeface="仿宋_GB2312" pitchFamily="49" charset="-122"/>
              </a:rPr>
              <a:t>      vi提供了以行号表示范围的删除方法，在命令模式下输入</a:t>
            </a:r>
            <a:r>
              <a:rPr lang="en-US" altLang="zh-CN" sz="2000" smtClean="0">
                <a:solidFill>
                  <a:srgbClr val="FF0000"/>
                </a:solidFill>
                <a:latin typeface="仿宋_GB2312" pitchFamily="49" charset="-122"/>
                <a:ea typeface="仿宋_GB2312" pitchFamily="49" charset="-122"/>
              </a:rPr>
              <a:t>set number</a:t>
            </a:r>
            <a:r>
              <a:rPr lang="en-US" altLang="zh-CN" sz="2000" smtClean="0">
                <a:latin typeface="仿宋_GB2312" pitchFamily="49" charset="-122"/>
                <a:ea typeface="仿宋_GB2312" pitchFamily="49" charset="-122"/>
              </a:rPr>
              <a:t>或</a:t>
            </a:r>
            <a:r>
              <a:rPr lang="en-US" altLang="zh-CN" sz="2000" smtClean="0">
                <a:solidFill>
                  <a:srgbClr val="FF0000"/>
                </a:solidFill>
                <a:latin typeface="仿宋_GB2312" pitchFamily="49" charset="-122"/>
                <a:ea typeface="仿宋_GB2312" pitchFamily="49" charset="-122"/>
              </a:rPr>
              <a:t>set nu</a:t>
            </a:r>
            <a:r>
              <a:rPr lang="en-US" altLang="zh-CN" sz="2000" smtClean="0">
                <a:latin typeface="仿宋_GB2312" pitchFamily="49" charset="-122"/>
                <a:ea typeface="仿宋_GB2312" pitchFamily="49" charset="-122"/>
              </a:rPr>
              <a:t>以显示行号，再按如下的语法输入删除命令：</a:t>
            </a:r>
          </a:p>
          <a:p>
            <a:pPr lvl="1" algn="just" eaLnBrk="1" hangingPunct="1">
              <a:buFontTx/>
              <a:buNone/>
            </a:pPr>
            <a:r>
              <a:rPr lang="en-US" altLang="zh-CN" sz="2000" smtClean="0">
                <a:solidFill>
                  <a:srgbClr val="800000"/>
                </a:solidFill>
                <a:latin typeface="仿宋_GB2312" pitchFamily="49" charset="-122"/>
                <a:ea typeface="仿宋_GB2312" pitchFamily="49" charset="-122"/>
              </a:rPr>
              <a:t>start_num,end_num d</a:t>
            </a:r>
          </a:p>
          <a:p>
            <a:pPr marL="0" indent="0" algn="just" eaLnBrk="1" hangingPunct="1"/>
            <a:r>
              <a:rPr lang="en-US" altLang="zh-CN" sz="2000" smtClean="0">
                <a:latin typeface="仿宋_GB2312" pitchFamily="49" charset="-122"/>
                <a:ea typeface="仿宋_GB2312" pitchFamily="49" charset="-122"/>
              </a:rPr>
              <a:t>其中start_num和end_num分别表示开始行号和结束行号，以start_num开始和end_num结束的行都将被删除。</a:t>
            </a:r>
          </a:p>
          <a:p>
            <a:pPr marL="0" indent="0" algn="just" eaLnBrk="1" hangingPunct="1"/>
            <a:r>
              <a:rPr lang="en-US" altLang="zh-CN" sz="2000" smtClean="0">
                <a:latin typeface="仿宋_GB2312" pitchFamily="49" charset="-122"/>
                <a:ea typeface="仿宋_GB2312" pitchFamily="49" charset="-122"/>
              </a:rPr>
              <a:t>例如，要删除第2行到第5行的内容，可以使用：</a:t>
            </a:r>
          </a:p>
          <a:p>
            <a:pPr lvl="1" algn="just" eaLnBrk="1" hangingPunct="1">
              <a:buFontTx/>
              <a:buNone/>
            </a:pPr>
            <a:r>
              <a:rPr lang="en-US" altLang="zh-CN" sz="2000" smtClean="0">
                <a:solidFill>
                  <a:srgbClr val="800000"/>
                </a:solidFill>
                <a:latin typeface="仿宋_GB2312" pitchFamily="49" charset="-122"/>
                <a:ea typeface="仿宋_GB2312" pitchFamily="49" charset="-122"/>
              </a:rPr>
              <a:t>:2,5 d&lt;Enter&gt;</a:t>
            </a:r>
          </a:p>
          <a:p>
            <a:pPr marL="0" indent="0" algn="just" eaLnBrk="1" hangingPunct="1"/>
            <a:r>
              <a:rPr lang="en-US" altLang="zh-CN" sz="2000" smtClean="0">
                <a:latin typeface="仿宋_GB2312" pitchFamily="49" charset="-122"/>
                <a:ea typeface="仿宋_GB2312" pitchFamily="49" charset="-122"/>
              </a:rPr>
              <a:t>命令输入结束后，vi会在状态行中显示被删除的行数</a:t>
            </a:r>
            <a:r>
              <a:rPr lang="en-US" altLang="zh-CN" smtClean="0">
                <a:latin typeface="-보람B" pitchFamily="18" charset="-127"/>
                <a:ea typeface="-보람B" pitchFamily="18" charset="-127"/>
              </a:rPr>
              <a:t>。</a:t>
            </a:r>
            <a:endParaRPr lang="zh-CN" altLang="en-US" smtClean="0">
              <a:latin typeface="-보람B" pitchFamily="18" charset="-127"/>
              <a:ea typeface="-보람B" pitchFamily="18" charset="-127"/>
            </a:endParaRPr>
          </a:p>
        </p:txBody>
      </p:sp>
    </p:spTree>
    <p:extLst>
      <p:ext uri="{BB962C8B-B14F-4D97-AF65-F5344CB8AC3E}">
        <p14:creationId xmlns:p14="http://schemas.microsoft.com/office/powerpoint/2010/main" val="3251294456"/>
      </p:ext>
    </p:extLst>
  </p:cSld>
  <p:clrMapOvr>
    <a:masterClrMapping/>
  </p:clrMapOvr>
  <p:transition spd="med">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p:cNvSpPr>
            <a:spLocks noGrp="1" noChangeArrowheads="1"/>
          </p:cNvSpPr>
          <p:nvPr>
            <p:ph type="body" sz="half" idx="1"/>
          </p:nvPr>
        </p:nvSpPr>
        <p:spPr>
          <a:xfrm>
            <a:off x="33609" y="561975"/>
            <a:ext cx="3360737" cy="5153025"/>
          </a:xfrm>
        </p:spPr>
        <p:txBody>
          <a:bodyPr>
            <a:normAutofit/>
          </a:bodyPr>
          <a:lstStyle/>
          <a:p>
            <a:pPr marL="0" indent="0" algn="just" eaLnBrk="1" hangingPunct="1"/>
            <a:r>
              <a:rPr lang="en-US" altLang="zh-CN" sz="2000" b="1" dirty="0" smtClean="0">
                <a:latin typeface="仿宋_GB2312" pitchFamily="49" charset="-122"/>
                <a:ea typeface="仿宋_GB2312" pitchFamily="49" charset="-122"/>
              </a:rPr>
              <a:t>(2)</a:t>
            </a:r>
            <a:r>
              <a:rPr lang="zh-CN" altLang="en-US" sz="2000" b="1" dirty="0" smtClean="0">
                <a:latin typeface="仿宋_GB2312" pitchFamily="49" charset="-122"/>
                <a:ea typeface="仿宋_GB2312" pitchFamily="49" charset="-122"/>
              </a:rPr>
              <a:t>查找</a:t>
            </a:r>
          </a:p>
          <a:p>
            <a:pPr marL="0" indent="0" algn="just" eaLnBrk="1" hangingPunct="1"/>
            <a:r>
              <a:rPr lang="zh-CN" altLang="en-US" sz="2000" dirty="0" smtClean="0">
                <a:latin typeface="仿宋_GB2312" pitchFamily="49" charset="-122"/>
                <a:ea typeface="仿宋_GB2312" pitchFamily="49" charset="-122"/>
              </a:rPr>
              <a:t>      在</a:t>
            </a:r>
            <a:r>
              <a:rPr lang="en-US" altLang="zh-CN" sz="2000" dirty="0" smtClean="0">
                <a:latin typeface="仿宋_GB2312" pitchFamily="49" charset="-122"/>
                <a:ea typeface="仿宋_GB2312" pitchFamily="49" charset="-122"/>
              </a:rPr>
              <a:t>vi</a:t>
            </a:r>
            <a:r>
              <a:rPr lang="zh-CN" altLang="en-US" sz="2000" dirty="0" smtClean="0">
                <a:latin typeface="仿宋_GB2312" pitchFamily="49" charset="-122"/>
                <a:ea typeface="仿宋_GB2312" pitchFamily="49" charset="-122"/>
              </a:rPr>
              <a:t>中同样提供了丰富的字符串查找功能，用户可以进行从当前光标的位置开始向前和向后的字符串查找操作，还可以重复上一次的查找。当</a:t>
            </a:r>
            <a:r>
              <a:rPr lang="en-US" altLang="zh-CN" sz="2000" dirty="0" smtClean="0">
                <a:latin typeface="仿宋_GB2312" pitchFamily="49" charset="-122"/>
                <a:ea typeface="仿宋_GB2312" pitchFamily="49" charset="-122"/>
              </a:rPr>
              <a:t>vi</a:t>
            </a:r>
            <a:r>
              <a:rPr lang="zh-CN" altLang="en-US" sz="2000" dirty="0" smtClean="0">
                <a:latin typeface="仿宋_GB2312" pitchFamily="49" charset="-122"/>
                <a:ea typeface="仿宋_GB2312" pitchFamily="49" charset="-122"/>
              </a:rPr>
              <a:t>查找到文本的头部或尾部的时候，继续循环查找直到全部文本被查找一遍。被找到的字符串会以反白显示，如图所示。</a:t>
            </a:r>
          </a:p>
        </p:txBody>
      </p:sp>
      <p:pic>
        <p:nvPicPr>
          <p:cNvPr id="28674" name="Picture 4" descr="3-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913501"/>
            <a:ext cx="5882435" cy="397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5"/>
          <p:cNvSpPr>
            <a:spLocks noChangeArrowheads="1"/>
          </p:cNvSpPr>
          <p:nvPr/>
        </p:nvSpPr>
        <p:spPr bwMode="auto">
          <a:xfrm>
            <a:off x="5364163" y="5516563"/>
            <a:ext cx="1763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p>
            <a:r>
              <a:rPr lang="en-US" altLang="zh-CN" sz="2000">
                <a:latin typeface="Arial" pitchFamily="34" charset="0"/>
              </a:rPr>
              <a:t>vi</a:t>
            </a:r>
            <a:r>
              <a:rPr lang="zh-CN" altLang="en-US" sz="2000">
                <a:latin typeface="Arial" pitchFamily="34" charset="0"/>
              </a:rPr>
              <a:t>查找字符串 </a:t>
            </a:r>
          </a:p>
        </p:txBody>
      </p:sp>
    </p:spTree>
    <p:extLst>
      <p:ext uri="{BB962C8B-B14F-4D97-AF65-F5344CB8AC3E}">
        <p14:creationId xmlns:p14="http://schemas.microsoft.com/office/powerpoint/2010/main" val="590069344"/>
      </p:ext>
    </p:extLst>
  </p:cSld>
  <p:clrMapOvr>
    <a:masterClrMapping/>
  </p:clrMapOvr>
  <p:transition spd="med">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3"/>
          <p:cNvSpPr>
            <a:spLocks noGrp="1" noChangeArrowheads="1"/>
          </p:cNvSpPr>
          <p:nvPr>
            <p:ph type="body" sz="half" idx="1"/>
          </p:nvPr>
        </p:nvSpPr>
        <p:spPr>
          <a:xfrm>
            <a:off x="539552" y="1227138"/>
            <a:ext cx="7897812" cy="1841500"/>
          </a:xfrm>
        </p:spPr>
        <p:txBody>
          <a:bodyPr>
            <a:normAutofit fontScale="77500" lnSpcReduction="20000"/>
          </a:bodyPr>
          <a:lstStyle/>
          <a:p>
            <a:pPr marL="0" indent="0" algn="just" eaLnBrk="1" hangingPunct="1"/>
            <a:r>
              <a:rPr lang="zh-CN" altLang="en-US" dirty="0" smtClean="0">
                <a:latin typeface="仿宋_GB2312" pitchFamily="49" charset="-122"/>
                <a:ea typeface="仿宋_GB2312" pitchFamily="49" charset="-122"/>
              </a:rPr>
              <a:t>     下表给出了</a:t>
            </a:r>
            <a:r>
              <a:rPr lang="en-US" altLang="zh-CN" dirty="0" smtClean="0">
                <a:latin typeface="仿宋_GB2312" pitchFamily="49" charset="-122"/>
                <a:ea typeface="仿宋_GB2312" pitchFamily="49" charset="-122"/>
              </a:rPr>
              <a:t>vi</a:t>
            </a:r>
            <a:r>
              <a:rPr lang="zh-CN" altLang="en-US" dirty="0" smtClean="0">
                <a:latin typeface="仿宋_GB2312" pitchFamily="49" charset="-122"/>
                <a:ea typeface="仿宋_GB2312" pitchFamily="49" charset="-122"/>
              </a:rPr>
              <a:t>中常用的查找命令。在</a:t>
            </a:r>
            <a:r>
              <a:rPr lang="en-US" altLang="zh-CN" dirty="0" smtClean="0">
                <a:latin typeface="仿宋_GB2312" pitchFamily="49" charset="-122"/>
                <a:ea typeface="仿宋_GB2312" pitchFamily="49" charset="-122"/>
              </a:rPr>
              <a:t>vi</a:t>
            </a:r>
            <a:r>
              <a:rPr lang="zh-CN" altLang="en-US" dirty="0" smtClean="0">
                <a:latin typeface="仿宋_GB2312" pitchFamily="49" charset="-122"/>
                <a:ea typeface="仿宋_GB2312" pitchFamily="49" charset="-122"/>
              </a:rPr>
              <a:t>的查找中可以使用匹配查找，使用“</a:t>
            </a: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代表一个任意字母。如使用“</a:t>
            </a:r>
            <a:r>
              <a:rPr lang="en-US" altLang="zh-CN" dirty="0" smtClean="0">
                <a:latin typeface="仿宋_GB2312" pitchFamily="49" charset="-122"/>
                <a:ea typeface="仿宋_GB2312" pitchFamily="49" charset="-122"/>
              </a:rPr>
              <a:t>:/</a:t>
            </a:r>
            <a:r>
              <a:rPr lang="en-US" altLang="zh-CN" dirty="0" err="1" smtClean="0">
                <a:latin typeface="仿宋_GB2312" pitchFamily="49" charset="-122"/>
                <a:ea typeface="仿宋_GB2312" pitchFamily="49" charset="-122"/>
              </a:rPr>
              <a:t>s.ecial</a:t>
            </a:r>
            <a:r>
              <a:rPr lang="en-US" altLang="zh-CN" dirty="0" smtClean="0">
                <a:latin typeface="仿宋_GB2312" pitchFamily="49" charset="-122"/>
                <a:ea typeface="仿宋_GB2312" pitchFamily="49" charset="-122"/>
              </a:rPr>
              <a:t>”</a:t>
            </a:r>
            <a:r>
              <a:rPr lang="zh-CN" altLang="en-US" dirty="0" smtClean="0">
                <a:latin typeface="仿宋_GB2312" pitchFamily="49" charset="-122"/>
                <a:ea typeface="仿宋_GB2312" pitchFamily="49" charset="-122"/>
              </a:rPr>
              <a:t>可以找到“</a:t>
            </a:r>
            <a:r>
              <a:rPr lang="en-US" altLang="zh-CN" dirty="0" smtClean="0">
                <a:latin typeface="仿宋_GB2312" pitchFamily="49" charset="-122"/>
                <a:ea typeface="仿宋_GB2312" pitchFamily="49" charset="-122"/>
              </a:rPr>
              <a:t>special”</a:t>
            </a:r>
            <a:r>
              <a:rPr lang="zh-CN" altLang="en-US" dirty="0" smtClean="0">
                <a:latin typeface="仿宋_GB2312" pitchFamily="49" charset="-122"/>
                <a:ea typeface="仿宋_GB2312" pitchFamily="49" charset="-122"/>
              </a:rPr>
              <a:t>字符串。</a:t>
            </a:r>
          </a:p>
          <a:p>
            <a:pPr marL="0" indent="0" algn="just" eaLnBrk="1" hangingPunct="1"/>
            <a:r>
              <a:rPr lang="zh-CN" altLang="en-US" dirty="0" smtClean="0">
                <a:latin typeface="仿宋_GB2312" pitchFamily="49" charset="-122"/>
                <a:ea typeface="仿宋_GB2312" pitchFamily="49" charset="-122"/>
              </a:rPr>
              <a:t>     另外，</a:t>
            </a:r>
            <a:r>
              <a:rPr lang="en-US" altLang="zh-CN" dirty="0" smtClean="0">
                <a:latin typeface="仿宋_GB2312" pitchFamily="49" charset="-122"/>
                <a:ea typeface="仿宋_GB2312" pitchFamily="49" charset="-122"/>
              </a:rPr>
              <a:t>vi</a:t>
            </a:r>
            <a:r>
              <a:rPr lang="zh-CN" altLang="en-US" dirty="0" smtClean="0">
                <a:latin typeface="仿宋_GB2312" pitchFamily="49" charset="-122"/>
                <a:ea typeface="仿宋_GB2312" pitchFamily="49" charset="-122"/>
              </a:rPr>
              <a:t>的字符串查找是</a:t>
            </a:r>
            <a:r>
              <a:rPr lang="zh-CN" altLang="en-US" dirty="0" smtClean="0">
                <a:solidFill>
                  <a:srgbClr val="FF0000"/>
                </a:solidFill>
                <a:latin typeface="仿宋_GB2312" pitchFamily="49" charset="-122"/>
                <a:ea typeface="仿宋_GB2312" pitchFamily="49" charset="-122"/>
              </a:rPr>
              <a:t>大小写敏感</a:t>
            </a:r>
            <a:r>
              <a:rPr lang="zh-CN" altLang="en-US" dirty="0" smtClean="0">
                <a:latin typeface="仿宋_GB2312" pitchFamily="49" charset="-122"/>
                <a:ea typeface="仿宋_GB2312" pitchFamily="49" charset="-122"/>
              </a:rPr>
              <a:t>的，即“</a:t>
            </a:r>
            <a:r>
              <a:rPr lang="en-US" altLang="zh-CN" dirty="0" smtClean="0">
                <a:latin typeface="仿宋_GB2312" pitchFamily="49" charset="-122"/>
                <a:ea typeface="仿宋_GB2312" pitchFamily="49" charset="-122"/>
              </a:rPr>
              <a:t>Special”</a:t>
            </a:r>
            <a:r>
              <a:rPr lang="zh-CN" altLang="en-US" dirty="0" smtClean="0">
                <a:latin typeface="仿宋_GB2312" pitchFamily="49" charset="-122"/>
                <a:ea typeface="仿宋_GB2312" pitchFamily="49" charset="-122"/>
              </a:rPr>
              <a:t>和“</a:t>
            </a:r>
            <a:r>
              <a:rPr lang="en-US" altLang="zh-CN" dirty="0" smtClean="0">
                <a:latin typeface="仿宋_GB2312" pitchFamily="49" charset="-122"/>
                <a:ea typeface="仿宋_GB2312" pitchFamily="49" charset="-122"/>
              </a:rPr>
              <a:t>special”</a:t>
            </a:r>
            <a:r>
              <a:rPr lang="zh-CN" altLang="en-US" dirty="0" smtClean="0">
                <a:latin typeface="仿宋_GB2312" pitchFamily="49" charset="-122"/>
                <a:ea typeface="仿宋_GB2312" pitchFamily="49" charset="-122"/>
              </a:rPr>
              <a:t>不同。</a:t>
            </a:r>
          </a:p>
        </p:txBody>
      </p:sp>
      <p:graphicFrame>
        <p:nvGraphicFramePr>
          <p:cNvPr id="228356" name="Group 4"/>
          <p:cNvGraphicFramePr>
            <a:graphicFrameLocks noGrp="1"/>
          </p:cNvGraphicFramePr>
          <p:nvPr>
            <p:ph sz="half" idx="1"/>
          </p:nvPr>
        </p:nvGraphicFramePr>
        <p:xfrm>
          <a:off x="1547813" y="3505200"/>
          <a:ext cx="6408737" cy="1981200"/>
        </p:xfrm>
        <a:graphic>
          <a:graphicData uri="http://schemas.openxmlformats.org/drawingml/2006/table">
            <a:tbl>
              <a:tblPr/>
              <a:tblGrid>
                <a:gridCol w="1373187"/>
                <a:gridCol w="5035550"/>
              </a:tblGrid>
              <a:tr h="274638">
                <a:tc>
                  <a:txBody>
                    <a:bodyPr/>
                    <a:lstStyle/>
                    <a:p>
                      <a:pPr marL="0" marR="0" lvl="0" indent="0" algn="ctr"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热 键</a:t>
                      </a:r>
                      <a:endParaRPr kumimoji="1" lang="zh-CN" altLang="en-US" sz="2000" b="0" i="0" u="none" strike="noStrike" cap="none" normalizeH="0" baseline="0" dirty="0" smtClean="0">
                        <a:ln>
                          <a:noFill/>
                        </a:ln>
                        <a:solidFill>
                          <a:schemeClr val="tx1"/>
                        </a:solidFill>
                        <a:effectLst/>
                        <a:latin typeface="굴림" pitchFamily="34" charset="-127"/>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spcBef>
                          <a:spcPct val="0"/>
                        </a:spcBef>
                        <a:spcAft>
                          <a:spcPct val="0"/>
                        </a:spcAft>
                        <a:buClrTx/>
                        <a:buSzTx/>
                        <a:buFontTx/>
                        <a:buNone/>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功  能</a:t>
                      </a:r>
                      <a:endParaRPr kumimoji="1" lang="zh-CN" altLang="en-US" sz="2000" b="0" i="0" u="none" strike="noStrike" cap="none" normalizeH="0" baseline="0" smtClean="0">
                        <a:ln>
                          <a:noFill/>
                        </a:ln>
                        <a:solidFill>
                          <a:schemeClr val="tx1"/>
                        </a:solidFill>
                        <a:effectLst/>
                        <a:latin typeface="굴림" pitchFamily="34" charset="-127"/>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1" hangingPunct="1">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仿宋_GB2312" pitchFamily="49" charset="-122"/>
                          <a:ea typeface="仿宋_GB2312" pitchFamily="49" charset="-122"/>
                        </a:rPr>
                        <a:t>?</a:t>
                      </a: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字符串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spcBef>
                          <a:spcPct val="0"/>
                        </a:spcBef>
                        <a:spcAft>
                          <a:spcPct val="0"/>
                        </a:spcAft>
                        <a:buClrTx/>
                        <a:buSzTx/>
                        <a:buFontTx/>
                        <a:buNone/>
                      </a:pPr>
                      <a:r>
                        <a:rPr kumimoji="1" lang="zh-CN" altLang="en-US" sz="2000" b="0" i="0" u="none" strike="noStrike" cap="none" normalizeH="0" baseline="0" smtClean="0">
                          <a:ln>
                            <a:noFill/>
                          </a:ln>
                          <a:solidFill>
                            <a:schemeClr val="tx1"/>
                          </a:solidFill>
                          <a:effectLst/>
                          <a:latin typeface="仿宋_GB2312" pitchFamily="49" charset="-122"/>
                          <a:ea typeface="仿宋_GB2312" pitchFamily="49" charset="-122"/>
                        </a:rPr>
                        <a:t>从当前光标位置开始向后查找字符串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a:txBody>
                    <a:bodyPr/>
                    <a:lstStyle/>
                    <a:p>
                      <a:pPr marL="0" marR="0" lvl="0" indent="0" algn="ctr" defTabSz="914400" rtl="0" eaLnBrk="1" fontAlgn="base" latinLnBrk="1" hangingPunct="1">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仿宋_GB2312" pitchFamily="49" charset="-122"/>
                          <a:ea typeface="仿宋_GB2312" pitchFamily="49" charset="-122"/>
                        </a:rPr>
                        <a:t>/</a:t>
                      </a: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字符串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从当前光标位置开始向前查找字符串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继续上一次查找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1" hangingPunct="1">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仿宋_GB2312" pitchFamily="49" charset="-122"/>
                          <a:ea typeface="仿宋_GB2312" pitchFamily="49" charset="-122"/>
                        </a:rPr>
                        <a:t>Shift+n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仿宋_GB2312" pitchFamily="49" charset="-122"/>
                          <a:ea typeface="仿宋_GB2312" pitchFamily="49" charset="-122"/>
                        </a:rPr>
                        <a:t>以相反的方向继续上一次查找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718" name="Rectangle 24"/>
          <p:cNvSpPr>
            <a:spLocks noChangeArrowheads="1"/>
          </p:cNvSpPr>
          <p:nvPr/>
        </p:nvSpPr>
        <p:spPr bwMode="auto">
          <a:xfrm>
            <a:off x="3924300" y="3068638"/>
            <a:ext cx="1852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p>
            <a:r>
              <a:rPr lang="zh-CN" altLang="en-US" sz="2000">
                <a:latin typeface="Arial" pitchFamily="34" charset="0"/>
              </a:rPr>
              <a:t> </a:t>
            </a:r>
            <a:r>
              <a:rPr lang="en-US" altLang="zh-CN" sz="2000">
                <a:latin typeface="Arial" pitchFamily="34" charset="0"/>
              </a:rPr>
              <a:t>vi</a:t>
            </a:r>
            <a:r>
              <a:rPr lang="zh-CN" altLang="en-US" sz="2000">
                <a:latin typeface="Arial" pitchFamily="34" charset="0"/>
              </a:rPr>
              <a:t>的查找命令 </a:t>
            </a:r>
          </a:p>
        </p:txBody>
      </p:sp>
    </p:spTree>
    <p:extLst>
      <p:ext uri="{BB962C8B-B14F-4D97-AF65-F5344CB8AC3E}">
        <p14:creationId xmlns:p14="http://schemas.microsoft.com/office/powerpoint/2010/main" val="1935987347"/>
      </p:ext>
    </p:extLst>
  </p:cSld>
  <p:clrMapOvr>
    <a:masterClrMapping/>
  </p:clrMapOvr>
  <p:transition spd="med">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
          <p:cNvSpPr>
            <a:spLocks noGrp="1" noChangeArrowheads="1"/>
          </p:cNvSpPr>
          <p:nvPr>
            <p:ph type="body" sz="half" idx="1"/>
          </p:nvPr>
        </p:nvSpPr>
        <p:spPr>
          <a:xfrm>
            <a:off x="539552" y="1196752"/>
            <a:ext cx="7897813" cy="4937125"/>
          </a:xfrm>
        </p:spPr>
        <p:txBody>
          <a:bodyPr>
            <a:normAutofit lnSpcReduction="10000"/>
          </a:bodyPr>
          <a:lstStyle/>
          <a:p>
            <a:pPr marL="0" indent="0" algn="just" eaLnBrk="1" hangingPunct="1"/>
            <a:r>
              <a:rPr lang="en-US" altLang="en-US" sz="2200" b="1" dirty="0" err="1" smtClean="0">
                <a:latin typeface="仿宋_GB2312" pitchFamily="49" charset="-122"/>
                <a:ea typeface="仿宋_GB2312" pitchFamily="49" charset="-122"/>
              </a:rPr>
              <a:t>vi的环境设置</a:t>
            </a:r>
            <a:endParaRPr lang="en-US" altLang="zh-CN" sz="2200" dirty="0" smtClean="0">
              <a:latin typeface="仿宋_GB2312" pitchFamily="49" charset="-122"/>
              <a:ea typeface="仿宋_GB2312" pitchFamily="49" charset="-122"/>
            </a:endParaRPr>
          </a:p>
          <a:p>
            <a:pPr marL="0" indent="0" algn="just" eaLnBrk="1" hangingPunct="1"/>
            <a:r>
              <a:rPr lang="zh-CN" altLang="en-US" sz="2200" dirty="0" smtClean="0">
                <a:latin typeface="仿宋_GB2312" pitchFamily="49" charset="-122"/>
                <a:ea typeface="仿宋_GB2312" pitchFamily="49" charset="-122"/>
              </a:rPr>
              <a:t>      在</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编辑器中有很多环境参数可以设置，通过环境参数的设置，可以增加</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的功能。这里仅介绍</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常用的参数，这些参数可以在</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的命令模式下使用，或在</a:t>
            </a:r>
            <a:r>
              <a:rPr lang="en-US" altLang="zh-CN" sz="2200" dirty="0" smtClean="0">
                <a:latin typeface="仿宋_GB2312" pitchFamily="49" charset="-122"/>
                <a:ea typeface="仿宋_GB2312" pitchFamily="49" charset="-122"/>
              </a:rPr>
              <a:t>/</a:t>
            </a:r>
            <a:r>
              <a:rPr lang="en-US" altLang="zh-CN" sz="2200" dirty="0" err="1" smtClean="0">
                <a:latin typeface="仿宋_GB2312" pitchFamily="49" charset="-122"/>
                <a:ea typeface="仿宋_GB2312" pitchFamily="49" charset="-122"/>
              </a:rPr>
              <a:t>etc</a:t>
            </a:r>
            <a:r>
              <a:rPr lang="en-US" altLang="zh-CN" sz="2200" dirty="0" smtClean="0">
                <a:latin typeface="仿宋_GB2312" pitchFamily="49" charset="-122"/>
                <a:ea typeface="仿宋_GB2312" pitchFamily="49" charset="-122"/>
              </a:rPr>
              <a:t>/vim/</a:t>
            </a:r>
            <a:r>
              <a:rPr lang="en-US" altLang="zh-CN" sz="2200" dirty="0" err="1" smtClean="0">
                <a:latin typeface="仿宋_GB2312" pitchFamily="49" charset="-122"/>
                <a:ea typeface="仿宋_GB2312" pitchFamily="49" charset="-122"/>
              </a:rPr>
              <a:t>vimrc</a:t>
            </a:r>
            <a:r>
              <a:rPr lang="zh-CN" altLang="en-US" sz="2200" dirty="0" smtClean="0">
                <a:latin typeface="仿宋_GB2312" pitchFamily="49" charset="-122"/>
                <a:ea typeface="仿宋_GB2312" pitchFamily="49" charset="-122"/>
              </a:rPr>
              <a:t>中设置，</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启动时就会使用</a:t>
            </a:r>
            <a:r>
              <a:rPr lang="en-US" altLang="zh-CN" sz="2200" dirty="0" err="1" smtClean="0">
                <a:latin typeface="仿宋_GB2312" pitchFamily="49" charset="-122"/>
                <a:ea typeface="仿宋_GB2312" pitchFamily="49" charset="-122"/>
              </a:rPr>
              <a:t>vimrc</a:t>
            </a:r>
            <a:r>
              <a:rPr lang="zh-CN" altLang="en-US" sz="2200" dirty="0" smtClean="0">
                <a:latin typeface="仿宋_GB2312" pitchFamily="49" charset="-122"/>
                <a:ea typeface="仿宋_GB2312" pitchFamily="49" charset="-122"/>
              </a:rPr>
              <a:t>中的参数来初始化</a:t>
            </a:r>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程序。</a:t>
            </a:r>
          </a:p>
          <a:p>
            <a:pPr marL="0" indent="0" algn="just" eaLnBrk="1" hangingPunct="1"/>
            <a:r>
              <a:rPr lang="en-US" altLang="zh-CN" sz="2200" dirty="0" smtClean="0">
                <a:latin typeface="仿宋_GB2312" pitchFamily="49" charset="-122"/>
                <a:ea typeface="仿宋_GB2312" pitchFamily="49" charset="-122"/>
              </a:rPr>
              <a:t>vi</a:t>
            </a:r>
            <a:r>
              <a:rPr lang="zh-CN" altLang="en-US" sz="2200" dirty="0" smtClean="0">
                <a:latin typeface="仿宋_GB2312" pitchFamily="49" charset="-122"/>
                <a:ea typeface="仿宋_GB2312" pitchFamily="49" charset="-122"/>
              </a:rPr>
              <a:t>程序的常用参数及设置方法如下：</a:t>
            </a:r>
          </a:p>
          <a:p>
            <a:pPr marL="0" indent="0" algn="just" eaLnBrk="1" hangingPunct="1">
              <a:buClr>
                <a:srgbClr val="FF0000"/>
              </a:buClr>
              <a:buFont typeface="Wingdings" pitchFamily="2" charset="2"/>
              <a:buChar char="Ø"/>
            </a:pPr>
            <a:r>
              <a:rPr lang="en-US" altLang="zh-CN" sz="2200" dirty="0" smtClean="0">
                <a:latin typeface="仿宋_GB2312" pitchFamily="49" charset="-122"/>
                <a:ea typeface="仿宋_GB2312" pitchFamily="49" charset="-122"/>
              </a:rPr>
              <a:t>set </a:t>
            </a:r>
            <a:r>
              <a:rPr lang="en-US" altLang="zh-CN" sz="2200" dirty="0" err="1" smtClean="0">
                <a:latin typeface="仿宋_GB2312" pitchFamily="49" charset="-122"/>
                <a:ea typeface="仿宋_GB2312" pitchFamily="49" charset="-122"/>
              </a:rPr>
              <a:t>ai</a:t>
            </a:r>
            <a:r>
              <a:rPr lang="zh-CN" altLang="en-US" sz="2200" dirty="0" smtClean="0">
                <a:latin typeface="仿宋_GB2312" pitchFamily="49" charset="-122"/>
                <a:ea typeface="仿宋_GB2312" pitchFamily="49" charset="-122"/>
              </a:rPr>
              <a:t>或</a:t>
            </a:r>
            <a:r>
              <a:rPr lang="en-US" altLang="zh-CN" sz="2200" dirty="0" smtClean="0">
                <a:latin typeface="仿宋_GB2312" pitchFamily="49" charset="-122"/>
                <a:ea typeface="仿宋_GB2312" pitchFamily="49" charset="-122"/>
              </a:rPr>
              <a:t>set </a:t>
            </a:r>
            <a:r>
              <a:rPr lang="en-US" altLang="zh-CN" sz="2200" dirty="0" err="1" smtClean="0">
                <a:latin typeface="仿宋_GB2312" pitchFamily="49" charset="-122"/>
                <a:ea typeface="仿宋_GB2312" pitchFamily="49" charset="-122"/>
              </a:rPr>
              <a:t>autoindent</a:t>
            </a:r>
            <a:r>
              <a:rPr lang="zh-CN" altLang="en-US" sz="2200" dirty="0" smtClean="0">
                <a:latin typeface="仿宋_GB2312" pitchFamily="49" charset="-122"/>
                <a:ea typeface="仿宋_GB2312" pitchFamily="49" charset="-122"/>
              </a:rPr>
              <a:t>：每一行的开头都与上一行的开头对齐。</a:t>
            </a:r>
            <a:endParaRPr lang="en-US" altLang="zh-CN" sz="2200" dirty="0" smtClean="0">
              <a:latin typeface="仿宋_GB2312" pitchFamily="49" charset="-122"/>
              <a:ea typeface="仿宋_GB2312" pitchFamily="49" charset="-122"/>
            </a:endParaRPr>
          </a:p>
          <a:p>
            <a:pPr marL="0" indent="0" algn="just" eaLnBrk="1" hangingPunct="1">
              <a:buClr>
                <a:srgbClr val="FF0000"/>
              </a:buClr>
              <a:buFont typeface="Wingdings" pitchFamily="2" charset="2"/>
              <a:buChar char="Ø"/>
            </a:pPr>
            <a:r>
              <a:rPr lang="en-US" altLang="zh-CN" sz="2200" dirty="0" smtClean="0">
                <a:latin typeface="仿宋_GB2312" pitchFamily="49" charset="-122"/>
                <a:ea typeface="仿宋_GB2312" pitchFamily="49" charset="-122"/>
              </a:rPr>
              <a:t>set nu</a:t>
            </a:r>
            <a:r>
              <a:rPr lang="zh-CN" altLang="en-US" sz="2200" dirty="0" smtClean="0">
                <a:latin typeface="仿宋_GB2312" pitchFamily="49" charset="-122"/>
                <a:ea typeface="仿宋_GB2312" pitchFamily="49" charset="-122"/>
              </a:rPr>
              <a:t>或</a:t>
            </a:r>
            <a:r>
              <a:rPr lang="en-US" altLang="zh-CN" sz="2200" dirty="0" smtClean="0">
                <a:latin typeface="仿宋_GB2312" pitchFamily="49" charset="-122"/>
                <a:ea typeface="仿宋_GB2312" pitchFamily="49" charset="-122"/>
              </a:rPr>
              <a:t>set number</a:t>
            </a:r>
            <a:r>
              <a:rPr lang="zh-CN" altLang="en-US" sz="2200" dirty="0" smtClean="0">
                <a:latin typeface="仿宋_GB2312" pitchFamily="49" charset="-122"/>
                <a:ea typeface="仿宋_GB2312" pitchFamily="49" charset="-122"/>
              </a:rPr>
              <a:t>：在编辑时显示行号。</a:t>
            </a:r>
            <a:endParaRPr lang="en-US" altLang="zh-CN" sz="2200" dirty="0" smtClean="0">
              <a:latin typeface="仿宋_GB2312" pitchFamily="49" charset="-122"/>
              <a:ea typeface="仿宋_GB2312" pitchFamily="49" charset="-122"/>
            </a:endParaRPr>
          </a:p>
          <a:p>
            <a:pPr marL="0" indent="0" algn="just" eaLnBrk="1" hangingPunct="1">
              <a:buClr>
                <a:srgbClr val="FF0000"/>
              </a:buClr>
              <a:buFont typeface="Wingdings" pitchFamily="2" charset="2"/>
              <a:buChar char="Ø"/>
            </a:pPr>
            <a:r>
              <a:rPr lang="en-US" altLang="zh-CN" sz="2200" dirty="0" smtClean="0">
                <a:latin typeface="仿宋_GB2312" pitchFamily="49" charset="-122"/>
                <a:ea typeface="仿宋_GB2312" pitchFamily="49" charset="-122"/>
              </a:rPr>
              <a:t>set </a:t>
            </a:r>
            <a:r>
              <a:rPr lang="en-US" altLang="zh-CN" sz="2200" dirty="0" err="1" smtClean="0">
                <a:latin typeface="仿宋_GB2312" pitchFamily="49" charset="-122"/>
                <a:ea typeface="仿宋_GB2312" pitchFamily="49" charset="-122"/>
              </a:rPr>
              <a:t>dir</a:t>
            </a:r>
            <a:r>
              <a:rPr lang="en-US" altLang="zh-CN" sz="2200" dirty="0" smtClean="0">
                <a:latin typeface="仿宋_GB2312" pitchFamily="49" charset="-122"/>
                <a:ea typeface="仿宋_GB2312" pitchFamily="49" charset="-122"/>
              </a:rPr>
              <a:t>=./</a:t>
            </a:r>
            <a:r>
              <a:rPr lang="zh-CN" altLang="en-US" sz="2200" dirty="0" smtClean="0">
                <a:latin typeface="仿宋_GB2312" pitchFamily="49" charset="-122"/>
                <a:ea typeface="仿宋_GB2312" pitchFamily="49" charset="-122"/>
              </a:rPr>
              <a:t>：将交换文件</a:t>
            </a:r>
            <a:r>
              <a:rPr lang="en-US" altLang="zh-CN" sz="2200" dirty="0" smtClean="0">
                <a:latin typeface="仿宋_GB2312" pitchFamily="49" charset="-122"/>
                <a:ea typeface="仿宋_GB2312" pitchFamily="49" charset="-122"/>
              </a:rPr>
              <a:t>.</a:t>
            </a:r>
            <a:r>
              <a:rPr lang="en-US" altLang="zh-CN" sz="2200" dirty="0" err="1" smtClean="0">
                <a:latin typeface="仿宋_GB2312" pitchFamily="49" charset="-122"/>
                <a:ea typeface="仿宋_GB2312" pitchFamily="49" charset="-122"/>
              </a:rPr>
              <a:t>swp</a:t>
            </a:r>
            <a:r>
              <a:rPr lang="zh-CN" altLang="en-US" sz="2200" dirty="0" smtClean="0">
                <a:latin typeface="仿宋_GB2312" pitchFamily="49" charset="-122"/>
                <a:ea typeface="仿宋_GB2312" pitchFamily="49" charset="-122"/>
              </a:rPr>
              <a:t>保存在当前目录。</a:t>
            </a:r>
            <a:endParaRPr lang="en-US" altLang="zh-CN" sz="2200" dirty="0" smtClean="0">
              <a:latin typeface="仿宋_GB2312" pitchFamily="49" charset="-122"/>
              <a:ea typeface="仿宋_GB2312" pitchFamily="49" charset="-122"/>
            </a:endParaRPr>
          </a:p>
          <a:p>
            <a:pPr marL="0" indent="0" algn="just" eaLnBrk="1" hangingPunct="1">
              <a:buClr>
                <a:srgbClr val="FF0000"/>
              </a:buClr>
              <a:buFont typeface="Wingdings" pitchFamily="2" charset="2"/>
              <a:buChar char="Ø"/>
            </a:pPr>
            <a:r>
              <a:rPr lang="en-US" altLang="zh-CN" sz="2200" dirty="0" smtClean="0">
                <a:solidFill>
                  <a:srgbClr val="FF0000"/>
                </a:solidFill>
                <a:latin typeface="仿宋_GB2312" pitchFamily="49" charset="-122"/>
                <a:ea typeface="仿宋_GB2312" pitchFamily="49" charset="-122"/>
              </a:rPr>
              <a:t>set </a:t>
            </a:r>
            <a:r>
              <a:rPr lang="en-US" altLang="zh-CN" sz="2200" dirty="0" err="1" smtClean="0">
                <a:solidFill>
                  <a:srgbClr val="FF0000"/>
                </a:solidFill>
                <a:latin typeface="仿宋_GB2312" pitchFamily="49" charset="-122"/>
                <a:ea typeface="仿宋_GB2312" pitchFamily="49" charset="-122"/>
              </a:rPr>
              <a:t>sw</a:t>
            </a:r>
            <a:r>
              <a:rPr lang="en-US" altLang="zh-CN" sz="2200" dirty="0" smtClean="0">
                <a:solidFill>
                  <a:srgbClr val="FF0000"/>
                </a:solidFill>
                <a:latin typeface="仿宋_GB2312" pitchFamily="49" charset="-122"/>
                <a:ea typeface="仿宋_GB2312" pitchFamily="49" charset="-122"/>
              </a:rPr>
              <a:t>=4</a:t>
            </a:r>
            <a:r>
              <a:rPr lang="zh-CN" altLang="en-US" sz="2200" dirty="0" smtClean="0">
                <a:solidFill>
                  <a:srgbClr val="FF0000"/>
                </a:solidFill>
                <a:latin typeface="仿宋_GB2312" pitchFamily="49" charset="-122"/>
                <a:ea typeface="仿宋_GB2312" pitchFamily="49" charset="-122"/>
              </a:rPr>
              <a:t>或</a:t>
            </a:r>
            <a:r>
              <a:rPr lang="en-US" altLang="zh-CN" sz="2200" dirty="0" smtClean="0">
                <a:solidFill>
                  <a:srgbClr val="FF0000"/>
                </a:solidFill>
                <a:latin typeface="仿宋_GB2312" pitchFamily="49" charset="-122"/>
                <a:ea typeface="仿宋_GB2312" pitchFamily="49" charset="-122"/>
              </a:rPr>
              <a:t>set </a:t>
            </a:r>
            <a:r>
              <a:rPr lang="en-US" altLang="zh-CN" sz="2200" dirty="0" err="1" smtClean="0">
                <a:solidFill>
                  <a:srgbClr val="FF0000"/>
                </a:solidFill>
                <a:latin typeface="仿宋_GB2312" pitchFamily="49" charset="-122"/>
                <a:ea typeface="仿宋_GB2312" pitchFamily="49" charset="-122"/>
              </a:rPr>
              <a:t>shiftwidth</a:t>
            </a:r>
            <a:r>
              <a:rPr lang="en-US" altLang="zh-CN" sz="2200" dirty="0" smtClean="0">
                <a:solidFill>
                  <a:srgbClr val="FF0000"/>
                </a:solidFill>
                <a:latin typeface="仿宋_GB2312" pitchFamily="49" charset="-122"/>
                <a:ea typeface="仿宋_GB2312" pitchFamily="49" charset="-122"/>
              </a:rPr>
              <a:t>=4</a:t>
            </a:r>
            <a:r>
              <a:rPr lang="zh-CN" altLang="en-US" sz="2200" dirty="0" smtClean="0">
                <a:latin typeface="仿宋_GB2312" pitchFamily="49" charset="-122"/>
                <a:ea typeface="仿宋_GB2312" pitchFamily="49" charset="-122"/>
              </a:rPr>
              <a:t>：设置缩进的字符数为</a:t>
            </a:r>
            <a:r>
              <a:rPr lang="en-US" altLang="zh-CN" sz="2200" dirty="0" smtClean="0">
                <a:latin typeface="仿宋_GB2312" pitchFamily="49" charset="-122"/>
                <a:ea typeface="仿宋_GB2312" pitchFamily="49" charset="-122"/>
              </a:rPr>
              <a:t>4</a:t>
            </a:r>
            <a:r>
              <a:rPr lang="zh-CN" altLang="en-US" sz="2200" dirty="0" smtClean="0">
                <a:latin typeface="仿宋_GB2312" pitchFamily="49" charset="-122"/>
                <a:ea typeface="仿宋_GB2312" pitchFamily="49" charset="-122"/>
              </a:rPr>
              <a:t>。</a:t>
            </a:r>
            <a:endParaRPr lang="en-US" altLang="zh-CN" sz="2200" dirty="0" smtClean="0">
              <a:latin typeface="仿宋_GB2312" pitchFamily="49" charset="-122"/>
              <a:ea typeface="仿宋_GB2312" pitchFamily="49" charset="-122"/>
            </a:endParaRPr>
          </a:p>
          <a:p>
            <a:pPr marL="0" indent="0" algn="just" eaLnBrk="1" hangingPunct="1">
              <a:buClr>
                <a:srgbClr val="FF0000"/>
              </a:buClr>
              <a:buFont typeface="Wingdings" pitchFamily="2" charset="2"/>
              <a:buChar char="Ø"/>
            </a:pPr>
            <a:r>
              <a:rPr lang="en-US" altLang="zh-CN" sz="2200" dirty="0" smtClean="0">
                <a:latin typeface="仿宋_GB2312" pitchFamily="49" charset="-122"/>
                <a:ea typeface="仿宋_GB2312" pitchFamily="49" charset="-122"/>
              </a:rPr>
              <a:t>syntax on</a:t>
            </a:r>
            <a:r>
              <a:rPr lang="zh-CN" altLang="en-US" sz="2200" dirty="0" smtClean="0">
                <a:latin typeface="仿宋_GB2312" pitchFamily="49" charset="-122"/>
                <a:ea typeface="仿宋_GB2312" pitchFamily="49" charset="-122"/>
              </a:rPr>
              <a:t>：开启语法着色。</a:t>
            </a:r>
          </a:p>
          <a:p>
            <a:pPr marL="0" indent="0" algn="just" eaLnBrk="1" hangingPunct="1"/>
            <a:r>
              <a:rPr lang="zh-CN" altLang="en-US" sz="2200" dirty="0" smtClean="0">
                <a:latin typeface="仿宋_GB2312" pitchFamily="49" charset="-122"/>
                <a:ea typeface="仿宋_GB2312" pitchFamily="49" charset="-122"/>
              </a:rPr>
              <a:t>说明：其中</a:t>
            </a:r>
            <a:r>
              <a:rPr lang="en-US" altLang="zh-CN" sz="2200" dirty="0" smtClean="0">
                <a:latin typeface="仿宋_GB2312" pitchFamily="49" charset="-122"/>
                <a:ea typeface="仿宋_GB2312" pitchFamily="49" charset="-122"/>
              </a:rPr>
              <a:t>set</a:t>
            </a:r>
            <a:r>
              <a:rPr lang="zh-CN" altLang="en-US" sz="2200" dirty="0" smtClean="0">
                <a:latin typeface="仿宋_GB2312" pitchFamily="49" charset="-122"/>
                <a:ea typeface="仿宋_GB2312" pitchFamily="49" charset="-122"/>
              </a:rPr>
              <a:t>命令是用来设置这些参数的。</a:t>
            </a:r>
          </a:p>
        </p:txBody>
      </p:sp>
    </p:spTree>
    <p:extLst>
      <p:ext uri="{BB962C8B-B14F-4D97-AF65-F5344CB8AC3E}">
        <p14:creationId xmlns:p14="http://schemas.microsoft.com/office/powerpoint/2010/main" val="1239624790"/>
      </p:ext>
    </p:extLst>
  </p:cSld>
  <p:clrMapOvr>
    <a:masterClrMapping/>
  </p:clrMapOvr>
  <p:transition spd="med">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4" descr="3-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400" y="327025"/>
            <a:ext cx="5562600" cy="44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 name="TextBox 4"/>
          <p:cNvSpPr txBox="1">
            <a:spLocks noChangeArrowheads="1"/>
          </p:cNvSpPr>
          <p:nvPr/>
        </p:nvSpPr>
        <p:spPr bwMode="auto">
          <a:xfrm>
            <a:off x="514350" y="4832350"/>
            <a:ext cx="8339138"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latin typeface="仿宋_GB2312" pitchFamily="49" charset="-122"/>
                <a:ea typeface="仿宋_GB2312" pitchFamily="49" charset="-122"/>
              </a:rPr>
              <a:t>   在屏幕的左上方的是光标，在它下面是“～</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符号，这些符号中的内容是不会被存入文件的。整个“～</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符号标志的区域就是文本的输入区域，最底下的一行显示了在命令模式下输入的命令或是当前编辑的文本的信息。图中还显示了</a:t>
            </a:r>
            <a:r>
              <a:rPr lang="en-US" altLang="zh-CN" dirty="0">
                <a:latin typeface="仿宋_GB2312" pitchFamily="49" charset="-122"/>
                <a:ea typeface="仿宋_GB2312" pitchFamily="49" charset="-122"/>
              </a:rPr>
              <a:t>vi</a:t>
            </a:r>
            <a:r>
              <a:rPr lang="zh-CN" altLang="en-US" dirty="0">
                <a:latin typeface="仿宋_GB2312" pitchFamily="49" charset="-122"/>
                <a:ea typeface="仿宋_GB2312" pitchFamily="49" charset="-122"/>
              </a:rPr>
              <a:t>版本的信息，并说明</a:t>
            </a:r>
            <a:r>
              <a:rPr lang="en-US" altLang="zh-CN" dirty="0">
                <a:latin typeface="仿宋_GB2312" pitchFamily="49" charset="-122"/>
                <a:ea typeface="仿宋_GB2312" pitchFamily="49" charset="-122"/>
              </a:rPr>
              <a:t>vi</a:t>
            </a:r>
            <a:r>
              <a:rPr lang="zh-CN" altLang="en-US" dirty="0">
                <a:latin typeface="仿宋_GB2312" pitchFamily="49" charset="-122"/>
                <a:ea typeface="仿宋_GB2312" pitchFamily="49" charset="-122"/>
              </a:rPr>
              <a:t>是免费的。</a:t>
            </a:r>
          </a:p>
          <a:p>
            <a:endParaRPr lang="zh-CN" altLang="en-US" dirty="0">
              <a:latin typeface="Arial" pitchFamily="34" charset="0"/>
            </a:endParaRPr>
          </a:p>
        </p:txBody>
      </p:sp>
    </p:spTree>
    <p:extLst>
      <p:ext uri="{BB962C8B-B14F-4D97-AF65-F5344CB8AC3E}">
        <p14:creationId xmlns:p14="http://schemas.microsoft.com/office/powerpoint/2010/main" val="566550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3"/>
          <p:cNvSpPr>
            <a:spLocks noGrp="1" noChangeArrowheads="1"/>
          </p:cNvSpPr>
          <p:nvPr>
            <p:ph idx="1"/>
          </p:nvPr>
        </p:nvSpPr>
        <p:spPr>
          <a:xfrm>
            <a:off x="539750" y="1125538"/>
            <a:ext cx="8064500" cy="4967287"/>
          </a:xfrm>
        </p:spPr>
        <p:txBody>
          <a:bodyPr/>
          <a:lstStyle/>
          <a:p>
            <a:pPr eaLnBrk="1" hangingPunct="1">
              <a:buClr>
                <a:srgbClr val="FF0000"/>
              </a:buClr>
              <a:buFont typeface="Wingdings" pitchFamily="2" charset="2"/>
              <a:buChar char="Ø"/>
            </a:pPr>
            <a:r>
              <a:rPr lang="en-US" altLang="zh-CN" sz="2600" smtClean="0">
                <a:latin typeface="仿宋_GB2312" pitchFamily="49" charset="-122"/>
                <a:ea typeface="仿宋_GB2312" pitchFamily="49" charset="-122"/>
              </a:rPr>
              <a:t>vi</a:t>
            </a:r>
            <a:r>
              <a:rPr lang="zh-CN" altLang="en-US" sz="2600" smtClean="0">
                <a:latin typeface="仿宋_GB2312" pitchFamily="49" charset="-122"/>
                <a:ea typeface="仿宋_GB2312" pitchFamily="49" charset="-122"/>
              </a:rPr>
              <a:t>可以执行输出、删除、查找、替换、块操作等众多文本操作，而且用户可以根据自己的需要对其进行定制</a:t>
            </a:r>
            <a:r>
              <a:rPr lang="en-US" altLang="zh-CN" sz="2600" smtClean="0">
                <a:latin typeface="仿宋_GB2312" pitchFamily="49" charset="-122"/>
                <a:ea typeface="仿宋_GB2312" pitchFamily="49" charset="-122"/>
              </a:rPr>
              <a:t>.</a:t>
            </a:r>
          </a:p>
          <a:p>
            <a:pPr eaLnBrk="1" hangingPunct="1">
              <a:buClr>
                <a:srgbClr val="FF0000"/>
              </a:buClr>
              <a:buFont typeface="Wingdings" pitchFamily="2" charset="2"/>
              <a:buChar char="Ø"/>
            </a:pPr>
            <a:r>
              <a:rPr lang="zh-CN" altLang="en-US" sz="2600" smtClean="0">
                <a:latin typeface="仿宋_GB2312" pitchFamily="49" charset="-122"/>
                <a:ea typeface="仿宋_GB2312" pitchFamily="49" charset="-122"/>
              </a:rPr>
              <a:t>只是一个文本编辑器，不能排版</a:t>
            </a:r>
            <a:endParaRPr lang="en-US" altLang="zh-CN" sz="2600" smtClean="0">
              <a:latin typeface="仿宋_GB2312" pitchFamily="49" charset="-122"/>
              <a:ea typeface="仿宋_GB2312" pitchFamily="49" charset="-122"/>
            </a:endParaRPr>
          </a:p>
          <a:p>
            <a:pPr eaLnBrk="1" hangingPunct="1">
              <a:buClr>
                <a:srgbClr val="FF0000"/>
              </a:buClr>
              <a:buFont typeface="Wingdings" pitchFamily="2" charset="2"/>
              <a:buChar char="Ø"/>
            </a:pPr>
            <a:r>
              <a:rPr lang="en-US" altLang="zh-CN" sz="2600" smtClean="0">
                <a:latin typeface="仿宋_GB2312" pitchFamily="49" charset="-122"/>
                <a:ea typeface="仿宋_GB2312" pitchFamily="49" charset="-122"/>
              </a:rPr>
              <a:t>vi</a:t>
            </a:r>
            <a:r>
              <a:rPr lang="zh-CN" altLang="en-US" sz="2600" smtClean="0">
                <a:latin typeface="仿宋_GB2312" pitchFamily="49" charset="-122"/>
                <a:ea typeface="仿宋_GB2312" pitchFamily="49" charset="-122"/>
              </a:rPr>
              <a:t>没有菜单，只有命令 </a:t>
            </a:r>
            <a:endParaRPr lang="en-US" altLang="zh-CN" sz="2600" smtClean="0">
              <a:latin typeface="仿宋_GB2312" pitchFamily="49" charset="-122"/>
              <a:ea typeface="仿宋_GB2312" pitchFamily="49" charset="-122"/>
            </a:endParaRPr>
          </a:p>
          <a:p>
            <a:pPr eaLnBrk="1" hangingPunct="1">
              <a:buClr>
                <a:srgbClr val="FF0000"/>
              </a:buClr>
              <a:buFont typeface="Wingdings" pitchFamily="2" charset="2"/>
              <a:buChar char="Ø"/>
            </a:pPr>
            <a:r>
              <a:rPr lang="en-US" altLang="zh-CN" sz="2600" smtClean="0">
                <a:latin typeface="仿宋_GB2312" pitchFamily="49" charset="-122"/>
                <a:ea typeface="仿宋_GB2312" pitchFamily="49" charset="-122"/>
              </a:rPr>
              <a:t>vi</a:t>
            </a:r>
            <a:r>
              <a:rPr lang="zh-CN" altLang="en-US" sz="2600" smtClean="0">
                <a:latin typeface="仿宋_GB2312" pitchFamily="49" charset="-122"/>
                <a:ea typeface="仿宋_GB2312" pitchFamily="49" charset="-122"/>
              </a:rPr>
              <a:t>有三种基本工作模式，分别是：命令模式（</a:t>
            </a:r>
            <a:r>
              <a:rPr lang="en-US" altLang="zh-CN" sz="2600" b="1" smtClean="0">
                <a:solidFill>
                  <a:srgbClr val="000099"/>
                </a:solidFill>
                <a:latin typeface="仿宋_GB2312" pitchFamily="49" charset="-122"/>
                <a:ea typeface="仿宋_GB2312" pitchFamily="49" charset="-122"/>
              </a:rPr>
              <a:t>command mode</a:t>
            </a:r>
            <a:r>
              <a:rPr lang="zh-CN" altLang="en-US" sz="2600" smtClean="0">
                <a:latin typeface="仿宋_GB2312" pitchFamily="49" charset="-122"/>
                <a:ea typeface="仿宋_GB2312" pitchFamily="49" charset="-122"/>
              </a:rPr>
              <a:t>）、插入模式（</a:t>
            </a:r>
            <a:r>
              <a:rPr lang="en-US" altLang="zh-CN" sz="2600" b="1" smtClean="0">
                <a:solidFill>
                  <a:srgbClr val="000099"/>
                </a:solidFill>
                <a:latin typeface="仿宋_GB2312" pitchFamily="49" charset="-122"/>
                <a:ea typeface="仿宋_GB2312" pitchFamily="49" charset="-122"/>
              </a:rPr>
              <a:t>insert mode</a:t>
            </a:r>
            <a:r>
              <a:rPr lang="zh-CN" altLang="en-US" sz="2600" smtClean="0">
                <a:latin typeface="仿宋_GB2312" pitchFamily="49" charset="-122"/>
                <a:ea typeface="仿宋_GB2312" pitchFamily="49" charset="-122"/>
              </a:rPr>
              <a:t>）和底行模式（</a:t>
            </a:r>
            <a:r>
              <a:rPr lang="en-US" altLang="zh-CN" sz="2600" smtClean="0">
                <a:latin typeface="仿宋_GB2312" pitchFamily="49" charset="-122"/>
                <a:ea typeface="仿宋_GB2312" pitchFamily="49" charset="-122"/>
              </a:rPr>
              <a:t>last line mode</a:t>
            </a:r>
            <a:r>
              <a:rPr lang="zh-CN" altLang="en-US" sz="2600" smtClean="0">
                <a:latin typeface="仿宋_GB2312" pitchFamily="49" charset="-122"/>
                <a:ea typeface="仿宋_GB2312" pitchFamily="49" charset="-122"/>
              </a:rPr>
              <a:t>）</a:t>
            </a:r>
          </a:p>
        </p:txBody>
      </p:sp>
    </p:spTree>
    <p:extLst>
      <p:ext uri="{BB962C8B-B14F-4D97-AF65-F5344CB8AC3E}">
        <p14:creationId xmlns:p14="http://schemas.microsoft.com/office/powerpoint/2010/main" val="248070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9750" y="6165850"/>
            <a:ext cx="7772400" cy="561975"/>
          </a:xfrm>
        </p:spPr>
        <p:txBody>
          <a:bodyPr/>
          <a:lstStyle/>
          <a:p>
            <a:pPr eaLnBrk="1" hangingPunct="1"/>
            <a:r>
              <a:rPr lang="zh-CN" altLang="en-US" sz="2800" smtClean="0">
                <a:latin typeface="仿宋_GB2312" pitchFamily="49" charset="-122"/>
                <a:ea typeface="仿宋_GB2312" pitchFamily="49" charset="-122"/>
              </a:rPr>
              <a:t>三种工作模式</a:t>
            </a:r>
          </a:p>
        </p:txBody>
      </p:sp>
      <p:sp>
        <p:nvSpPr>
          <p:cNvPr id="10243" name="Rectangle 5"/>
          <p:cNvSpPr>
            <a:spLocks noChangeArrowheads="1"/>
          </p:cNvSpPr>
          <p:nvPr/>
        </p:nvSpPr>
        <p:spPr bwMode="auto">
          <a:xfrm>
            <a:off x="0" y="2143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Arial" pitchFamily="34" charset="0"/>
            </a:endParaRPr>
          </a:p>
        </p:txBody>
      </p:sp>
      <p:graphicFrame>
        <p:nvGraphicFramePr>
          <p:cNvPr id="10244" name="Object 4"/>
          <p:cNvGraphicFramePr>
            <a:graphicFrameLocks/>
          </p:cNvGraphicFramePr>
          <p:nvPr/>
        </p:nvGraphicFramePr>
        <p:xfrm>
          <a:off x="971550" y="44450"/>
          <a:ext cx="7539038" cy="6056313"/>
        </p:xfrm>
        <a:graphic>
          <a:graphicData uri="http://schemas.openxmlformats.org/presentationml/2006/ole">
            <mc:AlternateContent xmlns:mc="http://schemas.openxmlformats.org/markup-compatibility/2006">
              <mc:Choice xmlns:v="urn:schemas-microsoft-com:vml" Requires="v">
                <p:oleObj spid="_x0000_s1026" r:id="rId3" imgW="3196800" imgH="2568240" progId="Word.Picture.8">
                  <p:embed/>
                </p:oleObj>
              </mc:Choice>
              <mc:Fallback>
                <p:oleObj r:id="rId3" imgW="3196800" imgH="2568240" progId="Word.Picture.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4450"/>
                        <a:ext cx="7539038" cy="605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18058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3"/>
          <p:cNvSpPr>
            <a:spLocks noGrp="1" noChangeArrowheads="1"/>
          </p:cNvSpPr>
          <p:nvPr>
            <p:ph idx="1"/>
          </p:nvPr>
        </p:nvSpPr>
        <p:spPr>
          <a:xfrm>
            <a:off x="395536" y="1196752"/>
            <a:ext cx="8493125" cy="4967287"/>
          </a:xfrm>
        </p:spPr>
        <p:txBody>
          <a:bodyPr>
            <a:normAutofit fontScale="85000" lnSpcReduction="10000"/>
          </a:bodyPr>
          <a:lstStyle/>
          <a:p>
            <a:pPr algn="just" eaLnBrk="1" hangingPunct="1"/>
            <a:r>
              <a:rPr lang="en-US" altLang="zh-CN" dirty="0" smtClean="0">
                <a:latin typeface="仿宋_GB2312" pitchFamily="49" charset="-122"/>
                <a:ea typeface="仿宋_GB2312" pitchFamily="49" charset="-122"/>
              </a:rPr>
              <a:t>   </a:t>
            </a:r>
            <a:r>
              <a:rPr lang="zh-CN" altLang="en-US" dirty="0" smtClean="0">
                <a:latin typeface="仿宋_GB2312" pitchFamily="49" charset="-122"/>
                <a:ea typeface="仿宋_GB2312" pitchFamily="49" charset="-122"/>
              </a:rPr>
              <a:t>在命令模式下，可以使用如下的两个键进入文本输入模式：</a:t>
            </a:r>
          </a:p>
          <a:p>
            <a:pPr algn="just" eaLnBrk="1" hangingPunct="1"/>
            <a:r>
              <a:rPr lang="en-US" altLang="zh-CN" b="1" dirty="0" smtClean="0">
                <a:solidFill>
                  <a:srgbClr val="000099"/>
                </a:solidFill>
                <a:latin typeface="仿宋_GB2312" pitchFamily="49" charset="-122"/>
                <a:ea typeface="仿宋_GB2312" pitchFamily="49" charset="-122"/>
              </a:rPr>
              <a:t>a</a:t>
            </a:r>
            <a:r>
              <a:rPr lang="zh-CN" altLang="en-US" dirty="0" smtClean="0">
                <a:latin typeface="仿宋_GB2312" pitchFamily="49" charset="-122"/>
                <a:ea typeface="仿宋_GB2312" pitchFamily="49" charset="-122"/>
              </a:rPr>
              <a:t>：在当前的光标后面添加文本。</a:t>
            </a:r>
          </a:p>
          <a:p>
            <a:pPr algn="just" eaLnBrk="1" hangingPunct="1"/>
            <a:r>
              <a:rPr lang="en-US" altLang="zh-CN" b="1" dirty="0" smtClean="0">
                <a:solidFill>
                  <a:srgbClr val="000099"/>
                </a:solidFill>
                <a:latin typeface="仿宋_GB2312" pitchFamily="49" charset="-122"/>
                <a:ea typeface="仿宋_GB2312" pitchFamily="49" charset="-122"/>
              </a:rPr>
              <a:t>A</a:t>
            </a:r>
            <a:r>
              <a:rPr lang="zh-CN" altLang="en-US" dirty="0" smtClean="0">
                <a:latin typeface="仿宋_GB2312" pitchFamily="49" charset="-122"/>
                <a:ea typeface="仿宋_GB2312" pitchFamily="49" charset="-122"/>
              </a:rPr>
              <a:t>：在当前光标所在行的行尾添加文本。</a:t>
            </a:r>
          </a:p>
          <a:p>
            <a:pPr algn="just" eaLnBrk="1" hangingPunct="1"/>
            <a:r>
              <a:rPr lang="en-US" altLang="zh-CN" b="1" dirty="0" smtClean="0">
                <a:solidFill>
                  <a:srgbClr val="000099"/>
                </a:solidFill>
                <a:latin typeface="仿宋_GB2312" pitchFamily="49" charset="-122"/>
                <a:ea typeface="仿宋_GB2312" pitchFamily="49" charset="-122"/>
              </a:rPr>
              <a:t>i</a:t>
            </a:r>
            <a:r>
              <a:rPr lang="zh-CN" altLang="en-US" dirty="0" smtClean="0">
                <a:latin typeface="仿宋_GB2312" pitchFamily="49" charset="-122"/>
                <a:ea typeface="仿宋_GB2312" pitchFamily="49" charset="-122"/>
              </a:rPr>
              <a:t>：在当前的光标前面添加文本。</a:t>
            </a:r>
          </a:p>
          <a:p>
            <a:pPr algn="just" eaLnBrk="1" hangingPunct="1"/>
            <a:r>
              <a:rPr lang="en-US" altLang="zh-CN" b="1" dirty="0" smtClean="0">
                <a:solidFill>
                  <a:srgbClr val="000099"/>
                </a:solidFill>
                <a:latin typeface="仿宋_GB2312" pitchFamily="49" charset="-122"/>
                <a:ea typeface="仿宋_GB2312" pitchFamily="49" charset="-122"/>
              </a:rPr>
              <a:t>I</a:t>
            </a:r>
            <a:r>
              <a:rPr lang="zh-CN" altLang="en-US" dirty="0" smtClean="0">
                <a:latin typeface="仿宋_GB2312" pitchFamily="49" charset="-122"/>
                <a:ea typeface="仿宋_GB2312" pitchFamily="49" charset="-122"/>
              </a:rPr>
              <a:t>：在当前光标所在行的行首添加文本。</a:t>
            </a:r>
          </a:p>
          <a:p>
            <a:pPr algn="just" eaLnBrk="1" hangingPunct="1"/>
            <a:r>
              <a:rPr lang="en-US" altLang="zh-CN" b="1" dirty="0" smtClean="0">
                <a:solidFill>
                  <a:srgbClr val="000099"/>
                </a:solidFill>
                <a:latin typeface="仿宋_GB2312" pitchFamily="49" charset="-122"/>
                <a:ea typeface="仿宋_GB2312" pitchFamily="49" charset="-122"/>
              </a:rPr>
              <a:t>o</a:t>
            </a:r>
            <a:r>
              <a:rPr lang="zh-CN" altLang="en-US" dirty="0" smtClean="0">
                <a:latin typeface="仿宋_GB2312" pitchFamily="49" charset="-122"/>
                <a:ea typeface="仿宋_GB2312" pitchFamily="49" charset="-122"/>
              </a:rPr>
              <a:t>：在当前光标所在行的下方添加一行，并且在新加行的行首添加文本。</a:t>
            </a:r>
          </a:p>
          <a:p>
            <a:pPr algn="just" eaLnBrk="1" hangingPunct="1"/>
            <a:r>
              <a:rPr lang="zh-CN" altLang="en-US" dirty="0" smtClean="0">
                <a:latin typeface="仿宋_GB2312" pitchFamily="49" charset="-122"/>
                <a:ea typeface="仿宋_GB2312" pitchFamily="49" charset="-122"/>
              </a:rPr>
              <a:t>      在输入模式下如果用户希望回到命令模式的时候，只能在输入模式下使用</a:t>
            </a:r>
            <a:r>
              <a:rPr lang="en-US" altLang="zh-CN" b="1" dirty="0" smtClean="0">
                <a:solidFill>
                  <a:srgbClr val="FF0000"/>
                </a:solidFill>
                <a:latin typeface="仿宋_GB2312" pitchFamily="49" charset="-122"/>
                <a:ea typeface="仿宋_GB2312" pitchFamily="49" charset="-122"/>
              </a:rPr>
              <a:t>Esc</a:t>
            </a:r>
            <a:r>
              <a:rPr lang="zh-CN" altLang="en-US" dirty="0" smtClean="0">
                <a:latin typeface="仿宋_GB2312" pitchFamily="49" charset="-122"/>
                <a:ea typeface="仿宋_GB2312" pitchFamily="49" charset="-122"/>
              </a:rPr>
              <a:t>键切换到命令模式，之后会在屏幕底部出现光标等待输入命令。</a:t>
            </a:r>
          </a:p>
        </p:txBody>
      </p:sp>
    </p:spTree>
    <p:extLst>
      <p:ext uri="{BB962C8B-B14F-4D97-AF65-F5344CB8AC3E}">
        <p14:creationId xmlns:p14="http://schemas.microsoft.com/office/powerpoint/2010/main" val="1715447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p:txBody>
          <a:bodyPr/>
          <a:lstStyle/>
          <a:p>
            <a:pPr eaLnBrk="1" hangingPunct="1"/>
            <a:r>
              <a:rPr lang="en-US" altLang="zh-CN" sz="2800" dirty="0" smtClean="0">
                <a:solidFill>
                  <a:schemeClr val="tx1"/>
                </a:solidFill>
                <a:latin typeface="仿宋_GB2312" pitchFamily="49" charset="-122"/>
                <a:ea typeface="仿宋_GB2312" pitchFamily="49" charset="-122"/>
              </a:rPr>
              <a:t> </a:t>
            </a:r>
            <a:r>
              <a:rPr lang="en-US" altLang="zh-CN" sz="2800" b="0" dirty="0" smtClean="0">
                <a:solidFill>
                  <a:schemeClr val="tx1"/>
                </a:solidFill>
                <a:latin typeface="仿宋_GB2312" pitchFamily="49" charset="-122"/>
                <a:ea typeface="仿宋_GB2312" pitchFamily="49" charset="-122"/>
              </a:rPr>
              <a:t>vi</a:t>
            </a:r>
            <a:r>
              <a:rPr lang="zh-CN" altLang="en-US" sz="2800" b="0" dirty="0" smtClean="0">
                <a:solidFill>
                  <a:schemeClr val="tx1"/>
                </a:solidFill>
                <a:latin typeface="仿宋_GB2312" pitchFamily="49" charset="-122"/>
                <a:ea typeface="仿宋_GB2312" pitchFamily="49" charset="-122"/>
              </a:rPr>
              <a:t>的进入与退出</a:t>
            </a:r>
            <a:r>
              <a:rPr lang="zh-CN" altLang="en-US" sz="2800" dirty="0" smtClean="0">
                <a:solidFill>
                  <a:schemeClr val="tx1"/>
                </a:solidFill>
                <a:latin typeface="仿宋_GB2312" pitchFamily="49" charset="-122"/>
                <a:ea typeface="仿宋_GB2312" pitchFamily="49" charset="-122"/>
              </a:rPr>
              <a:t> </a:t>
            </a:r>
          </a:p>
        </p:txBody>
      </p:sp>
      <p:sp>
        <p:nvSpPr>
          <p:cNvPr id="12290" name="Rectangle 3"/>
          <p:cNvSpPr>
            <a:spLocks noGrp="1" noChangeArrowheads="1"/>
          </p:cNvSpPr>
          <p:nvPr>
            <p:ph idx="1"/>
          </p:nvPr>
        </p:nvSpPr>
        <p:spPr/>
        <p:txBody>
          <a:bodyPr/>
          <a:lstStyle/>
          <a:p>
            <a:pPr eaLnBrk="1" hangingPunct="1"/>
            <a:r>
              <a:rPr lang="zh-CN" altLang="en-US" smtClean="0">
                <a:latin typeface="仿宋_GB2312" pitchFamily="49" charset="-122"/>
                <a:ea typeface="仿宋_GB2312" pitchFamily="49" charset="-122"/>
              </a:rPr>
              <a:t>进入</a:t>
            </a:r>
            <a:r>
              <a:rPr lang="en-US" altLang="zh-CN" smtClean="0">
                <a:latin typeface="仿宋_GB2312" pitchFamily="49" charset="-122"/>
                <a:ea typeface="仿宋_GB2312" pitchFamily="49" charset="-122"/>
              </a:rPr>
              <a:t>vi</a:t>
            </a:r>
            <a:r>
              <a:rPr lang="zh-CN" altLang="en-US" smtClean="0">
                <a:latin typeface="仿宋_GB2312" pitchFamily="49" charset="-122"/>
                <a:ea typeface="仿宋_GB2312" pitchFamily="49" charset="-122"/>
              </a:rPr>
              <a:t>：</a:t>
            </a:r>
          </a:p>
          <a:p>
            <a:pPr marL="457200" lvl="1" indent="0" eaLnBrk="1" hangingPunct="1">
              <a:buFontTx/>
              <a:buNone/>
            </a:pPr>
            <a:r>
              <a:rPr lang="en-US" altLang="zh-CN" b="1" smtClean="0">
                <a:solidFill>
                  <a:srgbClr val="000099"/>
                </a:solidFill>
                <a:latin typeface="仿宋_GB2312" pitchFamily="49" charset="-122"/>
                <a:ea typeface="仿宋_GB2312" pitchFamily="49" charset="-122"/>
              </a:rPr>
              <a:t>(1)</a:t>
            </a:r>
            <a:r>
              <a:rPr lang="zh-CN" altLang="en-US" b="1" smtClean="0">
                <a:solidFill>
                  <a:srgbClr val="000099"/>
                </a:solidFill>
                <a:latin typeface="仿宋_GB2312" pitchFamily="49" charset="-122"/>
                <a:ea typeface="仿宋_GB2312" pitchFamily="49" charset="-122"/>
              </a:rPr>
              <a:t>命令“</a:t>
            </a:r>
            <a:r>
              <a:rPr lang="en-US" altLang="zh-CN" b="1" smtClean="0">
                <a:solidFill>
                  <a:srgbClr val="000099"/>
                </a:solidFill>
                <a:latin typeface="仿宋_GB2312" pitchFamily="49" charset="-122"/>
                <a:ea typeface="仿宋_GB2312" pitchFamily="49" charset="-122"/>
              </a:rPr>
              <a:t>vi </a:t>
            </a:r>
            <a:r>
              <a:rPr lang="zh-CN" altLang="en-US" b="1" smtClean="0">
                <a:solidFill>
                  <a:srgbClr val="000099"/>
                </a:solidFill>
                <a:latin typeface="仿宋_GB2312" pitchFamily="49" charset="-122"/>
                <a:ea typeface="仿宋_GB2312" pitchFamily="49" charset="-122"/>
              </a:rPr>
              <a:t>文件名”</a:t>
            </a:r>
          </a:p>
          <a:p>
            <a:pPr marL="457200" lvl="1" indent="0" eaLnBrk="1" hangingPunct="1">
              <a:buFontTx/>
              <a:buNone/>
            </a:pPr>
            <a:r>
              <a:rPr lang="en-US" altLang="zh-CN" b="1" smtClean="0">
                <a:solidFill>
                  <a:srgbClr val="FF0000"/>
                </a:solidFill>
                <a:latin typeface="仿宋_GB2312" pitchFamily="49" charset="-122"/>
                <a:ea typeface="仿宋_GB2312" pitchFamily="49" charset="-122"/>
              </a:rPr>
              <a:t>(2)</a:t>
            </a:r>
            <a:r>
              <a:rPr lang="zh-CN" altLang="en-US" b="1" smtClean="0">
                <a:solidFill>
                  <a:srgbClr val="FF0000"/>
                </a:solidFill>
                <a:latin typeface="仿宋_GB2312" pitchFamily="49" charset="-122"/>
                <a:ea typeface="仿宋_GB2312" pitchFamily="49" charset="-122"/>
              </a:rPr>
              <a:t>命令“</a:t>
            </a:r>
            <a:r>
              <a:rPr lang="en-US" altLang="zh-CN" b="1" smtClean="0">
                <a:solidFill>
                  <a:srgbClr val="FF0000"/>
                </a:solidFill>
                <a:latin typeface="仿宋_GB2312" pitchFamily="49" charset="-122"/>
                <a:ea typeface="仿宋_GB2312" pitchFamily="49" charset="-122"/>
              </a:rPr>
              <a:t>vi”</a:t>
            </a:r>
            <a:r>
              <a:rPr lang="zh-CN" altLang="en-US" b="1" smtClean="0">
                <a:solidFill>
                  <a:srgbClr val="FF0000"/>
                </a:solidFill>
                <a:latin typeface="仿宋_GB2312" pitchFamily="49" charset="-122"/>
                <a:ea typeface="仿宋_GB2312" pitchFamily="49" charset="-122"/>
              </a:rPr>
              <a:t>，在退出</a:t>
            </a:r>
            <a:r>
              <a:rPr lang="en-US" altLang="zh-CN" b="1" smtClean="0">
                <a:solidFill>
                  <a:srgbClr val="FF0000"/>
                </a:solidFill>
                <a:latin typeface="仿宋_GB2312" pitchFamily="49" charset="-122"/>
                <a:ea typeface="仿宋_GB2312" pitchFamily="49" charset="-122"/>
              </a:rPr>
              <a:t>vi</a:t>
            </a:r>
            <a:r>
              <a:rPr lang="zh-CN" altLang="en-US" b="1" smtClean="0">
                <a:solidFill>
                  <a:srgbClr val="FF0000"/>
                </a:solidFill>
                <a:latin typeface="仿宋_GB2312" pitchFamily="49" charset="-122"/>
                <a:ea typeface="仿宋_GB2312" pitchFamily="49" charset="-122"/>
              </a:rPr>
              <a:t>时再指定文件名</a:t>
            </a:r>
            <a:r>
              <a:rPr lang="zh-CN" altLang="en-US" smtClean="0">
                <a:latin typeface="仿宋_GB2312" pitchFamily="49" charset="-122"/>
                <a:ea typeface="仿宋_GB2312" pitchFamily="49" charset="-122"/>
              </a:rPr>
              <a:t> </a:t>
            </a:r>
          </a:p>
          <a:p>
            <a:pPr eaLnBrk="1" hangingPunct="1"/>
            <a:r>
              <a:rPr lang="zh-CN" altLang="en-US" smtClean="0">
                <a:latin typeface="仿宋_GB2312" pitchFamily="49" charset="-122"/>
                <a:ea typeface="仿宋_GB2312" pitchFamily="49" charset="-122"/>
              </a:rPr>
              <a:t>选项“</a:t>
            </a:r>
            <a:r>
              <a:rPr lang="en-US" altLang="zh-CN" smtClean="0">
                <a:latin typeface="仿宋_GB2312" pitchFamily="49" charset="-122"/>
                <a:ea typeface="仿宋_GB2312" pitchFamily="49" charset="-122"/>
              </a:rPr>
              <a:t>+n”</a:t>
            </a:r>
            <a:r>
              <a:rPr lang="zh-CN" altLang="en-US" smtClean="0">
                <a:latin typeface="仿宋_GB2312" pitchFamily="49" charset="-122"/>
                <a:ea typeface="仿宋_GB2312" pitchFamily="49" charset="-122"/>
              </a:rPr>
              <a:t>，表示希望在进入</a:t>
            </a:r>
            <a:r>
              <a:rPr lang="en-US" altLang="zh-CN" smtClean="0">
                <a:latin typeface="仿宋_GB2312" pitchFamily="49" charset="-122"/>
                <a:ea typeface="仿宋_GB2312" pitchFamily="49" charset="-122"/>
              </a:rPr>
              <a:t>vi</a:t>
            </a:r>
            <a:r>
              <a:rPr lang="zh-CN" altLang="en-US" smtClean="0">
                <a:latin typeface="仿宋_GB2312" pitchFamily="49" charset="-122"/>
                <a:ea typeface="仿宋_GB2312" pitchFamily="49" charset="-122"/>
              </a:rPr>
              <a:t>之后，光标处于文件中第</a:t>
            </a:r>
            <a:r>
              <a:rPr lang="en-US" altLang="zh-CN" smtClean="0">
                <a:latin typeface="仿宋_GB2312" pitchFamily="49" charset="-122"/>
                <a:ea typeface="仿宋_GB2312" pitchFamily="49" charset="-122"/>
              </a:rPr>
              <a:t>n</a:t>
            </a:r>
            <a:r>
              <a:rPr lang="zh-CN" altLang="en-US" smtClean="0">
                <a:latin typeface="仿宋_GB2312" pitchFamily="49" charset="-122"/>
                <a:ea typeface="仿宋_GB2312" pitchFamily="49" charset="-122"/>
              </a:rPr>
              <a:t>行上，</a:t>
            </a:r>
          </a:p>
          <a:p>
            <a:pPr eaLnBrk="1" hangingPunct="1"/>
            <a:r>
              <a:rPr lang="zh-CN" altLang="en-US" smtClean="0">
                <a:latin typeface="仿宋_GB2312" pitchFamily="49" charset="-122"/>
                <a:ea typeface="仿宋_GB2312" pitchFamily="49" charset="-122"/>
              </a:rPr>
              <a:t>选项“</a:t>
            </a:r>
            <a:r>
              <a:rPr lang="en-US" altLang="zh-CN" smtClean="0">
                <a:latin typeface="仿宋_GB2312" pitchFamily="49" charset="-122"/>
                <a:ea typeface="仿宋_GB2312" pitchFamily="49" charset="-122"/>
              </a:rPr>
              <a:t>+”</a:t>
            </a:r>
            <a:r>
              <a:rPr lang="zh-CN" altLang="en-US" smtClean="0">
                <a:latin typeface="仿宋_GB2312" pitchFamily="49" charset="-122"/>
                <a:ea typeface="仿宋_GB2312" pitchFamily="49" charset="-122"/>
              </a:rPr>
              <a:t>表示希望在进入</a:t>
            </a:r>
            <a:r>
              <a:rPr lang="en-US" altLang="zh-CN" smtClean="0">
                <a:latin typeface="仿宋_GB2312" pitchFamily="49" charset="-122"/>
                <a:ea typeface="仿宋_GB2312" pitchFamily="49" charset="-122"/>
              </a:rPr>
              <a:t>vi</a:t>
            </a:r>
            <a:r>
              <a:rPr lang="zh-CN" altLang="en-US" smtClean="0">
                <a:latin typeface="仿宋_GB2312" pitchFamily="49" charset="-122"/>
                <a:ea typeface="仿宋_GB2312" pitchFamily="49" charset="-122"/>
              </a:rPr>
              <a:t>之后光标处于文件最末行。 </a:t>
            </a:r>
          </a:p>
        </p:txBody>
      </p:sp>
    </p:spTree>
    <p:extLst>
      <p:ext uri="{BB962C8B-B14F-4D97-AF65-F5344CB8AC3E}">
        <p14:creationId xmlns:p14="http://schemas.microsoft.com/office/powerpoint/2010/main" val="2968309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idx="1"/>
          </p:nvPr>
        </p:nvSpPr>
        <p:spPr>
          <a:xfrm>
            <a:off x="533400" y="898525"/>
            <a:ext cx="7772400" cy="5122863"/>
          </a:xfrm>
        </p:spPr>
        <p:txBody>
          <a:bodyPr/>
          <a:lstStyle/>
          <a:p>
            <a:pPr eaLnBrk="1" hangingPunct="1"/>
            <a:r>
              <a:rPr lang="zh-CN" altLang="en-US" smtClean="0">
                <a:latin typeface="仿宋_GB2312" pitchFamily="49" charset="-122"/>
                <a:ea typeface="仿宋_GB2312" pitchFamily="49" charset="-122"/>
              </a:rPr>
              <a:t>保存文件</a:t>
            </a:r>
            <a:r>
              <a:rPr lang="en-US" altLang="zh-CN" smtClean="0">
                <a:latin typeface="仿宋_GB2312" pitchFamily="49" charset="-122"/>
                <a:ea typeface="仿宋_GB2312" pitchFamily="49" charset="-122"/>
              </a:rPr>
              <a:t>:</a:t>
            </a:r>
          </a:p>
          <a:p>
            <a:pPr lvl="1" eaLnBrk="1" hangingPunct="1"/>
            <a:r>
              <a:rPr lang="en-US" altLang="zh-CN" sz="2400" smtClean="0">
                <a:latin typeface="仿宋_GB2312" pitchFamily="49" charset="-122"/>
                <a:ea typeface="仿宋_GB2312" pitchFamily="49" charset="-122"/>
              </a:rPr>
              <a:t>1.</a:t>
            </a:r>
            <a:r>
              <a:rPr lang="zh-CN" altLang="en-US" sz="2400" smtClean="0">
                <a:latin typeface="仿宋_GB2312" pitchFamily="49" charset="-122"/>
                <a:ea typeface="仿宋_GB2312" pitchFamily="49" charset="-122"/>
              </a:rPr>
              <a:t>在命令模式下</a:t>
            </a:r>
            <a:r>
              <a:rPr lang="en-US" altLang="zh-CN" sz="2400" smtClean="0">
                <a:latin typeface="仿宋_GB2312" pitchFamily="49" charset="-122"/>
                <a:ea typeface="仿宋_GB2312" pitchFamily="49" charset="-122"/>
              </a:rPr>
              <a:t>,</a:t>
            </a:r>
            <a:r>
              <a:rPr lang="zh-CN" altLang="en-US" sz="2400" smtClean="0">
                <a:latin typeface="仿宋_GB2312" pitchFamily="49" charset="-122"/>
                <a:ea typeface="仿宋_GB2312" pitchFamily="49" charset="-122"/>
              </a:rPr>
              <a:t>连按两次大写字母</a:t>
            </a:r>
            <a:r>
              <a:rPr lang="en-US" altLang="zh-CN" sz="2400" smtClean="0">
                <a:latin typeface="仿宋_GB2312" pitchFamily="49" charset="-122"/>
                <a:ea typeface="仿宋_GB2312" pitchFamily="49" charset="-122"/>
              </a:rPr>
              <a:t>&lt;Z&gt;</a:t>
            </a:r>
            <a:r>
              <a:rPr lang="zh-CN" altLang="en-US" sz="2400" smtClean="0">
                <a:latin typeface="仿宋_GB2312" pitchFamily="49" charset="-122"/>
                <a:ea typeface="仿宋_GB2312" pitchFamily="49" charset="-122"/>
              </a:rPr>
              <a:t>。</a:t>
            </a:r>
          </a:p>
          <a:p>
            <a:pPr lvl="1" eaLnBrk="1" hangingPunct="1"/>
            <a:r>
              <a:rPr lang="en-US" altLang="zh-CN" sz="2400" smtClean="0">
                <a:latin typeface="仿宋_GB2312" pitchFamily="49" charset="-122"/>
                <a:ea typeface="仿宋_GB2312" pitchFamily="49" charset="-122"/>
              </a:rPr>
              <a:t>2.</a:t>
            </a:r>
            <a:r>
              <a:rPr lang="zh-CN" altLang="en-US" sz="2400" smtClean="0">
                <a:latin typeface="仿宋_GB2312" pitchFamily="49" charset="-122"/>
                <a:ea typeface="仿宋_GB2312" pitchFamily="49" charset="-122"/>
              </a:rPr>
              <a:t>在末行模式下</a:t>
            </a:r>
            <a:r>
              <a:rPr lang="en-US" altLang="zh-CN" sz="2400" smtClean="0">
                <a:latin typeface="仿宋_GB2312" pitchFamily="49" charset="-122"/>
                <a:ea typeface="仿宋_GB2312" pitchFamily="49" charset="-122"/>
              </a:rPr>
              <a:t>:</a:t>
            </a:r>
          </a:p>
          <a:p>
            <a:pPr lvl="2" eaLnBrk="1" hangingPunct="1">
              <a:buFontTx/>
              <a:buNone/>
            </a:pPr>
            <a:r>
              <a:rPr lang="en-US" altLang="zh-CN" smtClean="0">
                <a:latin typeface="仿宋_GB2312" pitchFamily="49" charset="-122"/>
                <a:ea typeface="仿宋_GB2312" pitchFamily="49" charset="-122"/>
              </a:rPr>
              <a:t> </a:t>
            </a:r>
            <a:r>
              <a:rPr lang="en-US" altLang="zh-CN" b="1" smtClean="0">
                <a:solidFill>
                  <a:srgbClr val="FF0000"/>
                </a:solidFill>
                <a:latin typeface="仿宋_GB2312" pitchFamily="49" charset="-122"/>
                <a:ea typeface="仿宋_GB2312" pitchFamily="49" charset="-122"/>
              </a:rPr>
              <a:t>:w </a:t>
            </a:r>
            <a:r>
              <a:rPr lang="en-US" altLang="zh-CN" smtClean="0">
                <a:solidFill>
                  <a:srgbClr val="FF0000"/>
                </a:solidFill>
                <a:latin typeface="仿宋_GB2312" pitchFamily="49" charset="-122"/>
                <a:ea typeface="仿宋_GB2312" pitchFamily="49" charset="-122"/>
              </a:rPr>
              <a:t>  </a:t>
            </a:r>
            <a:r>
              <a:rPr lang="en-US" altLang="zh-CN" smtClean="0">
                <a:latin typeface="仿宋_GB2312" pitchFamily="49" charset="-122"/>
                <a:ea typeface="仿宋_GB2312" pitchFamily="49" charset="-122"/>
              </a:rPr>
              <a:t>vi</a:t>
            </a:r>
            <a:r>
              <a:rPr lang="zh-CN" altLang="en-US" smtClean="0">
                <a:latin typeface="仿宋_GB2312" pitchFamily="49" charset="-122"/>
                <a:ea typeface="仿宋_GB2312" pitchFamily="49" charset="-122"/>
              </a:rPr>
              <a:t>保存当前编辑的文件，但并不退出</a:t>
            </a:r>
            <a:r>
              <a:rPr lang="en-US" altLang="zh-CN" smtClean="0">
                <a:latin typeface="仿宋_GB2312" pitchFamily="49" charset="-122"/>
                <a:ea typeface="仿宋_GB2312" pitchFamily="49" charset="-122"/>
              </a:rPr>
              <a:t>vi</a:t>
            </a:r>
            <a:r>
              <a:rPr lang="zh-CN" altLang="en-US" smtClean="0">
                <a:latin typeface="仿宋_GB2312" pitchFamily="49" charset="-122"/>
                <a:ea typeface="仿宋_GB2312" pitchFamily="49" charset="-122"/>
              </a:rPr>
              <a:t>，而是继续等待用户输入命令。</a:t>
            </a:r>
          </a:p>
          <a:p>
            <a:pPr lvl="2" eaLnBrk="1" hangingPunct="1">
              <a:buFontTx/>
              <a:buNone/>
            </a:pPr>
            <a:r>
              <a:rPr lang="zh-CN" altLang="en-US" b="1" smtClean="0">
                <a:latin typeface="仿宋_GB2312" pitchFamily="49" charset="-122"/>
                <a:ea typeface="仿宋_GB2312" pitchFamily="49" charset="-122"/>
              </a:rPr>
              <a:t> </a:t>
            </a:r>
            <a:r>
              <a:rPr lang="en-US" altLang="zh-CN" b="1" smtClean="0">
                <a:solidFill>
                  <a:srgbClr val="FF0000"/>
                </a:solidFill>
                <a:latin typeface="仿宋_GB2312" pitchFamily="49" charset="-122"/>
                <a:ea typeface="仿宋_GB2312" pitchFamily="49" charset="-122"/>
              </a:rPr>
              <a:t>:w</a:t>
            </a:r>
            <a:r>
              <a:rPr lang="en-US" altLang="zh-CN" smtClean="0">
                <a:solidFill>
                  <a:srgbClr val="FF0000"/>
                </a:solidFill>
                <a:latin typeface="仿宋_GB2312" pitchFamily="49" charset="-122"/>
                <a:ea typeface="仿宋_GB2312" pitchFamily="49" charset="-122"/>
              </a:rPr>
              <a:t> </a:t>
            </a:r>
            <a:r>
              <a:rPr lang="en-US" altLang="zh-CN" b="1" smtClean="0">
                <a:solidFill>
                  <a:srgbClr val="3366FF"/>
                </a:solidFill>
                <a:latin typeface="仿宋_GB2312" pitchFamily="49" charset="-122"/>
                <a:ea typeface="仿宋_GB2312" pitchFamily="49" charset="-122"/>
              </a:rPr>
              <a:t>&lt;newfile&gt;</a:t>
            </a:r>
            <a:r>
              <a:rPr lang="en-US" altLang="zh-CN" b="1" smtClean="0">
                <a:latin typeface="仿宋_GB2312" pitchFamily="49" charset="-122"/>
                <a:ea typeface="仿宋_GB2312" pitchFamily="49" charset="-122"/>
              </a:rPr>
              <a:t>	</a:t>
            </a:r>
          </a:p>
          <a:p>
            <a:pPr lvl="2" eaLnBrk="1" hangingPunct="1">
              <a:buFontTx/>
              <a:buNone/>
            </a:pPr>
            <a:r>
              <a:rPr lang="en-US" altLang="zh-CN" smtClean="0">
                <a:latin typeface="仿宋_GB2312" pitchFamily="49" charset="-122"/>
                <a:ea typeface="仿宋_GB2312" pitchFamily="49" charset="-122"/>
              </a:rPr>
              <a:t> </a:t>
            </a:r>
            <a:r>
              <a:rPr lang="en-US" altLang="zh-CN" b="1" smtClean="0">
                <a:solidFill>
                  <a:srgbClr val="FF0000"/>
                </a:solidFill>
                <a:latin typeface="仿宋_GB2312" pitchFamily="49" charset="-122"/>
                <a:ea typeface="仿宋_GB2312" pitchFamily="49" charset="-122"/>
              </a:rPr>
              <a:t>:w!</a:t>
            </a:r>
            <a:r>
              <a:rPr lang="en-US" altLang="zh-CN" smtClean="0">
                <a:solidFill>
                  <a:srgbClr val="FF0000"/>
                </a:solidFill>
                <a:latin typeface="仿宋_GB2312" pitchFamily="49" charset="-122"/>
                <a:ea typeface="仿宋_GB2312" pitchFamily="49" charset="-122"/>
              </a:rPr>
              <a:t> </a:t>
            </a:r>
            <a:r>
              <a:rPr lang="en-US" altLang="zh-CN" b="1" smtClean="0">
                <a:solidFill>
                  <a:srgbClr val="3366FF"/>
                </a:solidFill>
                <a:latin typeface="仿宋_GB2312" pitchFamily="49" charset="-122"/>
                <a:ea typeface="仿宋_GB2312" pitchFamily="49" charset="-122"/>
              </a:rPr>
              <a:t>&lt;newfile&gt;</a:t>
            </a:r>
            <a:r>
              <a:rPr lang="en-US" altLang="zh-CN" smtClean="0">
                <a:solidFill>
                  <a:srgbClr val="3366FF"/>
                </a:solidFill>
                <a:latin typeface="仿宋_GB2312" pitchFamily="49" charset="-122"/>
                <a:ea typeface="仿宋_GB2312" pitchFamily="49" charset="-122"/>
              </a:rPr>
              <a:t>  </a:t>
            </a:r>
            <a:r>
              <a:rPr lang="zh-CN" altLang="en-US" smtClean="0">
                <a:latin typeface="仿宋_GB2312" pitchFamily="49" charset="-122"/>
                <a:ea typeface="仿宋_GB2312" pitchFamily="49" charset="-122"/>
              </a:rPr>
              <a:t>把当前文件的内容保存到指定的文件</a:t>
            </a:r>
            <a:r>
              <a:rPr lang="en-US" altLang="zh-CN" smtClean="0">
                <a:latin typeface="仿宋_GB2312" pitchFamily="49" charset="-122"/>
                <a:ea typeface="仿宋_GB2312" pitchFamily="49" charset="-122"/>
              </a:rPr>
              <a:t>newfile</a:t>
            </a:r>
            <a:r>
              <a:rPr lang="zh-CN" altLang="en-US" smtClean="0">
                <a:latin typeface="仿宋_GB2312" pitchFamily="49" charset="-122"/>
                <a:ea typeface="仿宋_GB2312" pitchFamily="49" charset="-122"/>
              </a:rPr>
              <a:t>中，如果</a:t>
            </a:r>
            <a:r>
              <a:rPr lang="en-US" altLang="zh-CN" smtClean="0">
                <a:latin typeface="仿宋_GB2312" pitchFamily="49" charset="-122"/>
                <a:ea typeface="仿宋_GB2312" pitchFamily="49" charset="-122"/>
              </a:rPr>
              <a:t>newfile</a:t>
            </a:r>
            <a:r>
              <a:rPr lang="zh-CN" altLang="en-US" smtClean="0">
                <a:latin typeface="仿宋_GB2312" pitchFamily="49" charset="-122"/>
                <a:ea typeface="仿宋_GB2312" pitchFamily="49" charset="-122"/>
              </a:rPr>
              <a:t>已经存在，则覆盖原有内容。</a:t>
            </a:r>
          </a:p>
        </p:txBody>
      </p:sp>
    </p:spTree>
    <p:extLst>
      <p:ext uri="{BB962C8B-B14F-4D97-AF65-F5344CB8AC3E}">
        <p14:creationId xmlns:p14="http://schemas.microsoft.com/office/powerpoint/2010/main" val="1554302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3"/>
          <p:cNvSpPr>
            <a:spLocks noGrp="1" noChangeArrowheads="1"/>
          </p:cNvSpPr>
          <p:nvPr>
            <p:ph idx="1"/>
          </p:nvPr>
        </p:nvSpPr>
        <p:spPr>
          <a:xfrm>
            <a:off x="323850" y="1125538"/>
            <a:ext cx="8458200" cy="4248150"/>
          </a:xfrm>
        </p:spPr>
        <p:txBody>
          <a:bodyPr>
            <a:normAutofit fontScale="92500" lnSpcReduction="20000"/>
          </a:bodyPr>
          <a:lstStyle/>
          <a:p>
            <a:pPr eaLnBrk="1" hangingPunct="1">
              <a:lnSpc>
                <a:spcPct val="180000"/>
              </a:lnSpc>
              <a:spcBef>
                <a:spcPct val="0"/>
              </a:spcBef>
            </a:pPr>
            <a:r>
              <a:rPr lang="zh-CN" altLang="en-US" smtClean="0"/>
              <a:t>在</a:t>
            </a:r>
            <a:r>
              <a:rPr lang="zh-CN" altLang="en-US" smtClean="0">
                <a:latin typeface="仿宋_GB2312" pitchFamily="49" charset="-122"/>
                <a:ea typeface="仿宋_GB2312" pitchFamily="49" charset="-122"/>
              </a:rPr>
              <a:t>末行模式下，有四种方法可以退出</a:t>
            </a:r>
            <a:r>
              <a:rPr lang="en-US" altLang="zh-CN" smtClean="0">
                <a:latin typeface="仿宋_GB2312" pitchFamily="49" charset="-122"/>
                <a:ea typeface="仿宋_GB2312" pitchFamily="49" charset="-122"/>
              </a:rPr>
              <a:t>vi</a:t>
            </a:r>
            <a:r>
              <a:rPr lang="zh-CN" altLang="en-US" smtClean="0">
                <a:latin typeface="仿宋_GB2312" pitchFamily="49" charset="-122"/>
                <a:ea typeface="仿宋_GB2312" pitchFamily="49" charset="-122"/>
              </a:rPr>
              <a:t>返回到</a:t>
            </a:r>
            <a:r>
              <a:rPr lang="en-US" altLang="zh-CN" smtClean="0">
                <a:latin typeface="仿宋_GB2312" pitchFamily="49" charset="-122"/>
                <a:ea typeface="仿宋_GB2312" pitchFamily="49" charset="-122"/>
              </a:rPr>
              <a:t>shell</a:t>
            </a:r>
            <a:r>
              <a:rPr lang="zh-CN" altLang="en-US" smtClean="0">
                <a:latin typeface="仿宋_GB2312" pitchFamily="49" charset="-122"/>
                <a:ea typeface="仿宋_GB2312" pitchFamily="49" charset="-122"/>
              </a:rPr>
              <a:t>：</a:t>
            </a:r>
          </a:p>
          <a:p>
            <a:pPr lvl="1" eaLnBrk="1" hangingPunct="1">
              <a:lnSpc>
                <a:spcPct val="180000"/>
              </a:lnSpc>
              <a:spcBef>
                <a:spcPct val="0"/>
              </a:spcBef>
              <a:buFontTx/>
              <a:buNone/>
            </a:pPr>
            <a:r>
              <a:rPr lang="zh-CN" altLang="en-US" sz="2400" smtClean="0">
                <a:latin typeface="仿宋_GB2312" pitchFamily="49" charset="-122"/>
                <a:ea typeface="仿宋_GB2312" pitchFamily="49" charset="-122"/>
              </a:rPr>
              <a:t> </a:t>
            </a:r>
            <a:r>
              <a:rPr lang="en-US" altLang="zh-CN" sz="2400" b="1" smtClean="0">
                <a:solidFill>
                  <a:srgbClr val="FF0000"/>
                </a:solidFill>
                <a:latin typeface="仿宋_GB2312" pitchFamily="49" charset="-122"/>
                <a:ea typeface="仿宋_GB2312" pitchFamily="49" charset="-122"/>
              </a:rPr>
              <a:t>:q</a:t>
            </a:r>
            <a:r>
              <a:rPr lang="en-US" altLang="zh-CN" sz="2400" b="1" smtClean="0">
                <a:latin typeface="仿宋_GB2312" pitchFamily="49" charset="-122"/>
                <a:ea typeface="仿宋_GB2312" pitchFamily="49" charset="-122"/>
              </a:rPr>
              <a:t>	 </a:t>
            </a:r>
            <a:r>
              <a:rPr lang="zh-CN" altLang="en-US" sz="2400" smtClean="0">
                <a:latin typeface="仿宋_GB2312" pitchFamily="49" charset="-122"/>
                <a:ea typeface="仿宋_GB2312" pitchFamily="49" charset="-122"/>
              </a:rPr>
              <a:t>系统退出</a:t>
            </a:r>
            <a:r>
              <a:rPr lang="en-US" altLang="zh-CN" sz="2400" smtClean="0">
                <a:latin typeface="仿宋_GB2312" pitchFamily="49" charset="-122"/>
                <a:ea typeface="仿宋_GB2312" pitchFamily="49" charset="-122"/>
              </a:rPr>
              <a:t>vi</a:t>
            </a:r>
            <a:r>
              <a:rPr lang="zh-CN" altLang="en-US" sz="2400" smtClean="0">
                <a:latin typeface="仿宋_GB2312" pitchFamily="49" charset="-122"/>
                <a:ea typeface="仿宋_GB2312" pitchFamily="49" charset="-122"/>
              </a:rPr>
              <a:t>返回到</a:t>
            </a:r>
            <a:r>
              <a:rPr lang="en-US" altLang="zh-CN" sz="2400" smtClean="0">
                <a:latin typeface="仿宋_GB2312" pitchFamily="49" charset="-122"/>
                <a:ea typeface="仿宋_GB2312" pitchFamily="49" charset="-122"/>
              </a:rPr>
              <a:t>shell</a:t>
            </a:r>
            <a:r>
              <a:rPr lang="zh-CN" altLang="en-US" sz="2400" smtClean="0">
                <a:latin typeface="仿宋_GB2312" pitchFamily="49" charset="-122"/>
                <a:ea typeface="仿宋_GB2312" pitchFamily="49" charset="-122"/>
              </a:rPr>
              <a:t>。在用此命令时，若编辑的文件没有被保存，则</a:t>
            </a:r>
            <a:r>
              <a:rPr lang="en-US" altLang="zh-CN" sz="2400" smtClean="0">
                <a:latin typeface="仿宋_GB2312" pitchFamily="49" charset="-122"/>
                <a:ea typeface="仿宋_GB2312" pitchFamily="49" charset="-122"/>
              </a:rPr>
              <a:t>vi</a:t>
            </a:r>
            <a:r>
              <a:rPr lang="zh-CN" altLang="en-US" sz="2400" smtClean="0">
                <a:latin typeface="仿宋_GB2312" pitchFamily="49" charset="-122"/>
                <a:ea typeface="仿宋_GB2312" pitchFamily="49" charset="-122"/>
              </a:rPr>
              <a:t>在窗口的最末行给出提示信息。</a:t>
            </a:r>
          </a:p>
          <a:p>
            <a:pPr lvl="1" eaLnBrk="1" hangingPunct="1">
              <a:lnSpc>
                <a:spcPct val="180000"/>
              </a:lnSpc>
              <a:spcBef>
                <a:spcPct val="0"/>
              </a:spcBef>
              <a:buFontTx/>
              <a:buNone/>
            </a:pPr>
            <a:r>
              <a:rPr lang="zh-CN" altLang="en-US" sz="2400" b="1" smtClean="0">
                <a:latin typeface="仿宋_GB2312" pitchFamily="49" charset="-122"/>
                <a:ea typeface="仿宋_GB2312" pitchFamily="49" charset="-122"/>
              </a:rPr>
              <a:t> </a:t>
            </a:r>
            <a:r>
              <a:rPr lang="en-US" altLang="zh-CN" sz="2400" b="1" smtClean="0">
                <a:solidFill>
                  <a:srgbClr val="FF0000"/>
                </a:solidFill>
                <a:latin typeface="仿宋_GB2312" pitchFamily="49" charset="-122"/>
                <a:ea typeface="仿宋_GB2312" pitchFamily="49" charset="-122"/>
              </a:rPr>
              <a:t>:q!</a:t>
            </a:r>
            <a:r>
              <a:rPr lang="en-US" altLang="zh-CN" sz="2400" b="1" smtClean="0">
                <a:latin typeface="仿宋_GB2312" pitchFamily="49" charset="-122"/>
                <a:ea typeface="仿宋_GB2312" pitchFamily="49" charset="-122"/>
              </a:rPr>
              <a:t>	 </a:t>
            </a:r>
            <a:r>
              <a:rPr lang="en-US" altLang="zh-CN" sz="2400" smtClean="0">
                <a:latin typeface="仿宋_GB2312" pitchFamily="49" charset="-122"/>
                <a:ea typeface="仿宋_GB2312" pitchFamily="49" charset="-122"/>
              </a:rPr>
              <a:t>vi</a:t>
            </a:r>
            <a:r>
              <a:rPr lang="zh-CN" altLang="en-US" sz="2400" smtClean="0">
                <a:latin typeface="仿宋_GB2312" pitchFamily="49" charset="-122"/>
                <a:ea typeface="仿宋_GB2312" pitchFamily="49" charset="-122"/>
              </a:rPr>
              <a:t>放弃所作修改而直接退到</a:t>
            </a:r>
            <a:r>
              <a:rPr lang="en-US" altLang="zh-CN" sz="2400" smtClean="0">
                <a:latin typeface="仿宋_GB2312" pitchFamily="49" charset="-122"/>
                <a:ea typeface="仿宋_GB2312" pitchFamily="49" charset="-122"/>
              </a:rPr>
              <a:t>shell</a:t>
            </a:r>
            <a:r>
              <a:rPr lang="zh-CN" altLang="en-US" sz="2400" smtClean="0">
                <a:latin typeface="仿宋_GB2312" pitchFamily="49" charset="-122"/>
                <a:ea typeface="仿宋_GB2312" pitchFamily="49" charset="-122"/>
              </a:rPr>
              <a:t>下。</a:t>
            </a:r>
          </a:p>
          <a:p>
            <a:pPr lvl="1" eaLnBrk="1" hangingPunct="1">
              <a:lnSpc>
                <a:spcPct val="180000"/>
              </a:lnSpc>
              <a:spcBef>
                <a:spcPct val="0"/>
              </a:spcBef>
              <a:buFontTx/>
              <a:buNone/>
            </a:pPr>
            <a:r>
              <a:rPr lang="zh-CN" altLang="en-US" sz="2400" smtClean="0">
                <a:latin typeface="仿宋_GB2312" pitchFamily="49" charset="-122"/>
                <a:ea typeface="仿宋_GB2312" pitchFamily="49" charset="-122"/>
              </a:rPr>
              <a:t> </a:t>
            </a:r>
            <a:r>
              <a:rPr lang="en-US" altLang="zh-CN" sz="2400" b="1" smtClean="0">
                <a:solidFill>
                  <a:srgbClr val="FF0000"/>
                </a:solidFill>
                <a:latin typeface="仿宋_GB2312" pitchFamily="49" charset="-122"/>
                <a:ea typeface="仿宋_GB2312" pitchFamily="49" charset="-122"/>
              </a:rPr>
              <a:t>:wq</a:t>
            </a:r>
            <a:r>
              <a:rPr lang="en-US" altLang="zh-CN" sz="2400" b="1" smtClean="0">
                <a:latin typeface="仿宋_GB2312" pitchFamily="49" charset="-122"/>
                <a:ea typeface="仿宋_GB2312" pitchFamily="49" charset="-122"/>
              </a:rPr>
              <a:t>	 </a:t>
            </a:r>
            <a:r>
              <a:rPr lang="zh-CN" altLang="en-US" sz="2400" smtClean="0">
                <a:latin typeface="仿宋_GB2312" pitchFamily="49" charset="-122"/>
                <a:ea typeface="仿宋_GB2312" pitchFamily="49" charset="-122"/>
              </a:rPr>
              <a:t>先保存文件，然后再退出</a:t>
            </a:r>
            <a:r>
              <a:rPr lang="en-US" altLang="zh-CN" sz="2400" smtClean="0">
                <a:latin typeface="仿宋_GB2312" pitchFamily="49" charset="-122"/>
                <a:ea typeface="仿宋_GB2312" pitchFamily="49" charset="-122"/>
              </a:rPr>
              <a:t>vi</a:t>
            </a:r>
            <a:r>
              <a:rPr lang="zh-CN" altLang="en-US" sz="2400" smtClean="0">
                <a:latin typeface="仿宋_GB2312" pitchFamily="49" charset="-122"/>
                <a:ea typeface="仿宋_GB2312" pitchFamily="49" charset="-122"/>
              </a:rPr>
              <a:t>返回到</a:t>
            </a:r>
            <a:r>
              <a:rPr lang="en-US" altLang="zh-CN" sz="2400" smtClean="0">
                <a:latin typeface="仿宋_GB2312" pitchFamily="49" charset="-122"/>
                <a:ea typeface="仿宋_GB2312" pitchFamily="49" charset="-122"/>
              </a:rPr>
              <a:t>shell</a:t>
            </a:r>
            <a:r>
              <a:rPr lang="zh-CN" altLang="en-US" sz="2400" smtClean="0">
                <a:latin typeface="仿宋_GB2312" pitchFamily="49" charset="-122"/>
                <a:ea typeface="仿宋_GB2312" pitchFamily="49" charset="-122"/>
              </a:rPr>
              <a:t>。</a:t>
            </a:r>
          </a:p>
          <a:p>
            <a:pPr lvl="1" eaLnBrk="1" hangingPunct="1">
              <a:lnSpc>
                <a:spcPct val="180000"/>
              </a:lnSpc>
              <a:spcBef>
                <a:spcPct val="0"/>
              </a:spcBef>
              <a:buFontTx/>
              <a:buNone/>
            </a:pPr>
            <a:r>
              <a:rPr lang="zh-CN" altLang="en-US" sz="2400" b="1" smtClean="0">
                <a:latin typeface="仿宋_GB2312" pitchFamily="49" charset="-122"/>
                <a:ea typeface="仿宋_GB2312" pitchFamily="49" charset="-122"/>
              </a:rPr>
              <a:t> </a:t>
            </a:r>
            <a:r>
              <a:rPr lang="en-US" altLang="zh-CN" sz="2400" b="1" smtClean="0">
                <a:solidFill>
                  <a:srgbClr val="FF0000"/>
                </a:solidFill>
                <a:latin typeface="仿宋_GB2312" pitchFamily="49" charset="-122"/>
                <a:ea typeface="仿宋_GB2312" pitchFamily="49" charset="-122"/>
              </a:rPr>
              <a:t>:x</a:t>
            </a:r>
            <a:r>
              <a:rPr lang="en-US" altLang="zh-CN" sz="2400" b="1" smtClean="0">
                <a:latin typeface="仿宋_GB2312" pitchFamily="49" charset="-122"/>
                <a:ea typeface="仿宋_GB2312" pitchFamily="49" charset="-122"/>
              </a:rPr>
              <a:t>	 </a:t>
            </a:r>
            <a:r>
              <a:rPr lang="zh-CN" altLang="en-US" sz="2400" smtClean="0">
                <a:latin typeface="仿宋_GB2312" pitchFamily="49" charset="-122"/>
                <a:ea typeface="仿宋_GB2312" pitchFamily="49" charset="-122"/>
              </a:rPr>
              <a:t>该命令的功能与命令模式下的</a:t>
            </a:r>
            <a:r>
              <a:rPr lang="en-US" altLang="zh-CN" sz="2400" smtClean="0">
                <a:latin typeface="仿宋_GB2312" pitchFamily="49" charset="-122"/>
                <a:ea typeface="仿宋_GB2312" pitchFamily="49" charset="-122"/>
              </a:rPr>
              <a:t>ZZ</a:t>
            </a:r>
            <a:r>
              <a:rPr lang="zh-CN" altLang="en-US" sz="2400" smtClean="0">
                <a:latin typeface="仿宋_GB2312" pitchFamily="49" charset="-122"/>
                <a:ea typeface="仿宋_GB2312" pitchFamily="49" charset="-122"/>
              </a:rPr>
              <a:t>命令功能相同 </a:t>
            </a:r>
          </a:p>
        </p:txBody>
      </p:sp>
    </p:spTree>
    <p:extLst>
      <p:ext uri="{BB962C8B-B14F-4D97-AF65-F5344CB8AC3E}">
        <p14:creationId xmlns:p14="http://schemas.microsoft.com/office/powerpoint/2010/main" val="4212348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1922</Words>
  <Application>Microsoft Office PowerPoint</Application>
  <PresentationFormat>全屏显示(4:3)</PresentationFormat>
  <Paragraphs>152</Paragraphs>
  <Slides>25</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27" baseType="lpstr">
      <vt:lpstr>默认设计模板</vt:lpstr>
      <vt:lpstr>Microsoft Word Picture</vt:lpstr>
      <vt:lpstr>  第3章  文本编辑器vi的使用   </vt:lpstr>
      <vt:lpstr>Vi(visual interface，可视化编辑器) </vt:lpstr>
      <vt:lpstr>PowerPoint 演示文稿</vt:lpstr>
      <vt:lpstr>PowerPoint 演示文稿</vt:lpstr>
      <vt:lpstr>三种工作模式</vt:lpstr>
      <vt:lpstr>PowerPoint 演示文稿</vt:lpstr>
      <vt:lpstr> vi的进入与退出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第3章  文本编辑器vi的使用   </dc:title>
  <dc:creator>Kang</dc:creator>
  <cp:lastModifiedBy>Kang</cp:lastModifiedBy>
  <cp:revision>1</cp:revision>
  <dcterms:created xsi:type="dcterms:W3CDTF">2018-09-06T08:13:44Z</dcterms:created>
  <dcterms:modified xsi:type="dcterms:W3CDTF">2018-09-06T08:15:43Z</dcterms:modified>
</cp:coreProperties>
</file>