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83" r:id="rId2"/>
    <p:sldId id="284" r:id="rId3"/>
    <p:sldId id="285" r:id="rId4"/>
    <p:sldId id="286" r:id="rId5"/>
    <p:sldId id="337" r:id="rId6"/>
    <p:sldId id="373" r:id="rId7"/>
    <p:sldId id="287" r:id="rId8"/>
    <p:sldId id="288" r:id="rId9"/>
    <p:sldId id="289" r:id="rId10"/>
    <p:sldId id="338" r:id="rId11"/>
    <p:sldId id="290" r:id="rId12"/>
    <p:sldId id="339" r:id="rId13"/>
    <p:sldId id="340" r:id="rId14"/>
    <p:sldId id="294" r:id="rId15"/>
    <p:sldId id="296" r:id="rId16"/>
    <p:sldId id="297" r:id="rId17"/>
    <p:sldId id="344" r:id="rId18"/>
    <p:sldId id="349" r:id="rId19"/>
    <p:sldId id="350" r:id="rId20"/>
    <p:sldId id="354" r:id="rId21"/>
    <p:sldId id="371" r:id="rId22"/>
    <p:sldId id="372" r:id="rId23"/>
    <p:sldId id="367" r:id="rId24"/>
    <p:sldId id="368" r:id="rId25"/>
    <p:sldId id="369" r:id="rId26"/>
    <p:sldId id="370" r:id="rId27"/>
    <p:sldId id="355" r:id="rId28"/>
    <p:sldId id="356" r:id="rId29"/>
    <p:sldId id="366" r:id="rId30"/>
    <p:sldId id="361" r:id="rId31"/>
    <p:sldId id="362" r:id="rId32"/>
    <p:sldId id="363" r:id="rId33"/>
    <p:sldId id="364" r:id="rId34"/>
    <p:sldId id="365" r:id="rId35"/>
    <p:sldId id="358" r:id="rId36"/>
    <p:sldId id="359" r:id="rId37"/>
    <p:sldId id="352" r:id="rId38"/>
    <p:sldId id="374" r:id="rId39"/>
    <p:sldId id="330" r:id="rId40"/>
    <p:sldId id="331" r:id="rId41"/>
    <p:sldId id="332" r:id="rId42"/>
    <p:sldId id="333" r:id="rId43"/>
    <p:sldId id="375" r:id="rId44"/>
    <p:sldId id="376" r:id="rId45"/>
    <p:sldId id="377" r:id="rId46"/>
    <p:sldId id="378" r:id="rId47"/>
    <p:sldId id="379" r:id="rId48"/>
    <p:sldId id="380" r:id="rId49"/>
    <p:sldId id="381"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2" autoAdjust="0"/>
    <p:restoredTop sz="85129" autoAdjust="0"/>
  </p:normalViewPr>
  <p:slideViewPr>
    <p:cSldViewPr>
      <p:cViewPr varScale="1">
        <p:scale>
          <a:sx n="97" d="100"/>
          <a:sy n="97" d="100"/>
        </p:scale>
        <p:origin x="-20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2F2FE-B025-4FDD-82BC-411D92AF2801}"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8D85C-AEE2-406A-A1C3-5D069C5CE662}" type="slidenum">
              <a:rPr lang="zh-CN" altLang="en-US" smtClean="0"/>
              <a:t>‹#›</a:t>
            </a:fld>
            <a:endParaRPr lang="zh-CN" altLang="en-US"/>
          </a:p>
        </p:txBody>
      </p:sp>
    </p:spTree>
    <p:extLst>
      <p:ext uri="{BB962C8B-B14F-4D97-AF65-F5344CB8AC3E}">
        <p14:creationId xmlns:p14="http://schemas.microsoft.com/office/powerpoint/2010/main" val="41844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Calibri" pitchFamily="34" charset="0"/>
                <a:ea typeface="宋体" charset="-122"/>
              </a:rPr>
              <a:t>Gcc –o hello hello.c</a:t>
            </a:r>
          </a:p>
          <a:p>
            <a:r>
              <a:rPr lang="en-US" altLang="zh-CN" smtClean="0">
                <a:latin typeface="Calibri" pitchFamily="34" charset="0"/>
                <a:ea typeface="宋体" charset="-122"/>
              </a:rPr>
              <a:t>-c </a:t>
            </a:r>
            <a:r>
              <a:rPr lang="zh-CN" altLang="en-US" smtClean="0">
                <a:latin typeface="Calibri" pitchFamily="34" charset="0"/>
                <a:ea typeface="宋体" charset="-122"/>
              </a:rPr>
              <a:t>只编译，不连接成为可执行文件</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rtl="0">
              <a:defRPr sz="1200">
                <a:solidFill>
                  <a:schemeClr val="tx1"/>
                </a:solidFill>
                <a:latin typeface="Calibri" pitchFamily="34" charset="0"/>
              </a:defRPr>
            </a:lvl6pPr>
            <a:lvl7pPr marL="2971800" indent="-228600" rtl="0">
              <a:defRPr sz="1200">
                <a:solidFill>
                  <a:schemeClr val="tx1"/>
                </a:solidFill>
                <a:latin typeface="Calibri" pitchFamily="34" charset="0"/>
              </a:defRPr>
            </a:lvl7pPr>
            <a:lvl8pPr marL="3429000" indent="-228600" rtl="0">
              <a:defRPr sz="1200">
                <a:solidFill>
                  <a:schemeClr val="tx1"/>
                </a:solidFill>
                <a:latin typeface="Calibri" pitchFamily="34" charset="0"/>
              </a:defRPr>
            </a:lvl8pPr>
            <a:lvl9pPr marL="3886200" indent="-228600" rtl="0">
              <a:defRPr sz="1200">
                <a:solidFill>
                  <a:schemeClr val="tx1"/>
                </a:solidFill>
                <a:latin typeface="Calibri" pitchFamily="34" charset="0"/>
              </a:defRPr>
            </a:lvl9pPr>
          </a:lstStyle>
          <a:p>
            <a:pPr>
              <a:buFontTx/>
              <a:buNone/>
            </a:pPr>
            <a:fld id="{76D18C21-94D2-426E-95AE-495A9F05D418}" type="slidenum">
              <a:rPr lang="zh-CN" altLang="en-US">
                <a:latin typeface="Arial" charset="0"/>
              </a:rPr>
              <a:pPr>
                <a:buFontTx/>
                <a:buNone/>
              </a:pPr>
              <a:t>8</a:t>
            </a:fld>
            <a:endParaRPr lang="zh-CN"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idx="4294967295"/>
          </p:nvPr>
        </p:nvSpPr>
        <p:spPr>
          <a:xfrm>
            <a:off x="1141413" y="754063"/>
            <a:ext cx="4391025" cy="3294062"/>
          </a:xfrm>
          <a:ln>
            <a:solidFill>
              <a:srgbClr val="000000"/>
            </a:solidFill>
            <a:miter lim="800000"/>
            <a:headEnd/>
            <a:tailEnd/>
          </a:ln>
        </p:spPr>
      </p:sp>
      <p:sp>
        <p:nvSpPr>
          <p:cNvPr id="13315" name="Rectangle 3"/>
          <p:cNvSpPr>
            <a:spLocks noGrp="1" noChangeArrowheads="1"/>
          </p:cNvSpPr>
          <p:nvPr>
            <p:ph type="body" idx="4294967295"/>
          </p:nvPr>
        </p:nvSpPr>
        <p:spPr/>
        <p:txBody>
          <a:bodyPr anchor="t"/>
          <a:lstStyle/>
          <a:p>
            <a:pPr>
              <a:spcBef>
                <a:spcPct val="10000"/>
              </a:spcBef>
              <a:buFont typeface="Wingdings" pitchFamily="2" charset="2"/>
              <a:buChar char="•"/>
            </a:pPr>
            <a:endParaRPr lang="zh-CN" altLang="en-US" sz="2800" dirty="0" smtClean="0">
              <a:latin typeface="Calibri" pitchFamily="34" charset="0"/>
              <a:ea typeface="宋体"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ln>
            <a:solidFill>
              <a:srgbClr val="000000"/>
            </a:solidFill>
            <a:miter lim="800000"/>
            <a:headEnd/>
            <a:tailEnd/>
          </a:ln>
        </p:spPr>
      </p:sp>
      <p:sp>
        <p:nvSpPr>
          <p:cNvPr id="21507" name="备注占位符 2"/>
          <p:cNvSpPr>
            <a:spLocks noGrp="1" noChangeArrowheads="1"/>
          </p:cNvSpPr>
          <p:nvPr>
            <p:ph type="body" idx="4294967295"/>
          </p:nvPr>
        </p:nvSpPr>
        <p:spPr/>
        <p:txBody>
          <a:bodyPr anchor="t"/>
          <a:lstStyle/>
          <a:p>
            <a:pPr>
              <a:lnSpc>
                <a:spcPct val="90000"/>
              </a:lnSpc>
            </a:pPr>
            <a:r>
              <a:rPr lang="en-US" altLang="zh-CN" sz="1100" smtClean="0">
                <a:latin typeface="Calibri" pitchFamily="34" charset="0"/>
                <a:ea typeface="宋体" charset="-122"/>
              </a:rPr>
              <a:t>2.CVS</a:t>
            </a:r>
            <a:r>
              <a:rPr lang="zh-CN" altLang="en-US" sz="1100" smtClean="0">
                <a:latin typeface="Calibri" pitchFamily="34" charset="0"/>
                <a:ea typeface="宋体" charset="-122"/>
              </a:rPr>
              <a:t>在进行源代码管理时的特点</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en-US" altLang="zh-CN" sz="1100" smtClean="0">
                <a:latin typeface="Calibri" pitchFamily="34" charset="0"/>
                <a:ea typeface="宋体" charset="-122"/>
              </a:rPr>
              <a:t>2.1</a:t>
            </a:r>
            <a:r>
              <a:rPr lang="zh-CN" altLang="en-US" sz="1100" smtClean="0">
                <a:latin typeface="Calibri" pitchFamily="34" charset="0"/>
                <a:ea typeface="宋体" charset="-122"/>
              </a:rPr>
              <a:t>源代码空间与用户空间分离</a:t>
            </a:r>
            <a:r>
              <a:rPr lang="en-US" altLang="zh-CN" sz="1100" smtClean="0">
                <a:latin typeface="Calibri" pitchFamily="34" charset="0"/>
                <a:ea typeface="宋体" charset="-122"/>
              </a:rPr>
              <a:t>.</a:t>
            </a:r>
            <a:br>
              <a:rPr lang="en-US" altLang="zh-CN" sz="1100" smtClean="0">
                <a:latin typeface="Calibri" pitchFamily="34" charset="0"/>
                <a:ea typeface="宋体" charset="-122"/>
              </a:rPr>
            </a:br>
            <a:r>
              <a:rPr lang="en-US" altLang="zh-CN" sz="1100" smtClean="0">
                <a:latin typeface="Calibri" pitchFamily="34" charset="0"/>
                <a:ea typeface="宋体" charset="-122"/>
              </a:rPr>
              <a:t/>
            </a:r>
            <a:br>
              <a:rPr lang="en-US" altLang="zh-CN" sz="1100" smtClean="0">
                <a:latin typeface="Calibri" pitchFamily="34" charset="0"/>
                <a:ea typeface="宋体" charset="-122"/>
              </a:rPr>
            </a:br>
            <a:r>
              <a:rPr lang="en-US" altLang="zh-CN" sz="1100" smtClean="0">
                <a:latin typeface="Calibri" pitchFamily="34" charset="0"/>
                <a:ea typeface="宋体" charset="-122"/>
              </a:rPr>
              <a:t>CVS</a:t>
            </a:r>
            <a:r>
              <a:rPr lang="zh-CN" altLang="en-US" sz="1100" smtClean="0">
                <a:latin typeface="Calibri" pitchFamily="34" charset="0"/>
                <a:ea typeface="宋体" charset="-122"/>
              </a:rPr>
              <a:t>系统将源代码文件放在</a:t>
            </a:r>
            <a:r>
              <a:rPr lang="en-US" altLang="zh-CN" sz="1100" smtClean="0">
                <a:latin typeface="Calibri" pitchFamily="34" charset="0"/>
                <a:ea typeface="宋体" charset="-122"/>
              </a:rPr>
              <a:t>repository</a:t>
            </a:r>
            <a:r>
              <a:rPr lang="zh-CN" altLang="en-US" sz="1100" smtClean="0">
                <a:latin typeface="Calibri" pitchFamily="34" charset="0"/>
                <a:ea typeface="宋体" charset="-122"/>
              </a:rPr>
              <a:t>下</a:t>
            </a:r>
            <a:r>
              <a:rPr lang="en-US" altLang="zh-CN" sz="1100" smtClean="0">
                <a:latin typeface="Calibri" pitchFamily="34" charset="0"/>
                <a:ea typeface="宋体" charset="-122"/>
              </a:rPr>
              <a:t>,</a:t>
            </a:r>
            <a:r>
              <a:rPr lang="zh-CN" altLang="en-US" sz="1100" smtClean="0">
                <a:latin typeface="Calibri" pitchFamily="34" charset="0"/>
                <a:ea typeface="宋体" charset="-122"/>
              </a:rPr>
              <a:t>用户要修改文件必须将</a:t>
            </a:r>
            <a:r>
              <a:rPr lang="en-US" altLang="zh-CN" sz="1100" smtClean="0">
                <a:latin typeface="Calibri" pitchFamily="34" charset="0"/>
                <a:ea typeface="宋体" charset="-122"/>
              </a:rPr>
              <a:t>repository</a:t>
            </a:r>
            <a:r>
              <a:rPr lang="zh-CN" altLang="en-US" sz="1100" smtClean="0">
                <a:latin typeface="Calibri" pitchFamily="34" charset="0"/>
                <a:ea typeface="宋体" charset="-122"/>
              </a:rPr>
              <a:t>下的文件作一个拷贝之后才能进行</a:t>
            </a:r>
            <a:r>
              <a:rPr lang="en-US" altLang="zh-CN" sz="1100" smtClean="0">
                <a:latin typeface="Calibri" pitchFamily="34" charset="0"/>
                <a:ea typeface="宋体" charset="-122"/>
              </a:rPr>
              <a:t>,</a:t>
            </a:r>
            <a:br>
              <a:rPr lang="en-US" altLang="zh-CN" sz="1100" smtClean="0">
                <a:latin typeface="Calibri" pitchFamily="34" charset="0"/>
                <a:ea typeface="宋体" charset="-122"/>
              </a:rPr>
            </a:br>
            <a:r>
              <a:rPr lang="en-US" altLang="zh-CN" sz="1100" smtClean="0">
                <a:latin typeface="Calibri" pitchFamily="34" charset="0"/>
                <a:ea typeface="宋体" charset="-122"/>
              </a:rPr>
              <a:t/>
            </a:r>
            <a:br>
              <a:rPr lang="en-US" altLang="zh-CN" sz="1100" smtClean="0">
                <a:latin typeface="Calibri" pitchFamily="34" charset="0"/>
                <a:ea typeface="宋体" charset="-122"/>
              </a:rPr>
            </a:br>
            <a:r>
              <a:rPr lang="en-US" altLang="zh-CN" sz="1100" smtClean="0">
                <a:latin typeface="Calibri" pitchFamily="34" charset="0"/>
                <a:ea typeface="宋体" charset="-122"/>
              </a:rPr>
              <a:t>2.2</a:t>
            </a:r>
            <a:r>
              <a:rPr lang="zh-CN" altLang="en-US" sz="1100" smtClean="0">
                <a:latin typeface="Calibri" pitchFamily="34" charset="0"/>
                <a:ea typeface="宋体" charset="-122"/>
              </a:rPr>
              <a:t>并发访问</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en-US" altLang="zh-CN" sz="1100" smtClean="0">
                <a:latin typeface="Calibri" pitchFamily="34" charset="0"/>
                <a:ea typeface="宋体" charset="-122"/>
              </a:rPr>
              <a:t>CVS</a:t>
            </a:r>
            <a:r>
              <a:rPr lang="zh-CN" altLang="en-US" sz="1100" smtClean="0">
                <a:latin typeface="Calibri" pitchFamily="34" charset="0"/>
                <a:ea typeface="宋体" charset="-122"/>
              </a:rPr>
              <a:t>系统允许多个开发人员同时获取同一文件的的同版本源文件</a:t>
            </a:r>
            <a:r>
              <a:rPr lang="en-US" altLang="zh-CN" sz="1100" smtClean="0">
                <a:latin typeface="Calibri" pitchFamily="34" charset="0"/>
                <a:ea typeface="宋体" charset="-122"/>
              </a:rPr>
              <a:t>.</a:t>
            </a:r>
            <a:r>
              <a:rPr lang="zh-CN" altLang="en-US" sz="1100" smtClean="0">
                <a:latin typeface="Calibri" pitchFamily="34" charset="0"/>
                <a:ea typeface="宋体" charset="-122"/>
              </a:rPr>
              <a:t>当然这也是</a:t>
            </a:r>
            <a:r>
              <a:rPr lang="en-US" altLang="zh-CN" sz="1100" smtClean="0">
                <a:latin typeface="Calibri" pitchFamily="34" charset="0"/>
                <a:ea typeface="宋体" charset="-122"/>
              </a:rPr>
              <a:t>CVS</a:t>
            </a:r>
            <a:r>
              <a:rPr lang="zh-CN" altLang="en-US" sz="1100" smtClean="0">
                <a:latin typeface="Calibri" pitchFamily="34" charset="0"/>
                <a:ea typeface="宋体" charset="-122"/>
              </a:rPr>
              <a:t>获得广泛应用的主要原因．开发人员提取一个文件时，将在自己的工作空间建立一个与其他开发人员相互独立的拷贝，此文件的版本号与文件“头”版本相同，除非他用</a:t>
            </a:r>
            <a:r>
              <a:rPr lang="en-US" altLang="zh-CN" sz="1100" smtClean="0">
                <a:latin typeface="Calibri" pitchFamily="34" charset="0"/>
                <a:ea typeface="宋体" charset="-122"/>
              </a:rPr>
              <a:t>commit</a:t>
            </a:r>
            <a:r>
              <a:rPr lang="zh-CN" altLang="en-US" sz="1100" smtClean="0">
                <a:latin typeface="Calibri" pitchFamily="34" charset="0"/>
                <a:ea typeface="宋体" charset="-122"/>
              </a:rPr>
              <a:t>命令完成版本的永久性升级</a:t>
            </a:r>
            <a:r>
              <a:rPr lang="en-US" altLang="zh-CN" sz="1100" smtClean="0">
                <a:latin typeface="Calibri" pitchFamily="34" charset="0"/>
                <a:ea typeface="宋体" charset="-122"/>
              </a:rPr>
              <a:t>.</a:t>
            </a:r>
            <a:r>
              <a:rPr lang="zh-CN" altLang="en-US" sz="1100" smtClean="0">
                <a:latin typeface="Calibri" pitchFamily="34" charset="0"/>
                <a:ea typeface="宋体" charset="-122"/>
              </a:rPr>
              <a:t>而此时</a:t>
            </a:r>
            <a:r>
              <a:rPr lang="en-US" altLang="zh-CN" sz="1100" smtClean="0">
                <a:latin typeface="Calibri" pitchFamily="34" charset="0"/>
                <a:ea typeface="宋体" charset="-122"/>
              </a:rPr>
              <a:t>,</a:t>
            </a:r>
            <a:r>
              <a:rPr lang="zh-CN" altLang="en-US" sz="1100" smtClean="0">
                <a:latin typeface="Calibri" pitchFamily="34" charset="0"/>
                <a:ea typeface="宋体" charset="-122"/>
              </a:rPr>
              <a:t>其他用户可用</a:t>
            </a:r>
            <a:r>
              <a:rPr lang="en-US" altLang="zh-CN" sz="1100" smtClean="0">
                <a:latin typeface="Calibri" pitchFamily="34" charset="0"/>
                <a:ea typeface="宋体" charset="-122"/>
              </a:rPr>
              <a:t>undate</a:t>
            </a:r>
            <a:r>
              <a:rPr lang="zh-CN" altLang="en-US" sz="1100" smtClean="0">
                <a:latin typeface="Calibri" pitchFamily="34" charset="0"/>
                <a:ea typeface="宋体" charset="-122"/>
              </a:rPr>
              <a:t>命令是自己的版本号与”最新的头版本号”相一致</a:t>
            </a:r>
            <a:r>
              <a:rPr lang="en-US" altLang="zh-CN" sz="1100" smtClean="0">
                <a:latin typeface="Calibri" pitchFamily="34" charset="0"/>
                <a:ea typeface="宋体" charset="-122"/>
              </a:rPr>
              <a:t>.:</a:t>
            </a:r>
            <a:r>
              <a:rPr lang="zh-CN" altLang="en-US" sz="1100" smtClean="0">
                <a:latin typeface="Calibri" pitchFamily="34" charset="0"/>
                <a:ea typeface="宋体" charset="-122"/>
              </a:rPr>
              <a:t>若用户在</a:t>
            </a:r>
            <a:r>
              <a:rPr lang="en-US" altLang="zh-CN" sz="1100" smtClean="0">
                <a:latin typeface="Calibri" pitchFamily="34" charset="0"/>
                <a:ea typeface="宋体" charset="-122"/>
              </a:rPr>
              <a:t>checkout</a:t>
            </a:r>
            <a:r>
              <a:rPr lang="zh-CN" altLang="en-US" sz="1100" smtClean="0">
                <a:latin typeface="Calibri" pitchFamily="34" charset="0"/>
                <a:ea typeface="宋体" charset="-122"/>
              </a:rPr>
              <a:t>后发现头版本改变了</a:t>
            </a:r>
            <a:r>
              <a:rPr lang="en-US" altLang="zh-CN" sz="1100" smtClean="0">
                <a:latin typeface="Calibri" pitchFamily="34" charset="0"/>
                <a:ea typeface="宋体" charset="-122"/>
              </a:rPr>
              <a:t>,</a:t>
            </a:r>
            <a:r>
              <a:rPr lang="zh-CN" altLang="en-US" sz="1100" smtClean="0">
                <a:latin typeface="Calibri" pitchFamily="34" charset="0"/>
                <a:ea typeface="宋体" charset="-122"/>
              </a:rPr>
              <a:t>可用</a:t>
            </a:r>
            <a:r>
              <a:rPr lang="en-US" altLang="zh-CN" sz="1100" smtClean="0">
                <a:latin typeface="Calibri" pitchFamily="34" charset="0"/>
                <a:ea typeface="宋体" charset="-122"/>
              </a:rPr>
              <a:t>RCS</a:t>
            </a:r>
            <a:r>
              <a:rPr lang="zh-CN" altLang="en-US" sz="1100" smtClean="0">
                <a:latin typeface="Calibri" pitchFamily="34" charset="0"/>
                <a:ea typeface="宋体" charset="-122"/>
              </a:rPr>
              <a:t>系统的</a:t>
            </a:r>
            <a:r>
              <a:rPr lang="en-US" altLang="zh-CN" sz="1100" smtClean="0">
                <a:latin typeface="Calibri" pitchFamily="34" charset="0"/>
                <a:ea typeface="宋体" charset="-122"/>
              </a:rPr>
              <a:t>rcsmerge</a:t>
            </a:r>
            <a:r>
              <a:rPr lang="zh-CN" altLang="en-US" sz="1100" smtClean="0">
                <a:latin typeface="Calibri" pitchFamily="34" charset="0"/>
                <a:ea typeface="宋体" charset="-122"/>
              </a:rPr>
              <a:t>命令形成一个新文件</a:t>
            </a:r>
            <a:r>
              <a:rPr lang="en-US" altLang="zh-CN" sz="1100" smtClean="0">
                <a:latin typeface="Calibri" pitchFamily="34" charset="0"/>
                <a:ea typeface="宋体" charset="-122"/>
              </a:rPr>
              <a:t>,</a:t>
            </a:r>
            <a:r>
              <a:rPr lang="zh-CN" altLang="en-US" sz="1100" smtClean="0">
                <a:latin typeface="Calibri" pitchFamily="34" charset="0"/>
                <a:ea typeface="宋体" charset="-122"/>
              </a:rPr>
              <a:t>这个新文件及包括原来的内容</a:t>
            </a:r>
            <a:r>
              <a:rPr lang="en-US" altLang="zh-CN" sz="1100" smtClean="0">
                <a:latin typeface="Calibri" pitchFamily="34" charset="0"/>
                <a:ea typeface="宋体" charset="-122"/>
              </a:rPr>
              <a:t>,</a:t>
            </a:r>
            <a:r>
              <a:rPr lang="zh-CN" altLang="en-US" sz="1100" smtClean="0">
                <a:latin typeface="Calibri" pitchFamily="34" charset="0"/>
                <a:ea typeface="宋体" charset="-122"/>
              </a:rPr>
              <a:t>又包括用户修改的内容</a:t>
            </a:r>
            <a:r>
              <a:rPr lang="en-US" altLang="zh-CN" sz="1100" smtClean="0">
                <a:latin typeface="Calibri" pitchFamily="34" charset="0"/>
                <a:ea typeface="宋体" charset="-122"/>
              </a:rPr>
              <a:t>.</a:t>
            </a:r>
            <a:r>
              <a:rPr lang="zh-CN" altLang="en-US" sz="1100" smtClean="0">
                <a:latin typeface="Calibri" pitchFamily="34" charset="0"/>
                <a:ea typeface="宋体" charset="-122"/>
              </a:rPr>
              <a:t>此时若与其他同时在对同一文件修改的开发人员发生冲突</a:t>
            </a:r>
            <a:r>
              <a:rPr lang="en-US" altLang="zh-CN" sz="1100" smtClean="0">
                <a:latin typeface="Calibri" pitchFamily="34" charset="0"/>
                <a:ea typeface="宋体" charset="-122"/>
              </a:rPr>
              <a:t>,</a:t>
            </a:r>
            <a:r>
              <a:rPr lang="zh-CN" altLang="en-US" sz="1100" smtClean="0">
                <a:latin typeface="Calibri" pitchFamily="34" charset="0"/>
                <a:ea typeface="宋体" charset="-122"/>
              </a:rPr>
              <a:t>可通知他们进行手工修改</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zh-CN" altLang="en-US" sz="1100" smtClean="0">
                <a:latin typeface="Calibri" pitchFamily="34" charset="0"/>
                <a:ea typeface="宋体" charset="-122"/>
              </a:rPr>
              <a:t>所以说</a:t>
            </a:r>
            <a:r>
              <a:rPr lang="en-US" altLang="zh-CN" sz="1100" smtClean="0">
                <a:latin typeface="Calibri" pitchFamily="34" charset="0"/>
                <a:ea typeface="宋体" charset="-122"/>
              </a:rPr>
              <a:t>,CVS</a:t>
            </a:r>
            <a:r>
              <a:rPr lang="zh-CN" altLang="en-US" sz="1100" smtClean="0">
                <a:latin typeface="Calibri" pitchFamily="34" charset="0"/>
                <a:ea typeface="宋体" charset="-122"/>
              </a:rPr>
              <a:t>系统是一个</a:t>
            </a:r>
            <a:r>
              <a:rPr lang="en-US" altLang="zh-CN" sz="1100" smtClean="0">
                <a:latin typeface="Calibri" pitchFamily="34" charset="0"/>
                <a:ea typeface="宋体" charset="-122"/>
              </a:rPr>
              <a:t>Copy-Modify-Merge</a:t>
            </a:r>
            <a:r>
              <a:rPr lang="zh-CN" altLang="en-US" sz="1100" smtClean="0">
                <a:latin typeface="Calibri" pitchFamily="34" charset="0"/>
                <a:ea typeface="宋体" charset="-122"/>
              </a:rPr>
              <a:t>的算法而不是以上我们提到的那两个系统所采用的</a:t>
            </a:r>
            <a:r>
              <a:rPr lang="en-US" altLang="zh-CN" sz="1100" smtClean="0">
                <a:latin typeface="Calibri" pitchFamily="34" charset="0"/>
                <a:ea typeface="宋体" charset="-122"/>
              </a:rPr>
              <a:t>lock-modify-unlock</a:t>
            </a:r>
            <a:r>
              <a:rPr lang="zh-CN" altLang="en-US" sz="1100" smtClean="0">
                <a:latin typeface="Calibri" pitchFamily="34" charset="0"/>
                <a:ea typeface="宋体" charset="-122"/>
              </a:rPr>
              <a:t>机制这种算法的好处在于</a:t>
            </a:r>
            <a:r>
              <a:rPr lang="en-US" altLang="zh-CN" sz="1100" smtClean="0">
                <a:latin typeface="Calibri" pitchFamily="34" charset="0"/>
                <a:ea typeface="宋体" charset="-122"/>
              </a:rPr>
              <a:t>,</a:t>
            </a:r>
            <a:r>
              <a:rPr lang="zh-CN" altLang="en-US" sz="1100" smtClean="0">
                <a:latin typeface="Calibri" pitchFamily="34" charset="0"/>
                <a:ea typeface="宋体" charset="-122"/>
              </a:rPr>
              <a:t>软件开发人员可以得到一份源文件的拷贝</a:t>
            </a:r>
            <a:r>
              <a:rPr lang="en-US" altLang="zh-CN" sz="1100" smtClean="0">
                <a:latin typeface="Calibri" pitchFamily="34" charset="0"/>
                <a:ea typeface="宋体" charset="-122"/>
              </a:rPr>
              <a:t>(Copy),</a:t>
            </a:r>
            <a:r>
              <a:rPr lang="zh-CN" altLang="en-US" sz="1100" smtClean="0">
                <a:latin typeface="Calibri" pitchFamily="34" charset="0"/>
                <a:ea typeface="宋体" charset="-122"/>
              </a:rPr>
              <a:t>并不会对该文件上”锁”</a:t>
            </a:r>
            <a:r>
              <a:rPr lang="en-US" altLang="zh-CN" sz="1100" smtClean="0">
                <a:latin typeface="Calibri" pitchFamily="34" charset="0"/>
                <a:ea typeface="宋体" charset="-122"/>
              </a:rPr>
              <a:t>,</a:t>
            </a:r>
            <a:r>
              <a:rPr lang="zh-CN" altLang="en-US" sz="1100" smtClean="0">
                <a:latin typeface="Calibri" pitchFamily="34" charset="0"/>
                <a:ea typeface="宋体" charset="-122"/>
              </a:rPr>
              <a:t>因此为并行开发提供了可能</a:t>
            </a:r>
            <a:r>
              <a:rPr lang="en-US" altLang="zh-CN" sz="1100" smtClean="0">
                <a:latin typeface="Calibri" pitchFamily="34" charset="0"/>
                <a:ea typeface="宋体" charset="-122"/>
              </a:rPr>
              <a:t>,</a:t>
            </a:r>
            <a:r>
              <a:rPr lang="zh-CN" altLang="en-US" sz="1100" smtClean="0">
                <a:latin typeface="Calibri" pitchFamily="34" charset="0"/>
                <a:ea typeface="宋体" charset="-122"/>
              </a:rPr>
              <a:t>在得到拷贝后</a:t>
            </a:r>
            <a:r>
              <a:rPr lang="en-US" altLang="zh-CN" sz="1100" smtClean="0">
                <a:latin typeface="Calibri" pitchFamily="34" charset="0"/>
                <a:ea typeface="宋体" charset="-122"/>
              </a:rPr>
              <a:t>,</a:t>
            </a:r>
            <a:r>
              <a:rPr lang="zh-CN" altLang="en-US" sz="1100" smtClean="0">
                <a:latin typeface="Calibri" pitchFamily="34" charset="0"/>
                <a:ea typeface="宋体" charset="-122"/>
              </a:rPr>
              <a:t>开发人员可以在自己的开发环境下进行修改</a:t>
            </a:r>
            <a:r>
              <a:rPr lang="en-US" altLang="zh-CN" sz="1100" smtClean="0">
                <a:latin typeface="Calibri" pitchFamily="34" charset="0"/>
                <a:ea typeface="宋体" charset="-122"/>
              </a:rPr>
              <a:t>(Modify),</a:t>
            </a:r>
            <a:r>
              <a:rPr lang="zh-CN" altLang="en-US" sz="1100" smtClean="0">
                <a:latin typeface="Calibri" pitchFamily="34" charset="0"/>
                <a:ea typeface="宋体" charset="-122"/>
              </a:rPr>
              <a:t>然后提交自己修改后的文件</a:t>
            </a:r>
            <a:r>
              <a:rPr lang="en-US" altLang="zh-CN" sz="1100" smtClean="0">
                <a:latin typeface="Calibri" pitchFamily="34" charset="0"/>
                <a:ea typeface="宋体" charset="-122"/>
              </a:rPr>
              <a:t>,</a:t>
            </a:r>
            <a:r>
              <a:rPr lang="zh-CN" altLang="en-US" sz="1100" smtClean="0">
                <a:latin typeface="Calibri" pitchFamily="34" charset="0"/>
                <a:ea typeface="宋体" charset="-122"/>
              </a:rPr>
              <a:t>与源文件进行合并</a:t>
            </a:r>
            <a:r>
              <a:rPr lang="en-US" altLang="zh-CN" sz="1100" smtClean="0">
                <a:latin typeface="Calibri" pitchFamily="34" charset="0"/>
                <a:ea typeface="宋体" charset="-122"/>
              </a:rPr>
              <a:t>(Merge).</a:t>
            </a:r>
            <a:r>
              <a:rPr lang="zh-CN" altLang="en-US" sz="1100" smtClean="0">
                <a:latin typeface="Calibri" pitchFamily="34" charset="0"/>
                <a:ea typeface="宋体" charset="-122"/>
              </a:rPr>
              <a:t>形成新的版本</a:t>
            </a:r>
            <a:r>
              <a:rPr lang="en-US" altLang="zh-CN" sz="1100" smtClean="0">
                <a:latin typeface="Calibri" pitchFamily="34" charset="0"/>
                <a:ea typeface="宋体" charset="-122"/>
              </a:rPr>
              <a:t>,</a:t>
            </a:r>
            <a:br>
              <a:rPr lang="en-US" altLang="zh-CN" sz="1100" smtClean="0">
                <a:latin typeface="Calibri" pitchFamily="34" charset="0"/>
                <a:ea typeface="宋体" charset="-122"/>
              </a:rPr>
            </a:br>
            <a:r>
              <a:rPr lang="en-US" altLang="zh-CN" sz="1100" smtClean="0">
                <a:latin typeface="Calibri" pitchFamily="34" charset="0"/>
                <a:ea typeface="宋体" charset="-122"/>
              </a:rPr>
              <a:t/>
            </a:r>
            <a:br>
              <a:rPr lang="en-US" altLang="zh-CN" sz="1100" smtClean="0">
                <a:latin typeface="Calibri" pitchFamily="34" charset="0"/>
                <a:ea typeface="宋体" charset="-122"/>
              </a:rPr>
            </a:br>
            <a:r>
              <a:rPr lang="en-US" altLang="zh-CN" sz="1100" smtClean="0">
                <a:latin typeface="Calibri" pitchFamily="34" charset="0"/>
                <a:ea typeface="宋体" charset="-122"/>
              </a:rPr>
              <a:t>2.3</a:t>
            </a:r>
            <a:r>
              <a:rPr lang="zh-CN" altLang="en-US" sz="1100" smtClean="0">
                <a:latin typeface="Calibri" pitchFamily="34" charset="0"/>
                <a:ea typeface="宋体" charset="-122"/>
              </a:rPr>
              <a:t>源文件共享</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en-US" altLang="zh-CN" sz="1100" smtClean="0">
                <a:latin typeface="Calibri" pitchFamily="34" charset="0"/>
                <a:ea typeface="宋体" charset="-122"/>
              </a:rPr>
              <a:t>CVS</a:t>
            </a:r>
            <a:r>
              <a:rPr lang="zh-CN" altLang="en-US" sz="1100" smtClean="0">
                <a:latin typeface="Calibri" pitchFamily="34" charset="0"/>
                <a:ea typeface="宋体" charset="-122"/>
              </a:rPr>
              <a:t>对</a:t>
            </a:r>
            <a:r>
              <a:rPr lang="en-US" altLang="zh-CN" sz="1100" smtClean="0">
                <a:latin typeface="Calibri" pitchFamily="34" charset="0"/>
                <a:ea typeface="宋体" charset="-122"/>
              </a:rPr>
              <a:t>${CVSROOT}</a:t>
            </a:r>
            <a:r>
              <a:rPr lang="zh-CN" altLang="en-US" sz="1100" smtClean="0">
                <a:latin typeface="Calibri" pitchFamily="34" charset="0"/>
                <a:ea typeface="宋体" charset="-122"/>
              </a:rPr>
              <a:t>的使用是不同的用户可按自己的需要拷贝不同的模板</a:t>
            </a:r>
            <a:r>
              <a:rPr lang="en-US" altLang="zh-CN" sz="1100" smtClean="0">
                <a:latin typeface="Calibri" pitchFamily="34" charset="0"/>
                <a:ea typeface="宋体" charset="-122"/>
              </a:rPr>
              <a:t>,</a:t>
            </a:r>
            <a:r>
              <a:rPr lang="zh-CN" altLang="en-US" sz="1100" smtClean="0">
                <a:latin typeface="Calibri" pitchFamily="34" charset="0"/>
                <a:ea typeface="宋体" charset="-122"/>
              </a:rPr>
              <a:t>修改后载体交给</a:t>
            </a:r>
            <a:r>
              <a:rPr lang="en-US" altLang="zh-CN" sz="1100" smtClean="0">
                <a:latin typeface="Calibri" pitchFamily="34" charset="0"/>
                <a:ea typeface="宋体" charset="-122"/>
              </a:rPr>
              <a:t>${CVSROOT}.</a:t>
            </a:r>
            <a:r>
              <a:rPr lang="zh-CN" altLang="en-US" sz="1100" smtClean="0">
                <a:latin typeface="Calibri" pitchFamily="34" charset="0"/>
                <a:ea typeface="宋体" charset="-122"/>
              </a:rPr>
              <a:t>这样用户可共享源文件</a:t>
            </a:r>
            <a:r>
              <a:rPr lang="en-US" altLang="zh-CN" sz="1100" smtClean="0">
                <a:latin typeface="Calibri" pitchFamily="34" charset="0"/>
                <a:ea typeface="宋体" charset="-122"/>
              </a:rPr>
              <a:t>.</a:t>
            </a:r>
            <a:r>
              <a:rPr lang="zh-CN" altLang="en-US" sz="1100" smtClean="0">
                <a:latin typeface="Calibri" pitchFamily="34" charset="0"/>
                <a:ea typeface="宋体" charset="-122"/>
              </a:rPr>
              <a:t>这当然是我们建立</a:t>
            </a:r>
            <a:r>
              <a:rPr lang="en-US" altLang="zh-CN" sz="1100" smtClean="0">
                <a:latin typeface="Calibri" pitchFamily="34" charset="0"/>
                <a:ea typeface="宋体" charset="-122"/>
              </a:rPr>
              <a:t>CVS</a:t>
            </a:r>
            <a:r>
              <a:rPr lang="zh-CN" altLang="en-US" sz="1100" smtClean="0">
                <a:latin typeface="Calibri" pitchFamily="34" charset="0"/>
                <a:ea typeface="宋体" charset="-122"/>
              </a:rPr>
              <a:t>服务器所必需的</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en-US" altLang="zh-CN" sz="1100" smtClean="0">
                <a:latin typeface="Calibri" pitchFamily="34" charset="0"/>
                <a:ea typeface="宋体" charset="-122"/>
              </a:rPr>
              <a:t>2.4</a:t>
            </a:r>
            <a:r>
              <a:rPr lang="zh-CN" altLang="en-US" sz="1100" smtClean="0">
                <a:latin typeface="Calibri" pitchFamily="34" charset="0"/>
                <a:ea typeface="宋体" charset="-122"/>
              </a:rPr>
              <a:t>独立的工作环境</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zh-CN" altLang="en-US" sz="1100" smtClean="0">
                <a:latin typeface="Calibri" pitchFamily="34" charset="0"/>
                <a:ea typeface="宋体" charset="-122"/>
              </a:rPr>
              <a:t>用户在自己的工作环境下进行修改开发</a:t>
            </a:r>
            <a:r>
              <a:rPr lang="en-US" altLang="zh-CN" sz="1100" smtClean="0">
                <a:latin typeface="Calibri" pitchFamily="34" charset="0"/>
                <a:ea typeface="宋体" charset="-122"/>
              </a:rPr>
              <a:t>,</a:t>
            </a:r>
            <a:r>
              <a:rPr lang="zh-CN" altLang="en-US" sz="1100" smtClean="0">
                <a:latin typeface="Calibri" pitchFamily="34" charset="0"/>
                <a:ea typeface="宋体" charset="-122"/>
              </a:rPr>
              <a:t>自然有独立的工作环境</a:t>
            </a:r>
            <a:r>
              <a:rPr lang="en-US" altLang="zh-CN" sz="1100" smtClean="0">
                <a:latin typeface="Calibri" pitchFamily="34" charset="0"/>
                <a:ea typeface="宋体" charset="-122"/>
              </a:rPr>
              <a:t>,</a:t>
            </a:r>
            <a:r>
              <a:rPr lang="zh-CN" altLang="en-US" sz="1100" smtClean="0">
                <a:latin typeface="Calibri" pitchFamily="34" charset="0"/>
                <a:ea typeface="宋体" charset="-122"/>
              </a:rPr>
              <a:t>值得说的实</a:t>
            </a:r>
            <a:r>
              <a:rPr lang="en-US" altLang="zh-CN" sz="1100" smtClean="0">
                <a:latin typeface="Calibri" pitchFamily="34" charset="0"/>
                <a:ea typeface="宋体" charset="-122"/>
              </a:rPr>
              <a:t>.CVS</a:t>
            </a:r>
            <a:r>
              <a:rPr lang="zh-CN" altLang="en-US" sz="1100" smtClean="0">
                <a:latin typeface="Calibri" pitchFamily="34" charset="0"/>
                <a:ea typeface="宋体" charset="-122"/>
              </a:rPr>
              <a:t>也支持”锁”的机制</a:t>
            </a:r>
            <a:r>
              <a:rPr lang="en-US" altLang="zh-CN" sz="1100" smtClean="0">
                <a:latin typeface="Calibri" pitchFamily="34" charset="0"/>
                <a:ea typeface="宋体" charset="-122"/>
              </a:rPr>
              <a:t>.</a:t>
            </a:r>
            <a:r>
              <a:rPr lang="zh-CN" altLang="en-US" sz="1100" smtClean="0">
                <a:latin typeface="Calibri" pitchFamily="34" charset="0"/>
                <a:ea typeface="宋体" charset="-122"/>
              </a:rPr>
              <a:t>允许用户对自己获得的模板拷贝进行锁定</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en-US" altLang="zh-CN" sz="1100" smtClean="0">
                <a:latin typeface="Calibri" pitchFamily="34" charset="0"/>
                <a:ea typeface="宋体" charset="-122"/>
              </a:rPr>
              <a:t>2.5</a:t>
            </a:r>
            <a:r>
              <a:rPr lang="zh-CN" altLang="en-US" sz="1100" smtClean="0">
                <a:latin typeface="Calibri" pitchFamily="34" charset="0"/>
                <a:ea typeface="宋体" charset="-122"/>
              </a:rPr>
              <a:t>标记</a:t>
            </a:r>
            <a:br>
              <a:rPr lang="zh-CN" altLang="en-US" sz="1100" smtClean="0">
                <a:latin typeface="Calibri" pitchFamily="34" charset="0"/>
                <a:ea typeface="宋体" charset="-122"/>
              </a:rPr>
            </a:br>
            <a:r>
              <a:rPr lang="zh-CN" altLang="en-US" sz="1100" smtClean="0">
                <a:latin typeface="Calibri" pitchFamily="34" charset="0"/>
                <a:ea typeface="宋体" charset="-122"/>
              </a:rPr>
              <a:t/>
            </a:r>
            <a:br>
              <a:rPr lang="zh-CN" altLang="en-US" sz="1100" smtClean="0">
                <a:latin typeface="Calibri" pitchFamily="34" charset="0"/>
                <a:ea typeface="宋体" charset="-122"/>
              </a:rPr>
            </a:br>
            <a:r>
              <a:rPr lang="en-US" altLang="zh-CN" sz="1100" smtClean="0">
                <a:latin typeface="Calibri" pitchFamily="34" charset="0"/>
                <a:ea typeface="宋体" charset="-122"/>
              </a:rPr>
              <a:t>CVS</a:t>
            </a:r>
            <a:r>
              <a:rPr lang="zh-CN" altLang="en-US" sz="1100" smtClean="0">
                <a:latin typeface="Calibri" pitchFamily="34" charset="0"/>
                <a:ea typeface="宋体" charset="-122"/>
              </a:rPr>
              <a:t>为了方便用户</a:t>
            </a:r>
            <a:r>
              <a:rPr lang="en-US" altLang="zh-CN" sz="1100" smtClean="0">
                <a:latin typeface="Calibri" pitchFamily="34" charset="0"/>
                <a:ea typeface="宋体" charset="-122"/>
              </a:rPr>
              <a:t>,</a:t>
            </a:r>
            <a:r>
              <a:rPr lang="zh-CN" altLang="en-US" sz="1100" smtClean="0">
                <a:latin typeface="Calibri" pitchFamily="34" charset="0"/>
                <a:ea typeface="宋体" charset="-122"/>
              </a:rPr>
              <a:t>引入了一个</a:t>
            </a:r>
            <a:r>
              <a:rPr lang="en-US" altLang="zh-CN" sz="1100" smtClean="0">
                <a:latin typeface="Calibri" pitchFamily="34" charset="0"/>
                <a:ea typeface="宋体" charset="-122"/>
              </a:rPr>
              <a:t>tag</a:t>
            </a:r>
            <a:r>
              <a:rPr lang="zh-CN" altLang="en-US" sz="1100" smtClean="0">
                <a:latin typeface="Calibri" pitchFamily="34" charset="0"/>
                <a:ea typeface="宋体" charset="-122"/>
              </a:rPr>
              <a:t>文件</a:t>
            </a:r>
            <a:r>
              <a:rPr lang="en-US" altLang="zh-CN" sz="1100" smtClean="0">
                <a:latin typeface="Calibri" pitchFamily="34" charset="0"/>
                <a:ea typeface="宋体" charset="-122"/>
              </a:rPr>
              <a:t>,</a:t>
            </a:r>
            <a:r>
              <a:rPr lang="zh-CN" altLang="en-US" sz="1100" smtClean="0">
                <a:latin typeface="Calibri" pitchFamily="34" charset="0"/>
                <a:ea typeface="宋体" charset="-122"/>
              </a:rPr>
              <a:t>该文件位于用户工作目录下</a:t>
            </a:r>
            <a:r>
              <a:rPr lang="en-US" altLang="zh-CN" sz="1100" smtClean="0">
                <a:latin typeface="Calibri" pitchFamily="34" charset="0"/>
                <a:ea typeface="宋体" charset="-122"/>
              </a:rPr>
              <a:t>,</a:t>
            </a:r>
            <a:r>
              <a:rPr lang="zh-CN" altLang="en-US" sz="1100" smtClean="0">
                <a:latin typeface="Calibri" pitchFamily="34" charset="0"/>
                <a:ea typeface="宋体" charset="-122"/>
              </a:rPr>
              <a:t>与被他标记的文件一级的</a:t>
            </a:r>
            <a:r>
              <a:rPr lang="en-US" altLang="zh-CN" sz="1100" smtClean="0">
                <a:latin typeface="Calibri" pitchFamily="34" charset="0"/>
                <a:ea typeface="宋体" charset="-122"/>
              </a:rPr>
              <a:t>CVS</a:t>
            </a:r>
            <a:r>
              <a:rPr lang="zh-CN" altLang="en-US" sz="1100" smtClean="0">
                <a:latin typeface="Calibri" pitchFamily="34" charset="0"/>
                <a:ea typeface="宋体" charset="-122"/>
              </a:rPr>
              <a:t>目录下对特定的</a:t>
            </a:r>
            <a:r>
              <a:rPr lang="en-US" altLang="zh-CN" sz="1100" smtClean="0">
                <a:latin typeface="Calibri" pitchFamily="34" charset="0"/>
                <a:ea typeface="宋体" charset="-122"/>
              </a:rPr>
              <a:t>tag</a:t>
            </a:r>
            <a:r>
              <a:rPr lang="zh-CN" altLang="en-US" sz="1100" smtClean="0">
                <a:latin typeface="Calibri" pitchFamily="34" charset="0"/>
                <a:ea typeface="宋体" charset="-122"/>
              </a:rPr>
              <a:t>文件操作</a:t>
            </a:r>
            <a:r>
              <a:rPr lang="en-US" altLang="zh-CN" sz="1100" smtClean="0">
                <a:latin typeface="Calibri" pitchFamily="34" charset="0"/>
                <a:ea typeface="宋体" charset="-122"/>
              </a:rPr>
              <a:t>,</a:t>
            </a:r>
            <a:r>
              <a:rPr lang="zh-CN" altLang="en-US" sz="1100" smtClean="0">
                <a:latin typeface="Calibri" pitchFamily="34" charset="0"/>
                <a:ea typeface="宋体" charset="-122"/>
              </a:rPr>
              <a:t>即对相应版本的操作</a:t>
            </a:r>
            <a:r>
              <a:rPr lang="en-US" altLang="zh-CN" sz="1100" smtClean="0">
                <a:latin typeface="Calibri" pitchFamily="34" charset="0"/>
                <a:ea typeface="宋体" charset="-122"/>
              </a:rPr>
              <a:t>,</a:t>
            </a:r>
            <a:r>
              <a:rPr lang="zh-CN" altLang="en-US" sz="1100" smtClean="0">
                <a:latin typeface="Calibri" pitchFamily="34" charset="0"/>
                <a:ea typeface="宋体" charset="-122"/>
              </a:rPr>
              <a:t>即使这个版本被修改过</a:t>
            </a:r>
            <a:r>
              <a:rPr lang="en-US" altLang="zh-CN" sz="1100" smtClean="0">
                <a:latin typeface="Calibri" pitchFamily="34" charset="0"/>
                <a:ea typeface="宋体" charset="-122"/>
              </a:rPr>
              <a:t>.</a:t>
            </a:r>
            <a:br>
              <a:rPr lang="en-US" altLang="zh-CN" sz="1100" smtClean="0">
                <a:latin typeface="Calibri" pitchFamily="34" charset="0"/>
                <a:ea typeface="宋体" charset="-122"/>
              </a:rPr>
            </a:br>
            <a:r>
              <a:rPr lang="en-US" altLang="zh-CN" sz="1100" smtClean="0">
                <a:latin typeface="Calibri" pitchFamily="34" charset="0"/>
                <a:ea typeface="宋体" charset="-122"/>
              </a:rPr>
              <a:t/>
            </a:r>
            <a:br>
              <a:rPr lang="en-US" altLang="zh-CN" sz="1100" smtClean="0">
                <a:latin typeface="Calibri" pitchFamily="34" charset="0"/>
                <a:ea typeface="宋体" charset="-122"/>
              </a:rPr>
            </a:br>
            <a:endParaRPr lang="zh-CN" altLang="en-US" sz="1100" smtClean="0">
              <a:latin typeface="Calibri" pitchFamily="34" charset="0"/>
              <a:ea typeface="宋体" charset="-122"/>
            </a:endParaRPr>
          </a:p>
        </p:txBody>
      </p:sp>
      <p:sp>
        <p:nvSpPr>
          <p:cNvPr id="215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rtl="0">
              <a:defRPr sz="1200">
                <a:solidFill>
                  <a:schemeClr val="tx1"/>
                </a:solidFill>
                <a:latin typeface="Calibri" pitchFamily="34" charset="0"/>
              </a:defRPr>
            </a:lvl6pPr>
            <a:lvl7pPr marL="2971800" indent="-228600" rtl="0">
              <a:defRPr sz="1200">
                <a:solidFill>
                  <a:schemeClr val="tx1"/>
                </a:solidFill>
                <a:latin typeface="Calibri" pitchFamily="34" charset="0"/>
              </a:defRPr>
            </a:lvl7pPr>
            <a:lvl8pPr marL="3429000" indent="-228600" rtl="0">
              <a:defRPr sz="1200">
                <a:solidFill>
                  <a:schemeClr val="tx1"/>
                </a:solidFill>
                <a:latin typeface="Calibri" pitchFamily="34" charset="0"/>
              </a:defRPr>
            </a:lvl8pPr>
            <a:lvl9pPr marL="3886200" indent="-228600" rtl="0">
              <a:defRPr sz="1200">
                <a:solidFill>
                  <a:schemeClr val="tx1"/>
                </a:solidFill>
                <a:latin typeface="Calibri" pitchFamily="34" charset="0"/>
              </a:defRPr>
            </a:lvl9pPr>
          </a:lstStyle>
          <a:p>
            <a:pPr algn="r" eaLnBrk="1" hangingPunct="1"/>
            <a:fld id="{6431DFB7-5341-4518-B0B7-F24974999169}" type="slidenum">
              <a:rPr lang="zh-CN" altLang="en-US">
                <a:latin typeface="Arial" charset="0"/>
              </a:rPr>
              <a:pPr algn="r" eaLnBrk="1" hangingPunct="1"/>
              <a:t>15</a:t>
            </a:fld>
            <a:endParaRPr lang="zh-CN" altLang="en-US">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标题 1"/>
          <p:cNvSpPr txBox="1">
            <a:spLocks/>
          </p:cNvSpPr>
          <p:nvPr userDrawn="1"/>
        </p:nvSpPr>
        <p:spPr bwMode="auto">
          <a:xfrm>
            <a:off x="1143000" y="76200"/>
            <a:ext cx="8001000" cy="914400"/>
          </a:xfrm>
          <a:prstGeom prst="rect">
            <a:avLst/>
          </a:prstGeom>
          <a:noFill/>
          <a:ln w="9525">
            <a:noFill/>
            <a:miter lim="800000"/>
            <a:headEnd/>
            <a:tailEnd/>
          </a:ln>
        </p:spPr>
        <p:txBody>
          <a:bodyPr anchor="ctr"/>
          <a:lstStyle/>
          <a:p>
            <a:pPr eaLnBrk="0" fontAlgn="base" hangingPunct="0">
              <a:spcBef>
                <a:spcPct val="0"/>
              </a:spcBef>
              <a:spcAft>
                <a:spcPct val="0"/>
              </a:spcAft>
              <a:defRPr/>
            </a:pPr>
            <a:r>
              <a:rPr lang="zh-CN" altLang="en-US" sz="3200" kern="0" dirty="0">
                <a:solidFill>
                  <a:srgbClr val="FFFFFF"/>
                </a:solidFill>
                <a:ea typeface="黑体"/>
              </a:rPr>
              <a:t>单击此处编辑母版标题样式</a:t>
            </a: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868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957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0663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8913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p>
            <a:pPr fontAlgn="base">
              <a:spcBef>
                <a:spcPct val="0"/>
              </a:spcBef>
              <a:spcAft>
                <a:spcPct val="0"/>
              </a:spcAft>
              <a:buFont typeface="Arial" pitchFamily="34" charset="0"/>
              <a:buNone/>
              <a:defRPr/>
            </a:pPr>
            <a:endParaRPr lang="zh-CN" altLang="en-US">
              <a:solidFill>
                <a:srgbClr val="000000"/>
              </a:solidFill>
            </a:endParaRPr>
          </a:p>
        </p:txBody>
      </p:sp>
      <p:sp>
        <p:nvSpPr>
          <p:cNvPr id="2053"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headEnd/>
            <a:tailEnd/>
          </a:ln>
        </p:spPr>
        <p:txBody>
          <a:bodyPr wrap="none" anchor="ctr"/>
          <a:lstStyle/>
          <a:p>
            <a:pPr algn="ctr" fontAlgn="base">
              <a:spcBef>
                <a:spcPct val="0"/>
              </a:spcBef>
              <a:spcAft>
                <a:spcPct val="0"/>
              </a:spcAft>
              <a:buFont typeface="Arial" pitchFamily="34" charset="0"/>
              <a:buNone/>
              <a:defRPr/>
            </a:pPr>
            <a:r>
              <a:rPr lang="en-US" altLang="zh-CN" sz="1200" dirty="0">
                <a:solidFill>
                  <a:srgbClr val="FFFFFF"/>
                </a:solidFill>
              </a:rPr>
              <a:t>Linux</a:t>
            </a:r>
            <a:r>
              <a:rPr lang="zh-CN" altLang="en-US" sz="1200" dirty="0">
                <a:solidFill>
                  <a:srgbClr val="FFFFFF"/>
                </a:solidFill>
              </a:rPr>
              <a:t>系统应用与开发                         中国地质大学（武汉）计算机学院                  李小燕               </a:t>
            </a:r>
            <a:r>
              <a:rPr lang="en-US" altLang="zh-CN" sz="1200" dirty="0">
                <a:solidFill>
                  <a:srgbClr val="FFFFFF"/>
                </a:solidFill>
              </a:rPr>
              <a:t>lixy</a:t>
            </a:r>
            <a:r>
              <a:rPr lang="en-US" sz="1200" dirty="0">
                <a:solidFill>
                  <a:srgbClr val="FFFFFF"/>
                </a:solidFill>
              </a:rPr>
              <a:t>@cug.edu.cn</a:t>
            </a:r>
          </a:p>
        </p:txBody>
      </p:sp>
      <p:sp>
        <p:nvSpPr>
          <p:cNvPr id="2" name="矩形 1"/>
          <p:cNvSpPr/>
          <p:nvPr userDrawn="1"/>
        </p:nvSpPr>
        <p:spPr bwMode="auto">
          <a:xfrm>
            <a:off x="6172158" y="6629400"/>
            <a:ext cx="2971842" cy="228600"/>
          </a:xfrm>
          <a:prstGeom prst="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itchFamily="34" charset="0"/>
              <a:buNone/>
            </a:pPr>
            <a:endParaRPr lang="zh-CN" altLang="en-US">
              <a:solidFill>
                <a:srgbClr val="000000"/>
              </a:solidFill>
            </a:endParaRPr>
          </a:p>
        </p:txBody>
      </p:sp>
    </p:spTree>
    <p:extLst>
      <p:ext uri="{BB962C8B-B14F-4D97-AF65-F5344CB8AC3E}">
        <p14:creationId xmlns:p14="http://schemas.microsoft.com/office/powerpoint/2010/main" val="3122574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ximbiot.com/cvs/manua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idx="4294967295"/>
          </p:nvPr>
        </p:nvSpPr>
        <p:spPr>
          <a:xfrm>
            <a:off x="-31750" y="4648200"/>
            <a:ext cx="9175750" cy="1012825"/>
          </a:xfrm>
          <a:gradFill rotWithShape="1">
            <a:gsLst>
              <a:gs pos="0">
                <a:schemeClr val="tx1"/>
              </a:gs>
              <a:gs pos="50000">
                <a:srgbClr val="0A1944"/>
              </a:gs>
              <a:gs pos="100000">
                <a:schemeClr val="tx1"/>
              </a:gs>
            </a:gsLst>
            <a:lin ang="0" scaled="1"/>
          </a:gradFill>
        </p:spPr>
        <p:txBody>
          <a:bodyPr/>
          <a:lstStyle/>
          <a:p>
            <a:pPr eaLnBrk="1" hangingPunct="1">
              <a:defRPr/>
            </a:pPr>
            <a:r>
              <a:rPr lang="en-US" altLang="zh-CN" sz="4400" dirty="0" smtClean="0">
                <a:ea typeface="宋体" pitchFamily="2" charset="-122"/>
              </a:rPr>
              <a:t>Linux</a:t>
            </a:r>
            <a:r>
              <a:rPr lang="zh-CN" altLang="en-US" sz="4400" dirty="0" smtClean="0">
                <a:ea typeface="宋体" pitchFamily="2" charset="-122"/>
              </a:rPr>
              <a:t>系统应用与开发</a:t>
            </a:r>
          </a:p>
        </p:txBody>
      </p:sp>
    </p:spTree>
    <p:extLst>
      <p:ext uri="{BB962C8B-B14F-4D97-AF65-F5344CB8AC3E}">
        <p14:creationId xmlns:p14="http://schemas.microsoft.com/office/powerpoint/2010/main" val="2688776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1340768"/>
            <a:ext cx="4572000" cy="2502223"/>
          </a:xfrm>
          <a:prstGeom prst="rect">
            <a:avLst/>
          </a:prstGeom>
        </p:spPr>
        <p:txBody>
          <a:bodyPr>
            <a:spAutoFit/>
          </a:bodyPr>
          <a:lstStyle/>
          <a:p>
            <a:pPr>
              <a:spcBef>
                <a:spcPct val="10000"/>
              </a:spcBef>
              <a:buClr>
                <a:schemeClr val="bg2"/>
              </a:buClr>
            </a:pPr>
            <a:r>
              <a:rPr lang="zh-CN" altLang="en-US" dirty="0">
                <a:solidFill>
                  <a:srgbClr val="00B050"/>
                </a:solidFill>
                <a:ea typeface="宋体" charset="-122"/>
              </a:rPr>
              <a:t>例：</a:t>
            </a:r>
            <a:r>
              <a:rPr lang="en-US" altLang="zh-CN" dirty="0" err="1">
                <a:ea typeface="宋体" charset="-122"/>
              </a:rPr>
              <a:t>hello.c</a:t>
            </a:r>
            <a:endParaRPr lang="en-US" altLang="zh-CN" dirty="0">
              <a:ea typeface="宋体" charset="-122"/>
            </a:endParaRPr>
          </a:p>
          <a:p>
            <a:pPr>
              <a:spcBef>
                <a:spcPct val="10000"/>
              </a:spcBef>
              <a:buClr>
                <a:schemeClr val="bg2"/>
              </a:buClr>
            </a:pPr>
            <a:endParaRPr lang="zh-CN" altLang="en-US" dirty="0">
              <a:solidFill>
                <a:srgbClr val="00B050"/>
              </a:solidFill>
              <a:ea typeface="宋体" charset="-122"/>
            </a:endParaRPr>
          </a:p>
          <a:p>
            <a:pPr>
              <a:spcBef>
                <a:spcPct val="10000"/>
              </a:spcBef>
              <a:buClr>
                <a:schemeClr val="bg2"/>
              </a:buClr>
            </a:pPr>
            <a:r>
              <a:rPr lang="en-US" altLang="zh-CN" dirty="0">
                <a:ea typeface="宋体" charset="-122"/>
              </a:rPr>
              <a:t>#include &lt;</a:t>
            </a:r>
            <a:r>
              <a:rPr lang="en-US" altLang="zh-CN" dirty="0" err="1">
                <a:ea typeface="宋体" charset="-122"/>
              </a:rPr>
              <a:t>stdio.h</a:t>
            </a:r>
            <a:r>
              <a:rPr lang="en-US" altLang="zh-CN" dirty="0">
                <a:ea typeface="宋体" charset="-122"/>
              </a:rPr>
              <a:t>&gt;</a:t>
            </a:r>
          </a:p>
          <a:p>
            <a:pPr>
              <a:spcBef>
                <a:spcPct val="10000"/>
              </a:spcBef>
              <a:buClr>
                <a:schemeClr val="bg2"/>
              </a:buClr>
            </a:pPr>
            <a:endParaRPr lang="en-US" altLang="zh-CN" dirty="0">
              <a:ea typeface="宋体" charset="-122"/>
            </a:endParaRPr>
          </a:p>
          <a:p>
            <a:pPr>
              <a:spcBef>
                <a:spcPct val="10000"/>
              </a:spcBef>
              <a:buClr>
                <a:schemeClr val="bg2"/>
              </a:buClr>
            </a:pPr>
            <a:r>
              <a:rPr lang="en-US" altLang="zh-CN" dirty="0" err="1">
                <a:ea typeface="宋体" charset="-122"/>
              </a:rPr>
              <a:t>int</a:t>
            </a:r>
            <a:r>
              <a:rPr lang="en-US" altLang="zh-CN" dirty="0">
                <a:ea typeface="宋体" charset="-122"/>
              </a:rPr>
              <a:t> main(</a:t>
            </a:r>
            <a:r>
              <a:rPr lang="en-US" altLang="zh-CN" dirty="0" err="1">
                <a:ea typeface="宋体" charset="-122"/>
              </a:rPr>
              <a:t>int</a:t>
            </a:r>
            <a:r>
              <a:rPr lang="en-US" altLang="zh-CN" dirty="0">
                <a:ea typeface="宋体" charset="-122"/>
              </a:rPr>
              <a:t> </a:t>
            </a:r>
            <a:r>
              <a:rPr lang="en-US" altLang="zh-CN" dirty="0" err="1">
                <a:ea typeface="宋体" charset="-122"/>
              </a:rPr>
              <a:t>argc,char</a:t>
            </a:r>
            <a:r>
              <a:rPr lang="en-US" altLang="zh-CN" dirty="0">
                <a:ea typeface="宋体" charset="-122"/>
              </a:rPr>
              <a:t> **</a:t>
            </a:r>
            <a:r>
              <a:rPr lang="en-US" altLang="zh-CN" dirty="0" err="1">
                <a:ea typeface="宋体" charset="-122"/>
              </a:rPr>
              <a:t>argv</a:t>
            </a:r>
            <a:r>
              <a:rPr lang="en-US" altLang="zh-CN" dirty="0">
                <a:ea typeface="宋体" charset="-122"/>
              </a:rPr>
              <a:t>)</a:t>
            </a:r>
          </a:p>
          <a:p>
            <a:pPr>
              <a:spcBef>
                <a:spcPct val="10000"/>
              </a:spcBef>
              <a:buClr>
                <a:schemeClr val="bg2"/>
              </a:buClr>
            </a:pPr>
            <a:r>
              <a:rPr lang="en-US" altLang="zh-CN" dirty="0">
                <a:ea typeface="宋体" charset="-122"/>
              </a:rPr>
              <a:t>{</a:t>
            </a:r>
          </a:p>
          <a:p>
            <a:pPr>
              <a:spcBef>
                <a:spcPct val="10000"/>
              </a:spcBef>
              <a:buClr>
                <a:schemeClr val="bg2"/>
              </a:buClr>
            </a:pPr>
            <a:r>
              <a:rPr lang="en-US" altLang="zh-CN" dirty="0" err="1">
                <a:ea typeface="宋体" charset="-122"/>
              </a:rPr>
              <a:t>Printf</a:t>
            </a:r>
            <a:r>
              <a:rPr lang="en-US" altLang="zh-CN" dirty="0">
                <a:ea typeface="宋体" charset="-122"/>
              </a:rPr>
              <a:t>(“</a:t>
            </a:r>
            <a:r>
              <a:rPr lang="en-US" altLang="zh-CN" dirty="0" smtClean="0">
                <a:ea typeface="宋体" charset="-122"/>
              </a:rPr>
              <a:t>Hello</a:t>
            </a:r>
            <a:r>
              <a:rPr lang="en-US" altLang="zh-CN" dirty="0">
                <a:ea typeface="宋体" charset="-122"/>
              </a:rPr>
              <a:t> </a:t>
            </a:r>
            <a:r>
              <a:rPr lang="en-US" altLang="zh-CN" dirty="0" smtClean="0">
                <a:ea typeface="宋体" charset="-122"/>
              </a:rPr>
              <a:t>world\n</a:t>
            </a:r>
            <a:r>
              <a:rPr lang="en-US" altLang="zh-CN" dirty="0">
                <a:ea typeface="宋体" charset="-122"/>
              </a:rPr>
              <a:t>”);</a:t>
            </a:r>
          </a:p>
          <a:p>
            <a:pPr>
              <a:spcBef>
                <a:spcPct val="10000"/>
              </a:spcBef>
              <a:buClr>
                <a:schemeClr val="bg2"/>
              </a:buClr>
            </a:pPr>
            <a:r>
              <a:rPr lang="en-US" altLang="zh-CN" dirty="0">
                <a:ea typeface="宋体" charset="-122"/>
              </a:rPr>
              <a:t>}</a:t>
            </a:r>
          </a:p>
        </p:txBody>
      </p:sp>
    </p:spTree>
    <p:extLst>
      <p:ext uri="{BB962C8B-B14F-4D97-AF65-F5344CB8AC3E}">
        <p14:creationId xmlns:p14="http://schemas.microsoft.com/office/powerpoint/2010/main" val="221966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12291" name="Text Box 4"/>
          <p:cNvSpPr txBox="1">
            <a:spLocks noChangeArrowheads="1"/>
          </p:cNvSpPr>
          <p:nvPr/>
        </p:nvSpPr>
        <p:spPr bwMode="auto">
          <a:xfrm>
            <a:off x="1025739" y="1086644"/>
            <a:ext cx="7561262" cy="32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buClr>
                <a:srgbClr val="00B050"/>
              </a:buClr>
              <a:buFont typeface="Wingdings" pitchFamily="2" charset="2"/>
              <a:buChar char="§"/>
            </a:pPr>
            <a:r>
              <a:rPr lang="en-US" altLang="zh-CN" dirty="0" smtClean="0">
                <a:solidFill>
                  <a:srgbClr val="00B050"/>
                </a:solidFill>
                <a:ea typeface="宋体" charset="-122"/>
              </a:rPr>
              <a:t>-o  </a:t>
            </a:r>
            <a:r>
              <a:rPr lang="zh-CN" altLang="en-US" dirty="0" smtClean="0">
                <a:solidFill>
                  <a:srgbClr val="00B050"/>
                </a:solidFill>
                <a:ea typeface="宋体" charset="-122"/>
              </a:rPr>
              <a:t>确定可执行文件名</a:t>
            </a:r>
            <a:endParaRPr lang="zh-CN" altLang="en-US" dirty="0">
              <a:solidFill>
                <a:srgbClr val="00B050"/>
              </a:solidFill>
              <a:ea typeface="宋体" charset="-122"/>
            </a:endParaRPr>
          </a:p>
          <a:p>
            <a:pPr marL="342900" indent="-342900" eaLnBrk="1" hangingPunct="1">
              <a:spcBef>
                <a:spcPct val="10000"/>
              </a:spcBef>
              <a:buClr>
                <a:schemeClr val="bg2"/>
              </a:buClr>
              <a:buFont typeface="Wingdings" pitchFamily="2" charset="2"/>
              <a:buNone/>
            </a:pPr>
            <a:endParaRPr lang="zh-CN" altLang="en-US" sz="1800" dirty="0">
              <a:solidFill>
                <a:schemeClr val="bg2"/>
              </a:solidFill>
              <a:ea typeface="宋体" charset="-122"/>
            </a:endParaRPr>
          </a:p>
          <a:p>
            <a:pPr marL="342900" indent="-342900" eaLnBrk="1" hangingPunct="1">
              <a:spcBef>
                <a:spcPct val="10000"/>
              </a:spcBef>
              <a:buClr>
                <a:schemeClr val="bg2"/>
              </a:buClr>
              <a:buFont typeface="Wingdings" pitchFamily="2" charset="2"/>
              <a:buNone/>
            </a:pPr>
            <a:endParaRPr lang="zh-CN" altLang="en-US" sz="2800" dirty="0">
              <a:ea typeface="宋体" charset="-122"/>
            </a:endParaRPr>
          </a:p>
          <a:p>
            <a:pPr marL="342900" indent="-342900" eaLnBrk="1" hangingPunct="1">
              <a:spcBef>
                <a:spcPct val="10000"/>
              </a:spcBef>
              <a:buClr>
                <a:schemeClr val="bg2"/>
              </a:buClr>
              <a:buFont typeface="Wingdings" pitchFamily="2" charset="2"/>
              <a:buNone/>
            </a:pPr>
            <a:endParaRPr lang="zh-CN" altLang="en-US" sz="2800" dirty="0">
              <a:solidFill>
                <a:schemeClr val="bg2"/>
              </a:solidFill>
              <a:ea typeface="宋体" charset="-122"/>
            </a:endParaRPr>
          </a:p>
          <a:p>
            <a:pPr marL="342900" indent="-342900" eaLnBrk="1" hangingPunct="1">
              <a:spcBef>
                <a:spcPct val="10000"/>
              </a:spcBef>
              <a:buClr>
                <a:schemeClr val="bg2"/>
              </a:buClr>
              <a:buFont typeface="Wingdings" pitchFamily="2" charset="2"/>
              <a:buNone/>
            </a:pPr>
            <a:endParaRPr lang="en-US" altLang="zh-CN" sz="2800" dirty="0">
              <a:solidFill>
                <a:schemeClr val="bg2"/>
              </a:solidFill>
              <a:ea typeface="宋体" charset="-122"/>
            </a:endParaRPr>
          </a:p>
          <a:p>
            <a:pPr marL="342900" indent="-342900" eaLnBrk="1" hangingPunct="1">
              <a:spcBef>
                <a:spcPct val="10000"/>
              </a:spcBef>
              <a:buClr>
                <a:schemeClr val="bg2"/>
              </a:buClr>
              <a:buFont typeface="Wingdings" pitchFamily="2" charset="2"/>
              <a:buNone/>
            </a:pPr>
            <a:endParaRPr lang="en-US" altLang="zh-CN" sz="2800" dirty="0">
              <a:solidFill>
                <a:schemeClr val="bg2"/>
              </a:solidFill>
              <a:ea typeface="宋体" charset="-122"/>
            </a:endParaRPr>
          </a:p>
          <a:p>
            <a:pPr marL="342900" indent="-342900" eaLnBrk="1" hangingPunct="1">
              <a:spcBef>
                <a:spcPct val="10000"/>
              </a:spcBef>
              <a:buClr>
                <a:schemeClr val="bg2"/>
              </a:buClr>
              <a:buFont typeface="Wingdings" pitchFamily="2" charset="2"/>
              <a:buNone/>
            </a:pPr>
            <a:endParaRPr lang="en-US" altLang="zh-CN" sz="2800" dirty="0">
              <a:solidFill>
                <a:schemeClr val="bg2"/>
              </a:solidFill>
              <a:ea typeface="宋体" charset="-122"/>
            </a:endParaRPr>
          </a:p>
        </p:txBody>
      </p:sp>
      <p:sp>
        <p:nvSpPr>
          <p:cNvPr id="12292" name="Text Box 5"/>
          <p:cNvSpPr txBox="1">
            <a:spLocks noChangeArrowheads="1"/>
          </p:cNvSpPr>
          <p:nvPr/>
        </p:nvSpPr>
        <p:spPr bwMode="auto">
          <a:xfrm>
            <a:off x="1042988" y="5518150"/>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2400" dirty="0">
              <a:ea typeface="宋体" charset="-122"/>
              <a:cs typeface="Arial" charset="0"/>
            </a:endParaRPr>
          </a:p>
        </p:txBody>
      </p:sp>
      <p:sp>
        <p:nvSpPr>
          <p:cNvPr id="11270" name="Rectangle 2"/>
          <p:cNvSpPr txBox="1"/>
          <p:nvPr/>
        </p:nvSpPr>
        <p:spPr>
          <a:xfrm>
            <a:off x="395288" y="0"/>
            <a:ext cx="8418512" cy="836613"/>
          </a:xfrm>
          <a:prstGeom prst="rect">
            <a:avLst/>
          </a:prstGeom>
          <a:noFill/>
          <a:ln w="9525">
            <a:noFill/>
          </a:ln>
        </p:spPr>
        <p:txBody>
          <a:bodyPr anchor="ctr"/>
          <a:lstStyle/>
          <a:p>
            <a:pPr algn="ctr" eaLnBrk="1" hangingPunct="1">
              <a:buFont typeface="Arial" panose="020B0604020202020204" pitchFamily="34" charset="0"/>
              <a:buNone/>
              <a:defRPr/>
            </a:pPr>
            <a:r>
              <a:rPr lang="en-US" altLang="x-none"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GCC</a:t>
            </a:r>
            <a:r>
              <a:rPr lang="zh-CN" altLang="en-US"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常用编译选项</a:t>
            </a:r>
            <a:endParaRPr lang="zh-CN" altLang="en-US" sz="3200" b="1" noProof="1">
              <a:solidFill>
                <a:schemeClr val="bg1"/>
              </a:solidFill>
              <a:latin typeface="Verdana" panose="020B0604030504040204" pitchFamily="2" charset="0"/>
              <a:ea typeface="宋体" panose="02010600030101010101"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53" y="1772816"/>
            <a:ext cx="7218188" cy="451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90205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1196752"/>
            <a:ext cx="5134739" cy="369332"/>
          </a:xfrm>
          <a:prstGeom prst="rect">
            <a:avLst/>
          </a:prstGeom>
        </p:spPr>
        <p:txBody>
          <a:bodyPr wrap="none">
            <a:spAutoFit/>
          </a:bodyPr>
          <a:lstStyle/>
          <a:p>
            <a:pPr marL="342900" indent="-342900">
              <a:buClr>
                <a:srgbClr val="00B050"/>
              </a:buClr>
              <a:buFont typeface="Wingdings" pitchFamily="2" charset="2"/>
              <a:buChar char="§"/>
            </a:pPr>
            <a:r>
              <a:rPr lang="en-US" altLang="zh-CN" dirty="0" smtClean="0">
                <a:solidFill>
                  <a:srgbClr val="00B050"/>
                </a:solidFill>
                <a:ea typeface="宋体" charset="-122"/>
              </a:rPr>
              <a:t>-c  </a:t>
            </a:r>
            <a:r>
              <a:rPr lang="zh-CN" altLang="en-US" dirty="0" smtClean="0">
                <a:solidFill>
                  <a:srgbClr val="00B050"/>
                </a:solidFill>
                <a:ea typeface="宋体" charset="-122"/>
              </a:rPr>
              <a:t>只编译，不链接。生成后缀为</a:t>
            </a:r>
            <a:r>
              <a:rPr lang="en-US" altLang="zh-CN" dirty="0" smtClean="0">
                <a:solidFill>
                  <a:srgbClr val="00B050"/>
                </a:solidFill>
                <a:ea typeface="宋体" charset="-122"/>
              </a:rPr>
              <a:t>o</a:t>
            </a:r>
            <a:r>
              <a:rPr lang="zh-CN" altLang="en-US" dirty="0" smtClean="0">
                <a:solidFill>
                  <a:srgbClr val="00B050"/>
                </a:solidFill>
                <a:ea typeface="宋体" charset="-122"/>
              </a:rPr>
              <a:t>的目标文件</a:t>
            </a:r>
            <a:endParaRPr lang="zh-CN" altLang="en-US" dirty="0">
              <a:solidFill>
                <a:srgbClr val="00B050"/>
              </a:solidFill>
              <a:ea typeface="宋体"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344816" cy="174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14623" y="3861048"/>
            <a:ext cx="6696745" cy="646331"/>
          </a:xfrm>
          <a:prstGeom prst="rect">
            <a:avLst/>
          </a:prstGeom>
        </p:spPr>
        <p:txBody>
          <a:bodyPr wrap="square">
            <a:spAutoFit/>
          </a:bodyPr>
          <a:lstStyle/>
          <a:p>
            <a:pPr marL="342900" indent="-342900">
              <a:buClr>
                <a:srgbClr val="00B050"/>
              </a:buClr>
              <a:buFont typeface="Wingdings" pitchFamily="2" charset="2"/>
              <a:buChar char="§"/>
            </a:pPr>
            <a:r>
              <a:rPr lang="en-US" altLang="zh-CN" dirty="0" smtClean="0">
                <a:solidFill>
                  <a:srgbClr val="00B050"/>
                </a:solidFill>
                <a:ea typeface="宋体" charset="-122"/>
              </a:rPr>
              <a:t>-g  </a:t>
            </a:r>
            <a:r>
              <a:rPr lang="zh-CN" altLang="en-US" dirty="0" smtClean="0">
                <a:solidFill>
                  <a:srgbClr val="00B050"/>
                </a:solidFill>
                <a:ea typeface="宋体" charset="-122"/>
              </a:rPr>
              <a:t>产生调试工具（</a:t>
            </a:r>
            <a:r>
              <a:rPr lang="en-US" altLang="zh-CN" dirty="0" err="1" smtClean="0">
                <a:solidFill>
                  <a:srgbClr val="00B050"/>
                </a:solidFill>
                <a:ea typeface="宋体" charset="-122"/>
              </a:rPr>
              <a:t>gdb</a:t>
            </a:r>
            <a:r>
              <a:rPr lang="zh-CN" altLang="en-US" dirty="0" smtClean="0">
                <a:solidFill>
                  <a:srgbClr val="00B050"/>
                </a:solidFill>
                <a:ea typeface="宋体" charset="-122"/>
              </a:rPr>
              <a:t>）所必要的符号信息，要想对程序进行调试，则必须使用此选项（对比两个文件尺寸）</a:t>
            </a:r>
            <a:endParaRPr lang="zh-CN" altLang="en-US" dirty="0">
              <a:solidFill>
                <a:srgbClr val="00B050"/>
              </a:solidFill>
              <a:ea typeface="宋体"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581127"/>
            <a:ext cx="7344816" cy="20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bwMode="auto">
          <a:xfrm>
            <a:off x="3563888" y="5733256"/>
            <a:ext cx="648072"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628" y="6525344"/>
            <a:ext cx="652463"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58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96752"/>
            <a:ext cx="8496945" cy="3721019"/>
          </a:xfrm>
          <a:prstGeom prst="rect">
            <a:avLst/>
          </a:prstGeom>
        </p:spPr>
        <p:txBody>
          <a:bodyPr wrap="square">
            <a:spAutoFit/>
          </a:bodyPr>
          <a:lstStyle/>
          <a:p>
            <a:pPr marL="342900" indent="-342900">
              <a:buClr>
                <a:srgbClr val="00B050"/>
              </a:buClr>
              <a:buFont typeface="Wingdings" pitchFamily="2" charset="2"/>
              <a:buChar char="§"/>
            </a:pPr>
            <a:r>
              <a:rPr lang="en-US" altLang="zh-CN" dirty="0" smtClean="0">
                <a:solidFill>
                  <a:srgbClr val="00B050"/>
                </a:solidFill>
                <a:ea typeface="宋体" charset="-122"/>
              </a:rPr>
              <a:t>-O</a:t>
            </a:r>
            <a:r>
              <a:rPr lang="zh-CN" altLang="en-US" dirty="0" smtClean="0">
                <a:solidFill>
                  <a:srgbClr val="00B050"/>
                </a:solidFill>
                <a:ea typeface="宋体" charset="-122"/>
              </a:rPr>
              <a:t>，</a:t>
            </a:r>
            <a:r>
              <a:rPr lang="en-US" altLang="zh-CN" dirty="0" smtClean="0">
                <a:solidFill>
                  <a:srgbClr val="00B050"/>
                </a:solidFill>
                <a:ea typeface="宋体" charset="-122"/>
              </a:rPr>
              <a:t>O2  </a:t>
            </a:r>
            <a:r>
              <a:rPr lang="zh-CN" altLang="en-US" dirty="0" smtClean="0">
                <a:solidFill>
                  <a:srgbClr val="00B050"/>
                </a:solidFill>
                <a:ea typeface="宋体" charset="-122"/>
              </a:rPr>
              <a:t>对程序进行优化编译，链接。可执行代码执行效率更高，但编译速度更慢。</a:t>
            </a:r>
            <a:endParaRPr lang="en-US" altLang="zh-CN" dirty="0" smtClean="0">
              <a:solidFill>
                <a:srgbClr val="00B050"/>
              </a:solidFill>
              <a:ea typeface="宋体" charset="-122"/>
            </a:endParaRPr>
          </a:p>
          <a:p>
            <a:pPr marL="342900" indent="-342900">
              <a:buClr>
                <a:srgbClr val="00B050"/>
              </a:buClr>
              <a:buFont typeface="Wingdings" pitchFamily="2" charset="2"/>
              <a:buChar char="§"/>
            </a:pPr>
            <a:endParaRPr lang="en-US" altLang="zh-CN" dirty="0">
              <a:solidFill>
                <a:srgbClr val="00B050"/>
              </a:solidFill>
              <a:ea typeface="宋体" charset="-122"/>
            </a:endParaRPr>
          </a:p>
          <a:p>
            <a:pPr marL="342900" indent="-342900">
              <a:buClr>
                <a:srgbClr val="00B050"/>
              </a:buClr>
              <a:buFont typeface="Wingdings" pitchFamily="2" charset="2"/>
              <a:buChar char="§"/>
            </a:pPr>
            <a:r>
              <a:rPr lang="zh-CN" altLang="en-US" dirty="0" smtClean="0">
                <a:ea typeface="宋体" charset="-122"/>
              </a:rPr>
              <a:t>可使用</a:t>
            </a:r>
            <a:r>
              <a:rPr lang="en-US" altLang="zh-CN" dirty="0" smtClean="0">
                <a:ea typeface="宋体" charset="-122"/>
              </a:rPr>
              <a:t>time ./xxx </a:t>
            </a:r>
            <a:r>
              <a:rPr lang="zh-CN" altLang="en-US" dirty="0" smtClean="0">
                <a:ea typeface="宋体" charset="-122"/>
              </a:rPr>
              <a:t>来查看程序运行时间。</a:t>
            </a:r>
            <a:endParaRPr lang="en-US" altLang="zh-CN" dirty="0">
              <a:ea typeface="宋体" charset="-122"/>
            </a:endParaRPr>
          </a:p>
          <a:p>
            <a:pPr marL="342900" indent="-342900">
              <a:buClr>
                <a:srgbClr val="00B050"/>
              </a:buClr>
              <a:buFont typeface="Wingdings" pitchFamily="2" charset="2"/>
              <a:buChar char="§"/>
            </a:pPr>
            <a:endParaRPr lang="en-US" altLang="zh-CN" dirty="0" smtClean="0">
              <a:ea typeface="宋体" charset="-122"/>
            </a:endParaRPr>
          </a:p>
          <a:p>
            <a:pPr marL="342900" indent="-342900">
              <a:lnSpc>
                <a:spcPct val="80000"/>
              </a:lnSpc>
              <a:spcBef>
                <a:spcPct val="20000"/>
              </a:spcBef>
              <a:buClr>
                <a:schemeClr val="hlink"/>
              </a:buClr>
              <a:buFont typeface="Wingdings" pitchFamily="2" charset="2"/>
              <a:buChar char="v"/>
            </a:pPr>
            <a:r>
              <a:rPr lang="en-US" altLang="zh-CN" b="1" dirty="0">
                <a:ea typeface="宋体" charset="-122"/>
              </a:rPr>
              <a:t>GCC</a:t>
            </a:r>
            <a:r>
              <a:rPr lang="zh-CN" altLang="en-US" b="1" dirty="0">
                <a:ea typeface="宋体" charset="-122"/>
              </a:rPr>
              <a:t>的版本</a:t>
            </a:r>
          </a:p>
          <a:p>
            <a:pPr marL="342900" indent="-342900"/>
            <a:r>
              <a:rPr lang="zh-CN" altLang="en-US" dirty="0">
                <a:ea typeface="宋体" charset="-122"/>
              </a:rPr>
              <a:t>   </a:t>
            </a:r>
            <a:r>
              <a:rPr lang="en-US" altLang="zh-CN" dirty="0" smtClean="0">
                <a:ea typeface="宋体" charset="-122"/>
              </a:rPr>
              <a:t>	$</a:t>
            </a:r>
            <a:r>
              <a:rPr lang="en-US" altLang="zh-CN" dirty="0" err="1">
                <a:ea typeface="宋体" charset="-122"/>
              </a:rPr>
              <a:t>gcc</a:t>
            </a:r>
            <a:r>
              <a:rPr lang="en-US" altLang="zh-CN" dirty="0">
                <a:ea typeface="宋体" charset="-122"/>
              </a:rPr>
              <a:t> –v      </a:t>
            </a:r>
            <a:r>
              <a:rPr lang="zh-CN" altLang="en-US" dirty="0">
                <a:ea typeface="宋体" charset="-122"/>
              </a:rPr>
              <a:t>或   </a:t>
            </a:r>
            <a:r>
              <a:rPr lang="en-US" altLang="zh-CN" dirty="0">
                <a:ea typeface="宋体" charset="-122"/>
              </a:rPr>
              <a:t>$</a:t>
            </a:r>
            <a:r>
              <a:rPr lang="en-US" altLang="zh-CN" dirty="0" err="1">
                <a:ea typeface="宋体" charset="-122"/>
              </a:rPr>
              <a:t>gcc</a:t>
            </a:r>
            <a:r>
              <a:rPr lang="en-US" altLang="zh-CN" dirty="0">
                <a:ea typeface="宋体" charset="-122"/>
              </a:rPr>
              <a:t> --version</a:t>
            </a:r>
          </a:p>
          <a:p>
            <a:pPr marL="342900" indent="-342900"/>
            <a:r>
              <a:rPr lang="en-US" altLang="zh-CN" dirty="0">
                <a:ea typeface="宋体" charset="-122"/>
              </a:rPr>
              <a:t>   </a:t>
            </a:r>
            <a:r>
              <a:rPr lang="en-US" altLang="zh-CN" dirty="0" smtClean="0">
                <a:ea typeface="宋体" charset="-122"/>
              </a:rPr>
              <a:t>	</a:t>
            </a:r>
            <a:r>
              <a:rPr lang="zh-CN" altLang="en-US" dirty="0" smtClean="0">
                <a:ea typeface="宋体" charset="-122"/>
              </a:rPr>
              <a:t>查看</a:t>
            </a:r>
            <a:r>
              <a:rPr lang="en-US" altLang="zh-CN" dirty="0" err="1">
                <a:ea typeface="宋体" charset="-122"/>
              </a:rPr>
              <a:t>gcc</a:t>
            </a:r>
            <a:r>
              <a:rPr lang="zh-CN" altLang="en-US" dirty="0">
                <a:ea typeface="宋体" charset="-122"/>
              </a:rPr>
              <a:t>的版本，内核不同，可能</a:t>
            </a:r>
            <a:r>
              <a:rPr lang="en-US" altLang="zh-CN" dirty="0" err="1">
                <a:ea typeface="宋体" charset="-122"/>
              </a:rPr>
              <a:t>gcc</a:t>
            </a:r>
            <a:r>
              <a:rPr lang="zh-CN" altLang="en-US" dirty="0">
                <a:ea typeface="宋体" charset="-122"/>
              </a:rPr>
              <a:t>的版本不同 </a:t>
            </a:r>
            <a:endParaRPr lang="en-US" altLang="zh-CN" dirty="0" smtClean="0">
              <a:ea typeface="宋体" charset="-122"/>
            </a:endParaRPr>
          </a:p>
          <a:p>
            <a:pPr marL="342900" indent="-342900"/>
            <a:endParaRPr lang="en-US" altLang="zh-CN" dirty="0">
              <a:ea typeface="宋体" charset="-122"/>
            </a:endParaRPr>
          </a:p>
          <a:p>
            <a:pPr marL="342900" indent="-342900">
              <a:buClr>
                <a:srgbClr val="00B050"/>
              </a:buClr>
              <a:buFont typeface="Wingdings" pitchFamily="2" charset="2"/>
              <a:buChar char="§"/>
            </a:pPr>
            <a:r>
              <a:rPr lang="zh-CN" altLang="en-US" dirty="0">
                <a:solidFill>
                  <a:srgbClr val="00B050"/>
                </a:solidFill>
                <a:ea typeface="宋体" charset="-122"/>
              </a:rPr>
              <a:t>帮助</a:t>
            </a:r>
          </a:p>
          <a:p>
            <a:pPr marL="342900" indent="-342900">
              <a:spcBef>
                <a:spcPct val="10000"/>
              </a:spcBef>
              <a:buClr>
                <a:schemeClr val="bg2"/>
              </a:buClr>
            </a:pPr>
            <a:r>
              <a:rPr lang="en-US" altLang="zh-CN" dirty="0">
                <a:ea typeface="宋体" charset="-122"/>
              </a:rPr>
              <a:t>man  </a:t>
            </a:r>
            <a:r>
              <a:rPr lang="en-US" altLang="zh-CN" dirty="0" err="1">
                <a:ea typeface="宋体" charset="-122"/>
              </a:rPr>
              <a:t>gcc</a:t>
            </a:r>
            <a:r>
              <a:rPr lang="en-US" altLang="zh-CN" dirty="0">
                <a:solidFill>
                  <a:schemeClr val="bg2"/>
                </a:solidFill>
                <a:ea typeface="宋体" charset="-122"/>
              </a:rPr>
              <a:t> </a:t>
            </a:r>
          </a:p>
          <a:p>
            <a:pPr marL="342900" indent="-342900"/>
            <a:endParaRPr lang="zh-CN" altLang="en-US" dirty="0">
              <a:ea typeface="宋体" charset="-122"/>
            </a:endParaRPr>
          </a:p>
          <a:p>
            <a:pPr marL="342900" indent="-342900">
              <a:buClr>
                <a:srgbClr val="00B050"/>
              </a:buClr>
              <a:buFont typeface="Wingdings" pitchFamily="2" charset="2"/>
              <a:buChar char="§"/>
            </a:pPr>
            <a:endParaRPr lang="zh-CN" altLang="en-US" dirty="0">
              <a:ea typeface="宋体" charset="-122"/>
            </a:endParaRPr>
          </a:p>
        </p:txBody>
      </p:sp>
    </p:spTree>
    <p:extLst>
      <p:ext uri="{BB962C8B-B14F-4D97-AF65-F5344CB8AC3E}">
        <p14:creationId xmlns:p14="http://schemas.microsoft.com/office/powerpoint/2010/main" val="335679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17411" name="Text Box 4"/>
          <p:cNvSpPr txBox="1">
            <a:spLocks noChangeArrowheads="1"/>
          </p:cNvSpPr>
          <p:nvPr/>
        </p:nvSpPr>
        <p:spPr bwMode="auto">
          <a:xfrm>
            <a:off x="684213" y="1268413"/>
            <a:ext cx="8064500"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en-US" altLang="zh-CN" b="1">
                <a:ea typeface="宋体" charset="-122"/>
              </a:rPr>
              <a:t>IDE</a:t>
            </a:r>
            <a:r>
              <a:rPr lang="zh-CN" altLang="en-US" b="1">
                <a:ea typeface="宋体" charset="-122"/>
              </a:rPr>
              <a:t>开发环境</a:t>
            </a:r>
          </a:p>
          <a:p>
            <a:pPr marL="342900" indent="-342900" eaLnBrk="1" hangingPunct="1">
              <a:lnSpc>
                <a:spcPct val="80000"/>
              </a:lnSpc>
              <a:spcBef>
                <a:spcPct val="20000"/>
              </a:spcBef>
              <a:buClr>
                <a:schemeClr val="hlink"/>
              </a:buClr>
              <a:buFont typeface="Arial" charset="0"/>
              <a:buNone/>
            </a:pPr>
            <a:r>
              <a:rPr lang="zh-CN" altLang="en-US" sz="2800">
                <a:ea typeface="宋体" charset="-122"/>
              </a:rPr>
              <a:t>		</a:t>
            </a:r>
            <a:r>
              <a:rPr lang="en-US" altLang="zh-CN" sz="2800">
                <a:ea typeface="宋体" charset="-122"/>
              </a:rPr>
              <a:t>IDE</a:t>
            </a:r>
            <a:r>
              <a:rPr lang="zh-CN" altLang="en-US" sz="2800">
                <a:ea typeface="宋体" charset="-122"/>
              </a:rPr>
              <a:t>是一个图形化集成开发环境，将创建、调试、运行应用程序的部分或所有工具集成到一起。一般会包含一个编辑器，一个文件浏览器和一种运行应用程序并捕获其输出的方法。</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Kdevelop</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Eclipse</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Anjuta</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Netbeans</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Qt</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SlickEdit</a:t>
            </a:r>
          </a:p>
          <a:p>
            <a:pPr marL="342900" indent="-342900" eaLnBrk="1" hangingPunct="1">
              <a:spcBef>
                <a:spcPct val="10000"/>
              </a:spcBef>
              <a:buClr>
                <a:srgbClr val="00B050"/>
              </a:buClr>
              <a:buFont typeface="Wingdings" pitchFamily="2" charset="2"/>
              <a:buChar char="§"/>
            </a:pPr>
            <a:r>
              <a:rPr lang="en-US" altLang="zh-CN" sz="2800">
                <a:solidFill>
                  <a:srgbClr val="0070C0"/>
                </a:solidFill>
                <a:ea typeface="宋体" charset="-122"/>
              </a:rPr>
              <a:t>Code::Blocks</a:t>
            </a:r>
          </a:p>
          <a:p>
            <a:pPr marL="342900" indent="-342900" eaLnBrk="1" hangingPunct="1">
              <a:spcBef>
                <a:spcPct val="10000"/>
              </a:spcBef>
              <a:buClr>
                <a:srgbClr val="00B050"/>
              </a:buClr>
              <a:buFont typeface="Wingdings" pitchFamily="2" charset="2"/>
              <a:buChar char="§"/>
            </a:pPr>
            <a:endParaRPr lang="en-US" altLang="zh-CN" sz="2800">
              <a:solidFill>
                <a:srgbClr val="0070C0"/>
              </a:solidFill>
              <a:ea typeface="宋体" charset="-122"/>
            </a:endParaRPr>
          </a:p>
          <a:p>
            <a:pPr marL="342900" indent="-342900" eaLnBrk="1" hangingPunct="1">
              <a:spcBef>
                <a:spcPct val="10000"/>
              </a:spcBef>
              <a:buClr>
                <a:schemeClr val="bg2"/>
              </a:buClr>
              <a:buFont typeface="Wingdings" pitchFamily="2" charset="2"/>
              <a:buNone/>
            </a:pPr>
            <a:endParaRPr lang="en-US" altLang="zh-CN" sz="2400">
              <a:ea typeface="宋体" charset="-122"/>
            </a:endParaRPr>
          </a:p>
        </p:txBody>
      </p:sp>
      <p:sp>
        <p:nvSpPr>
          <p:cNvPr id="17413" name="Rectangle 2"/>
          <p:cNvSpPr txBox="1">
            <a:spLocks noChangeArrowheads="1"/>
          </p:cNvSpPr>
          <p:nvPr/>
        </p:nvSpPr>
        <p:spPr bwMode="auto">
          <a:xfrm>
            <a:off x="395288" y="0"/>
            <a:ext cx="84185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algn="ctr" eaLnBrk="1" hangingPunct="1">
              <a:buFont typeface="Arial" charset="0"/>
              <a:buNone/>
            </a:pPr>
            <a:r>
              <a:rPr lang="zh-CN" altLang="en-US" b="1">
                <a:solidFill>
                  <a:schemeClr val="bg1"/>
                </a:solidFill>
                <a:latin typeface="Verdana" pitchFamily="34" charset="0"/>
                <a:ea typeface="宋体" charset="-122"/>
              </a:rPr>
              <a:t>开发工具</a:t>
            </a:r>
          </a:p>
        </p:txBody>
      </p:sp>
    </p:spTree>
    <p:extLst>
      <p:ext uri="{BB962C8B-B14F-4D97-AF65-F5344CB8AC3E}">
        <p14:creationId xmlns:p14="http://schemas.microsoft.com/office/powerpoint/2010/main" val="7609363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20483" name="Text Box 4"/>
          <p:cNvSpPr txBox="1">
            <a:spLocks noChangeArrowheads="1"/>
          </p:cNvSpPr>
          <p:nvPr/>
        </p:nvSpPr>
        <p:spPr bwMode="auto">
          <a:xfrm>
            <a:off x="612775" y="1125538"/>
            <a:ext cx="8207375" cy="814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None/>
            </a:pPr>
            <a:endParaRPr lang="en-US" altLang="zh-CN" b="1" dirty="0">
              <a:ea typeface="宋体" charset="-122"/>
            </a:endParaRPr>
          </a:p>
          <a:p>
            <a:pPr marL="342900" indent="-342900" eaLnBrk="1" hangingPunct="1">
              <a:lnSpc>
                <a:spcPct val="80000"/>
              </a:lnSpc>
              <a:spcBef>
                <a:spcPct val="20000"/>
              </a:spcBef>
              <a:buClr>
                <a:srgbClr val="00B050"/>
              </a:buClr>
              <a:buFont typeface="Wingdings" pitchFamily="2" charset="2"/>
              <a:buChar char="§"/>
            </a:pPr>
            <a:r>
              <a:rPr lang="zh-CN" altLang="en-US" sz="2800" b="1" dirty="0">
                <a:ea typeface="宋体" charset="-122"/>
              </a:rPr>
              <a:t>源代码控制</a:t>
            </a:r>
          </a:p>
          <a:p>
            <a:pPr marL="342900" indent="-342900" eaLnBrk="1" hangingPunct="1">
              <a:lnSpc>
                <a:spcPct val="80000"/>
              </a:lnSpc>
              <a:spcBef>
                <a:spcPct val="20000"/>
              </a:spcBef>
              <a:buClr>
                <a:srgbClr val="00B050"/>
              </a:buClr>
              <a:buFont typeface="Arial" charset="0"/>
              <a:buNone/>
            </a:pPr>
            <a:r>
              <a:rPr lang="en-US" altLang="zh-CN" sz="2800" dirty="0">
                <a:ea typeface="宋体" charset="-122"/>
              </a:rPr>
              <a:t>CVS</a:t>
            </a:r>
            <a:r>
              <a:rPr lang="zh-CN" altLang="en-US" sz="2800" dirty="0">
                <a:ea typeface="宋体" charset="-122"/>
              </a:rPr>
              <a:t>：（</a:t>
            </a:r>
            <a:r>
              <a:rPr lang="en-US" altLang="zh-CN" sz="2800" dirty="0">
                <a:ea typeface="宋体" charset="-122"/>
              </a:rPr>
              <a:t>Current Version Control</a:t>
            </a:r>
            <a:r>
              <a:rPr lang="zh-CN" altLang="en-US" sz="2800" dirty="0">
                <a:ea typeface="宋体" charset="-122"/>
              </a:rPr>
              <a:t>）并发版本控制系统；</a:t>
            </a:r>
          </a:p>
          <a:p>
            <a:pPr marL="342900" indent="-342900" eaLnBrk="1" hangingPunct="1">
              <a:lnSpc>
                <a:spcPct val="80000"/>
              </a:lnSpc>
              <a:spcBef>
                <a:spcPct val="20000"/>
              </a:spcBef>
              <a:buClr>
                <a:srgbClr val="00B050"/>
              </a:buClr>
              <a:buFont typeface="Arial" charset="0"/>
              <a:buNone/>
            </a:pPr>
            <a:r>
              <a:rPr lang="en-US" altLang="zh-CN" sz="2800" dirty="0">
                <a:ea typeface="宋体" charset="-122"/>
              </a:rPr>
              <a:t>CVS</a:t>
            </a:r>
            <a:r>
              <a:rPr lang="zh-CN" altLang="en-US" sz="2800" dirty="0">
                <a:ea typeface="宋体" charset="-122"/>
              </a:rPr>
              <a:t>在进行源代码管理时的特点：</a:t>
            </a:r>
          </a:p>
          <a:p>
            <a:pPr marL="342900" indent="-342900" eaLnBrk="1" hangingPunct="1">
              <a:lnSpc>
                <a:spcPct val="80000"/>
              </a:lnSpc>
              <a:spcBef>
                <a:spcPct val="20000"/>
              </a:spcBef>
              <a:buClr>
                <a:srgbClr val="00B050"/>
              </a:buClr>
              <a:buFont typeface="Arial" charset="0"/>
              <a:buNone/>
            </a:pPr>
            <a:r>
              <a:rPr lang="zh-CN" altLang="en-US" sz="2800" dirty="0">
                <a:ea typeface="宋体" charset="-122"/>
              </a:rPr>
              <a:t>		</a:t>
            </a:r>
            <a:r>
              <a:rPr lang="zh-CN" altLang="en-US" sz="2800" dirty="0">
                <a:solidFill>
                  <a:srgbClr val="00B050"/>
                </a:solidFill>
                <a:ea typeface="宋体" charset="-122"/>
              </a:rPr>
              <a:t>源代码空间与用户空间分离</a:t>
            </a:r>
          </a:p>
          <a:p>
            <a:pPr marL="342900" indent="-342900" eaLnBrk="1" hangingPunct="1">
              <a:lnSpc>
                <a:spcPct val="80000"/>
              </a:lnSpc>
              <a:spcBef>
                <a:spcPct val="20000"/>
              </a:spcBef>
              <a:buClr>
                <a:srgbClr val="00B050"/>
              </a:buClr>
              <a:buFont typeface="Arial" charset="0"/>
              <a:buNone/>
            </a:pPr>
            <a:r>
              <a:rPr lang="zh-CN" altLang="en-US" sz="2800" dirty="0">
                <a:solidFill>
                  <a:srgbClr val="00B050"/>
                </a:solidFill>
                <a:ea typeface="宋体" charset="-122"/>
              </a:rPr>
              <a:t>		并发访问（</a:t>
            </a:r>
            <a:r>
              <a:rPr lang="en-US" altLang="zh-CN" sz="2400" dirty="0">
                <a:ea typeface="宋体" charset="-122"/>
              </a:rPr>
              <a:t>Copy-Modify-Merge</a:t>
            </a:r>
            <a:r>
              <a:rPr lang="zh-CN" altLang="en-US" sz="2800" dirty="0">
                <a:ea typeface="宋体" charset="-122"/>
              </a:rPr>
              <a:t>）</a:t>
            </a:r>
            <a:endParaRPr lang="zh-CN" altLang="en-US" sz="2800" dirty="0">
              <a:solidFill>
                <a:srgbClr val="00B050"/>
              </a:solidFill>
              <a:ea typeface="宋体" charset="-122"/>
            </a:endParaRPr>
          </a:p>
          <a:p>
            <a:pPr marL="342900" indent="-342900" eaLnBrk="1" hangingPunct="1">
              <a:lnSpc>
                <a:spcPct val="80000"/>
              </a:lnSpc>
              <a:spcBef>
                <a:spcPct val="20000"/>
              </a:spcBef>
              <a:buClr>
                <a:srgbClr val="00B050"/>
              </a:buClr>
              <a:buFont typeface="Arial" charset="0"/>
              <a:buNone/>
            </a:pPr>
            <a:r>
              <a:rPr lang="zh-CN" altLang="en-US" sz="2800" dirty="0">
                <a:solidFill>
                  <a:srgbClr val="00B050"/>
                </a:solidFill>
                <a:ea typeface="宋体" charset="-122"/>
              </a:rPr>
              <a:t>		源文件共享</a:t>
            </a:r>
          </a:p>
          <a:p>
            <a:pPr marL="342900" indent="-342900" eaLnBrk="1" hangingPunct="1">
              <a:lnSpc>
                <a:spcPct val="80000"/>
              </a:lnSpc>
              <a:spcBef>
                <a:spcPct val="20000"/>
              </a:spcBef>
              <a:buClr>
                <a:srgbClr val="00B050"/>
              </a:buClr>
              <a:buFont typeface="Arial" charset="0"/>
              <a:buNone/>
            </a:pPr>
            <a:r>
              <a:rPr lang="zh-CN" altLang="en-US" sz="2800" dirty="0">
                <a:solidFill>
                  <a:srgbClr val="00B050"/>
                </a:solidFill>
                <a:ea typeface="宋体" charset="-122"/>
              </a:rPr>
              <a:t>		独立的工作环境</a:t>
            </a:r>
          </a:p>
          <a:p>
            <a:pPr marL="342900" indent="-342900" eaLnBrk="1" hangingPunct="1">
              <a:lnSpc>
                <a:spcPct val="80000"/>
              </a:lnSpc>
              <a:spcBef>
                <a:spcPct val="20000"/>
              </a:spcBef>
              <a:buClr>
                <a:srgbClr val="00B050"/>
              </a:buClr>
              <a:buFont typeface="Arial" charset="0"/>
              <a:buNone/>
            </a:pPr>
            <a:r>
              <a:rPr lang="en-US" altLang="zh-CN" sz="2800" dirty="0">
                <a:solidFill>
                  <a:srgbClr val="0070C0"/>
                </a:solidFill>
                <a:ea typeface="宋体" charset="-122"/>
              </a:rPr>
              <a:t>CVS</a:t>
            </a:r>
            <a:r>
              <a:rPr lang="zh-CN" altLang="en-US" sz="2800" dirty="0">
                <a:solidFill>
                  <a:srgbClr val="0070C0"/>
                </a:solidFill>
                <a:ea typeface="宋体" charset="-122"/>
              </a:rPr>
              <a:t>使用手册：</a:t>
            </a:r>
            <a:r>
              <a:rPr lang="en-US" altLang="zh-CN" sz="2800" dirty="0">
                <a:solidFill>
                  <a:srgbClr val="00B050"/>
                </a:solidFill>
                <a:ea typeface="宋体" charset="-122"/>
                <a:hlinkClick r:id="rId3"/>
              </a:rPr>
              <a:t>http://ximbiot.com/cvs/manual/</a:t>
            </a:r>
            <a:endParaRPr lang="en-US" altLang="zh-CN" sz="2800" dirty="0">
              <a:solidFill>
                <a:srgbClr val="00B050"/>
              </a:solidFill>
              <a:ea typeface="宋体" charset="-122"/>
            </a:endParaRPr>
          </a:p>
          <a:p>
            <a:pPr marL="342900" indent="-342900" eaLnBrk="1" hangingPunct="1">
              <a:buFont typeface="Arial" charset="0"/>
              <a:buNone/>
            </a:pPr>
            <a:endParaRPr lang="en-US" altLang="zh-CN" sz="2800" dirty="0">
              <a:ea typeface="宋体" charset="-122"/>
            </a:endParaRPr>
          </a:p>
          <a:p>
            <a:pPr marL="342900" indent="-342900" eaLnBrk="1" hangingPunct="1">
              <a:buFont typeface="Arial" charset="0"/>
              <a:buNone/>
            </a:pPr>
            <a:r>
              <a:rPr lang="zh-CN" altLang="en-US" sz="2800" dirty="0">
                <a:ea typeface="宋体" charset="-122"/>
              </a:rPr>
              <a:t>Subversion</a:t>
            </a:r>
            <a:r>
              <a:rPr lang="en-US" altLang="zh-CN" sz="2800" dirty="0">
                <a:ea typeface="宋体" charset="-122"/>
              </a:rPr>
              <a:t>—— </a:t>
            </a:r>
            <a:r>
              <a:rPr lang="zh-CN" altLang="en-US" sz="2800" dirty="0">
                <a:ea typeface="宋体" charset="-122"/>
              </a:rPr>
              <a:t>CVS</a:t>
            </a:r>
            <a:r>
              <a:rPr lang="en-US" altLang="zh-CN" sz="2800" dirty="0">
                <a:ea typeface="宋体" charset="-122"/>
              </a:rPr>
              <a:t> </a:t>
            </a:r>
            <a:r>
              <a:rPr lang="zh-CN" altLang="en-US" sz="2800" dirty="0">
                <a:ea typeface="宋体" charset="-122"/>
              </a:rPr>
              <a:t>替代版；</a:t>
            </a:r>
          </a:p>
          <a:p>
            <a:pPr marL="342900" indent="-342900" eaLnBrk="1" hangingPunct="1">
              <a:lnSpc>
                <a:spcPct val="80000"/>
              </a:lnSpc>
              <a:spcBef>
                <a:spcPct val="20000"/>
              </a:spcBef>
              <a:buClr>
                <a:srgbClr val="00B050"/>
              </a:buClr>
              <a:buFont typeface="Arial" charset="0"/>
              <a:buNone/>
            </a:pPr>
            <a:endParaRPr lang="zh-CN" altLang="en-US" sz="2800" dirty="0">
              <a:solidFill>
                <a:srgbClr val="00B050"/>
              </a:solidFill>
              <a:ea typeface="宋体" charset="-122"/>
            </a:endParaRPr>
          </a:p>
          <a:p>
            <a:pPr marL="342900" indent="-342900" eaLnBrk="1" hangingPunct="1">
              <a:lnSpc>
                <a:spcPct val="80000"/>
              </a:lnSpc>
              <a:spcBef>
                <a:spcPct val="20000"/>
              </a:spcBef>
              <a:buClr>
                <a:srgbClr val="00B050"/>
              </a:buClr>
              <a:buFont typeface="Arial" charset="0"/>
              <a:buNone/>
            </a:pPr>
            <a:endParaRPr lang="zh-CN" altLang="en-US" sz="2800" dirty="0">
              <a:ea typeface="宋体" charset="-122"/>
            </a:endParaRPr>
          </a:p>
          <a:p>
            <a:pPr marL="342900" indent="-342900" eaLnBrk="1" hangingPunct="1">
              <a:lnSpc>
                <a:spcPct val="80000"/>
              </a:lnSpc>
              <a:spcBef>
                <a:spcPct val="20000"/>
              </a:spcBef>
              <a:buClr>
                <a:srgbClr val="00B050"/>
              </a:buClr>
              <a:buFont typeface="Arial" charset="0"/>
              <a:buNone/>
            </a:pPr>
            <a:endParaRPr lang="zh-CN" altLang="en-US" sz="2800" dirty="0">
              <a:ea typeface="宋体" charset="-122"/>
            </a:endParaRPr>
          </a:p>
          <a:p>
            <a:pPr marL="342900" indent="-342900" eaLnBrk="1" hangingPunct="1">
              <a:lnSpc>
                <a:spcPct val="80000"/>
              </a:lnSpc>
              <a:spcBef>
                <a:spcPct val="20000"/>
              </a:spcBef>
              <a:buClr>
                <a:srgbClr val="00B050"/>
              </a:buClr>
              <a:buFont typeface="Arial" charset="0"/>
              <a:buNone/>
            </a:pPr>
            <a:endParaRPr lang="zh-CN" altLang="en-US" sz="2800" dirty="0">
              <a:ea typeface="宋体" charset="-122"/>
            </a:endParaRPr>
          </a:p>
          <a:p>
            <a:pPr marL="342900" indent="-342900" eaLnBrk="1" hangingPunct="1">
              <a:lnSpc>
                <a:spcPct val="80000"/>
              </a:lnSpc>
              <a:spcBef>
                <a:spcPct val="20000"/>
              </a:spcBef>
              <a:buClr>
                <a:schemeClr val="hlink"/>
              </a:buClr>
              <a:buFont typeface="Arial" charset="0"/>
              <a:buNone/>
            </a:pPr>
            <a:endParaRPr lang="zh-CN" altLang="en-US" b="1" dirty="0">
              <a:ea typeface="宋体" charset="-122"/>
            </a:endParaRPr>
          </a:p>
          <a:p>
            <a:pPr marL="342900" indent="-342900" eaLnBrk="1" hangingPunct="1">
              <a:spcBef>
                <a:spcPct val="10000"/>
              </a:spcBef>
              <a:buClr>
                <a:schemeClr val="bg2"/>
              </a:buClr>
              <a:buFont typeface="Wingdings" pitchFamily="2" charset="2"/>
              <a:buNone/>
            </a:pPr>
            <a:endParaRPr lang="zh-CN" altLang="en-US" sz="2800" dirty="0">
              <a:solidFill>
                <a:schemeClr val="bg2"/>
              </a:solidFill>
              <a:ea typeface="宋体" charset="-122"/>
            </a:endParaRPr>
          </a:p>
          <a:p>
            <a:pPr marL="342900" indent="-342900" eaLnBrk="1" hangingPunct="1">
              <a:spcBef>
                <a:spcPct val="10000"/>
              </a:spcBef>
              <a:buClr>
                <a:schemeClr val="bg2"/>
              </a:buClr>
              <a:buFont typeface="Wingdings" pitchFamily="2" charset="2"/>
              <a:buNone/>
            </a:pPr>
            <a:endParaRPr lang="en-US" altLang="zh-CN" sz="2400" dirty="0">
              <a:ea typeface="宋体" charset="-122"/>
            </a:endParaRPr>
          </a:p>
        </p:txBody>
      </p:sp>
      <p:sp>
        <p:nvSpPr>
          <p:cNvPr id="20485" name="Rectangle 2"/>
          <p:cNvSpPr txBox="1">
            <a:spLocks noChangeArrowheads="1"/>
          </p:cNvSpPr>
          <p:nvPr/>
        </p:nvSpPr>
        <p:spPr bwMode="auto">
          <a:xfrm>
            <a:off x="395288" y="0"/>
            <a:ext cx="84185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algn="ctr" eaLnBrk="1" hangingPunct="1">
              <a:buFont typeface="Arial" charset="0"/>
              <a:buNone/>
            </a:pPr>
            <a:r>
              <a:rPr lang="zh-CN" altLang="en-US" b="1">
                <a:solidFill>
                  <a:schemeClr val="bg1"/>
                </a:solidFill>
                <a:latin typeface="Verdana" pitchFamily="34" charset="0"/>
                <a:ea typeface="宋体" charset="-122"/>
              </a:rPr>
              <a:t>开发工具</a:t>
            </a:r>
          </a:p>
        </p:txBody>
      </p:sp>
    </p:spTree>
    <p:extLst>
      <p:ext uri="{BB962C8B-B14F-4D97-AF65-F5344CB8AC3E}">
        <p14:creationId xmlns:p14="http://schemas.microsoft.com/office/powerpoint/2010/main" val="42922706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22531" name="Text Box 4"/>
          <p:cNvSpPr txBox="1">
            <a:spLocks noChangeArrowheads="1"/>
          </p:cNvSpPr>
          <p:nvPr/>
        </p:nvSpPr>
        <p:spPr bwMode="auto">
          <a:xfrm>
            <a:off x="539750" y="909638"/>
            <a:ext cx="8208963" cy="746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None/>
            </a:pPr>
            <a:endParaRPr lang="en-US" altLang="zh-CN" b="1" dirty="0">
              <a:ea typeface="宋体" charset="-122"/>
            </a:endParaRPr>
          </a:p>
          <a:p>
            <a:pPr marL="342900" indent="-342900" eaLnBrk="1" hangingPunct="1">
              <a:lnSpc>
                <a:spcPct val="80000"/>
              </a:lnSpc>
              <a:spcBef>
                <a:spcPct val="20000"/>
              </a:spcBef>
              <a:buClr>
                <a:srgbClr val="00B050"/>
              </a:buClr>
              <a:buFont typeface="Wingdings" pitchFamily="2" charset="2"/>
              <a:buChar char="§"/>
            </a:pPr>
            <a:r>
              <a:rPr lang="zh-CN" altLang="en-US" sz="2800" b="1" dirty="0">
                <a:ea typeface="宋体" charset="-122"/>
              </a:rPr>
              <a:t>源代码控制</a:t>
            </a:r>
          </a:p>
          <a:p>
            <a:pPr marL="342900" indent="-342900" eaLnBrk="1" hangingPunct="1">
              <a:lnSpc>
                <a:spcPct val="80000"/>
              </a:lnSpc>
              <a:spcBef>
                <a:spcPct val="20000"/>
              </a:spcBef>
              <a:buClr>
                <a:srgbClr val="00B050"/>
              </a:buClr>
              <a:buFont typeface="Arial" charset="0"/>
              <a:buNone/>
            </a:pPr>
            <a:r>
              <a:rPr lang="zh-CN" altLang="en-US" sz="2800" dirty="0">
                <a:ea typeface="宋体" charset="-122"/>
              </a:rPr>
              <a:t>Git：</a:t>
            </a:r>
          </a:p>
          <a:p>
            <a:pPr marL="342900" indent="-342900" eaLnBrk="1" hangingPunct="1">
              <a:lnSpc>
                <a:spcPct val="80000"/>
              </a:lnSpc>
              <a:spcBef>
                <a:spcPct val="20000"/>
              </a:spcBef>
              <a:buClr>
                <a:srgbClr val="00B050"/>
              </a:buClr>
              <a:buFont typeface="Arial" charset="0"/>
              <a:buNone/>
            </a:pPr>
            <a:r>
              <a:rPr lang="zh-CN" altLang="en-US" sz="2800" dirty="0">
                <a:ea typeface="宋体" charset="-122"/>
              </a:rPr>
              <a:t>	Git是一个开源的分布式版本控制系统，用以有效、高速的处理从很小到非常大的项目版本管理。  Git 是 Linus Torvalds 为了帮助管理 Linux 内核开发而开发的一个开放源码的版本控制软件。</a:t>
            </a:r>
          </a:p>
          <a:p>
            <a:pPr marL="342900" indent="-342900" eaLnBrk="1" hangingPunct="1">
              <a:lnSpc>
                <a:spcPct val="80000"/>
              </a:lnSpc>
              <a:spcBef>
                <a:spcPct val="20000"/>
              </a:spcBef>
              <a:buClr>
                <a:srgbClr val="00B050"/>
              </a:buClr>
              <a:buFont typeface="Arial" charset="0"/>
              <a:buNone/>
            </a:pPr>
            <a:endParaRPr lang="zh-CN" altLang="en-US" sz="2800" dirty="0">
              <a:ea typeface="宋体" charset="-122"/>
            </a:endParaRPr>
          </a:p>
          <a:p>
            <a:pPr marL="342900" indent="-342900" eaLnBrk="1" hangingPunct="1">
              <a:lnSpc>
                <a:spcPct val="80000"/>
              </a:lnSpc>
              <a:spcBef>
                <a:spcPct val="20000"/>
              </a:spcBef>
              <a:buClr>
                <a:srgbClr val="00B050"/>
              </a:buClr>
              <a:buFont typeface="Arial" charset="0"/>
              <a:buNone/>
            </a:pPr>
            <a:r>
              <a:rPr lang="zh-CN" altLang="en-US" sz="2800" dirty="0">
                <a:ea typeface="宋体" charset="-122"/>
              </a:rPr>
              <a:t>	</a:t>
            </a:r>
            <a:r>
              <a:rPr lang="zh-CN" altLang="en-US" sz="2800" dirty="0">
                <a:solidFill>
                  <a:srgbClr val="18913A"/>
                </a:solidFill>
                <a:ea typeface="宋体" charset="-122"/>
              </a:rPr>
              <a:t>GitHub </a:t>
            </a:r>
            <a:r>
              <a:rPr lang="zh-CN" altLang="en-US" sz="2800" dirty="0">
                <a:ea typeface="宋体" charset="-122"/>
              </a:rPr>
              <a:t>可以托管各种Git版本库，并提供一个web界面。</a:t>
            </a:r>
            <a:r>
              <a:rPr lang="zh-CN" altLang="en-US" sz="2800" dirty="0">
                <a:solidFill>
                  <a:srgbClr val="18913A"/>
                </a:solidFill>
                <a:ea typeface="宋体" charset="-122"/>
              </a:rPr>
              <a:t>GitHub官网</a:t>
            </a:r>
            <a:r>
              <a:rPr lang="zh-CN" altLang="en-US" sz="2800" dirty="0">
                <a:ea typeface="宋体" charset="-122"/>
              </a:rPr>
              <a:t>：</a:t>
            </a:r>
            <a:r>
              <a:rPr lang="zh-CN" altLang="en-US" sz="2800" dirty="0">
                <a:ea typeface="宋体" charset="-122"/>
                <a:hlinkClick r:id="rId2" action="ppaction://hlinkfile"/>
              </a:rPr>
              <a:t>https://github.com/</a:t>
            </a:r>
            <a:endParaRPr lang="zh-CN" altLang="en-US" sz="2800" dirty="0">
              <a:ea typeface="宋体" charset="-122"/>
            </a:endParaRPr>
          </a:p>
          <a:p>
            <a:pPr marL="342900" indent="-342900" eaLnBrk="1" hangingPunct="1">
              <a:lnSpc>
                <a:spcPct val="80000"/>
              </a:lnSpc>
              <a:spcBef>
                <a:spcPct val="20000"/>
              </a:spcBef>
              <a:buClr>
                <a:srgbClr val="00B050"/>
              </a:buClr>
              <a:buFont typeface="Arial" charset="0"/>
              <a:buNone/>
            </a:pPr>
            <a:endParaRPr lang="zh-CN" altLang="en-US" sz="2800" dirty="0">
              <a:ea typeface="宋体" charset="-122"/>
            </a:endParaRPr>
          </a:p>
          <a:p>
            <a:pPr marL="342900" indent="-342900" eaLnBrk="1" hangingPunct="1">
              <a:lnSpc>
                <a:spcPct val="80000"/>
              </a:lnSpc>
              <a:spcBef>
                <a:spcPct val="20000"/>
              </a:spcBef>
              <a:buClr>
                <a:srgbClr val="00B050"/>
              </a:buClr>
              <a:buFont typeface="Arial" charset="0"/>
              <a:buNone/>
            </a:pPr>
            <a:endParaRPr lang="en-US" altLang="zh-CN" sz="2800" dirty="0">
              <a:solidFill>
                <a:srgbClr val="00B050"/>
              </a:solidFill>
              <a:ea typeface="宋体" charset="-122"/>
            </a:endParaRPr>
          </a:p>
          <a:p>
            <a:pPr marL="342900" indent="-342900" eaLnBrk="1" hangingPunct="1">
              <a:lnSpc>
                <a:spcPct val="80000"/>
              </a:lnSpc>
              <a:spcBef>
                <a:spcPct val="20000"/>
              </a:spcBef>
              <a:buClr>
                <a:srgbClr val="00B050"/>
              </a:buClr>
              <a:buFont typeface="Arial" charset="0"/>
              <a:buNone/>
            </a:pPr>
            <a:endParaRPr lang="en-US" altLang="zh-CN" sz="2800" dirty="0">
              <a:ea typeface="宋体" charset="-122"/>
            </a:endParaRPr>
          </a:p>
          <a:p>
            <a:pPr marL="342900" indent="-342900" eaLnBrk="1" hangingPunct="1">
              <a:lnSpc>
                <a:spcPct val="80000"/>
              </a:lnSpc>
              <a:spcBef>
                <a:spcPct val="20000"/>
              </a:spcBef>
              <a:buClr>
                <a:srgbClr val="00B050"/>
              </a:buClr>
              <a:buFont typeface="Arial" charset="0"/>
              <a:buNone/>
            </a:pPr>
            <a:endParaRPr lang="en-US" altLang="zh-CN" sz="2800" dirty="0">
              <a:ea typeface="宋体" charset="-122"/>
            </a:endParaRPr>
          </a:p>
          <a:p>
            <a:pPr marL="342900" indent="-342900" eaLnBrk="1" hangingPunct="1">
              <a:lnSpc>
                <a:spcPct val="80000"/>
              </a:lnSpc>
              <a:spcBef>
                <a:spcPct val="20000"/>
              </a:spcBef>
              <a:buClr>
                <a:srgbClr val="00B050"/>
              </a:buClr>
              <a:buFont typeface="Arial" charset="0"/>
              <a:buNone/>
            </a:pPr>
            <a:endParaRPr lang="en-US" altLang="zh-CN" sz="2800" dirty="0">
              <a:ea typeface="宋体" charset="-122"/>
            </a:endParaRPr>
          </a:p>
          <a:p>
            <a:pPr marL="342900" indent="-342900" eaLnBrk="1" hangingPunct="1">
              <a:lnSpc>
                <a:spcPct val="80000"/>
              </a:lnSpc>
              <a:spcBef>
                <a:spcPct val="20000"/>
              </a:spcBef>
              <a:buClr>
                <a:schemeClr val="hlink"/>
              </a:buClr>
              <a:buFont typeface="Arial" charset="0"/>
              <a:buNone/>
            </a:pPr>
            <a:endParaRPr lang="en-US" altLang="zh-CN" b="1" dirty="0">
              <a:ea typeface="宋体" charset="-122"/>
            </a:endParaRPr>
          </a:p>
          <a:p>
            <a:pPr marL="342900" indent="-342900" eaLnBrk="1" hangingPunct="1">
              <a:spcBef>
                <a:spcPct val="10000"/>
              </a:spcBef>
              <a:buClr>
                <a:schemeClr val="bg2"/>
              </a:buClr>
              <a:buFont typeface="Wingdings" pitchFamily="2" charset="2"/>
              <a:buNone/>
            </a:pPr>
            <a:endParaRPr lang="en-US" altLang="zh-CN" sz="2800" dirty="0">
              <a:solidFill>
                <a:schemeClr val="bg2"/>
              </a:solidFill>
              <a:ea typeface="宋体" charset="-122"/>
            </a:endParaRPr>
          </a:p>
          <a:p>
            <a:pPr marL="342900" indent="-342900" eaLnBrk="1" hangingPunct="1">
              <a:spcBef>
                <a:spcPct val="10000"/>
              </a:spcBef>
              <a:buClr>
                <a:schemeClr val="bg2"/>
              </a:buClr>
              <a:buFont typeface="Wingdings" pitchFamily="2" charset="2"/>
              <a:buNone/>
            </a:pPr>
            <a:endParaRPr lang="en-US" altLang="zh-CN" sz="2400" dirty="0">
              <a:ea typeface="宋体" charset="-122"/>
            </a:endParaRPr>
          </a:p>
        </p:txBody>
      </p:sp>
      <p:sp>
        <p:nvSpPr>
          <p:cNvPr id="22533" name="Rectangle 2"/>
          <p:cNvSpPr txBox="1">
            <a:spLocks noChangeArrowheads="1"/>
          </p:cNvSpPr>
          <p:nvPr/>
        </p:nvSpPr>
        <p:spPr bwMode="auto">
          <a:xfrm>
            <a:off x="395288" y="0"/>
            <a:ext cx="84185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algn="ctr" eaLnBrk="1" hangingPunct="1">
              <a:buFont typeface="Arial" charset="0"/>
              <a:buNone/>
            </a:pPr>
            <a:r>
              <a:rPr lang="zh-CN" altLang="en-US" b="1">
                <a:solidFill>
                  <a:schemeClr val="bg1"/>
                </a:solidFill>
                <a:latin typeface="Verdana" pitchFamily="34" charset="0"/>
                <a:ea typeface="宋体" charset="-122"/>
              </a:rPr>
              <a:t>开发工具</a:t>
            </a:r>
          </a:p>
        </p:txBody>
      </p:sp>
    </p:spTree>
    <p:extLst>
      <p:ext uri="{BB962C8B-B14F-4D97-AF65-F5344CB8AC3E}">
        <p14:creationId xmlns:p14="http://schemas.microsoft.com/office/powerpoint/2010/main" val="14369065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p:txBody>
          <a:bodyPr/>
          <a:lstStyle/>
          <a:p>
            <a:pPr eaLnBrk="1" hangingPunct="1"/>
            <a:r>
              <a:rPr lang="zh-CN" altLang="en-US" smtClean="0"/>
              <a:t>编译思考</a:t>
            </a:r>
          </a:p>
        </p:txBody>
      </p:sp>
      <p:sp>
        <p:nvSpPr>
          <p:cNvPr id="6146" name="Rectangle 3"/>
          <p:cNvSpPr>
            <a:spLocks noGrp="1" noChangeArrowheads="1"/>
          </p:cNvSpPr>
          <p:nvPr>
            <p:ph type="body" idx="4294967295"/>
          </p:nvPr>
        </p:nvSpPr>
        <p:spPr>
          <a:xfrm>
            <a:off x="468313" y="1052513"/>
            <a:ext cx="8229600" cy="5545137"/>
          </a:xfrm>
        </p:spPr>
        <p:txBody>
          <a:bodyPr/>
          <a:lstStyle/>
          <a:p>
            <a:pPr eaLnBrk="1" hangingPunct="1">
              <a:lnSpc>
                <a:spcPct val="150000"/>
              </a:lnSpc>
            </a:pPr>
            <a:r>
              <a:rPr lang="zh-CN" altLang="en-US" sz="2400" dirty="0" smtClean="0"/>
              <a:t>对于庞大的工程项目，比如内核源码中存在成千上万个源文件，那么编译的时候，如何实现自动化编译，即源头文件与头文件或者静、动态库之间找到彼此的依赖关系进行编译，最终生成目标文件。</a:t>
            </a:r>
          </a:p>
          <a:p>
            <a:pPr eaLnBrk="1" hangingPunct="1">
              <a:lnSpc>
                <a:spcPct val="150000"/>
              </a:lnSpc>
            </a:pPr>
            <a:endParaRPr lang="zh-CN" altLang="en-US" sz="800" dirty="0" smtClean="0"/>
          </a:p>
          <a:p>
            <a:pPr eaLnBrk="1" hangingPunct="1">
              <a:lnSpc>
                <a:spcPct val="150000"/>
              </a:lnSpc>
            </a:pPr>
            <a:r>
              <a:rPr lang="zh-CN" altLang="en-US" sz="2400" dirty="0" smtClean="0">
                <a:latin typeface="宋体" pitchFamily="2" charset="-122"/>
              </a:rPr>
              <a:t>大多数的Winodws的程序员不需要深入了解自动化编译流程，因为Windows的IDE(</a:t>
            </a:r>
            <a:r>
              <a:rPr lang="zh-CN" altLang="en-US" sz="2400" dirty="0" smtClean="0"/>
              <a:t>Integrated Development Environment)</a:t>
            </a:r>
            <a:r>
              <a:rPr lang="zh-CN" altLang="en-US" sz="2400" dirty="0" smtClean="0">
                <a:latin typeface="宋体" pitchFamily="2" charset="-122"/>
              </a:rPr>
              <a:t>已经做了相关的工作,比如VC，VB等。而Linux下没有这样的IDE，通常需要程序员制作脚本。</a:t>
            </a:r>
          </a:p>
          <a:p>
            <a:pPr eaLnBrk="1" hangingPunct="1">
              <a:lnSpc>
                <a:spcPct val="150000"/>
              </a:lnSpc>
            </a:pPr>
            <a:endParaRPr lang="zh-CN" altLang="en-US" sz="800" dirty="0" smtClean="0">
              <a:latin typeface="宋体" pitchFamily="2" charset="-122"/>
            </a:endParaRPr>
          </a:p>
        </p:txBody>
      </p:sp>
    </p:spTree>
    <p:extLst>
      <p:ext uri="{BB962C8B-B14F-4D97-AF65-F5344CB8AC3E}">
        <p14:creationId xmlns:p14="http://schemas.microsoft.com/office/powerpoint/2010/main" val="403214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p:txBody>
          <a:bodyPr/>
          <a:lstStyle/>
          <a:p>
            <a:pPr eaLnBrk="1" hangingPunct="1"/>
            <a:r>
              <a:rPr lang="zh-CN" altLang="en-US" smtClean="0"/>
              <a:t>Makefile的介绍</a:t>
            </a:r>
          </a:p>
        </p:txBody>
      </p:sp>
      <p:sp>
        <p:nvSpPr>
          <p:cNvPr id="7170" name="Rectangle 3"/>
          <p:cNvSpPr>
            <a:spLocks noGrp="1" noChangeArrowheads="1"/>
          </p:cNvSpPr>
          <p:nvPr>
            <p:ph type="body" idx="4294967295"/>
          </p:nvPr>
        </p:nvSpPr>
        <p:spPr>
          <a:xfrm>
            <a:off x="251520" y="1124744"/>
            <a:ext cx="8229600" cy="4525963"/>
          </a:xfrm>
        </p:spPr>
        <p:txBody>
          <a:bodyPr/>
          <a:lstStyle/>
          <a:p>
            <a:pPr eaLnBrk="1" hangingPunct="1"/>
            <a:r>
              <a:rPr lang="zh-CN" altLang="en-US" sz="2800" dirty="0" smtClean="0"/>
              <a:t>认识Makefile和make。</a:t>
            </a:r>
          </a:p>
          <a:p>
            <a:pPr eaLnBrk="1" hangingPunct="1"/>
            <a:endParaRPr lang="zh-CN" altLang="en-US" sz="2800" dirty="0" smtClean="0"/>
          </a:p>
          <a:p>
            <a:pPr eaLnBrk="1" hangingPunct="1"/>
            <a:r>
              <a:rPr lang="zh-CN" altLang="en-US" sz="2800" dirty="0" smtClean="0"/>
              <a:t>Makfile是一种纯文本的编译脚本，在其中可以指定需要编译哪些文件，哪些先编译，哪些后编译，哪些需要</a:t>
            </a:r>
            <a:r>
              <a:rPr lang="zh-CN" altLang="en-US" sz="2800" b="1" dirty="0" smtClean="0"/>
              <a:t>重新编译</a:t>
            </a:r>
            <a:r>
              <a:rPr lang="zh-CN" altLang="en-US" sz="2800" dirty="0" smtClean="0"/>
              <a:t>，最终需要生成怎么样的应用程序。</a:t>
            </a:r>
          </a:p>
          <a:p>
            <a:pPr eaLnBrk="1" hangingPunct="1"/>
            <a:endParaRPr lang="zh-CN" altLang="en-US" sz="2800" dirty="0" smtClean="0"/>
          </a:p>
          <a:p>
            <a:pPr eaLnBrk="1" hangingPunct="1"/>
            <a:r>
              <a:rPr lang="zh-CN" altLang="en-US" sz="2800" dirty="0" smtClean="0"/>
              <a:t>make是一种命令，它用来解释Makefile脚本，并根据脚本中的指定内容，进行操作。</a:t>
            </a:r>
          </a:p>
        </p:txBody>
      </p:sp>
    </p:spTree>
    <p:extLst>
      <p:ext uri="{BB962C8B-B14F-4D97-AF65-F5344CB8AC3E}">
        <p14:creationId xmlns:p14="http://schemas.microsoft.com/office/powerpoint/2010/main" val="428770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p:txBody>
          <a:bodyPr/>
          <a:lstStyle/>
          <a:p>
            <a:pPr eaLnBrk="1" hangingPunct="1"/>
            <a:r>
              <a:rPr lang="zh-CN" altLang="en-US" smtClean="0"/>
              <a:t>Makefile的命名及执行方式</a:t>
            </a:r>
          </a:p>
        </p:txBody>
      </p:sp>
      <p:sp>
        <p:nvSpPr>
          <p:cNvPr id="8194" name="Rectangle 3"/>
          <p:cNvSpPr>
            <a:spLocks noGrp="1" noChangeArrowheads="1"/>
          </p:cNvSpPr>
          <p:nvPr>
            <p:ph type="body" idx="4294967295"/>
          </p:nvPr>
        </p:nvSpPr>
        <p:spPr>
          <a:xfrm>
            <a:off x="395536" y="1124744"/>
            <a:ext cx="8229600" cy="4525963"/>
          </a:xfrm>
        </p:spPr>
        <p:txBody>
          <a:bodyPr/>
          <a:lstStyle/>
          <a:p>
            <a:pPr eaLnBrk="1" hangingPunct="1"/>
            <a:r>
              <a:rPr lang="zh-CN" altLang="en-US" sz="2400" dirty="0" smtClean="0"/>
              <a:t>使用make命令执行Makefile文件。</a:t>
            </a:r>
          </a:p>
          <a:p>
            <a:pPr eaLnBrk="1" hangingPunct="1"/>
            <a:r>
              <a:rPr lang="zh-CN" altLang="en-US" sz="2400" dirty="0" smtClean="0"/>
              <a:t>在默认情况下，make会执行</a:t>
            </a:r>
            <a:r>
              <a:rPr lang="zh-CN" altLang="en-US" sz="2400" dirty="0" smtClean="0">
                <a:solidFill>
                  <a:srgbClr val="FF0000"/>
                </a:solidFill>
              </a:rPr>
              <a:t>当前目录</a:t>
            </a:r>
            <a:r>
              <a:rPr lang="zh-CN" altLang="en-US" sz="2400" dirty="0" smtClean="0"/>
              <a:t>下的Makefile文件。若当前目录下找不到相关的Makefile文件，则会出现错误：</a:t>
            </a:r>
          </a:p>
          <a:p>
            <a:pPr eaLnBrk="1" hangingPunct="1">
              <a:buFont typeface="Wingdings" pitchFamily="2" charset="2"/>
              <a:buNone/>
            </a:pPr>
            <a:r>
              <a:rPr lang="zh-CN" altLang="en-US" sz="2400" dirty="0" smtClean="0">
                <a:solidFill>
                  <a:srgbClr val="FF0000"/>
                </a:solidFill>
              </a:rPr>
              <a:t>	make: *** No targets specified and no makefile found.  Stop.</a:t>
            </a:r>
          </a:p>
          <a:p>
            <a:pPr eaLnBrk="1" hangingPunct="1">
              <a:buFont typeface="Wingdings" pitchFamily="2" charset="2"/>
              <a:buNone/>
            </a:pPr>
            <a:endParaRPr lang="zh-CN" altLang="en-US" sz="2400" dirty="0" smtClean="0">
              <a:solidFill>
                <a:srgbClr val="FF0000"/>
              </a:solidFill>
            </a:endParaRPr>
          </a:p>
          <a:p>
            <a:pPr eaLnBrk="1" hangingPunct="1"/>
            <a:r>
              <a:rPr lang="zh-CN" altLang="en-US" sz="2400" dirty="0" smtClean="0"/>
              <a:t>Makefile文件的命名可以为“Makefile"或"makefile"。</a:t>
            </a:r>
          </a:p>
          <a:p>
            <a:pPr eaLnBrk="1" hangingPunct="1"/>
            <a:endParaRPr lang="zh-CN" altLang="en-US" sz="2400" dirty="0" smtClean="0"/>
          </a:p>
          <a:p>
            <a:pPr eaLnBrk="1" hangingPunct="1"/>
            <a:r>
              <a:rPr lang="zh-CN" altLang="en-US" sz="2400" dirty="0" smtClean="0"/>
              <a:t>如果使用非标准命名的makefile，必须用命令开关"-f" 或 “--file”。参数 “-f &lt;name&gt;” 或 “--file &lt;nane&gt;”告诉make 读入name 作为makefile文件。</a:t>
            </a:r>
          </a:p>
          <a:p>
            <a:pPr eaLnBrk="1" hangingPunct="1"/>
            <a:endParaRPr lang="zh-CN" altLang="en-US" sz="2400" dirty="0" smtClean="0"/>
          </a:p>
        </p:txBody>
      </p:sp>
    </p:spTree>
    <p:extLst>
      <p:ext uri="{BB962C8B-B14F-4D97-AF65-F5344CB8AC3E}">
        <p14:creationId xmlns:p14="http://schemas.microsoft.com/office/powerpoint/2010/main" val="244382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000" b="1" dirty="0">
              <a:solidFill>
                <a:schemeClr val="bg1"/>
              </a:solidFill>
              <a:latin typeface="Verdana" pitchFamily="34" charset="0"/>
              <a:ea typeface="宋体" charset="-122"/>
            </a:endParaRPr>
          </a:p>
        </p:txBody>
      </p:sp>
      <p:sp>
        <p:nvSpPr>
          <p:cNvPr id="5123" name="Rectangle 2"/>
          <p:cNvSpPr>
            <a:spLocks noGrp="1"/>
          </p:cNvSpPr>
          <p:nvPr>
            <p:ph type="title" idx="4294967295"/>
          </p:nvPr>
        </p:nvSpPr>
        <p:spPr/>
        <p:txBody>
          <a:bodyPr/>
          <a:lstStyle/>
          <a:p>
            <a:pPr eaLnBrk="1" hangingPunct="1">
              <a:defRPr/>
            </a:pPr>
            <a:r>
              <a:rPr lang="zh-CN" altLang="en-US" noProof="1" smtClean="0">
                <a:effectLst>
                  <a:outerShdw blurRad="38100" dist="38100" dir="2700000">
                    <a:srgbClr val="C0C0C0"/>
                  </a:outerShdw>
                </a:effectLst>
                <a:ea typeface="宋体" panose="02010600030101010101" pitchFamily="2" charset="-122"/>
              </a:rPr>
              <a:t>LINUX </a:t>
            </a:r>
            <a:r>
              <a:rPr lang="zh-CN" altLang="en-US" noProof="1">
                <a:effectLst>
                  <a:outerShdw blurRad="38100" dist="38100" dir="2700000">
                    <a:srgbClr val="C0C0C0"/>
                  </a:outerShdw>
                </a:effectLst>
                <a:ea typeface="宋体" panose="02010600030101010101" pitchFamily="2" charset="-122"/>
              </a:rPr>
              <a:t>C编程环境</a:t>
            </a:r>
          </a:p>
        </p:txBody>
      </p:sp>
      <p:sp>
        <p:nvSpPr>
          <p:cNvPr id="512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800">
              <a:ea typeface="宋体" charset="-122"/>
            </a:endParaRPr>
          </a:p>
        </p:txBody>
      </p:sp>
      <p:sp>
        <p:nvSpPr>
          <p:cNvPr id="2" name="AutoShape 46"/>
          <p:cNvSpPr>
            <a:spLocks noChangeArrowheads="1"/>
          </p:cNvSpPr>
          <p:nvPr/>
        </p:nvSpPr>
        <p:spPr bwMode="auto">
          <a:xfrm rot="5400000">
            <a:off x="-2422526" y="1474788"/>
            <a:ext cx="4824413" cy="4770438"/>
          </a:xfrm>
          <a:custGeom>
            <a:avLst/>
            <a:gdLst/>
            <a:ahLst/>
            <a:cxnLst>
              <a:cxn ang="0">
                <a:pos x="323" y="10641"/>
              </a:cxn>
              <a:cxn ang="0">
                <a:pos x="10800" y="322"/>
              </a:cxn>
              <a:cxn ang="0">
                <a:pos x="21276" y="10641"/>
              </a:cxn>
              <a:cxn ang="0">
                <a:pos x="21598" y="10636"/>
              </a:cxn>
              <a:cxn ang="0">
                <a:pos x="10799" y="0"/>
              </a:cxn>
              <a:cxn ang="0">
                <a:pos x="1" y="10636"/>
              </a:cxn>
            </a:cxnLst>
            <a:rect l="0" t="0" r="r" b="b"/>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s>
              <a:gs pos="50000">
                <a:srgbClr val="E2E2E2"/>
              </a:gs>
              <a:gs pos="100000">
                <a:schemeClr val="bg2"/>
              </a:gs>
            </a:gsLst>
            <a:lin ang="0" scaled="1"/>
          </a:gradFill>
          <a:ln w="9525">
            <a:noFill/>
            <a:round/>
            <a:headEnd/>
            <a:tailEnd/>
          </a:ln>
        </p:spPr>
        <p:txBody>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26" name="AutoShape 47"/>
          <p:cNvSpPr>
            <a:spLocks noChangeArrowheads="1"/>
          </p:cNvSpPr>
          <p:nvPr/>
        </p:nvSpPr>
        <p:spPr bwMode="auto">
          <a:xfrm rot="5400000" flipH="1">
            <a:off x="-2016125" y="1911350"/>
            <a:ext cx="4032250" cy="392747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0 h 21600"/>
              <a:gd name="T10" fmla="*/ 0 w 21600"/>
              <a:gd name="T11" fmla="*/ 2147483646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1">
            <a:gsLst>
              <a:gs pos="0">
                <a:schemeClr val="hlink">
                  <a:alpha val="56000"/>
                </a:schemeClr>
              </a:gs>
              <a:gs pos="100000">
                <a:srgbClr val="FFFFFF">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AutoShape 49"/>
          <p:cNvSpPr/>
          <p:nvPr/>
        </p:nvSpPr>
        <p:spPr>
          <a:xfrm>
            <a:off x="2100263" y="4792663"/>
            <a:ext cx="441960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1" hangingPunct="1">
              <a:buFont typeface="Arial" panose="020B0604020202020204" pitchFamily="34" charset="0"/>
              <a:buNone/>
              <a:defRPr/>
            </a:pPr>
            <a:r>
              <a:rPr lang="zh-CN" altLang="en-US" b="1" noProof="1">
                <a:effectLst>
                  <a:outerShdw blurRad="38100" dist="38100" dir="2700000">
                    <a:srgbClr val="C0C0C0"/>
                  </a:outerShdw>
                </a:effectLst>
                <a:latin typeface="Arial" panose="020B0604020202020204" pitchFamily="34" charset="0"/>
                <a:ea typeface="宋体" panose="02010600030101010101" pitchFamily="2" charset="-122"/>
                <a:cs typeface="+mn-ea"/>
              </a:rPr>
              <a:t>调试</a:t>
            </a:r>
            <a:r>
              <a:rPr lang="zh-CN" altLang="en-US" b="1" noProof="1" smtClean="0">
                <a:effectLst>
                  <a:outerShdw blurRad="38100" dist="38100" dir="2700000">
                    <a:srgbClr val="C0C0C0"/>
                  </a:outerShdw>
                </a:effectLst>
                <a:latin typeface="Arial" panose="020B0604020202020204" pitchFamily="34" charset="0"/>
                <a:ea typeface="宋体" panose="02010600030101010101" pitchFamily="2" charset="-122"/>
                <a:cs typeface="+mn-ea"/>
              </a:rPr>
              <a:t>工具 </a:t>
            </a:r>
            <a:r>
              <a:rPr lang="en-US" altLang="zh-CN" b="1" noProof="1" smtClean="0">
                <a:effectLst>
                  <a:outerShdw blurRad="38100" dist="38100" dir="2700000">
                    <a:srgbClr val="C0C0C0"/>
                  </a:outerShdw>
                </a:effectLst>
                <a:latin typeface="Arial" panose="020B0604020202020204" pitchFamily="34" charset="0"/>
                <a:ea typeface="宋体" panose="02010600030101010101" pitchFamily="2" charset="-122"/>
                <a:cs typeface="+mn-ea"/>
              </a:rPr>
              <a:t>GDB</a:t>
            </a:r>
            <a:endParaRPr lang="zh-CN" altLang="en-US" b="1" noProof="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5128" name="AutoShape 50"/>
          <p:cNvSpPr/>
          <p:nvPr/>
        </p:nvSpPr>
        <p:spPr>
          <a:xfrm>
            <a:off x="2438400" y="3857625"/>
            <a:ext cx="441960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buFont typeface="Arial" panose="020B0604020202020204" pitchFamily="34" charset="0"/>
              <a:buNone/>
              <a:defRPr/>
            </a:pPr>
            <a:r>
              <a:rPr lang="zh-CN" altLang="en-US" b="1" noProof="1">
                <a:effectLst>
                  <a:outerShdw blurRad="38100" dist="38100" dir="2700000">
                    <a:srgbClr val="C0C0C0"/>
                  </a:outerShdw>
                </a:effectLst>
                <a:latin typeface="Arial" panose="020B0604020202020204" pitchFamily="34" charset="0"/>
                <a:ea typeface="宋体" panose="02010600030101010101" pitchFamily="2" charset="-122"/>
                <a:cs typeface="+mn-ea"/>
              </a:rPr>
              <a:t>工程管理器</a:t>
            </a:r>
            <a:r>
              <a:rPr lang="en-US" altLang="x-none" b="1" noProof="1">
                <a:effectLst>
                  <a:outerShdw blurRad="38100" dist="38100" dir="2700000">
                    <a:srgbClr val="C0C0C0"/>
                  </a:outerShdw>
                </a:effectLst>
                <a:latin typeface="Arial" panose="020B0604020202020204" pitchFamily="34" charset="0"/>
                <a:ea typeface="宋体" panose="02010600030101010101" pitchFamily="2" charset="-122"/>
                <a:cs typeface="+mn-ea"/>
              </a:rPr>
              <a:t>Makefile</a:t>
            </a:r>
            <a:endParaRPr lang="en-US" altLang="x-none" b="1" noProof="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5129" name="AutoShape 51"/>
          <p:cNvSpPr/>
          <p:nvPr/>
        </p:nvSpPr>
        <p:spPr>
          <a:xfrm>
            <a:off x="2384425" y="2921000"/>
            <a:ext cx="441960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1" hangingPunct="1">
              <a:buFont typeface="Arial" panose="020B0604020202020204" pitchFamily="34" charset="0"/>
              <a:buNone/>
              <a:defRPr/>
            </a:pPr>
            <a:r>
              <a:rPr lang="zh-CN" altLang="en-US" b="1" noProof="1">
                <a:effectLst>
                  <a:outerShdw blurRad="38100" dist="38100" dir="2700000">
                    <a:srgbClr val="C0C0C0"/>
                  </a:outerShdw>
                </a:effectLst>
                <a:latin typeface="Arial" panose="020B0604020202020204" pitchFamily="34" charset="0"/>
                <a:ea typeface="宋体" panose="02010600030101010101" pitchFamily="2" charset="-122"/>
                <a:cs typeface="+mn-ea"/>
              </a:rPr>
              <a:t>开发工具</a:t>
            </a:r>
            <a:endParaRPr lang="zh-CN" altLang="en-US" b="1" noProof="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5130" name="AutoShape 52"/>
          <p:cNvSpPr/>
          <p:nvPr/>
        </p:nvSpPr>
        <p:spPr>
          <a:xfrm>
            <a:off x="1936750" y="2057400"/>
            <a:ext cx="441960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1" hangingPunct="1">
              <a:buFont typeface="Arial" panose="020B0604020202020204" pitchFamily="34" charset="0"/>
              <a:buNone/>
              <a:defRPr/>
            </a:pPr>
            <a:r>
              <a:rPr lang="en-US" altLang="x-none" b="1" noProof="1">
                <a:effectLst>
                  <a:outerShdw blurRad="38100" dist="38100" dir="2700000">
                    <a:srgbClr val="C0C0C0"/>
                  </a:outerShdw>
                </a:effectLst>
                <a:latin typeface="Arial" panose="020B0604020202020204" pitchFamily="34" charset="0"/>
                <a:ea typeface="宋体" panose="02010600030101010101" pitchFamily="2" charset="-122"/>
                <a:cs typeface="+mn-ea"/>
              </a:rPr>
              <a:t>LINUX</a:t>
            </a:r>
            <a:r>
              <a:rPr lang="zh-CN" altLang="en-US" b="1" noProof="1">
                <a:effectLst>
                  <a:outerShdw blurRad="38100" dist="38100" dir="2700000">
                    <a:srgbClr val="C0C0C0"/>
                  </a:outerShdw>
                </a:effectLst>
                <a:latin typeface="Arial" panose="020B0604020202020204" pitchFamily="34" charset="0"/>
                <a:ea typeface="宋体" panose="02010600030101010101" pitchFamily="2" charset="-122"/>
                <a:cs typeface="+mn-ea"/>
              </a:rPr>
              <a:t>下</a:t>
            </a:r>
            <a:r>
              <a:rPr lang="en-US" altLang="x-none" b="1" noProof="1">
                <a:effectLst>
                  <a:outerShdw blurRad="38100" dist="38100" dir="2700000">
                    <a:srgbClr val="C0C0C0"/>
                  </a:outerShdw>
                </a:effectLst>
                <a:latin typeface="Arial" panose="020B0604020202020204" pitchFamily="34" charset="0"/>
                <a:ea typeface="宋体" panose="02010600030101010101" pitchFamily="2" charset="-122"/>
                <a:cs typeface="+mn-ea"/>
              </a:rPr>
              <a:t>C</a:t>
            </a:r>
            <a:r>
              <a:rPr lang="zh-CN" altLang="en-US" b="1" noProof="1">
                <a:effectLst>
                  <a:outerShdw blurRad="38100" dist="38100" dir="2700000">
                    <a:srgbClr val="C0C0C0"/>
                  </a:outerShdw>
                </a:effectLst>
                <a:latin typeface="Arial" panose="020B0604020202020204" pitchFamily="34" charset="0"/>
                <a:ea typeface="宋体" panose="02010600030101010101" pitchFamily="2" charset="-122"/>
                <a:cs typeface="+mn-ea"/>
              </a:rPr>
              <a:t>编程概述</a:t>
            </a:r>
            <a:endParaRPr lang="zh-CN" altLang="en-US" b="1" noProof="1">
              <a:effectLst>
                <a:outerShdw blurRad="38100" dist="38100" dir="2700000">
                  <a:srgbClr val="C0C0C0"/>
                </a:outerShdw>
              </a:effectLst>
              <a:latin typeface="Arial" panose="020B0604020202020204" pitchFamily="34" charset="0"/>
              <a:ea typeface="宋体" panose="02010600030101010101" pitchFamily="2" charset="-122"/>
            </a:endParaRPr>
          </a:p>
        </p:txBody>
      </p:sp>
      <p:grpSp>
        <p:nvGrpSpPr>
          <p:cNvPr id="5131" name="Group 53"/>
          <p:cNvGrpSpPr>
            <a:grpSpLocks/>
          </p:cNvGrpSpPr>
          <p:nvPr/>
        </p:nvGrpSpPr>
        <p:grpSpPr bwMode="auto">
          <a:xfrm>
            <a:off x="1619250" y="2146300"/>
            <a:ext cx="381000" cy="381000"/>
            <a:chOff x="0" y="0"/>
            <a:chExt cx="1615" cy="1615"/>
          </a:xfrm>
        </p:grpSpPr>
        <p:sp>
          <p:nvSpPr>
            <p:cNvPr id="5153" name="Oval 54"/>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3" name="Oval 55"/>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4" name="Oval 56"/>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 name="Oval 57"/>
            <p:cNvSpPr>
              <a:spLocks noChangeArrowheads="1"/>
            </p:cNvSpPr>
            <p:nvPr/>
          </p:nvSpPr>
          <p:spPr bwMode="auto">
            <a:xfrm>
              <a:off x="176" y="176"/>
              <a:ext cx="1262" cy="1264"/>
            </a:xfrm>
            <a:prstGeom prst="ellipse">
              <a:avLst/>
            </a:prstGeom>
            <a:gradFill rotWithShape="1">
              <a:gsLst>
                <a:gs pos="0">
                  <a:srgbClr val="000000"/>
                </a:gs>
                <a:gs pos="100000">
                  <a:srgbClr val="FFCC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eaLnBrk="1" hangingPunct="1">
                <a:buFont typeface="Arial" charset="0"/>
                <a:buNone/>
              </a:pPr>
              <a:endParaRPr lang="zh-CN" altLang="en-US">
                <a:ea typeface="宋体" charset="-122"/>
              </a:endParaRPr>
            </a:p>
          </p:txBody>
        </p:sp>
        <p:sp>
          <p:nvSpPr>
            <p:cNvPr id="6" name="Oval 58"/>
            <p:cNvSpPr>
              <a:spLocks noChangeArrowheads="1"/>
            </p:cNvSpPr>
            <p:nvPr/>
          </p:nvSpPr>
          <p:spPr bwMode="auto">
            <a:xfrm>
              <a:off x="256" y="256"/>
              <a:ext cx="1097" cy="1104"/>
            </a:xfrm>
            <a:prstGeom prst="ellipse">
              <a:avLst/>
            </a:prstGeom>
            <a:gradFill rotWithShape="1">
              <a:gsLst>
                <a:gs pos="0">
                  <a:schemeClr val="hlink"/>
                </a:gs>
                <a:gs pos="50000">
                  <a:srgbClr val="37538A"/>
                </a:gs>
                <a:gs pos="100000">
                  <a:schemeClr val="hlink"/>
                </a:gs>
              </a:gsLst>
              <a:lin ang="2700000" scaled="1"/>
            </a:gradFill>
            <a:ln w="9525">
              <a:noFill/>
              <a:round/>
              <a:headEnd/>
              <a:tailEnd/>
            </a:ln>
          </p:spPr>
          <p:txBody>
            <a:bodyPr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58" name="Oval 59"/>
            <p:cNvSpPr>
              <a:spLocks noChangeArrowheads="1"/>
            </p:cNvSpPr>
            <p:nvPr/>
          </p:nvSpPr>
          <p:spPr bwMode="auto">
            <a:xfrm>
              <a:off x="259" y="259"/>
              <a:ext cx="1096" cy="1098"/>
            </a:xfrm>
            <a:prstGeom prst="ellipse">
              <a:avLst/>
            </a:prstGeom>
            <a:gradFill rotWithShape="1">
              <a:gsLst>
                <a:gs pos="0">
                  <a:srgbClr val="FFCC00"/>
                </a:gs>
                <a:gs pos="100000">
                  <a:srgbClr val="7C6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eaLnBrk="1" hangingPunct="1">
                <a:buFont typeface="Arial" charset="0"/>
                <a:buNone/>
              </a:pPr>
              <a:endParaRPr lang="zh-CN" altLang="en-US">
                <a:ea typeface="宋体" charset="-122"/>
              </a:endParaRPr>
            </a:p>
          </p:txBody>
        </p:sp>
      </p:grpSp>
      <p:grpSp>
        <p:nvGrpSpPr>
          <p:cNvPr id="5132" name="Group 60"/>
          <p:cNvGrpSpPr>
            <a:grpSpLocks/>
          </p:cNvGrpSpPr>
          <p:nvPr/>
        </p:nvGrpSpPr>
        <p:grpSpPr bwMode="auto">
          <a:xfrm>
            <a:off x="2079625" y="3027363"/>
            <a:ext cx="381000" cy="381000"/>
            <a:chOff x="0" y="0"/>
            <a:chExt cx="1615" cy="1615"/>
          </a:xfrm>
        </p:grpSpPr>
        <p:sp>
          <p:nvSpPr>
            <p:cNvPr id="7" name="Oval 61"/>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5148" name="Oval 62"/>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8" name="Oval 63"/>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50" name="Oval 64"/>
            <p:cNvSpPr>
              <a:spLocks noChangeArrowheads="1"/>
            </p:cNvSpPr>
            <p:nvPr/>
          </p:nvSpPr>
          <p:spPr bwMode="auto">
            <a:xfrm>
              <a:off x="176" y="176"/>
              <a:ext cx="1262" cy="1264"/>
            </a:xfrm>
            <a:prstGeom prst="ellipse">
              <a:avLst/>
            </a:prstGeom>
            <a:gradFill rotWithShape="1">
              <a:gsLst>
                <a:gs pos="0">
                  <a:srgbClr val="000000"/>
                </a:gs>
                <a:gs pos="100000">
                  <a:srgbClr val="48BE67"/>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eaLnBrk="1" hangingPunct="1">
                <a:buFont typeface="Arial" charset="0"/>
                <a:buNone/>
              </a:pPr>
              <a:endParaRPr lang="zh-CN" altLang="en-US">
                <a:ea typeface="宋体" charset="-122"/>
              </a:endParaRPr>
            </a:p>
          </p:txBody>
        </p:sp>
        <p:sp>
          <p:nvSpPr>
            <p:cNvPr id="9" name="Oval 65"/>
            <p:cNvSpPr>
              <a:spLocks noChangeArrowheads="1"/>
            </p:cNvSpPr>
            <p:nvPr/>
          </p:nvSpPr>
          <p:spPr bwMode="auto">
            <a:xfrm>
              <a:off x="256" y="256"/>
              <a:ext cx="1097" cy="1104"/>
            </a:xfrm>
            <a:prstGeom prst="ellipse">
              <a:avLst/>
            </a:prstGeom>
            <a:gradFill rotWithShape="1">
              <a:gsLst>
                <a:gs pos="0">
                  <a:schemeClr val="hlink"/>
                </a:gs>
                <a:gs pos="50000">
                  <a:srgbClr val="37538A"/>
                </a:gs>
                <a:gs pos="100000">
                  <a:schemeClr val="hlink"/>
                </a:gs>
              </a:gsLst>
              <a:lin ang="2700000" scaled="1"/>
            </a:gradFill>
            <a:ln w="9525">
              <a:noFill/>
              <a:round/>
              <a:headEnd/>
              <a:tailEnd/>
            </a:ln>
          </p:spPr>
          <p:txBody>
            <a:bodyPr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52" name="Oval 66"/>
            <p:cNvSpPr>
              <a:spLocks noChangeArrowheads="1"/>
            </p:cNvSpPr>
            <p:nvPr/>
          </p:nvSpPr>
          <p:spPr bwMode="auto">
            <a:xfrm>
              <a:off x="259" y="259"/>
              <a:ext cx="1096" cy="1098"/>
            </a:xfrm>
            <a:prstGeom prst="ellipse">
              <a:avLst/>
            </a:prstGeom>
            <a:gradFill rotWithShape="1">
              <a:gsLst>
                <a:gs pos="0">
                  <a:srgbClr val="48BE67"/>
                </a:gs>
                <a:gs pos="100000">
                  <a:srgbClr val="235C3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eaLnBrk="1" hangingPunct="1">
                <a:buFont typeface="Arial" charset="0"/>
                <a:buNone/>
              </a:pPr>
              <a:endParaRPr lang="zh-CN" altLang="en-US">
                <a:ea typeface="宋体" charset="-122"/>
              </a:endParaRPr>
            </a:p>
          </p:txBody>
        </p:sp>
      </p:grpSp>
      <p:grpSp>
        <p:nvGrpSpPr>
          <p:cNvPr id="5133" name="Group 67"/>
          <p:cNvGrpSpPr>
            <a:grpSpLocks/>
          </p:cNvGrpSpPr>
          <p:nvPr/>
        </p:nvGrpSpPr>
        <p:grpSpPr bwMode="auto">
          <a:xfrm>
            <a:off x="2133600" y="3933825"/>
            <a:ext cx="381000" cy="381000"/>
            <a:chOff x="0" y="0"/>
            <a:chExt cx="1615" cy="1615"/>
          </a:xfrm>
        </p:grpSpPr>
        <p:sp>
          <p:nvSpPr>
            <p:cNvPr id="5141" name="Oval 68"/>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5142" name="Oval 69"/>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5147" name="Oval 70"/>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44" name="Oval 71"/>
            <p:cNvSpPr>
              <a:spLocks noChangeArrowheads="1"/>
            </p:cNvSpPr>
            <p:nvPr/>
          </p:nvSpPr>
          <p:spPr bwMode="auto">
            <a:xfrm>
              <a:off x="176" y="17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eaLnBrk="1" hangingPunct="1">
                <a:buFont typeface="Arial" charset="0"/>
                <a:buNone/>
              </a:pPr>
              <a:endParaRPr lang="zh-CN" altLang="en-US">
                <a:ea typeface="宋体" charset="-122"/>
              </a:endParaRPr>
            </a:p>
          </p:txBody>
        </p:sp>
        <p:sp>
          <p:nvSpPr>
            <p:cNvPr id="5149" name="Oval 72"/>
            <p:cNvSpPr>
              <a:spLocks noChangeArrowheads="1"/>
            </p:cNvSpPr>
            <p:nvPr/>
          </p:nvSpPr>
          <p:spPr bwMode="auto">
            <a:xfrm>
              <a:off x="256" y="256"/>
              <a:ext cx="1097" cy="1104"/>
            </a:xfrm>
            <a:prstGeom prst="ellipse">
              <a:avLst/>
            </a:prstGeom>
            <a:gradFill rotWithShape="1">
              <a:gsLst>
                <a:gs pos="0">
                  <a:schemeClr val="hlink"/>
                </a:gs>
                <a:gs pos="50000">
                  <a:srgbClr val="37538A"/>
                </a:gs>
                <a:gs pos="100000">
                  <a:schemeClr val="hlink"/>
                </a:gs>
              </a:gsLst>
              <a:lin ang="2700000" scaled="1"/>
            </a:gradFill>
            <a:ln w="9525">
              <a:noFill/>
              <a:round/>
              <a:headEnd/>
              <a:tailEnd/>
            </a:ln>
          </p:spPr>
          <p:txBody>
            <a:bodyPr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46" name="Oval 73"/>
            <p:cNvSpPr>
              <a:spLocks noChangeArrowheads="1"/>
            </p:cNvSpPr>
            <p:nvPr/>
          </p:nvSpPr>
          <p:spPr bwMode="auto">
            <a:xfrm>
              <a:off x="259" y="259"/>
              <a:ext cx="1096" cy="1098"/>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eaLnBrk="1" hangingPunct="1">
                <a:buFont typeface="Arial" charset="0"/>
                <a:buNone/>
              </a:pPr>
              <a:endParaRPr lang="zh-CN" altLang="en-US">
                <a:ea typeface="宋体" charset="-122"/>
              </a:endParaRPr>
            </a:p>
          </p:txBody>
        </p:sp>
      </p:grpSp>
      <p:grpSp>
        <p:nvGrpSpPr>
          <p:cNvPr id="5134" name="Group 74"/>
          <p:cNvGrpSpPr>
            <a:grpSpLocks/>
          </p:cNvGrpSpPr>
          <p:nvPr/>
        </p:nvGrpSpPr>
        <p:grpSpPr bwMode="auto">
          <a:xfrm>
            <a:off x="1763713" y="4894263"/>
            <a:ext cx="381000" cy="381000"/>
            <a:chOff x="0" y="0"/>
            <a:chExt cx="1615" cy="1615"/>
          </a:xfrm>
        </p:grpSpPr>
        <p:sp>
          <p:nvSpPr>
            <p:cNvPr id="5135" name="Oval 75"/>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5136" name="Oval 76"/>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Font typeface="Arial" charset="0"/>
                <a:buNone/>
              </a:pPr>
              <a:endParaRPr lang="zh-CN" altLang="en-US">
                <a:ea typeface="宋体" charset="-122"/>
              </a:endParaRPr>
            </a:p>
          </p:txBody>
        </p:sp>
        <p:sp>
          <p:nvSpPr>
            <p:cNvPr id="5154" name="Oval 77"/>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w="9525">
              <a:noFill/>
              <a:round/>
              <a:headEnd/>
              <a:tailEnd/>
            </a:ln>
          </p:spPr>
          <p:txBody>
            <a:bodyPr wrap="none"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38" name="Oval 78"/>
            <p:cNvSpPr>
              <a:spLocks noChangeArrowheads="1"/>
            </p:cNvSpPr>
            <p:nvPr/>
          </p:nvSpPr>
          <p:spPr bwMode="auto">
            <a:xfrm>
              <a:off x="176" y="176"/>
              <a:ext cx="1262" cy="1264"/>
            </a:xfrm>
            <a:prstGeom prst="ellipse">
              <a:avLst/>
            </a:prstGeom>
            <a:gradFill rotWithShape="1">
              <a:gsLst>
                <a:gs pos="0">
                  <a:srgbClr val="000000"/>
                </a:gs>
                <a:gs pos="100000">
                  <a:srgbClr val="8D67E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eaLnBrk="1" hangingPunct="1">
                <a:buFont typeface="Arial" charset="0"/>
                <a:buNone/>
              </a:pPr>
              <a:endParaRPr lang="zh-CN" altLang="en-US">
                <a:ea typeface="宋体" charset="-122"/>
              </a:endParaRPr>
            </a:p>
          </p:txBody>
        </p:sp>
        <p:sp>
          <p:nvSpPr>
            <p:cNvPr id="5156" name="Oval 79"/>
            <p:cNvSpPr>
              <a:spLocks noChangeArrowheads="1"/>
            </p:cNvSpPr>
            <p:nvPr/>
          </p:nvSpPr>
          <p:spPr bwMode="auto">
            <a:xfrm>
              <a:off x="256" y="256"/>
              <a:ext cx="1097" cy="1104"/>
            </a:xfrm>
            <a:prstGeom prst="ellipse">
              <a:avLst/>
            </a:prstGeom>
            <a:gradFill rotWithShape="1">
              <a:gsLst>
                <a:gs pos="0">
                  <a:schemeClr val="hlink"/>
                </a:gs>
                <a:gs pos="50000">
                  <a:srgbClr val="37538A"/>
                </a:gs>
                <a:gs pos="100000">
                  <a:schemeClr val="hlink"/>
                </a:gs>
              </a:gsLst>
              <a:lin ang="2700000" scaled="1"/>
            </a:gradFill>
            <a:ln w="9525">
              <a:noFill/>
              <a:round/>
              <a:headEnd/>
              <a:tailEnd/>
            </a:ln>
          </p:spPr>
          <p:txBody>
            <a:bodyPr anchor="ctr">
              <a:spAutoFit/>
            </a:bodyPr>
            <a:lstStyle/>
            <a:p>
              <a:pPr eaLnBrk="1" hangingPunct="1">
                <a:buFont typeface="Arial" panose="020B0604020202020204" pitchFamily="34" charset="0"/>
                <a:buNone/>
                <a:defRPr/>
              </a:pPr>
              <a:endParaRPr lang="zh-CN" altLang="en-US">
                <a:latin typeface="Arial" panose="020B0604020202020204" pitchFamily="34" charset="0"/>
                <a:ea typeface="宋体" pitchFamily="2" charset="-122"/>
              </a:endParaRPr>
            </a:p>
          </p:txBody>
        </p:sp>
        <p:sp>
          <p:nvSpPr>
            <p:cNvPr id="5140" name="Oval 80"/>
            <p:cNvSpPr>
              <a:spLocks noChangeArrowheads="1"/>
            </p:cNvSpPr>
            <p:nvPr/>
          </p:nvSpPr>
          <p:spPr bwMode="auto">
            <a:xfrm>
              <a:off x="259" y="259"/>
              <a:ext cx="1096" cy="1098"/>
            </a:xfrm>
            <a:prstGeom prst="ellipse">
              <a:avLst/>
            </a:prstGeom>
            <a:gradFill rotWithShape="1">
              <a:gsLst>
                <a:gs pos="0">
                  <a:srgbClr val="8D67E1"/>
                </a:gs>
                <a:gs pos="100000">
                  <a:srgbClr val="45326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eaLnBrk="1" hangingPunct="1">
                <a:buFont typeface="Arial" charset="0"/>
                <a:buNone/>
              </a:pPr>
              <a:endParaRPr lang="zh-CN" altLang="en-US">
                <a:ea typeface="宋体" charset="-122"/>
              </a:endParaRPr>
            </a:p>
          </p:txBody>
        </p:sp>
      </p:grpSp>
    </p:spTree>
    <p:extLst>
      <p:ext uri="{BB962C8B-B14F-4D97-AF65-F5344CB8AC3E}">
        <p14:creationId xmlns:p14="http://schemas.microsoft.com/office/powerpoint/2010/main" val="641927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idx="4294967295"/>
          </p:nvPr>
        </p:nvSpPr>
        <p:spPr/>
        <p:txBody>
          <a:bodyPr/>
          <a:lstStyle/>
          <a:p>
            <a:pPr eaLnBrk="1" hangingPunct="1"/>
            <a:r>
              <a:rPr lang="zh-CN" altLang="en-US" smtClean="0"/>
              <a:t>Makefile的好处</a:t>
            </a:r>
          </a:p>
        </p:txBody>
      </p:sp>
      <p:sp>
        <p:nvSpPr>
          <p:cNvPr id="9218" name="Rectangle 3"/>
          <p:cNvSpPr>
            <a:spLocks noGrp="1" noChangeArrowheads="1"/>
          </p:cNvSpPr>
          <p:nvPr>
            <p:ph type="body" idx="4294967295"/>
          </p:nvPr>
        </p:nvSpPr>
        <p:spPr>
          <a:xfrm>
            <a:off x="323528" y="1052736"/>
            <a:ext cx="8229600" cy="4525963"/>
          </a:xfrm>
        </p:spPr>
        <p:txBody>
          <a:bodyPr/>
          <a:lstStyle/>
          <a:p>
            <a:pPr eaLnBrk="1" hangingPunct="1">
              <a:lnSpc>
                <a:spcPct val="150000"/>
              </a:lnSpc>
            </a:pPr>
            <a:r>
              <a:rPr lang="zh-CN" altLang="en-US" sz="2400" dirty="0" smtClean="0">
                <a:latin typeface="宋体" pitchFamily="2" charset="-122"/>
              </a:rPr>
              <a:t>Makefile带来的好处——“自动化编译”，一旦写好，只需要一个make命令，整个工程完全自动编译，极大的提高了软件开发的效率。</a:t>
            </a:r>
          </a:p>
          <a:p>
            <a:pPr eaLnBrk="1" hangingPunct="1">
              <a:lnSpc>
                <a:spcPct val="150000"/>
              </a:lnSpc>
            </a:pPr>
            <a:r>
              <a:rPr lang="zh-CN" altLang="en-US" sz="2400" dirty="0" smtClean="0">
                <a:latin typeface="宋体" pitchFamily="2" charset="-122"/>
              </a:rPr>
              <a:t>另一个好处，某工程有10万个源文件，如果其中某一个源文件发生改变，不需要</a:t>
            </a:r>
            <a:r>
              <a:rPr lang="zh-CN" altLang="en-US" sz="2400" b="1" dirty="0" smtClean="0">
                <a:solidFill>
                  <a:srgbClr val="FF0000"/>
                </a:solidFill>
                <a:latin typeface="宋体" pitchFamily="2" charset="-122"/>
              </a:rPr>
              <a:t>重新编译整个工程</a:t>
            </a:r>
            <a:r>
              <a:rPr lang="zh-CN" altLang="en-US" sz="2400" dirty="0" smtClean="0">
                <a:latin typeface="宋体" pitchFamily="2" charset="-122"/>
              </a:rPr>
              <a:t>，但是我们生成应用程序前需要将所有的源文件生成.o文件。makefile会根据文件更新时间而判断，是否需要重新编译源文件成.o文件，在生成应用程序时，只需要将所有的.o文件做链接即可。</a:t>
            </a:r>
          </a:p>
          <a:p>
            <a:pPr eaLnBrk="1" hangingPunct="1">
              <a:lnSpc>
                <a:spcPct val="150000"/>
              </a:lnSpc>
              <a:buFont typeface="Wingdings" pitchFamily="2" charset="2"/>
              <a:buNone/>
            </a:pPr>
            <a:endParaRPr lang="zh-CN" altLang="en-US" sz="2400" dirty="0" smtClean="0">
              <a:latin typeface="宋体" pitchFamily="2" charset="-122"/>
            </a:endParaRPr>
          </a:p>
        </p:txBody>
      </p:sp>
    </p:spTree>
    <p:extLst>
      <p:ext uri="{BB962C8B-B14F-4D97-AF65-F5344CB8AC3E}">
        <p14:creationId xmlns:p14="http://schemas.microsoft.com/office/powerpoint/2010/main" val="1333532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a:xfrm>
            <a:off x="323850" y="0"/>
            <a:ext cx="8561388" cy="1219200"/>
          </a:xfrm>
          <a:prstGeom prst="rect">
            <a:avLst/>
          </a:prstGeom>
          <a:noFill/>
          <a:ln w="9525">
            <a:noFill/>
          </a:ln>
        </p:spPr>
        <p:txBody>
          <a:bodyPr anchor="ctr"/>
          <a:lstStyle/>
          <a:p>
            <a:pPr algn="ctr" eaLnBrk="1" hangingPunct="1">
              <a:buFont typeface="Arial" panose="020B0604020202020204" pitchFamily="34" charset="0"/>
              <a:buNone/>
              <a:defRPr/>
            </a:pPr>
            <a:r>
              <a:rPr lang="zh-CN" altLang="en-US"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rPr>
              <a:t>例</a:t>
            </a:r>
            <a:r>
              <a:rPr lang="en-US" altLang="zh-CN"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rPr>
              <a:t>1</a:t>
            </a: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
        <p:nvSpPr>
          <p:cNvPr id="3" name="矩形 2"/>
          <p:cNvSpPr/>
          <p:nvPr/>
        </p:nvSpPr>
        <p:spPr>
          <a:xfrm>
            <a:off x="395536" y="1239941"/>
            <a:ext cx="4572000" cy="5853910"/>
          </a:xfrm>
          <a:prstGeom prst="rect">
            <a:avLst/>
          </a:prstGeom>
        </p:spPr>
        <p:txBody>
          <a:bodyPr>
            <a:spAutoFit/>
          </a:bodyPr>
          <a:lstStyle/>
          <a:p>
            <a:pPr>
              <a:spcBef>
                <a:spcPct val="10000"/>
              </a:spcBef>
              <a:buClr>
                <a:schemeClr val="bg2"/>
              </a:buClr>
            </a:pPr>
            <a:r>
              <a:rPr lang="en-US" altLang="zh-CN" dirty="0">
                <a:ea typeface="宋体" charset="-122"/>
              </a:rPr>
              <a:t>#include &lt;</a:t>
            </a:r>
            <a:r>
              <a:rPr lang="en-US" altLang="zh-CN" dirty="0" err="1">
                <a:ea typeface="宋体" charset="-122"/>
              </a:rPr>
              <a:t>stdio.h</a:t>
            </a:r>
            <a:r>
              <a:rPr lang="en-US" altLang="zh-CN" dirty="0">
                <a:ea typeface="宋体" charset="-122"/>
              </a:rPr>
              <a:t>&gt;</a:t>
            </a:r>
          </a:p>
          <a:p>
            <a:pPr>
              <a:spcBef>
                <a:spcPct val="10000"/>
              </a:spcBef>
              <a:buClr>
                <a:schemeClr val="bg2"/>
              </a:buClr>
            </a:pPr>
            <a:endParaRPr lang="en-US" altLang="zh-CN" dirty="0">
              <a:ea typeface="宋体" charset="-122"/>
            </a:endParaRPr>
          </a:p>
          <a:p>
            <a:pPr>
              <a:spcBef>
                <a:spcPct val="10000"/>
              </a:spcBef>
              <a:buClr>
                <a:schemeClr val="bg2"/>
              </a:buClr>
            </a:pPr>
            <a:r>
              <a:rPr lang="en-US" altLang="zh-CN" dirty="0" err="1">
                <a:ea typeface="宋体" charset="-122"/>
              </a:rPr>
              <a:t>int</a:t>
            </a:r>
            <a:r>
              <a:rPr lang="en-US" altLang="zh-CN" dirty="0">
                <a:ea typeface="宋体" charset="-122"/>
              </a:rPr>
              <a:t> main(</a:t>
            </a:r>
            <a:r>
              <a:rPr lang="en-US" altLang="zh-CN" dirty="0" err="1">
                <a:ea typeface="宋体" charset="-122"/>
              </a:rPr>
              <a:t>int</a:t>
            </a:r>
            <a:r>
              <a:rPr lang="en-US" altLang="zh-CN" dirty="0">
                <a:ea typeface="宋体" charset="-122"/>
              </a:rPr>
              <a:t> </a:t>
            </a:r>
            <a:r>
              <a:rPr lang="en-US" altLang="zh-CN" dirty="0" err="1">
                <a:ea typeface="宋体" charset="-122"/>
              </a:rPr>
              <a:t>argc,char</a:t>
            </a:r>
            <a:r>
              <a:rPr lang="en-US" altLang="zh-CN" dirty="0">
                <a:ea typeface="宋体" charset="-122"/>
              </a:rPr>
              <a:t> **</a:t>
            </a:r>
            <a:r>
              <a:rPr lang="en-US" altLang="zh-CN" dirty="0" err="1">
                <a:ea typeface="宋体" charset="-122"/>
              </a:rPr>
              <a:t>argv</a:t>
            </a:r>
            <a:r>
              <a:rPr lang="en-US" altLang="zh-CN" dirty="0">
                <a:ea typeface="宋体" charset="-122"/>
              </a:rPr>
              <a:t>)</a:t>
            </a:r>
          </a:p>
          <a:p>
            <a:pPr>
              <a:spcBef>
                <a:spcPct val="10000"/>
              </a:spcBef>
              <a:buClr>
                <a:schemeClr val="bg2"/>
              </a:buClr>
            </a:pPr>
            <a:r>
              <a:rPr lang="en-US" altLang="zh-CN" dirty="0">
                <a:ea typeface="宋体" charset="-122"/>
              </a:rPr>
              <a:t>{</a:t>
            </a:r>
          </a:p>
          <a:p>
            <a:pPr>
              <a:spcBef>
                <a:spcPct val="10000"/>
              </a:spcBef>
              <a:buClr>
                <a:schemeClr val="bg2"/>
              </a:buClr>
            </a:pPr>
            <a:r>
              <a:rPr lang="en-US" altLang="zh-CN" dirty="0" err="1">
                <a:ea typeface="宋体" charset="-122"/>
              </a:rPr>
              <a:t>Printf</a:t>
            </a:r>
            <a:r>
              <a:rPr lang="en-US" altLang="zh-CN" dirty="0">
                <a:ea typeface="宋体" charset="-122"/>
              </a:rPr>
              <a:t>(“Hello world\n”);</a:t>
            </a:r>
          </a:p>
          <a:p>
            <a:pPr>
              <a:spcBef>
                <a:spcPct val="10000"/>
              </a:spcBef>
              <a:buClr>
                <a:schemeClr val="bg2"/>
              </a:buClr>
            </a:pPr>
            <a:r>
              <a:rPr lang="en-US" altLang="zh-CN" dirty="0" smtClean="0">
                <a:ea typeface="宋体" charset="-122"/>
              </a:rPr>
              <a:t>}</a:t>
            </a:r>
          </a:p>
          <a:p>
            <a:pPr>
              <a:spcBef>
                <a:spcPct val="10000"/>
              </a:spcBef>
              <a:buClr>
                <a:schemeClr val="bg2"/>
              </a:buClr>
            </a:pPr>
            <a:endParaRPr lang="en-US" altLang="zh-CN" dirty="0" smtClean="0">
              <a:ea typeface="宋体" charset="-122"/>
            </a:endParaRPr>
          </a:p>
          <a:p>
            <a:pPr>
              <a:spcBef>
                <a:spcPct val="10000"/>
              </a:spcBef>
              <a:buClr>
                <a:schemeClr val="bg2"/>
              </a:buClr>
            </a:pPr>
            <a:r>
              <a:rPr lang="zh-CN" altLang="en-US" dirty="0" smtClean="0">
                <a:solidFill>
                  <a:srgbClr val="FF0000"/>
                </a:solidFill>
                <a:ea typeface="宋体" charset="-122"/>
              </a:rPr>
              <a:t>编辑</a:t>
            </a:r>
            <a:r>
              <a:rPr lang="en-US" altLang="zh-CN" dirty="0" err="1" smtClean="0">
                <a:solidFill>
                  <a:srgbClr val="FF0000"/>
                </a:solidFill>
                <a:ea typeface="宋体" charset="-122"/>
              </a:rPr>
              <a:t>makefile</a:t>
            </a:r>
            <a:r>
              <a:rPr lang="zh-CN" altLang="en-US" dirty="0" smtClean="0">
                <a:solidFill>
                  <a:srgbClr val="FF0000"/>
                </a:solidFill>
                <a:ea typeface="宋体" charset="-122"/>
              </a:rPr>
              <a:t>文件，内容如下：</a:t>
            </a:r>
            <a:endParaRPr lang="en-US" altLang="zh-CN" dirty="0" smtClean="0">
              <a:solidFill>
                <a:srgbClr val="FF0000"/>
              </a:solidFill>
              <a:ea typeface="宋体" charset="-122"/>
            </a:endParaRPr>
          </a:p>
          <a:p>
            <a:pPr>
              <a:spcBef>
                <a:spcPct val="10000"/>
              </a:spcBef>
              <a:buClr>
                <a:schemeClr val="bg2"/>
              </a:buClr>
            </a:pPr>
            <a:r>
              <a:rPr lang="en-US" altLang="zh-CN" dirty="0">
                <a:ea typeface="宋体" charset="-122"/>
              </a:rPr>
              <a:t>main:</a:t>
            </a:r>
          </a:p>
          <a:p>
            <a:pPr>
              <a:spcBef>
                <a:spcPct val="10000"/>
              </a:spcBef>
              <a:buClr>
                <a:schemeClr val="bg2"/>
              </a:buClr>
            </a:pPr>
            <a:r>
              <a:rPr lang="en-US" altLang="zh-CN" dirty="0">
                <a:ea typeface="宋体" charset="-122"/>
              </a:rPr>
              <a:t>        </a:t>
            </a:r>
            <a:r>
              <a:rPr lang="en-US" altLang="zh-CN" dirty="0" err="1">
                <a:ea typeface="宋体" charset="-122"/>
              </a:rPr>
              <a:t>gcc</a:t>
            </a:r>
            <a:r>
              <a:rPr lang="en-US" altLang="zh-CN" dirty="0">
                <a:ea typeface="宋体" charset="-122"/>
              </a:rPr>
              <a:t> </a:t>
            </a:r>
            <a:r>
              <a:rPr lang="en-US" altLang="zh-CN" dirty="0" smtClean="0">
                <a:ea typeface="宋体" charset="-122"/>
              </a:rPr>
              <a:t>-o  main </a:t>
            </a:r>
            <a:r>
              <a:rPr lang="en-US" altLang="zh-CN" dirty="0" err="1" smtClean="0">
                <a:ea typeface="宋体" charset="-122"/>
              </a:rPr>
              <a:t>main.c</a:t>
            </a:r>
            <a:endParaRPr lang="en-US" altLang="zh-CN" dirty="0" smtClean="0">
              <a:ea typeface="宋体" charset="-122"/>
            </a:endParaRPr>
          </a:p>
          <a:p>
            <a:pPr>
              <a:spcBef>
                <a:spcPct val="10000"/>
              </a:spcBef>
              <a:buClr>
                <a:schemeClr val="bg2"/>
              </a:buClr>
            </a:pPr>
            <a:endParaRPr lang="en-US" altLang="zh-CN" dirty="0">
              <a:ea typeface="宋体" charset="-122"/>
            </a:endParaRPr>
          </a:p>
          <a:p>
            <a:pPr>
              <a:spcBef>
                <a:spcPct val="10000"/>
              </a:spcBef>
              <a:buClr>
                <a:schemeClr val="bg2"/>
              </a:buClr>
            </a:pPr>
            <a:endParaRPr lang="en-US" altLang="zh-CN" dirty="0" smtClean="0">
              <a:ea typeface="宋体" charset="-122"/>
            </a:endParaRPr>
          </a:p>
          <a:p>
            <a:pPr>
              <a:spcBef>
                <a:spcPct val="10000"/>
              </a:spcBef>
              <a:buClr>
                <a:schemeClr val="bg2"/>
              </a:buClr>
            </a:pPr>
            <a:r>
              <a:rPr lang="zh-CN" altLang="en-US" dirty="0" smtClean="0">
                <a:solidFill>
                  <a:srgbClr val="FF0000"/>
                </a:solidFill>
                <a:ea typeface="宋体" charset="-122"/>
              </a:rPr>
              <a:t>再次编辑</a:t>
            </a:r>
            <a:r>
              <a:rPr lang="en-US" altLang="zh-CN" dirty="0" err="1" smtClean="0">
                <a:solidFill>
                  <a:srgbClr val="FF0000"/>
                </a:solidFill>
                <a:ea typeface="宋体" charset="-122"/>
              </a:rPr>
              <a:t>makefile</a:t>
            </a:r>
            <a:r>
              <a:rPr lang="zh-CN" altLang="en-US" dirty="0" smtClean="0">
                <a:solidFill>
                  <a:srgbClr val="FF0000"/>
                </a:solidFill>
                <a:ea typeface="宋体" charset="-122"/>
              </a:rPr>
              <a:t>文件如下：</a:t>
            </a:r>
            <a:endParaRPr lang="en-US" altLang="zh-CN" dirty="0" smtClean="0">
              <a:solidFill>
                <a:srgbClr val="FF0000"/>
              </a:solidFill>
              <a:ea typeface="宋体" charset="-122"/>
            </a:endParaRPr>
          </a:p>
          <a:p>
            <a:pPr>
              <a:spcBef>
                <a:spcPct val="10000"/>
              </a:spcBef>
              <a:buClr>
                <a:schemeClr val="bg2"/>
              </a:buClr>
            </a:pPr>
            <a:r>
              <a:rPr lang="en-US" altLang="zh-CN" dirty="0">
                <a:ea typeface="宋体" charset="-122"/>
              </a:rPr>
              <a:t>main:</a:t>
            </a:r>
          </a:p>
          <a:p>
            <a:pPr>
              <a:spcBef>
                <a:spcPct val="10000"/>
              </a:spcBef>
              <a:buClr>
                <a:schemeClr val="bg2"/>
              </a:buClr>
            </a:pPr>
            <a:r>
              <a:rPr lang="en-US" altLang="zh-CN" dirty="0">
                <a:ea typeface="宋体" charset="-122"/>
              </a:rPr>
              <a:t>        </a:t>
            </a:r>
            <a:r>
              <a:rPr lang="en-US" altLang="zh-CN" dirty="0" err="1">
                <a:ea typeface="宋体" charset="-122"/>
              </a:rPr>
              <a:t>gcc</a:t>
            </a:r>
            <a:r>
              <a:rPr lang="en-US" altLang="zh-CN" dirty="0">
                <a:ea typeface="宋体" charset="-122"/>
              </a:rPr>
              <a:t> </a:t>
            </a:r>
            <a:r>
              <a:rPr lang="en-US" altLang="zh-CN" dirty="0" smtClean="0">
                <a:ea typeface="宋体" charset="-122"/>
              </a:rPr>
              <a:t>-c  </a:t>
            </a:r>
            <a:r>
              <a:rPr lang="en-US" altLang="zh-CN" dirty="0" err="1" smtClean="0">
                <a:ea typeface="宋体" charset="-122"/>
              </a:rPr>
              <a:t>main.c</a:t>
            </a:r>
            <a:endParaRPr lang="en-US" altLang="zh-CN" dirty="0">
              <a:ea typeface="宋体" charset="-122"/>
            </a:endParaRPr>
          </a:p>
          <a:p>
            <a:pPr>
              <a:spcBef>
                <a:spcPct val="10000"/>
              </a:spcBef>
              <a:buClr>
                <a:schemeClr val="bg2"/>
              </a:buClr>
            </a:pPr>
            <a:endParaRPr lang="en-US" altLang="zh-CN" dirty="0" smtClean="0">
              <a:ea typeface="宋体" charset="-122"/>
            </a:endParaRPr>
          </a:p>
          <a:p>
            <a:pPr>
              <a:spcBef>
                <a:spcPct val="10000"/>
              </a:spcBef>
              <a:buClr>
                <a:schemeClr val="bg2"/>
              </a:buClr>
            </a:pPr>
            <a:endParaRPr lang="en-US" altLang="zh-CN" dirty="0">
              <a:ea typeface="宋体" charset="-122"/>
            </a:endParaRPr>
          </a:p>
          <a:p>
            <a:pPr>
              <a:spcBef>
                <a:spcPct val="10000"/>
              </a:spcBef>
              <a:buClr>
                <a:schemeClr val="bg2"/>
              </a:buClr>
            </a:pPr>
            <a:endParaRPr lang="en-US" altLang="zh-CN" dirty="0">
              <a:ea typeface="宋体" charset="-122"/>
            </a:endParaRPr>
          </a:p>
          <a:p>
            <a:pPr>
              <a:spcBef>
                <a:spcPct val="10000"/>
              </a:spcBef>
              <a:buClr>
                <a:schemeClr val="bg2"/>
              </a:buClr>
            </a:pPr>
            <a:endParaRPr lang="en-US" altLang="zh-CN" dirty="0">
              <a:ea typeface="宋体"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124744"/>
            <a:ext cx="5728637"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744" y="2939766"/>
            <a:ext cx="5664941" cy="1766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29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239941"/>
            <a:ext cx="4572000" cy="2806922"/>
          </a:xfrm>
          <a:prstGeom prst="rect">
            <a:avLst/>
          </a:prstGeom>
        </p:spPr>
        <p:txBody>
          <a:bodyPr>
            <a:spAutoFit/>
          </a:bodyPr>
          <a:lstStyle/>
          <a:p>
            <a:pPr>
              <a:spcBef>
                <a:spcPct val="10000"/>
              </a:spcBef>
              <a:buClr>
                <a:schemeClr val="bg2"/>
              </a:buClr>
            </a:pPr>
            <a:endParaRPr lang="en-US" altLang="zh-CN" dirty="0" smtClean="0">
              <a:ea typeface="宋体" charset="-122"/>
            </a:endParaRPr>
          </a:p>
          <a:p>
            <a:pPr>
              <a:spcBef>
                <a:spcPct val="10000"/>
              </a:spcBef>
              <a:buClr>
                <a:schemeClr val="bg2"/>
              </a:buClr>
            </a:pPr>
            <a:r>
              <a:rPr lang="zh-CN" altLang="en-US" dirty="0">
                <a:solidFill>
                  <a:srgbClr val="FF0000"/>
                </a:solidFill>
                <a:ea typeface="宋体" charset="-122"/>
              </a:rPr>
              <a:t>修改</a:t>
            </a:r>
            <a:r>
              <a:rPr lang="en-US" altLang="zh-CN" dirty="0" err="1" smtClean="0">
                <a:solidFill>
                  <a:srgbClr val="FF0000"/>
                </a:solidFill>
                <a:ea typeface="宋体" charset="-122"/>
              </a:rPr>
              <a:t>makefile</a:t>
            </a:r>
            <a:r>
              <a:rPr lang="zh-CN" altLang="en-US" dirty="0" smtClean="0">
                <a:solidFill>
                  <a:srgbClr val="FF0000"/>
                </a:solidFill>
                <a:ea typeface="宋体" charset="-122"/>
              </a:rPr>
              <a:t>文件，内容如下：</a:t>
            </a:r>
            <a:endParaRPr lang="en-US" altLang="zh-CN" dirty="0" smtClean="0">
              <a:solidFill>
                <a:srgbClr val="FF0000"/>
              </a:solidFill>
              <a:ea typeface="宋体" charset="-122"/>
            </a:endParaRPr>
          </a:p>
          <a:p>
            <a:pPr>
              <a:spcBef>
                <a:spcPct val="10000"/>
              </a:spcBef>
              <a:buClr>
                <a:schemeClr val="bg2"/>
              </a:buClr>
            </a:pPr>
            <a:r>
              <a:rPr lang="en-US" altLang="zh-CN" dirty="0">
                <a:ea typeface="宋体" charset="-122"/>
              </a:rPr>
              <a:t>main:</a:t>
            </a:r>
          </a:p>
          <a:p>
            <a:pPr>
              <a:spcBef>
                <a:spcPct val="10000"/>
              </a:spcBef>
              <a:buClr>
                <a:schemeClr val="bg2"/>
              </a:buClr>
            </a:pPr>
            <a:r>
              <a:rPr lang="en-US" altLang="zh-CN" dirty="0" smtClean="0">
                <a:ea typeface="宋体" charset="-122"/>
              </a:rPr>
              <a:t>	</a:t>
            </a:r>
            <a:r>
              <a:rPr lang="en-US" altLang="zh-CN" dirty="0" err="1" smtClean="0">
                <a:ea typeface="宋体" charset="-122"/>
              </a:rPr>
              <a:t>gcc</a:t>
            </a:r>
            <a:r>
              <a:rPr lang="en-US" altLang="zh-CN" dirty="0" smtClean="0">
                <a:ea typeface="宋体" charset="-122"/>
              </a:rPr>
              <a:t> -o  main </a:t>
            </a:r>
            <a:r>
              <a:rPr lang="en-US" altLang="zh-CN" dirty="0" err="1" smtClean="0">
                <a:ea typeface="宋体" charset="-122"/>
              </a:rPr>
              <a:t>main.c</a:t>
            </a:r>
            <a:endParaRPr lang="en-US" altLang="zh-CN" dirty="0" smtClean="0">
              <a:ea typeface="宋体" charset="-122"/>
            </a:endParaRPr>
          </a:p>
          <a:p>
            <a:pPr>
              <a:spcBef>
                <a:spcPct val="10000"/>
              </a:spcBef>
              <a:buClr>
                <a:schemeClr val="bg2"/>
              </a:buClr>
            </a:pPr>
            <a:endParaRPr lang="en-US" altLang="zh-CN" dirty="0">
              <a:ea typeface="宋体" charset="-122"/>
            </a:endParaRPr>
          </a:p>
          <a:p>
            <a:pPr>
              <a:spcBef>
                <a:spcPct val="10000"/>
              </a:spcBef>
              <a:buClr>
                <a:schemeClr val="bg2"/>
              </a:buClr>
            </a:pPr>
            <a:r>
              <a:rPr lang="en-US" altLang="zh-CN" dirty="0" smtClean="0">
                <a:ea typeface="宋体" charset="-122"/>
              </a:rPr>
              <a:t>clean:</a:t>
            </a:r>
          </a:p>
          <a:p>
            <a:pPr>
              <a:spcBef>
                <a:spcPct val="10000"/>
              </a:spcBef>
              <a:buClr>
                <a:schemeClr val="bg2"/>
              </a:buClr>
            </a:pPr>
            <a:r>
              <a:rPr lang="en-US" altLang="zh-CN" dirty="0">
                <a:ea typeface="宋体" charset="-122"/>
              </a:rPr>
              <a:t>	</a:t>
            </a:r>
            <a:r>
              <a:rPr lang="en-US" altLang="zh-CN" dirty="0" err="1" smtClean="0">
                <a:ea typeface="宋体" charset="-122"/>
              </a:rPr>
              <a:t>rm</a:t>
            </a:r>
            <a:r>
              <a:rPr lang="en-US" altLang="zh-CN" dirty="0" smtClean="0">
                <a:ea typeface="宋体" charset="-122"/>
              </a:rPr>
              <a:t> main</a:t>
            </a:r>
            <a:endParaRPr lang="en-US" altLang="zh-CN" dirty="0">
              <a:ea typeface="宋体" charset="-122"/>
            </a:endParaRPr>
          </a:p>
          <a:p>
            <a:pPr>
              <a:spcBef>
                <a:spcPct val="10000"/>
              </a:spcBef>
              <a:buClr>
                <a:schemeClr val="bg2"/>
              </a:buClr>
            </a:pPr>
            <a:endParaRPr lang="en-US" altLang="zh-CN" dirty="0">
              <a:ea typeface="宋体" charset="-122"/>
            </a:endParaRPr>
          </a:p>
          <a:p>
            <a:pPr>
              <a:spcBef>
                <a:spcPct val="10000"/>
              </a:spcBef>
              <a:buClr>
                <a:schemeClr val="bg2"/>
              </a:buClr>
            </a:pPr>
            <a:endParaRPr lang="en-US" altLang="zh-CN" dirty="0">
              <a:ea typeface="宋体"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7" y="1124744"/>
            <a:ext cx="557020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645024"/>
            <a:ext cx="552577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134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28675" name="Text Box 4"/>
          <p:cNvSpPr txBox="1">
            <a:spLocks noChangeArrowheads="1"/>
          </p:cNvSpPr>
          <p:nvPr/>
        </p:nvSpPr>
        <p:spPr bwMode="auto">
          <a:xfrm>
            <a:off x="827088" y="1290638"/>
            <a:ext cx="79216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spcBef>
                <a:spcPct val="50000"/>
              </a:spcBef>
              <a:buClr>
                <a:schemeClr val="bg2"/>
              </a:buClr>
              <a:buFont typeface="Wingdings" pitchFamily="2" charset="2"/>
              <a:buNone/>
            </a:pPr>
            <a:r>
              <a:rPr lang="en-US" altLang="zh-CN" sz="2800" dirty="0" smtClean="0">
                <a:solidFill>
                  <a:srgbClr val="00B050"/>
                </a:solidFill>
                <a:ea typeface="宋体" charset="-122"/>
              </a:rPr>
              <a:t>/*</a:t>
            </a:r>
            <a:r>
              <a:rPr lang="en-US" altLang="zh-CN" sz="2800" dirty="0" err="1">
                <a:solidFill>
                  <a:srgbClr val="00B050"/>
                </a:solidFill>
                <a:ea typeface="宋体" charset="-122"/>
              </a:rPr>
              <a:t>main.c</a:t>
            </a:r>
            <a:r>
              <a:rPr lang="en-US" altLang="zh-CN" sz="2800" dirty="0">
                <a:solidFill>
                  <a:srgbClr val="00B050"/>
                </a:solidFill>
                <a:ea typeface="宋体" charset="-122"/>
              </a:rPr>
              <a:t>*/</a:t>
            </a:r>
          </a:p>
          <a:p>
            <a:pPr marL="342900" indent="-342900" eaLnBrk="1" hangingPunct="1">
              <a:spcBef>
                <a:spcPct val="50000"/>
              </a:spcBef>
              <a:buClr>
                <a:schemeClr val="bg2"/>
              </a:buClr>
              <a:buFont typeface="Wingdings" pitchFamily="2" charset="2"/>
              <a:buNone/>
            </a:pPr>
            <a:r>
              <a:rPr lang="en-US" altLang="zh-CN" sz="2800" dirty="0">
                <a:ea typeface="宋体" charset="-122"/>
              </a:rPr>
              <a:t>#include "mytool1.h" </a:t>
            </a:r>
          </a:p>
          <a:p>
            <a:pPr marL="342900" indent="-342900" eaLnBrk="1" hangingPunct="1">
              <a:buFont typeface="Arial" charset="0"/>
              <a:buNone/>
            </a:pPr>
            <a:r>
              <a:rPr lang="en-US" altLang="zh-CN" sz="2800" dirty="0">
                <a:ea typeface="宋体" charset="-122"/>
              </a:rPr>
              <a:t>#include "mytool2.h" </a:t>
            </a:r>
          </a:p>
          <a:p>
            <a:pPr marL="342900" indent="-342900" eaLnBrk="1" hangingPunct="1">
              <a:buFont typeface="Arial" charset="0"/>
              <a:buNone/>
            </a:pPr>
            <a:endParaRPr lang="en-US" altLang="zh-CN" sz="2800" dirty="0">
              <a:ea typeface="宋体" charset="-122"/>
            </a:endParaRPr>
          </a:p>
          <a:p>
            <a:pPr marL="342900" indent="-342900" eaLnBrk="1" hangingPunct="1">
              <a:buFont typeface="Arial" charset="0"/>
              <a:buNone/>
            </a:pPr>
            <a:r>
              <a:rPr lang="en-US" altLang="zh-CN" sz="2800" dirty="0" err="1">
                <a:ea typeface="宋体" charset="-122"/>
              </a:rPr>
              <a:t>int</a:t>
            </a:r>
            <a:r>
              <a:rPr lang="en-US" altLang="zh-CN" sz="2800" dirty="0">
                <a:ea typeface="宋体" charset="-122"/>
              </a:rPr>
              <a:t> main(</a:t>
            </a:r>
            <a:r>
              <a:rPr lang="en-US" altLang="zh-CN" sz="2800" dirty="0" err="1">
                <a:ea typeface="宋体" charset="-122"/>
              </a:rPr>
              <a:t>int</a:t>
            </a:r>
            <a:r>
              <a:rPr lang="en-US" altLang="zh-CN" sz="2800" dirty="0">
                <a:ea typeface="宋体" charset="-122"/>
              </a:rPr>
              <a:t> </a:t>
            </a:r>
            <a:r>
              <a:rPr lang="en-US" altLang="zh-CN" sz="2800" dirty="0" err="1">
                <a:ea typeface="宋体" charset="-122"/>
              </a:rPr>
              <a:t>argc,char</a:t>
            </a:r>
            <a:r>
              <a:rPr lang="en-US" altLang="zh-CN" sz="2800" dirty="0">
                <a:ea typeface="宋体" charset="-122"/>
              </a:rPr>
              <a:t> **</a:t>
            </a:r>
            <a:r>
              <a:rPr lang="en-US" altLang="zh-CN" sz="2800" dirty="0" err="1">
                <a:ea typeface="宋体" charset="-122"/>
              </a:rPr>
              <a:t>argv</a:t>
            </a:r>
            <a:r>
              <a:rPr lang="en-US" altLang="zh-CN" sz="2800" dirty="0">
                <a:ea typeface="宋体" charset="-122"/>
              </a:rPr>
              <a:t>) </a:t>
            </a:r>
          </a:p>
          <a:p>
            <a:pPr marL="342900" indent="-342900" eaLnBrk="1" hangingPunct="1">
              <a:buFont typeface="Arial" charset="0"/>
              <a:buNone/>
            </a:pPr>
            <a:r>
              <a:rPr lang="en-US" altLang="zh-CN" sz="2800" dirty="0">
                <a:ea typeface="宋体" charset="-122"/>
              </a:rPr>
              <a:t>{ </a:t>
            </a:r>
          </a:p>
          <a:p>
            <a:pPr marL="342900" indent="-342900" eaLnBrk="1" hangingPunct="1">
              <a:buFont typeface="Arial" charset="0"/>
              <a:buNone/>
            </a:pPr>
            <a:r>
              <a:rPr lang="en-US" altLang="zh-CN" sz="2800" dirty="0">
                <a:ea typeface="宋体" charset="-122"/>
              </a:rPr>
              <a:t>mytool1_print("hello"); </a:t>
            </a:r>
          </a:p>
          <a:p>
            <a:pPr marL="342900" indent="-342900" eaLnBrk="1" hangingPunct="1">
              <a:buFont typeface="Arial" charset="0"/>
              <a:buNone/>
            </a:pPr>
            <a:r>
              <a:rPr lang="en-US" altLang="zh-CN" sz="2800" dirty="0">
                <a:ea typeface="宋体" charset="-122"/>
              </a:rPr>
              <a:t>mytool2_print("hello"); </a:t>
            </a:r>
          </a:p>
          <a:p>
            <a:pPr marL="342900" indent="-342900" eaLnBrk="1" hangingPunct="1">
              <a:buFont typeface="Arial" charset="0"/>
              <a:buNone/>
            </a:pPr>
            <a:r>
              <a:rPr lang="en-US" altLang="zh-CN" sz="2800" dirty="0">
                <a:ea typeface="宋体" charset="-122"/>
              </a:rPr>
              <a:t>} </a:t>
            </a:r>
          </a:p>
          <a:p>
            <a:pPr marL="342900" indent="-342900" eaLnBrk="1" hangingPunct="1">
              <a:spcBef>
                <a:spcPct val="50000"/>
              </a:spcBef>
              <a:buClr>
                <a:schemeClr val="bg2"/>
              </a:buClr>
              <a:buFont typeface="Wingdings" pitchFamily="2" charset="2"/>
              <a:buNone/>
            </a:pPr>
            <a:endParaRPr lang="en-US" altLang="zh-CN" sz="2800" dirty="0">
              <a:ea typeface="宋体" charset="-122"/>
            </a:endParaRPr>
          </a:p>
        </p:txBody>
      </p:sp>
      <p:sp>
        <p:nvSpPr>
          <p:cNvPr id="27652" name="Rectangle 2"/>
          <p:cNvSpPr txBox="1"/>
          <p:nvPr/>
        </p:nvSpPr>
        <p:spPr>
          <a:xfrm>
            <a:off x="323850" y="0"/>
            <a:ext cx="8561388" cy="1219200"/>
          </a:xfrm>
          <a:prstGeom prst="rect">
            <a:avLst/>
          </a:prstGeom>
          <a:noFill/>
          <a:ln w="9525">
            <a:noFill/>
          </a:ln>
        </p:spPr>
        <p:txBody>
          <a:bodyPr anchor="ctr"/>
          <a:lstStyle/>
          <a:p>
            <a:pPr algn="ctr" eaLnBrk="1" hangingPunct="1">
              <a:buFont typeface="Arial" panose="020B0604020202020204" pitchFamily="34" charset="0"/>
              <a:buNone/>
              <a:defRPr/>
            </a:pPr>
            <a:r>
              <a:rPr lang="zh-CN" altLang="en-US"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rPr>
              <a:t>例</a:t>
            </a:r>
            <a:r>
              <a:rPr lang="en-US" altLang="zh-CN"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rPr>
              <a:t>2</a:t>
            </a: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Tree>
    <p:extLst>
      <p:ext uri="{BB962C8B-B14F-4D97-AF65-F5344CB8AC3E}">
        <p14:creationId xmlns:p14="http://schemas.microsoft.com/office/powerpoint/2010/main" val="18077478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29699" name="Text Box 4"/>
          <p:cNvSpPr txBox="1">
            <a:spLocks noChangeArrowheads="1"/>
          </p:cNvSpPr>
          <p:nvPr/>
        </p:nvSpPr>
        <p:spPr bwMode="auto">
          <a:xfrm>
            <a:off x="684213" y="1160463"/>
            <a:ext cx="80645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spcBef>
                <a:spcPct val="50000"/>
              </a:spcBef>
              <a:buClr>
                <a:schemeClr val="bg2"/>
              </a:buClr>
              <a:buFont typeface="Wingdings" pitchFamily="2" charset="2"/>
              <a:buNone/>
            </a:pPr>
            <a:r>
              <a:rPr lang="en-US" altLang="zh-CN" sz="2400" dirty="0" smtClean="0">
                <a:ea typeface="宋体" charset="-122"/>
              </a:rPr>
              <a:t>/*mytool1.c*/</a:t>
            </a:r>
          </a:p>
          <a:p>
            <a:pPr marL="342900" indent="-342900" eaLnBrk="1" hangingPunct="1">
              <a:buFont typeface="Arial" charset="0"/>
              <a:buNone/>
            </a:pPr>
            <a:r>
              <a:rPr lang="en-US" altLang="zh-CN" sz="2400" dirty="0" smtClean="0">
                <a:ea typeface="宋体" charset="-122"/>
              </a:rPr>
              <a:t>#include "mytool1.h" </a:t>
            </a:r>
          </a:p>
          <a:p>
            <a:pPr marL="342900" indent="-342900" eaLnBrk="1" hangingPunct="1">
              <a:buFont typeface="Arial" charset="0"/>
              <a:buNone/>
            </a:pPr>
            <a:r>
              <a:rPr lang="en-US" altLang="zh-CN" sz="2400" dirty="0" smtClean="0">
                <a:ea typeface="宋体" charset="-122"/>
              </a:rPr>
              <a:t>void mytool1_print(char *</a:t>
            </a:r>
            <a:r>
              <a:rPr lang="en-US" altLang="zh-CN" sz="2400" dirty="0" err="1" smtClean="0">
                <a:ea typeface="宋体" charset="-122"/>
              </a:rPr>
              <a:t>print_str</a:t>
            </a:r>
            <a:r>
              <a:rPr lang="en-US" altLang="zh-CN" sz="2400" dirty="0" smtClean="0">
                <a:ea typeface="宋体" charset="-122"/>
              </a:rPr>
              <a:t>) </a:t>
            </a:r>
          </a:p>
          <a:p>
            <a:pPr marL="342900" indent="-342900" eaLnBrk="1" hangingPunct="1">
              <a:buFont typeface="Arial" charset="0"/>
              <a:buNone/>
            </a:pPr>
            <a:r>
              <a:rPr lang="en-US" altLang="zh-CN" sz="2400" dirty="0" smtClean="0">
                <a:ea typeface="宋体" charset="-122"/>
              </a:rPr>
              <a:t>{ </a:t>
            </a:r>
          </a:p>
          <a:p>
            <a:pPr marL="342900" indent="-342900" eaLnBrk="1" hangingPunct="1">
              <a:buFont typeface="Arial" charset="0"/>
              <a:buNone/>
            </a:pPr>
            <a:r>
              <a:rPr lang="en-US" altLang="zh-CN" sz="2400" dirty="0" err="1" smtClean="0">
                <a:ea typeface="宋体" charset="-122"/>
              </a:rPr>
              <a:t>printf</a:t>
            </a:r>
            <a:r>
              <a:rPr lang="en-US" altLang="zh-CN" sz="2400" dirty="0" smtClean="0">
                <a:ea typeface="宋体" charset="-122"/>
              </a:rPr>
              <a:t>("This is mytool1 print %s\n",</a:t>
            </a:r>
            <a:r>
              <a:rPr lang="en-US" altLang="zh-CN" sz="2400" dirty="0" err="1" smtClean="0">
                <a:ea typeface="宋体" charset="-122"/>
              </a:rPr>
              <a:t>print_str</a:t>
            </a:r>
            <a:r>
              <a:rPr lang="en-US" altLang="zh-CN" sz="2400" dirty="0" smtClean="0">
                <a:ea typeface="宋体" charset="-122"/>
              </a:rPr>
              <a:t>); </a:t>
            </a:r>
          </a:p>
          <a:p>
            <a:pPr marL="342900" indent="-342900" eaLnBrk="1" hangingPunct="1">
              <a:buFont typeface="Arial" charset="0"/>
              <a:buNone/>
            </a:pPr>
            <a:r>
              <a:rPr lang="en-US" altLang="zh-CN" sz="2400" dirty="0" smtClean="0">
                <a:ea typeface="宋体" charset="-122"/>
              </a:rPr>
              <a:t>} </a:t>
            </a:r>
          </a:p>
          <a:p>
            <a:pPr marL="342900" indent="-342900" eaLnBrk="1" hangingPunct="1">
              <a:buFont typeface="Arial" charset="0"/>
              <a:buNone/>
            </a:pPr>
            <a:endParaRPr lang="en-US" altLang="zh-CN" sz="2400" dirty="0">
              <a:ea typeface="宋体" charset="-122"/>
            </a:endParaRPr>
          </a:p>
          <a:p>
            <a:pPr marL="342900" indent="-342900" eaLnBrk="1" hangingPunct="1">
              <a:buFont typeface="Arial" charset="0"/>
              <a:buNone/>
            </a:pPr>
            <a:r>
              <a:rPr lang="en-US" altLang="zh-CN" sz="2400" dirty="0">
                <a:ea typeface="宋体" charset="-122"/>
              </a:rPr>
              <a:t>/*mytool2.c*/</a:t>
            </a:r>
          </a:p>
          <a:p>
            <a:pPr marL="342900" indent="-342900" eaLnBrk="1" hangingPunct="1">
              <a:buFont typeface="Arial" charset="0"/>
              <a:buNone/>
            </a:pPr>
            <a:r>
              <a:rPr lang="en-US" altLang="zh-CN" sz="2400" dirty="0">
                <a:ea typeface="宋体" charset="-122"/>
              </a:rPr>
              <a:t>#include "mytool2.h" </a:t>
            </a:r>
          </a:p>
          <a:p>
            <a:pPr marL="342900" indent="-342900" eaLnBrk="1" hangingPunct="1">
              <a:buFont typeface="Arial" charset="0"/>
              <a:buNone/>
            </a:pPr>
            <a:r>
              <a:rPr lang="en-US" altLang="zh-CN" sz="2400" dirty="0">
                <a:ea typeface="宋体" charset="-122"/>
              </a:rPr>
              <a:t>void mytool2_print(char *</a:t>
            </a:r>
            <a:r>
              <a:rPr lang="en-US" altLang="zh-CN" sz="2400" dirty="0" err="1">
                <a:ea typeface="宋体" charset="-122"/>
              </a:rPr>
              <a:t>print_str</a:t>
            </a:r>
            <a:r>
              <a:rPr lang="en-US" altLang="zh-CN" sz="2400" dirty="0">
                <a:ea typeface="宋体" charset="-122"/>
              </a:rPr>
              <a:t>) </a:t>
            </a:r>
          </a:p>
          <a:p>
            <a:pPr marL="342900" indent="-342900" eaLnBrk="1" hangingPunct="1">
              <a:buFont typeface="Arial" charset="0"/>
              <a:buNone/>
            </a:pPr>
            <a:r>
              <a:rPr lang="en-US" altLang="zh-CN" sz="2400" dirty="0">
                <a:ea typeface="宋体" charset="-122"/>
              </a:rPr>
              <a:t>{ </a:t>
            </a:r>
          </a:p>
          <a:p>
            <a:pPr marL="342900" indent="-342900" eaLnBrk="1" hangingPunct="1">
              <a:buFont typeface="Arial" charset="0"/>
              <a:buNone/>
            </a:pPr>
            <a:r>
              <a:rPr lang="en-US" altLang="zh-CN" sz="2400" dirty="0" err="1">
                <a:ea typeface="宋体" charset="-122"/>
              </a:rPr>
              <a:t>printf</a:t>
            </a:r>
            <a:r>
              <a:rPr lang="en-US" altLang="zh-CN" sz="2400" dirty="0">
                <a:ea typeface="宋体" charset="-122"/>
              </a:rPr>
              <a:t>("This is mytool2 print %s\n",</a:t>
            </a:r>
            <a:r>
              <a:rPr lang="en-US" altLang="zh-CN" sz="2400" dirty="0" err="1">
                <a:ea typeface="宋体" charset="-122"/>
              </a:rPr>
              <a:t>print_str</a:t>
            </a:r>
            <a:r>
              <a:rPr lang="en-US" altLang="zh-CN" sz="2400" dirty="0">
                <a:ea typeface="宋体" charset="-122"/>
              </a:rPr>
              <a:t>); </a:t>
            </a:r>
          </a:p>
          <a:p>
            <a:pPr marL="342900" indent="-342900" eaLnBrk="1" hangingPunct="1">
              <a:buFont typeface="Arial" charset="0"/>
              <a:buNone/>
            </a:pPr>
            <a:r>
              <a:rPr lang="en-US" altLang="zh-CN" sz="2400" dirty="0">
                <a:ea typeface="宋体" charset="-122"/>
              </a:rPr>
              <a:t>} </a:t>
            </a:r>
          </a:p>
        </p:txBody>
      </p:sp>
      <p:sp>
        <p:nvSpPr>
          <p:cNvPr id="28676" name="Rectangle 2"/>
          <p:cNvSpPr txBox="1"/>
          <p:nvPr/>
        </p:nvSpPr>
        <p:spPr>
          <a:xfrm>
            <a:off x="323850" y="0"/>
            <a:ext cx="8561388" cy="1219200"/>
          </a:xfrm>
          <a:prstGeom prst="rect">
            <a:avLst/>
          </a:prstGeom>
          <a:noFill/>
          <a:ln w="9525">
            <a:noFill/>
          </a:ln>
        </p:spPr>
        <p:txBody>
          <a:bodyPr anchor="ctr"/>
          <a:lstStyle/>
          <a:p>
            <a:pPr algn="ctr" eaLnBrk="1" hangingPunct="1">
              <a:buFont typeface="Arial" panose="020B0604020202020204" pitchFamily="34" charset="0"/>
              <a:buNone/>
              <a:defRPr/>
            </a:pP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Tree>
    <p:extLst>
      <p:ext uri="{BB962C8B-B14F-4D97-AF65-F5344CB8AC3E}">
        <p14:creationId xmlns:p14="http://schemas.microsoft.com/office/powerpoint/2010/main" val="74477656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30723" name="Text Box 4"/>
          <p:cNvSpPr txBox="1">
            <a:spLocks noChangeArrowheads="1"/>
          </p:cNvSpPr>
          <p:nvPr/>
        </p:nvSpPr>
        <p:spPr bwMode="auto">
          <a:xfrm>
            <a:off x="539750" y="1262063"/>
            <a:ext cx="813593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Clr>
                <a:schemeClr val="bg2"/>
              </a:buClr>
              <a:buFont typeface="Wingdings" pitchFamily="2" charset="2"/>
              <a:buNone/>
            </a:pPr>
            <a:r>
              <a:rPr lang="en-US" altLang="zh-CN" sz="2400" dirty="0">
                <a:ea typeface="宋体" charset="-122"/>
              </a:rPr>
              <a:t>/*mytool1.h*/</a:t>
            </a:r>
          </a:p>
          <a:p>
            <a:pPr eaLnBrk="1" hangingPunct="1">
              <a:buFont typeface="Arial" charset="0"/>
              <a:buNone/>
            </a:pPr>
            <a:r>
              <a:rPr lang="en-US" altLang="zh-CN" sz="2400" dirty="0">
                <a:ea typeface="宋体" charset="-122"/>
              </a:rPr>
              <a:t>#</a:t>
            </a:r>
            <a:r>
              <a:rPr lang="en-US" altLang="zh-CN" sz="2400" dirty="0" err="1">
                <a:ea typeface="宋体" charset="-122"/>
              </a:rPr>
              <a:t>ifndef</a:t>
            </a:r>
            <a:r>
              <a:rPr lang="en-US" altLang="zh-CN" sz="2400" dirty="0">
                <a:ea typeface="宋体" charset="-122"/>
              </a:rPr>
              <a:t>  _MYTOOL_1_H </a:t>
            </a:r>
          </a:p>
          <a:p>
            <a:pPr eaLnBrk="1" hangingPunct="1">
              <a:buFont typeface="Arial" charset="0"/>
              <a:buNone/>
            </a:pPr>
            <a:r>
              <a:rPr lang="en-US" altLang="zh-CN" sz="2400" dirty="0">
                <a:ea typeface="宋体" charset="-122"/>
              </a:rPr>
              <a:t>#define  _MYTOOL_1_H </a:t>
            </a:r>
          </a:p>
          <a:p>
            <a:pPr eaLnBrk="1" hangingPunct="1">
              <a:buFont typeface="Arial" charset="0"/>
              <a:buNone/>
            </a:pPr>
            <a:endParaRPr lang="en-US" altLang="zh-CN" sz="2400" dirty="0">
              <a:ea typeface="宋体" charset="-122"/>
            </a:endParaRPr>
          </a:p>
          <a:p>
            <a:pPr eaLnBrk="1" hangingPunct="1">
              <a:buFont typeface="Arial" charset="0"/>
              <a:buNone/>
            </a:pPr>
            <a:r>
              <a:rPr lang="en-US" altLang="zh-CN" sz="2400" dirty="0">
                <a:ea typeface="宋体" charset="-122"/>
              </a:rPr>
              <a:t>void mytool1_print(char *</a:t>
            </a:r>
            <a:r>
              <a:rPr lang="en-US" altLang="zh-CN" sz="2400" dirty="0" err="1">
                <a:ea typeface="宋体" charset="-122"/>
              </a:rPr>
              <a:t>print_str</a:t>
            </a:r>
            <a:r>
              <a:rPr lang="en-US" altLang="zh-CN" sz="2400" dirty="0">
                <a:ea typeface="宋体" charset="-122"/>
              </a:rPr>
              <a:t>); </a:t>
            </a:r>
          </a:p>
          <a:p>
            <a:pPr eaLnBrk="1" hangingPunct="1">
              <a:buFont typeface="Arial" charset="0"/>
              <a:buNone/>
            </a:pPr>
            <a:r>
              <a:rPr lang="en-US" altLang="zh-CN" sz="2400" dirty="0" smtClean="0">
                <a:ea typeface="宋体" charset="-122"/>
              </a:rPr>
              <a:t>#</a:t>
            </a:r>
            <a:r>
              <a:rPr lang="en-US" altLang="zh-CN" sz="2400" dirty="0" err="1">
                <a:ea typeface="宋体" charset="-122"/>
              </a:rPr>
              <a:t>endif</a:t>
            </a:r>
            <a:r>
              <a:rPr lang="en-US" altLang="zh-CN" sz="2400" dirty="0">
                <a:ea typeface="宋体" charset="-122"/>
              </a:rPr>
              <a:t> </a:t>
            </a:r>
            <a:endParaRPr lang="en-US" altLang="zh-CN" sz="2400" dirty="0" smtClean="0">
              <a:ea typeface="宋体" charset="-122"/>
            </a:endParaRPr>
          </a:p>
          <a:p>
            <a:pPr eaLnBrk="1" hangingPunct="1">
              <a:buFont typeface="Arial" charset="0"/>
              <a:buNone/>
            </a:pPr>
            <a:endParaRPr lang="en-US" altLang="zh-CN" sz="2400" dirty="0">
              <a:ea typeface="宋体" charset="-122"/>
            </a:endParaRPr>
          </a:p>
          <a:p>
            <a:pPr eaLnBrk="1" hangingPunct="1">
              <a:buFont typeface="Arial" charset="0"/>
              <a:buNone/>
            </a:pPr>
            <a:r>
              <a:rPr lang="en-US" altLang="zh-CN" sz="2400" dirty="0">
                <a:ea typeface="宋体" charset="-122"/>
              </a:rPr>
              <a:t>/*mytool2.h*/</a:t>
            </a:r>
          </a:p>
          <a:p>
            <a:pPr eaLnBrk="1" hangingPunct="1">
              <a:buFont typeface="Arial" charset="0"/>
              <a:buNone/>
            </a:pPr>
            <a:r>
              <a:rPr lang="en-US" altLang="zh-CN" sz="2400" dirty="0">
                <a:ea typeface="宋体" charset="-122"/>
              </a:rPr>
              <a:t>#</a:t>
            </a:r>
            <a:r>
              <a:rPr lang="en-US" altLang="zh-CN" sz="2400" dirty="0" err="1">
                <a:ea typeface="宋体" charset="-122"/>
              </a:rPr>
              <a:t>ifndef</a:t>
            </a:r>
            <a:r>
              <a:rPr lang="en-US" altLang="zh-CN" sz="2400" dirty="0">
                <a:ea typeface="宋体" charset="-122"/>
              </a:rPr>
              <a:t> _MYTOOL_2_H </a:t>
            </a:r>
          </a:p>
          <a:p>
            <a:pPr eaLnBrk="1" hangingPunct="1">
              <a:buFont typeface="Arial" charset="0"/>
              <a:buNone/>
            </a:pPr>
            <a:r>
              <a:rPr lang="en-US" altLang="zh-CN" sz="2400" dirty="0">
                <a:ea typeface="宋体" charset="-122"/>
              </a:rPr>
              <a:t>#define _MYTOOL_2_H </a:t>
            </a:r>
          </a:p>
          <a:p>
            <a:pPr eaLnBrk="1" hangingPunct="1">
              <a:buFont typeface="Arial" charset="0"/>
              <a:buNone/>
            </a:pPr>
            <a:endParaRPr lang="en-US" altLang="zh-CN" sz="2400" dirty="0">
              <a:ea typeface="宋体" charset="-122"/>
            </a:endParaRPr>
          </a:p>
          <a:p>
            <a:pPr eaLnBrk="1" hangingPunct="1">
              <a:buFont typeface="Arial" charset="0"/>
              <a:buNone/>
            </a:pPr>
            <a:r>
              <a:rPr lang="en-US" altLang="zh-CN" sz="2400" dirty="0">
                <a:ea typeface="宋体" charset="-122"/>
              </a:rPr>
              <a:t>void mytool2_print(char *</a:t>
            </a:r>
            <a:r>
              <a:rPr lang="en-US" altLang="zh-CN" sz="2400" dirty="0" err="1">
                <a:ea typeface="宋体" charset="-122"/>
              </a:rPr>
              <a:t>print_str</a:t>
            </a:r>
            <a:r>
              <a:rPr lang="en-US" altLang="zh-CN" sz="2400" dirty="0">
                <a:ea typeface="宋体" charset="-122"/>
              </a:rPr>
              <a:t>); </a:t>
            </a:r>
          </a:p>
          <a:p>
            <a:pPr eaLnBrk="1" hangingPunct="1">
              <a:buFont typeface="Arial" charset="0"/>
              <a:buNone/>
            </a:pPr>
            <a:endParaRPr lang="en-US" altLang="zh-CN" sz="2400" dirty="0">
              <a:ea typeface="宋体" charset="-122"/>
            </a:endParaRPr>
          </a:p>
          <a:p>
            <a:pPr eaLnBrk="1" hangingPunct="1">
              <a:buFont typeface="Arial" charset="0"/>
              <a:buNone/>
            </a:pPr>
            <a:r>
              <a:rPr lang="en-US" altLang="zh-CN" sz="2400" dirty="0">
                <a:ea typeface="宋体" charset="-122"/>
              </a:rPr>
              <a:t>#</a:t>
            </a:r>
            <a:r>
              <a:rPr lang="en-US" altLang="zh-CN" sz="2400" dirty="0" err="1">
                <a:ea typeface="宋体" charset="-122"/>
              </a:rPr>
              <a:t>endif</a:t>
            </a:r>
            <a:r>
              <a:rPr lang="en-US" altLang="zh-CN" sz="2400" dirty="0">
                <a:ea typeface="宋体" charset="-122"/>
              </a:rPr>
              <a:t> </a:t>
            </a:r>
          </a:p>
        </p:txBody>
      </p:sp>
    </p:spTree>
    <p:extLst>
      <p:ext uri="{BB962C8B-B14F-4D97-AF65-F5344CB8AC3E}">
        <p14:creationId xmlns:p14="http://schemas.microsoft.com/office/powerpoint/2010/main" val="324524827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31747" name="Text Box 4"/>
          <p:cNvSpPr txBox="1">
            <a:spLocks noChangeArrowheads="1"/>
          </p:cNvSpPr>
          <p:nvPr/>
        </p:nvSpPr>
        <p:spPr bwMode="auto">
          <a:xfrm>
            <a:off x="611188" y="10525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Clr>
                <a:schemeClr val="bg2"/>
              </a:buClr>
              <a:buFont typeface="Wingdings" pitchFamily="2" charset="2"/>
              <a:buNone/>
            </a:pPr>
            <a:r>
              <a:rPr lang="en-US" altLang="zh-CN" sz="2800" dirty="0">
                <a:ea typeface="宋体" charset="-122"/>
              </a:rPr>
              <a:t>#</a:t>
            </a:r>
            <a:r>
              <a:rPr lang="en-US" altLang="zh-CN" sz="2800" dirty="0" err="1">
                <a:ea typeface="宋体" charset="-122"/>
              </a:rPr>
              <a:t>makefile</a:t>
            </a:r>
            <a:r>
              <a:rPr lang="zh-CN" altLang="en-US" sz="2800" dirty="0">
                <a:ea typeface="宋体" charset="-122"/>
              </a:rPr>
              <a:t>文件</a:t>
            </a:r>
          </a:p>
          <a:p>
            <a:pPr eaLnBrk="1" hangingPunct="1">
              <a:buFont typeface="Arial" charset="0"/>
              <a:buNone/>
            </a:pPr>
            <a:r>
              <a:rPr lang="en-US" altLang="zh-CN" sz="2800" b="1" dirty="0" err="1">
                <a:latin typeface="宋体" charset="-122"/>
                <a:ea typeface="宋体" charset="-122"/>
              </a:rPr>
              <a:t>main:main.o</a:t>
            </a:r>
            <a:r>
              <a:rPr lang="en-US" altLang="zh-CN" sz="2800" b="1" dirty="0">
                <a:latin typeface="宋体" charset="-122"/>
                <a:ea typeface="宋体" charset="-122"/>
              </a:rPr>
              <a:t> mytool1.o mytool2.o </a:t>
            </a:r>
          </a:p>
          <a:p>
            <a:pPr eaLnBrk="1" hangingPunct="1">
              <a:buFont typeface="Arial" charset="0"/>
              <a:buNone/>
            </a:pPr>
            <a:r>
              <a:rPr lang="en-US" altLang="zh-CN" sz="2800" b="1" dirty="0">
                <a:latin typeface="宋体" charset="-122"/>
                <a:ea typeface="宋体" charset="-122"/>
              </a:rPr>
              <a:t>	</a:t>
            </a:r>
            <a:r>
              <a:rPr lang="en-US" altLang="zh-CN" sz="2800" b="1" dirty="0" err="1">
                <a:latin typeface="宋体" charset="-122"/>
                <a:ea typeface="宋体" charset="-122"/>
              </a:rPr>
              <a:t>gcc</a:t>
            </a:r>
            <a:r>
              <a:rPr lang="en-US" altLang="zh-CN" sz="2800" b="1" dirty="0">
                <a:latin typeface="宋体" charset="-122"/>
                <a:ea typeface="宋体" charset="-122"/>
              </a:rPr>
              <a:t> -o main </a:t>
            </a:r>
            <a:r>
              <a:rPr lang="en-US" altLang="zh-CN" sz="2800" b="1" dirty="0" err="1">
                <a:latin typeface="宋体" charset="-122"/>
                <a:ea typeface="宋体" charset="-122"/>
              </a:rPr>
              <a:t>main.o</a:t>
            </a:r>
            <a:r>
              <a:rPr lang="en-US" altLang="zh-CN" sz="2800" b="1" dirty="0">
                <a:latin typeface="宋体" charset="-122"/>
                <a:ea typeface="宋体" charset="-122"/>
              </a:rPr>
              <a:t> mytool1.o mytool2.o </a:t>
            </a:r>
          </a:p>
          <a:p>
            <a:pPr eaLnBrk="1" hangingPunct="1">
              <a:buFont typeface="Arial" charset="0"/>
              <a:buNone/>
            </a:pPr>
            <a:r>
              <a:rPr lang="en-US" altLang="zh-CN" sz="2800" b="1" dirty="0" err="1">
                <a:latin typeface="宋体" charset="-122"/>
                <a:ea typeface="宋体" charset="-122"/>
              </a:rPr>
              <a:t>main.o:main.c</a:t>
            </a:r>
            <a:r>
              <a:rPr lang="en-US" altLang="zh-CN" sz="2800" b="1" dirty="0">
                <a:latin typeface="宋体" charset="-122"/>
                <a:ea typeface="宋体" charset="-122"/>
              </a:rPr>
              <a:t> mytool1.h mytool2.h </a:t>
            </a:r>
          </a:p>
          <a:p>
            <a:pPr eaLnBrk="1" hangingPunct="1">
              <a:buFont typeface="Arial" charset="0"/>
              <a:buNone/>
            </a:pPr>
            <a:r>
              <a:rPr lang="en-US" altLang="zh-CN" sz="2800" b="1" dirty="0">
                <a:latin typeface="宋体" charset="-122"/>
                <a:ea typeface="宋体" charset="-122"/>
              </a:rPr>
              <a:t>	</a:t>
            </a:r>
            <a:r>
              <a:rPr lang="en-US" altLang="zh-CN" sz="2800" b="1" dirty="0" err="1">
                <a:latin typeface="宋体" charset="-122"/>
                <a:ea typeface="宋体" charset="-122"/>
              </a:rPr>
              <a:t>gcc</a:t>
            </a:r>
            <a:r>
              <a:rPr lang="en-US" altLang="zh-CN" sz="2800" b="1" dirty="0">
                <a:latin typeface="宋体" charset="-122"/>
                <a:ea typeface="宋体" charset="-122"/>
              </a:rPr>
              <a:t> -c </a:t>
            </a:r>
            <a:r>
              <a:rPr lang="en-US" altLang="zh-CN" sz="2800" b="1" dirty="0" err="1">
                <a:latin typeface="宋体" charset="-122"/>
                <a:ea typeface="宋体" charset="-122"/>
              </a:rPr>
              <a:t>main.c</a:t>
            </a:r>
            <a:r>
              <a:rPr lang="en-US" altLang="zh-CN" sz="2800" b="1" dirty="0">
                <a:latin typeface="宋体" charset="-122"/>
                <a:ea typeface="宋体" charset="-122"/>
              </a:rPr>
              <a:t> </a:t>
            </a:r>
          </a:p>
          <a:p>
            <a:pPr eaLnBrk="1" hangingPunct="1">
              <a:buFont typeface="Arial" charset="0"/>
              <a:buNone/>
            </a:pPr>
            <a:r>
              <a:rPr lang="en-US" altLang="zh-CN" sz="2800" b="1" dirty="0">
                <a:latin typeface="宋体" charset="-122"/>
                <a:ea typeface="宋体" charset="-122"/>
              </a:rPr>
              <a:t>mytool1.o:mytool1.c mytool1.h </a:t>
            </a:r>
          </a:p>
          <a:p>
            <a:pPr eaLnBrk="1" hangingPunct="1">
              <a:buFont typeface="Arial" charset="0"/>
              <a:buNone/>
            </a:pPr>
            <a:r>
              <a:rPr lang="en-US" altLang="zh-CN" sz="2800" b="1" dirty="0">
                <a:latin typeface="宋体" charset="-122"/>
                <a:ea typeface="宋体" charset="-122"/>
              </a:rPr>
              <a:t>	</a:t>
            </a:r>
            <a:r>
              <a:rPr lang="en-US" altLang="zh-CN" sz="2800" b="1" dirty="0" err="1">
                <a:latin typeface="宋体" charset="-122"/>
                <a:ea typeface="宋体" charset="-122"/>
              </a:rPr>
              <a:t>gcc</a:t>
            </a:r>
            <a:r>
              <a:rPr lang="en-US" altLang="zh-CN" sz="2800" b="1" dirty="0">
                <a:latin typeface="宋体" charset="-122"/>
                <a:ea typeface="宋体" charset="-122"/>
              </a:rPr>
              <a:t> -c mytool1.c </a:t>
            </a:r>
          </a:p>
          <a:p>
            <a:pPr eaLnBrk="1" hangingPunct="1">
              <a:buFont typeface="Arial" charset="0"/>
              <a:buNone/>
            </a:pPr>
            <a:r>
              <a:rPr lang="en-US" altLang="zh-CN" sz="2800" b="1" dirty="0">
                <a:latin typeface="宋体" charset="-122"/>
                <a:ea typeface="宋体" charset="-122"/>
              </a:rPr>
              <a:t>mytool2.o:mytool2.c mytool2.h </a:t>
            </a:r>
          </a:p>
          <a:p>
            <a:pPr eaLnBrk="1" hangingPunct="1">
              <a:buFont typeface="Arial" charset="0"/>
              <a:buNone/>
            </a:pPr>
            <a:r>
              <a:rPr lang="en-US" altLang="zh-CN" sz="2800" b="1" dirty="0">
                <a:latin typeface="宋体" charset="-122"/>
                <a:ea typeface="宋体" charset="-122"/>
              </a:rPr>
              <a:t>	</a:t>
            </a:r>
            <a:r>
              <a:rPr lang="en-US" altLang="zh-CN" sz="2800" b="1" dirty="0" err="1">
                <a:latin typeface="宋体" charset="-122"/>
                <a:ea typeface="宋体" charset="-122"/>
              </a:rPr>
              <a:t>gcc</a:t>
            </a:r>
            <a:r>
              <a:rPr lang="en-US" altLang="zh-CN" sz="2800" b="1" dirty="0">
                <a:latin typeface="宋体" charset="-122"/>
                <a:ea typeface="宋体" charset="-122"/>
              </a:rPr>
              <a:t> -c mytool2.c</a:t>
            </a:r>
          </a:p>
        </p:txBody>
      </p:sp>
      <p:sp>
        <p:nvSpPr>
          <p:cNvPr id="30724" name="Rectangle 2"/>
          <p:cNvSpPr txBox="1"/>
          <p:nvPr/>
        </p:nvSpPr>
        <p:spPr>
          <a:xfrm>
            <a:off x="323850" y="0"/>
            <a:ext cx="8561388" cy="1219200"/>
          </a:xfrm>
          <a:prstGeom prst="rect">
            <a:avLst/>
          </a:prstGeom>
          <a:noFill/>
          <a:ln w="9525">
            <a:noFill/>
          </a:ln>
        </p:spPr>
        <p:txBody>
          <a:bodyPr anchor="ctr"/>
          <a:lstStyle/>
          <a:p>
            <a:pPr algn="ctr" eaLnBrk="1" hangingPunct="1">
              <a:buFont typeface="Arial" panose="020B0604020202020204" pitchFamily="34" charset="0"/>
              <a:buNone/>
              <a:defRPr/>
            </a:pP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
        <p:nvSpPr>
          <p:cNvPr id="31749" name="Text Box 4"/>
          <p:cNvSpPr txBox="1">
            <a:spLocks noChangeArrowheads="1"/>
          </p:cNvSpPr>
          <p:nvPr/>
        </p:nvSpPr>
        <p:spPr bwMode="auto">
          <a:xfrm>
            <a:off x="323850" y="4946650"/>
            <a:ext cx="845978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Clr>
                <a:schemeClr val="bg2"/>
              </a:buClr>
              <a:buFont typeface="Wingdings" pitchFamily="2" charset="2"/>
              <a:buNone/>
            </a:pPr>
            <a:r>
              <a:rPr lang="zh-CN" altLang="en-US" sz="2000" dirty="0">
                <a:ea typeface="宋体" charset="-122"/>
              </a:rPr>
              <a:t>将前述所有文件放到同一个文件夹中，执行</a:t>
            </a:r>
            <a:r>
              <a:rPr lang="en-US" altLang="zh-CN" sz="2000" b="1" dirty="0">
                <a:solidFill>
                  <a:srgbClr val="00B050"/>
                </a:solidFill>
                <a:ea typeface="宋体" charset="-122"/>
              </a:rPr>
              <a:t>make</a:t>
            </a:r>
            <a:r>
              <a:rPr lang="zh-CN" altLang="en-US" sz="2000" dirty="0">
                <a:ea typeface="宋体" charset="-122"/>
              </a:rPr>
              <a:t>命令，则生成可执行文件</a:t>
            </a:r>
            <a:r>
              <a:rPr lang="en-US" altLang="zh-CN" sz="2000" dirty="0">
                <a:ea typeface="宋体" charset="-122"/>
              </a:rPr>
              <a:t>main</a:t>
            </a:r>
            <a:r>
              <a:rPr lang="zh-CN" altLang="en-US" sz="2000" dirty="0">
                <a:ea typeface="宋体" charset="-122"/>
              </a:rPr>
              <a:t>。</a:t>
            </a:r>
          </a:p>
          <a:p>
            <a:pPr eaLnBrk="1" hangingPunct="1">
              <a:spcBef>
                <a:spcPct val="50000"/>
              </a:spcBef>
              <a:buClr>
                <a:schemeClr val="bg2"/>
              </a:buClr>
              <a:buFont typeface="Wingdings" pitchFamily="2" charset="2"/>
              <a:buNone/>
            </a:pPr>
            <a:r>
              <a:rPr lang="en-US" altLang="zh-CN" sz="2000" dirty="0">
                <a:solidFill>
                  <a:srgbClr val="00B050"/>
                </a:solidFill>
                <a:ea typeface="宋体" charset="-122"/>
              </a:rPr>
              <a:t>$make         </a:t>
            </a:r>
            <a:r>
              <a:rPr lang="zh-CN" altLang="en-US" sz="2000" dirty="0">
                <a:solidFill>
                  <a:srgbClr val="002060"/>
                </a:solidFill>
                <a:ea typeface="宋体" charset="-122"/>
              </a:rPr>
              <a:t>执行</a:t>
            </a:r>
            <a:r>
              <a:rPr lang="en-US" altLang="zh-CN" sz="2000" dirty="0" err="1">
                <a:ea typeface="宋体" charset="-122"/>
              </a:rPr>
              <a:t>makefile</a:t>
            </a:r>
            <a:r>
              <a:rPr lang="zh-CN" altLang="en-US" sz="2000" dirty="0">
                <a:ea typeface="宋体" charset="-122"/>
              </a:rPr>
              <a:t>文件</a:t>
            </a:r>
            <a:endParaRPr lang="zh-CN" altLang="en-US" sz="2000" dirty="0">
              <a:solidFill>
                <a:srgbClr val="00B050"/>
              </a:solidFill>
              <a:ea typeface="宋体" charset="-122"/>
            </a:endParaRPr>
          </a:p>
          <a:p>
            <a:pPr eaLnBrk="1" hangingPunct="1">
              <a:spcBef>
                <a:spcPct val="50000"/>
              </a:spcBef>
              <a:buClr>
                <a:schemeClr val="bg2"/>
              </a:buClr>
              <a:buFont typeface="Wingdings" pitchFamily="2" charset="2"/>
              <a:buNone/>
            </a:pPr>
            <a:r>
              <a:rPr lang="en-US" altLang="zh-CN" sz="2000" dirty="0">
                <a:solidFill>
                  <a:srgbClr val="00B050"/>
                </a:solidFill>
                <a:ea typeface="宋体" charset="-122"/>
              </a:rPr>
              <a:t>$./main        </a:t>
            </a:r>
            <a:r>
              <a:rPr lang="zh-CN" altLang="en-US" sz="2000" dirty="0">
                <a:ea typeface="宋体" charset="-122"/>
              </a:rPr>
              <a:t>运行</a:t>
            </a:r>
            <a:r>
              <a:rPr lang="en-US" altLang="zh-CN" sz="2000" dirty="0">
                <a:ea typeface="宋体" charset="-122"/>
              </a:rPr>
              <a:t>main</a:t>
            </a:r>
            <a:r>
              <a:rPr lang="zh-CN" altLang="en-US" sz="2000" dirty="0">
                <a:ea typeface="宋体" charset="-122"/>
              </a:rPr>
              <a:t>程序</a:t>
            </a:r>
            <a:endParaRPr lang="zh-CN" altLang="en-US" sz="2000" dirty="0">
              <a:latin typeface="宋体" charset="-122"/>
              <a:ea typeface="宋体" charset="-122"/>
            </a:endParaRPr>
          </a:p>
        </p:txBody>
      </p:sp>
    </p:spTree>
    <p:extLst>
      <p:ext uri="{BB962C8B-B14F-4D97-AF65-F5344CB8AC3E}">
        <p14:creationId xmlns:p14="http://schemas.microsoft.com/office/powerpoint/2010/main" val="7712680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p:txBody>
          <a:bodyPr/>
          <a:lstStyle/>
          <a:p>
            <a:pPr eaLnBrk="1" hangingPunct="1"/>
            <a:r>
              <a:rPr lang="zh-CN" altLang="en-US" smtClean="0"/>
              <a:t>Makefile简单的练习</a:t>
            </a:r>
          </a:p>
        </p:txBody>
      </p:sp>
      <p:sp>
        <p:nvSpPr>
          <p:cNvPr id="10242" name="Rectangle 3"/>
          <p:cNvSpPr>
            <a:spLocks noGrp="1" noChangeArrowheads="1"/>
          </p:cNvSpPr>
          <p:nvPr>
            <p:ph type="body" idx="4294967295"/>
          </p:nvPr>
        </p:nvSpPr>
        <p:spPr>
          <a:xfrm>
            <a:off x="457200" y="1052736"/>
            <a:ext cx="8229600" cy="5073427"/>
          </a:xfrm>
        </p:spPr>
        <p:txBody>
          <a:bodyPr/>
          <a:lstStyle/>
          <a:p>
            <a:pPr eaLnBrk="1" hangingPunct="1"/>
            <a:r>
              <a:rPr lang="zh-CN" altLang="en-US" sz="1800" dirty="0" smtClean="0"/>
              <a:t>有三个源程序</a:t>
            </a:r>
          </a:p>
          <a:p>
            <a:pPr eaLnBrk="1" hangingPunct="1"/>
            <a:r>
              <a:rPr lang="zh-CN" altLang="en-US" sz="2800" dirty="0" smtClean="0"/>
              <a:t>程序fun1.c : </a:t>
            </a:r>
          </a:p>
          <a:p>
            <a:pPr eaLnBrk="1" hangingPunct="1"/>
            <a:endParaRPr lang="zh-CN" altLang="en-US" dirty="0" smtClean="0"/>
          </a:p>
          <a:p>
            <a:pPr eaLnBrk="1" hangingPunct="1"/>
            <a:r>
              <a:rPr lang="zh-CN" altLang="en-US" sz="2800" dirty="0" smtClean="0"/>
              <a:t>程序fun2.c :</a:t>
            </a:r>
          </a:p>
          <a:p>
            <a:pPr eaLnBrk="1" hangingPunct="1"/>
            <a:endParaRPr lang="zh-CN" altLang="en-US" dirty="0" smtClean="0"/>
          </a:p>
          <a:p>
            <a:pPr eaLnBrk="1" hangingPunct="1"/>
            <a:r>
              <a:rPr lang="zh-CN" altLang="en-US" sz="2800" dirty="0" smtClean="0"/>
              <a:t>程序main.c: </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43529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102223"/>
            <a:ext cx="4400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29" y="4292600"/>
            <a:ext cx="3167062"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p:cNvSpPr txBox="1">
            <a:spLocks noChangeArrowheads="1"/>
          </p:cNvSpPr>
          <p:nvPr/>
        </p:nvSpPr>
        <p:spPr bwMode="auto">
          <a:xfrm>
            <a:off x="4892477" y="2708920"/>
            <a:ext cx="43926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000" dirty="0"/>
              <a:t>使用gcc编译出应用程序test:</a:t>
            </a:r>
          </a:p>
          <a:p>
            <a:endParaRPr lang="zh-CN" altLang="en-US" sz="2000" dirty="0"/>
          </a:p>
          <a:p>
            <a:r>
              <a:rPr lang="zh-CN" altLang="en-US" sz="2000" dirty="0"/>
              <a:t>#gcc fun1.c fun2.c main.c -o test</a:t>
            </a:r>
          </a:p>
          <a:p>
            <a:endParaRPr lang="zh-CN" altLang="en-US" sz="2000" dirty="0"/>
          </a:p>
          <a:p>
            <a:r>
              <a:rPr lang="zh-CN" altLang="en-US" sz="2000" dirty="0"/>
              <a:t>接下来，我们使用Makefile来写一个脚本。</a:t>
            </a:r>
          </a:p>
        </p:txBody>
      </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604" y="4869160"/>
            <a:ext cx="6204367" cy="110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345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p:txBody>
          <a:bodyPr/>
          <a:lstStyle/>
          <a:p>
            <a:pPr eaLnBrk="1" hangingPunct="1"/>
            <a:r>
              <a:rPr lang="zh-CN" altLang="en-US" dirty="0" smtClean="0"/>
              <a:t>Makefile中的变量</a:t>
            </a:r>
          </a:p>
        </p:txBody>
      </p:sp>
      <p:sp>
        <p:nvSpPr>
          <p:cNvPr id="11266" name="Text Box 3"/>
          <p:cNvSpPr txBox="1">
            <a:spLocks noChangeArrowheads="1"/>
          </p:cNvSpPr>
          <p:nvPr/>
        </p:nvSpPr>
        <p:spPr bwMode="auto">
          <a:xfrm>
            <a:off x="468313" y="1125538"/>
            <a:ext cx="8280400" cy="2862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dirty="0"/>
              <a:t>#sample makefile script</a:t>
            </a:r>
          </a:p>
          <a:p>
            <a:pPr>
              <a:spcBef>
                <a:spcPct val="50000"/>
              </a:spcBef>
            </a:pPr>
            <a:r>
              <a:rPr lang="zh-CN" altLang="en-US" dirty="0"/>
              <a:t>CC=gcc</a:t>
            </a:r>
          </a:p>
          <a:p>
            <a:pPr>
              <a:spcBef>
                <a:spcPct val="50000"/>
              </a:spcBef>
            </a:pPr>
            <a:r>
              <a:rPr lang="zh-CN" altLang="en-US" dirty="0"/>
              <a:t>SRCS=fun1.c fun2.c main.c</a:t>
            </a:r>
          </a:p>
          <a:p>
            <a:pPr>
              <a:spcBef>
                <a:spcPct val="50000"/>
              </a:spcBef>
            </a:pPr>
            <a:r>
              <a:rPr lang="zh-CN" altLang="en-US" dirty="0"/>
              <a:t>EXEC=test</a:t>
            </a:r>
          </a:p>
          <a:p>
            <a:pPr>
              <a:spcBef>
                <a:spcPct val="50000"/>
              </a:spcBef>
            </a:pPr>
            <a:endParaRPr lang="zh-CN" altLang="en-US" dirty="0"/>
          </a:p>
          <a:p>
            <a:pPr>
              <a:spcBef>
                <a:spcPct val="50000"/>
              </a:spcBef>
            </a:pPr>
            <a:r>
              <a:rPr lang="zh-CN" altLang="en-US" dirty="0"/>
              <a:t>all:</a:t>
            </a:r>
          </a:p>
          <a:p>
            <a:pPr>
              <a:spcBef>
                <a:spcPct val="50000"/>
              </a:spcBef>
            </a:pPr>
            <a:r>
              <a:rPr lang="zh-CN" altLang="en-US" dirty="0"/>
              <a:t>       $(CC) $(SRCS) -o $(EXEC)</a:t>
            </a:r>
          </a:p>
        </p:txBody>
      </p:sp>
      <p:sp>
        <p:nvSpPr>
          <p:cNvPr id="11267" name="Text Box 4"/>
          <p:cNvSpPr txBox="1">
            <a:spLocks noChangeArrowheads="1"/>
          </p:cNvSpPr>
          <p:nvPr/>
        </p:nvSpPr>
        <p:spPr bwMode="auto">
          <a:xfrm>
            <a:off x="395288" y="4076700"/>
            <a:ext cx="705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a:t>编写完后，保存，在当前目录下执行make命令，生成可执行程序test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31" y="4443413"/>
            <a:ext cx="832412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88347" y="6093296"/>
            <a:ext cx="4660250" cy="369332"/>
          </a:xfrm>
          <a:prstGeom prst="rect">
            <a:avLst/>
          </a:prstGeom>
        </p:spPr>
        <p:txBody>
          <a:bodyPr wrap="none">
            <a:spAutoFit/>
          </a:bodyPr>
          <a:lstStyle/>
          <a:p>
            <a:r>
              <a:rPr lang="zh-CN" altLang="en-US" dirty="0" smtClean="0">
                <a:solidFill>
                  <a:srgbClr val="FF0000"/>
                </a:solidFill>
              </a:rPr>
              <a:t>注意： </a:t>
            </a:r>
            <a:r>
              <a:rPr lang="en-US" altLang="zh-CN" dirty="0" err="1" smtClean="0">
                <a:solidFill>
                  <a:srgbClr val="FF0000"/>
                </a:solidFill>
              </a:rPr>
              <a:t>makefile</a:t>
            </a:r>
            <a:r>
              <a:rPr lang="zh-CN" altLang="en-US" dirty="0">
                <a:solidFill>
                  <a:srgbClr val="FF0000"/>
                </a:solidFill>
              </a:rPr>
              <a:t>的命令行，开头必须用</a:t>
            </a:r>
            <a:r>
              <a:rPr lang="en-US" altLang="zh-CN" dirty="0">
                <a:solidFill>
                  <a:srgbClr val="FF0000"/>
                </a:solidFill>
              </a:rPr>
              <a:t>tab</a:t>
            </a:r>
            <a:r>
              <a:rPr lang="zh-CN" altLang="en-US" dirty="0">
                <a:solidFill>
                  <a:srgbClr val="FF0000"/>
                </a:solidFill>
              </a:rPr>
              <a:t>键</a:t>
            </a:r>
          </a:p>
        </p:txBody>
      </p:sp>
    </p:spTree>
    <p:extLst>
      <p:ext uri="{BB962C8B-B14F-4D97-AF65-F5344CB8AC3E}">
        <p14:creationId xmlns:p14="http://schemas.microsoft.com/office/powerpoint/2010/main" val="117029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33795" name="Text Box 4"/>
          <p:cNvSpPr txBox="1">
            <a:spLocks noChangeArrowheads="1"/>
          </p:cNvSpPr>
          <p:nvPr/>
        </p:nvSpPr>
        <p:spPr bwMode="auto">
          <a:xfrm>
            <a:off x="395536" y="1196975"/>
            <a:ext cx="813727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lnSpc>
                <a:spcPct val="150000"/>
              </a:lnSpc>
              <a:buFont typeface="Arial" charset="0"/>
              <a:buNone/>
            </a:pPr>
            <a:r>
              <a:rPr lang="en-US" altLang="zh-CN" sz="2000" dirty="0" smtClean="0">
                <a:ea typeface="宋体" charset="-122"/>
                <a:cs typeface="Arial" charset="0"/>
              </a:rPr>
              <a:t>1</a:t>
            </a:r>
            <a:r>
              <a:rPr lang="en-US" altLang="zh-CN" sz="2000" dirty="0">
                <a:ea typeface="宋体" charset="-122"/>
                <a:cs typeface="Arial" charset="0"/>
              </a:rPr>
              <a:t>. make</a:t>
            </a:r>
            <a:r>
              <a:rPr lang="zh-CN" altLang="en-US" sz="2000" dirty="0">
                <a:ea typeface="宋体" charset="-122"/>
                <a:cs typeface="Arial" charset="0"/>
              </a:rPr>
              <a:t>会在当前目录下找名字为“</a:t>
            </a:r>
            <a:r>
              <a:rPr lang="en-US" altLang="zh-CN" sz="2000" dirty="0" err="1">
                <a:ea typeface="宋体" charset="-122"/>
                <a:cs typeface="Arial" charset="0"/>
              </a:rPr>
              <a:t>makefile</a:t>
            </a:r>
            <a:r>
              <a:rPr lang="en-US" altLang="zh-CN" sz="2000" dirty="0">
                <a:ea typeface="宋体" charset="-122"/>
                <a:cs typeface="Arial" charset="0"/>
              </a:rPr>
              <a:t>”</a:t>
            </a:r>
            <a:r>
              <a:rPr lang="zh-CN" altLang="en-US" sz="2000" dirty="0">
                <a:ea typeface="宋体" charset="-122"/>
                <a:cs typeface="Arial" charset="0"/>
              </a:rPr>
              <a:t>的文件</a:t>
            </a:r>
          </a:p>
          <a:p>
            <a:pPr eaLnBrk="1" hangingPunct="1">
              <a:lnSpc>
                <a:spcPct val="150000"/>
              </a:lnSpc>
              <a:buFont typeface="Arial" charset="0"/>
              <a:buNone/>
            </a:pPr>
            <a:r>
              <a:rPr lang="en-US" altLang="zh-CN" sz="2000" dirty="0">
                <a:ea typeface="宋体" charset="-122"/>
                <a:cs typeface="Arial" charset="0"/>
              </a:rPr>
              <a:t>2.</a:t>
            </a:r>
            <a:r>
              <a:rPr lang="zh-CN" altLang="en-US" sz="2000" dirty="0">
                <a:ea typeface="宋体" charset="-122"/>
                <a:cs typeface="Arial" charset="0"/>
              </a:rPr>
              <a:t>如果找到，它会找文件中的第一个目标文件（如</a:t>
            </a:r>
            <a:r>
              <a:rPr lang="en-US" altLang="zh-CN" sz="2000" dirty="0">
                <a:ea typeface="宋体" charset="-122"/>
                <a:cs typeface="Arial" charset="0"/>
              </a:rPr>
              <a:t>main</a:t>
            </a:r>
            <a:r>
              <a:rPr lang="zh-CN" altLang="en-US" sz="2000" dirty="0">
                <a:ea typeface="宋体" charset="-122"/>
                <a:cs typeface="Arial" charset="0"/>
              </a:rPr>
              <a:t>），并把这个文件做为最终的目标文件。</a:t>
            </a:r>
            <a:r>
              <a:rPr lang="zh-CN" altLang="en-US" sz="1600" dirty="0">
                <a:ea typeface="宋体" charset="-122"/>
                <a:cs typeface="Arial" charset="0"/>
              </a:rPr>
              <a:t> </a:t>
            </a:r>
          </a:p>
          <a:p>
            <a:pPr eaLnBrk="1" hangingPunct="1">
              <a:lnSpc>
                <a:spcPct val="150000"/>
              </a:lnSpc>
              <a:buFont typeface="Arial" charset="0"/>
              <a:buNone/>
            </a:pPr>
            <a:r>
              <a:rPr lang="en-US" altLang="zh-CN" sz="2000" dirty="0">
                <a:ea typeface="宋体" charset="-122"/>
                <a:cs typeface="Arial" charset="0"/>
              </a:rPr>
              <a:t>3. </a:t>
            </a:r>
            <a:r>
              <a:rPr lang="zh-CN" altLang="en-US" sz="2000" dirty="0">
                <a:ea typeface="宋体" charset="-122"/>
                <a:cs typeface="Arial" charset="0"/>
              </a:rPr>
              <a:t>如果目标文件不存在，或者目标所依赖的文件的修改时间比目标文件新，</a:t>
            </a:r>
            <a:r>
              <a:rPr lang="en-US" altLang="zh-CN" sz="2000" dirty="0">
                <a:ea typeface="宋体" charset="-122"/>
                <a:cs typeface="Arial" charset="0"/>
              </a:rPr>
              <a:t>make</a:t>
            </a:r>
            <a:r>
              <a:rPr lang="zh-CN" altLang="en-US" sz="2000" dirty="0">
                <a:ea typeface="宋体" charset="-122"/>
                <a:cs typeface="Arial" charset="0"/>
              </a:rPr>
              <a:t>就会执行后面所定义的规则来生成目标文件。</a:t>
            </a:r>
          </a:p>
          <a:p>
            <a:pPr eaLnBrk="1" hangingPunct="1">
              <a:lnSpc>
                <a:spcPct val="150000"/>
              </a:lnSpc>
              <a:buFont typeface="Arial" charset="0"/>
              <a:buNone/>
            </a:pPr>
            <a:r>
              <a:rPr lang="en-US" altLang="zh-CN" sz="2000" dirty="0">
                <a:ea typeface="宋体" charset="-122"/>
                <a:cs typeface="Arial" charset="0"/>
              </a:rPr>
              <a:t>4. </a:t>
            </a:r>
            <a:r>
              <a:rPr lang="zh-CN" altLang="en-US" sz="2000" dirty="0">
                <a:ea typeface="宋体" charset="-122"/>
                <a:cs typeface="Arial" charset="0"/>
              </a:rPr>
              <a:t>如果目标和目标依赖的文件都存在，且修改时间最新，则根据依赖文件的依赖关系和文件修改时间决定是否按规则生成依赖文件，以此类推。</a:t>
            </a:r>
          </a:p>
          <a:p>
            <a:pPr eaLnBrk="1" hangingPunct="1">
              <a:lnSpc>
                <a:spcPct val="150000"/>
              </a:lnSpc>
              <a:buFont typeface="Arial" charset="0"/>
              <a:buNone/>
            </a:pPr>
            <a:r>
              <a:rPr lang="en-US" altLang="zh-CN" sz="2000" dirty="0">
                <a:ea typeface="宋体" charset="-122"/>
                <a:cs typeface="Arial" charset="0"/>
              </a:rPr>
              <a:t>5. </a:t>
            </a:r>
            <a:r>
              <a:rPr lang="zh-CN" altLang="en-US" sz="2000" dirty="0">
                <a:ea typeface="宋体" charset="-122"/>
                <a:cs typeface="Arial" charset="0"/>
              </a:rPr>
              <a:t>如果所有文件都找到，</a:t>
            </a:r>
            <a:r>
              <a:rPr lang="en-US" altLang="zh-CN" sz="2000" dirty="0">
                <a:ea typeface="宋体" charset="-122"/>
                <a:cs typeface="Arial" charset="0"/>
              </a:rPr>
              <a:t>make</a:t>
            </a:r>
            <a:r>
              <a:rPr lang="zh-CN" altLang="en-US" sz="2000" dirty="0">
                <a:ea typeface="宋体" charset="-122"/>
                <a:cs typeface="Arial" charset="0"/>
              </a:rPr>
              <a:t>先生成中间依赖文件（例如</a:t>
            </a:r>
            <a:r>
              <a:rPr lang="en-US" altLang="zh-CN" sz="2000" dirty="0">
                <a:ea typeface="宋体" charset="-122"/>
                <a:cs typeface="Arial" charset="0"/>
              </a:rPr>
              <a:t>.o</a:t>
            </a:r>
            <a:r>
              <a:rPr lang="zh-CN" altLang="en-US" sz="2000" dirty="0">
                <a:ea typeface="宋体" charset="-122"/>
                <a:cs typeface="Arial" charset="0"/>
              </a:rPr>
              <a:t>文件），再用依赖文件生成最终的目标文件。</a:t>
            </a:r>
          </a:p>
          <a:p>
            <a:pPr eaLnBrk="1" hangingPunct="1">
              <a:lnSpc>
                <a:spcPct val="150000"/>
              </a:lnSpc>
              <a:buFont typeface="Arial" charset="0"/>
              <a:buNone/>
            </a:pPr>
            <a:endParaRPr lang="zh-CN" altLang="en-US" sz="2000" dirty="0">
              <a:ea typeface="宋体" charset="-122"/>
              <a:cs typeface="Arial" charset="0"/>
            </a:endParaRPr>
          </a:p>
        </p:txBody>
      </p:sp>
      <p:sp>
        <p:nvSpPr>
          <p:cNvPr id="32773" name="Rectangle 2"/>
          <p:cNvSpPr txBox="1"/>
          <p:nvPr/>
        </p:nvSpPr>
        <p:spPr>
          <a:xfrm>
            <a:off x="323850" y="0"/>
            <a:ext cx="8561388" cy="1219200"/>
          </a:xfrm>
          <a:prstGeom prst="rect">
            <a:avLst/>
          </a:prstGeom>
          <a:noFill/>
          <a:ln w="9525">
            <a:noFill/>
          </a:ln>
        </p:spPr>
        <p:txBody>
          <a:bodyPr anchor="ctr"/>
          <a:lstStyle/>
          <a:p>
            <a:pPr>
              <a:spcBef>
                <a:spcPct val="10000"/>
              </a:spcBef>
              <a:buClr>
                <a:srgbClr val="00B050"/>
              </a:buClr>
            </a:pPr>
            <a:r>
              <a:rPr lang="en-US" altLang="zh-CN" sz="3200" dirty="0">
                <a:solidFill>
                  <a:schemeClr val="bg1"/>
                </a:solidFill>
                <a:ea typeface="宋体" charset="-122"/>
                <a:cs typeface="Arial" charset="0"/>
              </a:rPr>
              <a:t>make</a:t>
            </a:r>
            <a:r>
              <a:rPr lang="zh-CN" altLang="en-US" sz="3200" dirty="0">
                <a:solidFill>
                  <a:schemeClr val="bg1"/>
                </a:solidFill>
                <a:ea typeface="宋体" charset="-122"/>
                <a:cs typeface="Arial" charset="0"/>
              </a:rPr>
              <a:t>的工作过程</a:t>
            </a:r>
          </a:p>
        </p:txBody>
      </p:sp>
    </p:spTree>
    <p:extLst>
      <p:ext uri="{BB962C8B-B14F-4D97-AF65-F5344CB8AC3E}">
        <p14:creationId xmlns:p14="http://schemas.microsoft.com/office/powerpoint/2010/main" val="22429971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pPr eaLnBrk="1" hangingPunct="1"/>
            <a:r>
              <a:rPr lang="zh-CN" altLang="en-US" smtClean="0">
                <a:ea typeface="宋体" charset="-122"/>
              </a:rPr>
              <a:t>LINUX下C编程概述</a:t>
            </a:r>
          </a:p>
        </p:txBody>
      </p:sp>
      <p:sp>
        <p:nvSpPr>
          <p:cNvPr id="6148" name="Text Box 111"/>
          <p:cNvSpPr txBox="1">
            <a:spLocks noChangeArrowheads="1"/>
          </p:cNvSpPr>
          <p:nvPr/>
        </p:nvSpPr>
        <p:spPr bwMode="auto">
          <a:xfrm>
            <a:off x="827088" y="1308100"/>
            <a:ext cx="7705725" cy="421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zh-CN" altLang="en-US" b="1" dirty="0">
                <a:ea typeface="宋体" charset="-122"/>
              </a:rPr>
              <a:t>程序安装目录</a:t>
            </a:r>
          </a:p>
          <a:p>
            <a:pPr marL="342900" indent="-342900" eaLnBrk="1" hangingPunct="1">
              <a:spcBef>
                <a:spcPct val="50000"/>
              </a:spcBef>
              <a:buFont typeface="Arial" charset="0"/>
              <a:buNone/>
            </a:pPr>
            <a:r>
              <a:rPr lang="en-US" altLang="zh-CN" sz="2800" dirty="0">
                <a:ea typeface="宋体" charset="-122"/>
              </a:rPr>
              <a:t>	/</a:t>
            </a:r>
            <a:r>
              <a:rPr lang="en-US" altLang="zh-CN" sz="2800" dirty="0" err="1">
                <a:ea typeface="宋体" charset="-122"/>
              </a:rPr>
              <a:t>usr</a:t>
            </a:r>
            <a:r>
              <a:rPr lang="en-US" altLang="zh-CN" sz="2800" dirty="0">
                <a:ea typeface="宋体" charset="-122"/>
              </a:rPr>
              <a:t>/local            /</a:t>
            </a:r>
            <a:r>
              <a:rPr lang="en-US" altLang="zh-CN" sz="2800" dirty="0" err="1">
                <a:ea typeface="宋体" charset="-122"/>
              </a:rPr>
              <a:t>usr</a:t>
            </a:r>
            <a:r>
              <a:rPr lang="en-US" altLang="zh-CN" sz="2800" dirty="0">
                <a:ea typeface="宋体" charset="-122"/>
              </a:rPr>
              <a:t>/bin        /</a:t>
            </a:r>
            <a:r>
              <a:rPr lang="en-US" altLang="zh-CN" sz="2800" dirty="0" err="1">
                <a:ea typeface="宋体" charset="-122"/>
              </a:rPr>
              <a:t>usr</a:t>
            </a:r>
            <a:r>
              <a:rPr lang="en-US" altLang="zh-CN" sz="2800" dirty="0">
                <a:ea typeface="宋体" charset="-122"/>
              </a:rPr>
              <a:t>/local/bin</a:t>
            </a:r>
          </a:p>
          <a:p>
            <a:pPr marL="342900" indent="-342900" eaLnBrk="1" hangingPunct="1">
              <a:spcBef>
                <a:spcPct val="50000"/>
              </a:spcBef>
              <a:buFont typeface="Arial" charset="0"/>
              <a:buNone/>
            </a:pPr>
            <a:endParaRPr lang="en-US" altLang="zh-CN" sz="2800" b="1" dirty="0">
              <a:ea typeface="宋体" charset="-122"/>
            </a:endParaRPr>
          </a:p>
          <a:p>
            <a:pPr marL="342900" indent="-342900" eaLnBrk="1" hangingPunct="1">
              <a:lnSpc>
                <a:spcPct val="80000"/>
              </a:lnSpc>
              <a:spcBef>
                <a:spcPct val="20000"/>
              </a:spcBef>
              <a:buClr>
                <a:schemeClr val="hlink"/>
              </a:buClr>
              <a:buFont typeface="Wingdings" pitchFamily="2" charset="2"/>
              <a:buChar char="v"/>
            </a:pPr>
            <a:r>
              <a:rPr lang="zh-CN" altLang="en-US" b="1" dirty="0">
                <a:ea typeface="宋体" charset="-122"/>
              </a:rPr>
              <a:t>编程语言</a:t>
            </a:r>
          </a:p>
          <a:p>
            <a:pPr marL="342900" indent="-342900" eaLnBrk="1" hangingPunct="1">
              <a:spcBef>
                <a:spcPct val="50000"/>
              </a:spcBef>
              <a:buFont typeface="Arial" charset="0"/>
              <a:buNone/>
            </a:pPr>
            <a:r>
              <a:rPr lang="en-US" altLang="zh-CN" sz="2800" dirty="0">
                <a:ea typeface="宋体" charset="-122"/>
              </a:rPr>
              <a:t>	C             </a:t>
            </a:r>
            <a:r>
              <a:rPr lang="en-US" altLang="zh-CN" sz="2800" dirty="0" err="1">
                <a:ea typeface="宋体" charset="-122"/>
              </a:rPr>
              <a:t>C</a:t>
            </a:r>
            <a:r>
              <a:rPr lang="en-US" altLang="zh-CN" sz="2800" dirty="0">
                <a:ea typeface="宋体" charset="-122"/>
              </a:rPr>
              <a:t>++           Java         JavaScript</a:t>
            </a:r>
          </a:p>
          <a:p>
            <a:pPr marL="342900" indent="-342900" eaLnBrk="1" hangingPunct="1">
              <a:spcBef>
                <a:spcPct val="50000"/>
              </a:spcBef>
              <a:buFont typeface="Arial" charset="0"/>
              <a:buNone/>
            </a:pPr>
            <a:r>
              <a:rPr lang="en-US" altLang="zh-CN" sz="2800" dirty="0">
                <a:ea typeface="宋体" charset="-122"/>
              </a:rPr>
              <a:t>	Perl         Python       PHP          …….</a:t>
            </a:r>
          </a:p>
          <a:p>
            <a:pPr marL="342900" indent="-342900" eaLnBrk="1" hangingPunct="1">
              <a:spcBef>
                <a:spcPct val="50000"/>
              </a:spcBef>
              <a:buFont typeface="Arial" charset="0"/>
              <a:buNone/>
            </a:pPr>
            <a:r>
              <a:rPr lang="en-US" altLang="zh-CN" sz="2800" dirty="0">
                <a:ea typeface="宋体" charset="-122"/>
              </a:rPr>
              <a:t>							</a:t>
            </a:r>
          </a:p>
        </p:txBody>
      </p:sp>
    </p:spTree>
    <p:extLst>
      <p:ext uri="{BB962C8B-B14F-4D97-AF65-F5344CB8AC3E}">
        <p14:creationId xmlns:p14="http://schemas.microsoft.com/office/powerpoint/2010/main" val="1207830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idx="4294967295"/>
          </p:nvPr>
        </p:nvSpPr>
        <p:spPr/>
        <p:txBody>
          <a:bodyPr/>
          <a:lstStyle/>
          <a:p>
            <a:pPr eaLnBrk="1" hangingPunct="1"/>
            <a:r>
              <a:rPr lang="zh-CN" altLang="en-US" smtClean="0"/>
              <a:t>Makefile的组成</a:t>
            </a:r>
          </a:p>
        </p:txBody>
      </p:sp>
      <p:sp>
        <p:nvSpPr>
          <p:cNvPr id="13314" name="Rectangle 3"/>
          <p:cNvSpPr>
            <a:spLocks noGrp="1" noChangeArrowheads="1"/>
          </p:cNvSpPr>
          <p:nvPr>
            <p:ph type="body" idx="4294967295"/>
          </p:nvPr>
        </p:nvSpPr>
        <p:spPr>
          <a:xfrm>
            <a:off x="468313" y="1052513"/>
            <a:ext cx="8207375" cy="5545137"/>
          </a:xfrm>
        </p:spPr>
        <p:txBody>
          <a:bodyPr/>
          <a:lstStyle/>
          <a:p>
            <a:pPr eaLnBrk="1" hangingPunct="1">
              <a:lnSpc>
                <a:spcPct val="150000"/>
              </a:lnSpc>
            </a:pPr>
            <a:r>
              <a:rPr lang="zh-CN" altLang="en-US" sz="2000" b="1" dirty="0" smtClean="0">
                <a:latin typeface="宋体" pitchFamily="2" charset="-122"/>
              </a:rPr>
              <a:t>变量的定义:</a:t>
            </a:r>
            <a:r>
              <a:rPr lang="zh-CN" altLang="en-US" sz="2000" dirty="0" smtClean="0">
                <a:latin typeface="宋体" pitchFamily="2" charset="-122"/>
              </a:rPr>
              <a:t> 在Makefile中可定义一系列的变量，变量一般都是字符串，当Makefile被执行时，其中的变量都会被扩展到相应的引用位置上</a:t>
            </a:r>
          </a:p>
          <a:p>
            <a:pPr eaLnBrk="1" hangingPunct="1">
              <a:lnSpc>
                <a:spcPct val="150000"/>
              </a:lnSpc>
            </a:pPr>
            <a:r>
              <a:rPr lang="zh-CN" altLang="en-US" sz="2000" b="1" dirty="0" smtClean="0">
                <a:latin typeface="宋体" pitchFamily="2" charset="-122"/>
              </a:rPr>
              <a:t>文件指示: </a:t>
            </a:r>
            <a:r>
              <a:rPr lang="zh-CN" altLang="en-US" sz="2000" dirty="0" smtClean="0">
                <a:latin typeface="宋体" pitchFamily="2" charset="-122"/>
              </a:rPr>
              <a:t>包括了三个部分。</a:t>
            </a:r>
          </a:p>
          <a:p>
            <a:pPr lvl="1" eaLnBrk="1" hangingPunct="1">
              <a:lnSpc>
                <a:spcPct val="150000"/>
              </a:lnSpc>
            </a:pPr>
            <a:r>
              <a:rPr lang="zh-CN" altLang="en-US" sz="2000" dirty="0" smtClean="0">
                <a:latin typeface="宋体" pitchFamily="2" charset="-122"/>
              </a:rPr>
              <a:t>在一个Makefile中引用另一个Makefile</a:t>
            </a:r>
          </a:p>
          <a:p>
            <a:pPr lvl="1" eaLnBrk="1" hangingPunct="1">
              <a:lnSpc>
                <a:spcPct val="150000"/>
              </a:lnSpc>
            </a:pPr>
            <a:r>
              <a:rPr lang="zh-CN" altLang="en-US" sz="2000" dirty="0" smtClean="0">
                <a:latin typeface="宋体" pitchFamily="2" charset="-122"/>
              </a:rPr>
              <a:t>根据某些情况指定执行Makefile中的有效部分</a:t>
            </a:r>
          </a:p>
          <a:p>
            <a:pPr lvl="1" eaLnBrk="1" hangingPunct="1">
              <a:lnSpc>
                <a:spcPct val="150000"/>
              </a:lnSpc>
            </a:pPr>
            <a:r>
              <a:rPr lang="zh-CN" altLang="en-US" sz="2000" dirty="0" smtClean="0">
                <a:latin typeface="宋体" pitchFamily="2" charset="-122"/>
              </a:rPr>
              <a:t>定义一个多行的命令。</a:t>
            </a:r>
          </a:p>
          <a:p>
            <a:pPr lvl="1" eaLnBrk="1" hangingPunct="1">
              <a:lnSpc>
                <a:spcPct val="150000"/>
              </a:lnSpc>
            </a:pPr>
            <a:endParaRPr lang="zh-CN" altLang="en-US" sz="2000" dirty="0" smtClean="0">
              <a:latin typeface="宋体" pitchFamily="2" charset="-122"/>
            </a:endParaRPr>
          </a:p>
          <a:p>
            <a:pPr eaLnBrk="1" hangingPunct="1">
              <a:lnSpc>
                <a:spcPct val="150000"/>
              </a:lnSpc>
            </a:pPr>
            <a:r>
              <a:rPr lang="zh-CN" altLang="en-US" sz="2000" b="1" dirty="0" smtClean="0">
                <a:latin typeface="宋体" pitchFamily="2" charset="-122"/>
              </a:rPr>
              <a:t>注释</a:t>
            </a:r>
            <a:r>
              <a:rPr lang="zh-CN" altLang="en-US" sz="2000" dirty="0" smtClean="0">
                <a:latin typeface="宋体" pitchFamily="2" charset="-122"/>
              </a:rPr>
              <a:t>： Makefile注释使用</a:t>
            </a:r>
            <a:r>
              <a:rPr lang="zh-CN" altLang="en-US" sz="2000" dirty="0" smtClean="0"/>
              <a:t>"#"，若Makefile需要用到“#”，则需要做转义“\#”。</a:t>
            </a:r>
          </a:p>
        </p:txBody>
      </p:sp>
    </p:spTree>
    <p:extLst>
      <p:ext uri="{BB962C8B-B14F-4D97-AF65-F5344CB8AC3E}">
        <p14:creationId xmlns:p14="http://schemas.microsoft.com/office/powerpoint/2010/main" val="3401154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p:txBody>
          <a:bodyPr/>
          <a:lstStyle/>
          <a:p>
            <a:pPr eaLnBrk="1" hangingPunct="1"/>
            <a:r>
              <a:rPr lang="zh-CN" altLang="en-US" smtClean="0"/>
              <a:t>Makefile的组成</a:t>
            </a:r>
          </a:p>
        </p:txBody>
      </p:sp>
      <p:sp>
        <p:nvSpPr>
          <p:cNvPr id="14338" name="Text Box 3"/>
          <p:cNvSpPr txBox="1">
            <a:spLocks noChangeArrowheads="1"/>
          </p:cNvSpPr>
          <p:nvPr/>
        </p:nvSpPr>
        <p:spPr bwMode="auto">
          <a:xfrm>
            <a:off x="468313" y="1125538"/>
            <a:ext cx="8280400" cy="3687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a:t>#sample makefile script</a:t>
            </a:r>
          </a:p>
          <a:p>
            <a:pPr>
              <a:spcBef>
                <a:spcPct val="50000"/>
              </a:spcBef>
            </a:pPr>
            <a:r>
              <a:rPr lang="zh-CN" altLang="en-US"/>
              <a:t>include other.make</a:t>
            </a:r>
          </a:p>
          <a:p>
            <a:pPr>
              <a:spcBef>
                <a:spcPct val="50000"/>
              </a:spcBef>
            </a:pPr>
            <a:endParaRPr lang="zh-CN" altLang="en-US"/>
          </a:p>
          <a:p>
            <a:pPr>
              <a:spcBef>
                <a:spcPct val="50000"/>
              </a:spcBef>
            </a:pPr>
            <a:r>
              <a:rPr lang="zh-CN" altLang="en-US"/>
              <a:t>CC=gcc</a:t>
            </a:r>
          </a:p>
          <a:p>
            <a:pPr>
              <a:spcBef>
                <a:spcPct val="50000"/>
              </a:spcBef>
            </a:pPr>
            <a:r>
              <a:rPr lang="zh-CN" altLang="en-US"/>
              <a:t>SRCS=fun1.c fun2.c main.c</a:t>
            </a:r>
          </a:p>
          <a:p>
            <a:pPr>
              <a:spcBef>
                <a:spcPct val="50000"/>
              </a:spcBef>
            </a:pPr>
            <a:r>
              <a:rPr lang="zh-CN" altLang="en-US"/>
              <a:t>EXEC=test</a:t>
            </a:r>
          </a:p>
          <a:p>
            <a:pPr>
              <a:spcBef>
                <a:spcPct val="50000"/>
              </a:spcBef>
            </a:pPr>
            <a:endParaRPr lang="zh-CN" altLang="en-US"/>
          </a:p>
          <a:p>
            <a:pPr>
              <a:spcBef>
                <a:spcPct val="50000"/>
              </a:spcBef>
            </a:pPr>
            <a:r>
              <a:rPr lang="zh-CN" altLang="en-US"/>
              <a:t>all:</a:t>
            </a:r>
          </a:p>
          <a:p>
            <a:pPr>
              <a:spcBef>
                <a:spcPct val="50000"/>
              </a:spcBef>
            </a:pPr>
            <a:r>
              <a:rPr lang="zh-CN" altLang="en-US"/>
              <a:t>       $(CC) $(SRCS) -o $(EXEC) </a:t>
            </a:r>
          </a:p>
        </p:txBody>
      </p:sp>
      <p:sp>
        <p:nvSpPr>
          <p:cNvPr id="14339" name="AutoShape 4"/>
          <p:cNvSpPr>
            <a:spLocks/>
          </p:cNvSpPr>
          <p:nvPr/>
        </p:nvSpPr>
        <p:spPr bwMode="auto">
          <a:xfrm>
            <a:off x="3851275" y="1628775"/>
            <a:ext cx="4679950" cy="358775"/>
          </a:xfrm>
          <a:prstGeom prst="borderCallout1">
            <a:avLst>
              <a:gd name="adj1" fmla="val 31856"/>
              <a:gd name="adj2" fmla="val -1630"/>
              <a:gd name="adj3" fmla="val 41148"/>
              <a:gd name="adj4" fmla="val -1963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1300" dirty="0"/>
              <a:t>文件指示，包含其他文件，其他文件中的变量会被包含进来</a:t>
            </a:r>
          </a:p>
        </p:txBody>
      </p:sp>
      <p:sp>
        <p:nvSpPr>
          <p:cNvPr id="14340" name="AutoShape 5"/>
          <p:cNvSpPr>
            <a:spLocks/>
          </p:cNvSpPr>
          <p:nvPr/>
        </p:nvSpPr>
        <p:spPr bwMode="auto">
          <a:xfrm>
            <a:off x="3851275" y="2349500"/>
            <a:ext cx="4608513" cy="503238"/>
          </a:xfrm>
          <a:prstGeom prst="borderCallout1">
            <a:avLst>
              <a:gd name="adj1" fmla="val 22713"/>
              <a:gd name="adj2" fmla="val -1653"/>
              <a:gd name="adj3" fmla="val 29338"/>
              <a:gd name="adj4" fmla="val -1994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1300" dirty="0"/>
              <a:t>CC，SRCS,EXEC为变量，都是字符串，使用时会完全被替换。</a:t>
            </a:r>
          </a:p>
        </p:txBody>
      </p:sp>
      <p:sp>
        <p:nvSpPr>
          <p:cNvPr id="14341" name="AutoShape 6"/>
          <p:cNvSpPr>
            <a:spLocks/>
          </p:cNvSpPr>
          <p:nvPr/>
        </p:nvSpPr>
        <p:spPr bwMode="auto">
          <a:xfrm>
            <a:off x="3779838" y="3789363"/>
            <a:ext cx="4608512" cy="358775"/>
          </a:xfrm>
          <a:prstGeom prst="borderCallout1">
            <a:avLst>
              <a:gd name="adj1" fmla="val 31856"/>
              <a:gd name="adj2" fmla="val -1653"/>
              <a:gd name="adj3" fmla="val 107079"/>
              <a:gd name="adj4" fmla="val -2414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1400" dirty="0"/>
              <a:t>makefile命令部份，变量在被引用时需要加上$()或者${}</a:t>
            </a:r>
          </a:p>
        </p:txBody>
      </p:sp>
      <p:sp>
        <p:nvSpPr>
          <p:cNvPr id="14342" name="AutoShape 7"/>
          <p:cNvSpPr>
            <a:spLocks/>
          </p:cNvSpPr>
          <p:nvPr/>
        </p:nvSpPr>
        <p:spPr bwMode="auto">
          <a:xfrm>
            <a:off x="3851275" y="1196975"/>
            <a:ext cx="647700" cy="358775"/>
          </a:xfrm>
          <a:prstGeom prst="borderCallout1">
            <a:avLst>
              <a:gd name="adj1" fmla="val 31856"/>
              <a:gd name="adj2" fmla="val -11764"/>
              <a:gd name="adj3" fmla="val 41148"/>
              <a:gd name="adj4" fmla="val -12696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1300"/>
              <a:t>注释 </a:t>
            </a:r>
          </a:p>
        </p:txBody>
      </p:sp>
      <p:sp>
        <p:nvSpPr>
          <p:cNvPr id="14343" name="Text Box 8"/>
          <p:cNvSpPr txBox="1">
            <a:spLocks noChangeArrowheads="1"/>
          </p:cNvSpPr>
          <p:nvPr/>
        </p:nvSpPr>
        <p:spPr bwMode="auto">
          <a:xfrm>
            <a:off x="468313" y="5300663"/>
            <a:ext cx="658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a:t>Makefile与程序或其它脚执行顺序一样，都是自上到下。</a:t>
            </a:r>
          </a:p>
          <a:p>
            <a:r>
              <a:rPr lang="zh-CN" altLang="en-US"/>
              <a:t>引用未定义的变量时，不会出错，但其值为</a:t>
            </a:r>
            <a:r>
              <a:rPr lang="zh-CN" altLang="en-US">
                <a:solidFill>
                  <a:srgbClr val="FF0000"/>
                </a:solidFill>
              </a:rPr>
              <a:t>空</a:t>
            </a:r>
            <a:r>
              <a:rPr lang="zh-CN" altLang="en-US"/>
              <a:t>，即什么都没有。</a:t>
            </a:r>
          </a:p>
        </p:txBody>
      </p:sp>
    </p:spTree>
    <p:extLst>
      <p:ext uri="{BB962C8B-B14F-4D97-AF65-F5344CB8AC3E}">
        <p14:creationId xmlns:p14="http://schemas.microsoft.com/office/powerpoint/2010/main" val="3281126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p:txBody>
          <a:bodyPr/>
          <a:lstStyle/>
          <a:p>
            <a:pPr eaLnBrk="1" hangingPunct="1"/>
            <a:r>
              <a:rPr lang="zh-CN" altLang="en-US" smtClean="0"/>
              <a:t>Makefile的规则（命令）</a:t>
            </a:r>
          </a:p>
        </p:txBody>
      </p:sp>
      <p:sp>
        <p:nvSpPr>
          <p:cNvPr id="15362" name="Rectangle 3"/>
          <p:cNvSpPr>
            <a:spLocks noGrp="1" noChangeArrowheads="1"/>
          </p:cNvSpPr>
          <p:nvPr>
            <p:ph type="body" idx="4294967295"/>
          </p:nvPr>
        </p:nvSpPr>
        <p:spPr>
          <a:xfrm>
            <a:off x="468313" y="1052513"/>
            <a:ext cx="8229600" cy="1368425"/>
          </a:xfrm>
        </p:spPr>
        <p:txBody>
          <a:bodyPr/>
          <a:lstStyle/>
          <a:p>
            <a:pPr eaLnBrk="1" hangingPunct="1">
              <a:lnSpc>
                <a:spcPct val="130000"/>
              </a:lnSpc>
            </a:pPr>
            <a:r>
              <a:rPr lang="zh-CN" altLang="en-US" sz="2000" b="1" smtClean="0">
                <a:latin typeface="宋体" pitchFamily="2" charset="-122"/>
              </a:rPr>
              <a:t>规则</a:t>
            </a:r>
            <a:r>
              <a:rPr lang="zh-CN" altLang="en-US" sz="2000" smtClean="0">
                <a:latin typeface="宋体" pitchFamily="2" charset="-122"/>
              </a:rPr>
              <a:t>解释如何编译文件，make根据依赖关系执行产生或更新目标；规则也说明如何和何时执行动作。有的规则看起来很复杂，但都符合下述模式。</a:t>
            </a:r>
            <a:endParaRPr lang="zh-CN" altLang="en-US" sz="2000" smtClean="0"/>
          </a:p>
        </p:txBody>
      </p:sp>
      <p:sp>
        <p:nvSpPr>
          <p:cNvPr id="15364" name="Text Box 4"/>
          <p:cNvSpPr txBox="1"/>
          <p:nvPr/>
        </p:nvSpPr>
        <p:spPr>
          <a:xfrm>
            <a:off x="684213" y="2420938"/>
            <a:ext cx="7596187" cy="1624012"/>
          </a:xfrm>
          <a:prstGeom prst="rect">
            <a:avLst/>
          </a:prstGeom>
          <a:noFill/>
          <a:ln w="19050" cap="flat" cmpd="sng">
            <a:solidFill>
              <a:schemeClr val="tx1"/>
            </a:solidFill>
            <a:prstDash val="solid"/>
            <a:miter/>
            <a:headEnd type="none" w="med" len="med"/>
            <a:tailEnd type="none" w="med" len="med"/>
          </a:ln>
        </p:spPr>
        <p:txBody>
          <a:bodyPr>
            <a:spAutoFit/>
          </a:bodyPr>
          <a:lstStyle/>
          <a:p>
            <a:pPr>
              <a:spcBef>
                <a:spcPct val="50000"/>
              </a:spcBef>
            </a:pPr>
            <a:r>
              <a:rPr lang="zh-CN" altLang="en-US" noProof="1">
                <a:effectLst>
                  <a:outerShdw blurRad="38100" dist="38100" dir="2700000">
                    <a:srgbClr val="FFFFFF"/>
                  </a:outerShdw>
                </a:effectLst>
                <a:cs typeface="+mn-ea"/>
              </a:rPr>
              <a:t>&lt;target&gt;</a:t>
            </a:r>
            <a:r>
              <a:rPr lang="zh-CN" altLang="en-US" noProof="1">
                <a:cs typeface="+mn-ea"/>
              </a:rPr>
              <a:t>:&lt;</a:t>
            </a:r>
            <a:r>
              <a:rPr lang="zh-CN" altLang="en-US" noProof="1">
                <a:effectLst>
                  <a:outerShdw blurRad="38100" dist="38100" dir="2700000">
                    <a:srgbClr val="FFFFFF"/>
                  </a:outerShdw>
                </a:effectLst>
                <a:cs typeface="+mn-ea"/>
              </a:rPr>
              <a:t>depend&gt;</a:t>
            </a:r>
            <a:endParaRPr lang="zh-CN" altLang="en-US" noProof="1">
              <a:effectLst>
                <a:outerShdw blurRad="38100" dist="38100" dir="2700000">
                  <a:srgbClr val="FFFFFF"/>
                </a:outerShdw>
              </a:effectLst>
            </a:endParaRPr>
          </a:p>
          <a:p>
            <a:pPr>
              <a:spcBef>
                <a:spcPct val="50000"/>
              </a:spcBef>
            </a:pPr>
            <a:r>
              <a:rPr lang="zh-CN" altLang="en-US" noProof="1">
                <a:effectLst>
                  <a:outerShdw blurRad="38100" dist="38100" dir="2700000">
                    <a:srgbClr val="FFFFFF"/>
                  </a:outerShdw>
                </a:effectLst>
                <a:cs typeface="+mn-ea"/>
              </a:rPr>
              <a:t>	command1</a:t>
            </a:r>
            <a:endParaRPr lang="zh-CN" altLang="en-US" noProof="1">
              <a:effectLst>
                <a:outerShdw blurRad="38100" dist="38100" dir="2700000">
                  <a:srgbClr val="FFFFFF"/>
                </a:outerShdw>
              </a:effectLst>
            </a:endParaRPr>
          </a:p>
          <a:p>
            <a:pPr>
              <a:spcBef>
                <a:spcPct val="50000"/>
              </a:spcBef>
            </a:pPr>
            <a:r>
              <a:rPr lang="zh-CN" altLang="en-US" noProof="1">
                <a:effectLst>
                  <a:outerShdw blurRad="38100" dist="38100" dir="2700000">
                    <a:srgbClr val="FFFFFF"/>
                  </a:outerShdw>
                </a:effectLst>
                <a:cs typeface="+mn-ea"/>
              </a:rPr>
              <a:t>	command2</a:t>
            </a:r>
            <a:endParaRPr lang="zh-CN" altLang="en-US" noProof="1">
              <a:effectLst>
                <a:outerShdw blurRad="38100" dist="38100" dir="2700000">
                  <a:srgbClr val="FFFFFF"/>
                </a:outerShdw>
              </a:effectLst>
            </a:endParaRPr>
          </a:p>
          <a:p>
            <a:pPr>
              <a:spcBef>
                <a:spcPct val="50000"/>
              </a:spcBef>
            </a:pPr>
            <a:r>
              <a:rPr lang="zh-CN" altLang="en-US" noProof="1">
                <a:effectLst>
                  <a:outerShdw blurRad="38100" dist="38100" dir="2700000">
                    <a:srgbClr val="FFFFFF"/>
                  </a:outerShdw>
                </a:effectLst>
                <a:cs typeface="+mn-ea"/>
              </a:rPr>
              <a:t>	……</a:t>
            </a:r>
            <a:endParaRPr lang="zh-CN" altLang="en-US" noProof="1">
              <a:effectLst>
                <a:outerShdw blurRad="38100" dist="38100" dir="2700000">
                  <a:srgbClr val="FFFFFF"/>
                </a:outerShdw>
              </a:effectLst>
            </a:endParaRPr>
          </a:p>
        </p:txBody>
      </p:sp>
      <p:sp>
        <p:nvSpPr>
          <p:cNvPr id="15365" name="Rectangle 5"/>
          <p:cNvSpPr/>
          <p:nvPr/>
        </p:nvSpPr>
        <p:spPr>
          <a:xfrm>
            <a:off x="611188" y="4221163"/>
            <a:ext cx="8208962" cy="2520950"/>
          </a:xfrm>
          <a:prstGeom prst="rect">
            <a:avLst/>
          </a:prstGeom>
          <a:noFill/>
          <a:ln w="9525">
            <a:noFill/>
          </a:ln>
        </p:spPr>
        <p:txBody>
          <a:bodyPr/>
          <a:lstStyle/>
          <a:p>
            <a:pPr marL="342900" indent="-342900">
              <a:lnSpc>
                <a:spcPct val="130000"/>
              </a:lnSpc>
              <a:spcBef>
                <a:spcPct val="20000"/>
              </a:spcBef>
              <a:buFont typeface="Wingdings" panose="05000000000000000000" pitchFamily="2" charset="2"/>
              <a:buChar char="Ø"/>
            </a:pPr>
            <a:r>
              <a:rPr lang="zh-CN" altLang="en-US" noProof="1">
                <a:cs typeface="+mn-ea"/>
              </a:rPr>
              <a:t> </a:t>
            </a:r>
            <a:r>
              <a:rPr lang="zh-CN" altLang="en-US" noProof="1">
                <a:solidFill>
                  <a:schemeClr val="hlink"/>
                </a:solidFill>
                <a:cs typeface="+mn-ea"/>
              </a:rPr>
              <a:t>target</a:t>
            </a:r>
            <a:r>
              <a:rPr lang="zh-CN" altLang="en-US" noProof="1">
                <a:latin typeface="宋体" panose="02010600030101010101" pitchFamily="2" charset="-122"/>
                <a:cs typeface="+mn-ea"/>
              </a:rPr>
              <a:t>是一个</a:t>
            </a:r>
            <a:r>
              <a:rPr lang="zh-CN" altLang="en-US" noProof="1" smtClean="0">
                <a:latin typeface="宋体" panose="02010600030101010101" pitchFamily="2" charset="-122"/>
                <a:cs typeface="+mn-ea"/>
              </a:rPr>
              <a:t>目标，</a:t>
            </a:r>
            <a:r>
              <a:rPr lang="zh-CN" altLang="en-US" noProof="1">
                <a:latin typeface="宋体" panose="02010600030101010101" pitchFamily="2" charset="-122"/>
                <a:cs typeface="+mn-ea"/>
              </a:rPr>
              <a:t>可以是可执行文件或.o文件，也可以是执行动作。</a:t>
            </a:r>
            <a:endParaRPr lang="zh-CN" altLang="en-US" noProof="1">
              <a:latin typeface="宋体" panose="02010600030101010101" pitchFamily="2" charset="-122"/>
            </a:endParaRPr>
          </a:p>
          <a:p>
            <a:pPr marL="342900" indent="-342900">
              <a:lnSpc>
                <a:spcPct val="130000"/>
              </a:lnSpc>
              <a:spcBef>
                <a:spcPct val="20000"/>
              </a:spcBef>
              <a:buFont typeface="Wingdings" panose="05000000000000000000" pitchFamily="2" charset="2"/>
              <a:buChar char="Ø"/>
            </a:pPr>
            <a:r>
              <a:rPr lang="zh-CN" altLang="en-US" noProof="1">
                <a:cs typeface="+mn-ea"/>
              </a:rPr>
              <a:t> </a:t>
            </a:r>
            <a:r>
              <a:rPr lang="zh-CN" altLang="en-US" noProof="1">
                <a:solidFill>
                  <a:schemeClr val="hlink"/>
                </a:solidFill>
                <a:cs typeface="+mn-ea"/>
              </a:rPr>
              <a:t>depend</a:t>
            </a:r>
            <a:r>
              <a:rPr lang="zh-CN" altLang="en-US" noProof="1">
                <a:effectLst>
                  <a:outerShdw blurRad="38100" dist="38100" dir="2700000">
                    <a:srgbClr val="FFFFFF"/>
                  </a:outerShdw>
                </a:effectLst>
                <a:cs typeface="+mn-ea"/>
              </a:rPr>
              <a:t>目标的依赖，目标若需要成立，必须有依赖。一个</a:t>
            </a:r>
            <a:r>
              <a:rPr lang="zh-CN" altLang="en-US" noProof="1">
                <a:solidFill>
                  <a:schemeClr val="hlink"/>
                </a:solidFill>
                <a:cs typeface="+mn-ea"/>
              </a:rPr>
              <a:t>target</a:t>
            </a:r>
            <a:r>
              <a:rPr lang="zh-CN" altLang="en-US" noProof="1">
                <a:effectLst>
                  <a:outerShdw blurRad="38100" dist="38100" dir="2700000">
                    <a:srgbClr val="FFFFFF"/>
                  </a:outerShdw>
                </a:effectLst>
                <a:cs typeface="+mn-ea"/>
              </a:rPr>
              <a:t>可以拥有多个</a:t>
            </a:r>
            <a:r>
              <a:rPr lang="zh-CN" altLang="en-US" noProof="1">
                <a:solidFill>
                  <a:schemeClr val="hlink"/>
                </a:solidFill>
                <a:cs typeface="+mn-ea"/>
              </a:rPr>
              <a:t>depend</a:t>
            </a:r>
            <a:r>
              <a:rPr lang="zh-CN" altLang="en-US" noProof="1">
                <a:cs typeface="+mn-ea"/>
              </a:rPr>
              <a:t> </a:t>
            </a:r>
            <a:r>
              <a:rPr lang="zh-CN" altLang="en-US" noProof="1">
                <a:effectLst>
                  <a:outerShdw blurRad="38100" dist="38100" dir="2700000">
                    <a:srgbClr val="FFFFFF"/>
                  </a:outerShdw>
                </a:effectLst>
                <a:cs typeface="+mn-ea"/>
              </a:rPr>
              <a:t>。</a:t>
            </a:r>
            <a:endParaRPr lang="zh-CN" altLang="en-US" noProof="1">
              <a:effectLst>
                <a:outerShdw blurRad="38100" dist="38100" dir="2700000">
                  <a:srgbClr val="FFFFFF"/>
                </a:outerShdw>
              </a:effectLst>
            </a:endParaRPr>
          </a:p>
          <a:p>
            <a:pPr marL="342900" indent="-342900">
              <a:lnSpc>
                <a:spcPct val="130000"/>
              </a:lnSpc>
              <a:spcBef>
                <a:spcPct val="20000"/>
              </a:spcBef>
              <a:buFont typeface="Wingdings" panose="05000000000000000000" pitchFamily="2" charset="2"/>
              <a:buChar char="Ø"/>
            </a:pPr>
            <a:r>
              <a:rPr lang="zh-CN" altLang="en-US" noProof="1">
                <a:cs typeface="+mn-ea"/>
              </a:rPr>
              <a:t> </a:t>
            </a:r>
            <a:r>
              <a:rPr lang="zh-CN" altLang="en-US" noProof="1">
                <a:solidFill>
                  <a:schemeClr val="hlink"/>
                </a:solidFill>
                <a:cs typeface="+mn-ea"/>
              </a:rPr>
              <a:t>command</a:t>
            </a:r>
            <a:r>
              <a:rPr lang="zh-CN" altLang="en-US" noProof="1">
                <a:effectLst>
                  <a:outerShdw blurRad="38100" dist="38100" dir="2700000">
                    <a:srgbClr val="FFFFFF"/>
                  </a:outerShdw>
                </a:effectLst>
                <a:cs typeface="+mn-ea"/>
              </a:rPr>
              <a:t>是</a:t>
            </a:r>
            <a:r>
              <a:rPr lang="zh-CN" altLang="en-US" noProof="1">
                <a:solidFill>
                  <a:schemeClr val="hlink"/>
                </a:solidFill>
                <a:cs typeface="+mn-ea"/>
              </a:rPr>
              <a:t>make</a:t>
            </a:r>
            <a:r>
              <a:rPr lang="zh-CN" altLang="en-US" noProof="1">
                <a:effectLst>
                  <a:outerShdw blurRad="38100" dist="38100" dir="2700000">
                    <a:srgbClr val="FFFFFF"/>
                  </a:outerShdw>
                </a:effectLst>
                <a:cs typeface="+mn-ea"/>
              </a:rPr>
              <a:t>执行动作，一个目标依赖关系中可以包含多个命令，但是每个</a:t>
            </a:r>
            <a:r>
              <a:rPr lang="zh-CN" altLang="en-US" noProof="1">
                <a:solidFill>
                  <a:schemeClr val="hlink"/>
                </a:solidFill>
                <a:cs typeface="+mn-ea"/>
              </a:rPr>
              <a:t>command </a:t>
            </a:r>
            <a:r>
              <a:rPr lang="zh-CN" altLang="en-US" noProof="1">
                <a:effectLst>
                  <a:outerShdw blurRad="38100" dist="38100" dir="2700000">
                    <a:srgbClr val="FFFFFF"/>
                  </a:outerShdw>
                </a:effectLst>
                <a:cs typeface="+mn-ea"/>
              </a:rPr>
              <a:t>前面不能是空格或者其它的字符，只可以一个</a:t>
            </a:r>
            <a:r>
              <a:rPr lang="zh-CN" altLang="en-US" noProof="1">
                <a:solidFill>
                  <a:srgbClr val="FF0000"/>
                </a:solidFill>
                <a:cs typeface="+mn-ea"/>
              </a:rPr>
              <a:t>制表符Tab键</a:t>
            </a:r>
            <a:r>
              <a:rPr lang="zh-CN" altLang="en-US" noProof="1">
                <a:effectLst>
                  <a:outerShdw blurRad="38100" dist="38100" dir="2700000">
                    <a:srgbClr val="FFFFFF"/>
                  </a:outerShdw>
                </a:effectLst>
                <a:cs typeface="+mn-ea"/>
              </a:rPr>
              <a:t>。</a:t>
            </a:r>
            <a:endParaRPr lang="zh-CN" altLang="en-US" noProof="1">
              <a:effectLst>
                <a:outerShdw blurRad="38100" dist="38100" dir="2700000">
                  <a:srgbClr val="FFFFFF"/>
                </a:outerShdw>
              </a:effectLst>
            </a:endParaRPr>
          </a:p>
          <a:p>
            <a:pPr marL="342900" indent="-342900">
              <a:lnSpc>
                <a:spcPct val="130000"/>
              </a:lnSpc>
              <a:spcBef>
                <a:spcPct val="20000"/>
              </a:spcBef>
              <a:buFont typeface="Wingdings" panose="05000000000000000000" pitchFamily="2" charset="2"/>
              <a:buChar char="Ø"/>
            </a:pPr>
            <a:r>
              <a:rPr lang="zh-CN" altLang="en-US" noProof="1">
                <a:cs typeface="+mn-ea"/>
              </a:rPr>
              <a:t> </a:t>
            </a:r>
            <a:r>
              <a:rPr lang="zh-CN" altLang="en-US" noProof="1">
                <a:solidFill>
                  <a:srgbClr val="FF0000"/>
                </a:solidFill>
                <a:cs typeface="+mn-ea"/>
              </a:rPr>
              <a:t>注：</a:t>
            </a:r>
            <a:r>
              <a:rPr lang="zh-CN" altLang="en-US" noProof="1">
                <a:effectLst>
                  <a:outerShdw blurRad="38100" dist="38100" dir="2700000">
                    <a:srgbClr val="FFFFFF"/>
                  </a:outerShdw>
                </a:effectLst>
                <a:cs typeface="+mn-ea"/>
              </a:rPr>
              <a:t>若</a:t>
            </a:r>
            <a:r>
              <a:rPr lang="zh-CN" altLang="en-US" noProof="1">
                <a:solidFill>
                  <a:schemeClr val="hlink"/>
                </a:solidFill>
                <a:cs typeface="+mn-ea"/>
              </a:rPr>
              <a:t>target</a:t>
            </a:r>
            <a:r>
              <a:rPr lang="zh-CN" altLang="en-US" noProof="1">
                <a:effectLst>
                  <a:outerShdw blurRad="38100" dist="38100" dir="2700000">
                    <a:srgbClr val="FFFFFF"/>
                  </a:outerShdw>
                </a:effectLst>
                <a:cs typeface="+mn-ea"/>
              </a:rPr>
              <a:t>缺少</a:t>
            </a:r>
            <a:r>
              <a:rPr lang="zh-CN" altLang="en-US" noProof="1">
                <a:solidFill>
                  <a:schemeClr val="hlink"/>
                </a:solidFill>
                <a:cs typeface="+mn-ea"/>
              </a:rPr>
              <a:t>depend</a:t>
            </a:r>
            <a:r>
              <a:rPr lang="zh-CN" altLang="en-US" noProof="1">
                <a:cs typeface="+mn-ea"/>
              </a:rPr>
              <a:t> </a:t>
            </a:r>
            <a:r>
              <a:rPr lang="zh-CN" altLang="en-US" noProof="1">
                <a:effectLst>
                  <a:outerShdw blurRad="38100" dist="38100" dir="2700000">
                    <a:srgbClr val="FFFFFF"/>
                  </a:outerShdw>
                </a:effectLst>
                <a:cs typeface="+mn-ea"/>
              </a:rPr>
              <a:t>，那么</a:t>
            </a:r>
            <a:r>
              <a:rPr lang="zh-CN" altLang="en-US" noProof="1">
                <a:solidFill>
                  <a:schemeClr val="hlink"/>
                </a:solidFill>
                <a:cs typeface="+mn-ea"/>
              </a:rPr>
              <a:t>command</a:t>
            </a:r>
            <a:r>
              <a:rPr lang="zh-CN" altLang="en-US" noProof="1">
                <a:effectLst>
                  <a:outerShdw blurRad="38100" dist="38100" dir="2700000">
                    <a:srgbClr val="FFFFFF"/>
                  </a:outerShdw>
                </a:effectLst>
                <a:cs typeface="+mn-ea"/>
              </a:rPr>
              <a:t>会直接被执行。</a:t>
            </a:r>
            <a:endParaRPr lang="zh-CN" altLang="en-US" noProof="1">
              <a:effectLst>
                <a:outerShdw blurRad="38100" dist="38100" dir="2700000">
                  <a:srgbClr val="FFFFFF"/>
                </a:outerShdw>
              </a:effectLst>
            </a:endParaRPr>
          </a:p>
        </p:txBody>
      </p:sp>
    </p:spTree>
    <p:extLst>
      <p:ext uri="{BB962C8B-B14F-4D97-AF65-F5344CB8AC3E}">
        <p14:creationId xmlns:p14="http://schemas.microsoft.com/office/powerpoint/2010/main" val="3658590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p:txBody>
          <a:bodyPr/>
          <a:lstStyle/>
          <a:p>
            <a:pPr eaLnBrk="1" hangingPunct="1"/>
            <a:r>
              <a:rPr lang="zh-CN" altLang="en-US" smtClean="0"/>
              <a:t>Makefile的工作原理</a:t>
            </a:r>
          </a:p>
        </p:txBody>
      </p:sp>
      <p:sp>
        <p:nvSpPr>
          <p:cNvPr id="16386" name="Rectangle 3"/>
          <p:cNvSpPr>
            <a:spLocks noGrp="1" noChangeArrowheads="1"/>
          </p:cNvSpPr>
          <p:nvPr>
            <p:ph type="body" idx="4294967295"/>
          </p:nvPr>
        </p:nvSpPr>
        <p:spPr>
          <a:xfrm>
            <a:off x="395536" y="4149080"/>
            <a:ext cx="8207375" cy="3168650"/>
          </a:xfrm>
        </p:spPr>
        <p:txBody>
          <a:bodyPr/>
          <a:lstStyle/>
          <a:p>
            <a:pPr eaLnBrk="1" hangingPunct="1">
              <a:lnSpc>
                <a:spcPct val="130000"/>
              </a:lnSpc>
            </a:pPr>
            <a:r>
              <a:rPr lang="zh-CN" altLang="en-US" sz="1800" dirty="0" smtClean="0">
                <a:latin typeface="宋体" pitchFamily="2" charset="-122"/>
              </a:rPr>
              <a:t>当执行make的时候，make程序从当前目录读入makefile开始处理</a:t>
            </a:r>
          </a:p>
          <a:p>
            <a:pPr eaLnBrk="1" hangingPunct="1">
              <a:lnSpc>
                <a:spcPct val="130000"/>
              </a:lnSpc>
            </a:pPr>
            <a:r>
              <a:rPr lang="zh-CN" altLang="en-US" sz="1800" dirty="0" smtClean="0">
                <a:latin typeface="宋体" pitchFamily="2" charset="-122"/>
              </a:rPr>
              <a:t>上述的makefile中，缺省目标是all，由于目标all缺少depend，所以这个规则中的命令会被直接执行。</a:t>
            </a:r>
          </a:p>
          <a:p>
            <a:pPr eaLnBrk="1" hangingPunct="1">
              <a:lnSpc>
                <a:spcPct val="130000"/>
              </a:lnSpc>
            </a:pPr>
            <a:r>
              <a:rPr lang="zh-CN" altLang="en-US" sz="1800" dirty="0" smtClean="0">
                <a:latin typeface="宋体" pitchFamily="2" charset="-122"/>
              </a:rPr>
              <a:t>在执行make的时候，也可以指定目标执行，如make clean，那么make会直接读入执行目标clean,跳过all。</a:t>
            </a:r>
          </a:p>
          <a:p>
            <a:pPr eaLnBrk="1" hangingPunct="1">
              <a:lnSpc>
                <a:spcPct val="130000"/>
              </a:lnSpc>
            </a:pPr>
            <a:r>
              <a:rPr lang="zh-CN" altLang="en-US" sz="1800" dirty="0" smtClean="0">
                <a:latin typeface="宋体" pitchFamily="2" charset="-122"/>
              </a:rPr>
              <a:t>若执行make all，那么与make 功能相同。</a:t>
            </a:r>
          </a:p>
        </p:txBody>
      </p:sp>
      <p:sp>
        <p:nvSpPr>
          <p:cNvPr id="16387" name="Text Box 4"/>
          <p:cNvSpPr txBox="1">
            <a:spLocks noChangeArrowheads="1"/>
          </p:cNvSpPr>
          <p:nvPr/>
        </p:nvSpPr>
        <p:spPr bwMode="auto">
          <a:xfrm>
            <a:off x="468313" y="1124744"/>
            <a:ext cx="8280400" cy="29238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1600" dirty="0"/>
              <a:t>#sample makefile script</a:t>
            </a:r>
          </a:p>
          <a:p>
            <a:pPr>
              <a:spcBef>
                <a:spcPct val="50000"/>
              </a:spcBef>
            </a:pPr>
            <a:r>
              <a:rPr lang="zh-CN" altLang="en-US" sz="1600" dirty="0"/>
              <a:t>CC=gcc</a:t>
            </a:r>
          </a:p>
          <a:p>
            <a:pPr>
              <a:spcBef>
                <a:spcPct val="50000"/>
              </a:spcBef>
            </a:pPr>
            <a:r>
              <a:rPr lang="zh-CN" altLang="en-US" sz="1600" dirty="0"/>
              <a:t>SRCS=fun1.c fun2.c main.c</a:t>
            </a:r>
          </a:p>
          <a:p>
            <a:pPr>
              <a:spcBef>
                <a:spcPct val="50000"/>
              </a:spcBef>
            </a:pPr>
            <a:r>
              <a:rPr lang="zh-CN" altLang="en-US" sz="1600" dirty="0"/>
              <a:t>EXEC=test</a:t>
            </a:r>
          </a:p>
          <a:p>
            <a:pPr>
              <a:spcBef>
                <a:spcPct val="50000"/>
              </a:spcBef>
            </a:pPr>
            <a:r>
              <a:rPr lang="zh-CN" altLang="en-US" sz="1600" dirty="0"/>
              <a:t>all:</a:t>
            </a:r>
          </a:p>
          <a:p>
            <a:pPr>
              <a:spcBef>
                <a:spcPct val="50000"/>
              </a:spcBef>
            </a:pPr>
            <a:r>
              <a:rPr lang="zh-CN" altLang="en-US" sz="1600" dirty="0"/>
              <a:t>       $(CC) $(SRCS) -o $(EXEC)</a:t>
            </a:r>
          </a:p>
          <a:p>
            <a:pPr>
              <a:spcBef>
                <a:spcPct val="50000"/>
              </a:spcBef>
            </a:pPr>
            <a:r>
              <a:rPr lang="zh-CN" altLang="en-US" sz="1600" dirty="0"/>
              <a:t>clean:</a:t>
            </a:r>
          </a:p>
          <a:p>
            <a:pPr>
              <a:spcBef>
                <a:spcPct val="50000"/>
              </a:spcBef>
            </a:pPr>
            <a:r>
              <a:rPr lang="zh-CN" altLang="en-US" sz="1600" dirty="0"/>
              <a:t>       rm -rf $(EXEC)</a:t>
            </a:r>
          </a:p>
        </p:txBody>
      </p:sp>
    </p:spTree>
    <p:extLst>
      <p:ext uri="{BB962C8B-B14F-4D97-AF65-F5344CB8AC3E}">
        <p14:creationId xmlns:p14="http://schemas.microsoft.com/office/powerpoint/2010/main" val="1698166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p:txBody>
          <a:bodyPr/>
          <a:lstStyle/>
          <a:p>
            <a:pPr eaLnBrk="1" hangingPunct="1"/>
            <a:r>
              <a:rPr lang="zh-CN" altLang="en-US" smtClean="0"/>
              <a:t>Makefile的规则练习</a:t>
            </a:r>
          </a:p>
        </p:txBody>
      </p:sp>
      <p:sp>
        <p:nvSpPr>
          <p:cNvPr id="17410" name="Text Box 3"/>
          <p:cNvSpPr txBox="1">
            <a:spLocks noChangeArrowheads="1"/>
          </p:cNvSpPr>
          <p:nvPr/>
        </p:nvSpPr>
        <p:spPr bwMode="auto">
          <a:xfrm>
            <a:off x="468313" y="1125539"/>
            <a:ext cx="2951559" cy="369331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en-US" altLang="zh-CN" dirty="0"/>
              <a:t>#</a:t>
            </a:r>
            <a:r>
              <a:rPr lang="en-US" altLang="zh-CN" dirty="0" err="1"/>
              <a:t>makefile</a:t>
            </a:r>
            <a:r>
              <a:rPr lang="en-US" altLang="zh-CN" dirty="0"/>
              <a:t> rule example</a:t>
            </a:r>
          </a:p>
          <a:p>
            <a:pPr>
              <a:spcBef>
                <a:spcPct val="50000"/>
              </a:spcBef>
            </a:pPr>
            <a:r>
              <a:rPr lang="en-US" altLang="zh-CN" dirty="0"/>
              <a:t>A:B</a:t>
            </a:r>
          </a:p>
          <a:p>
            <a:pPr>
              <a:spcBef>
                <a:spcPct val="50000"/>
              </a:spcBef>
            </a:pPr>
            <a:r>
              <a:rPr lang="en-US" altLang="zh-CN" dirty="0"/>
              <a:t>        @echo "A"</a:t>
            </a:r>
          </a:p>
          <a:p>
            <a:pPr>
              <a:spcBef>
                <a:spcPct val="50000"/>
              </a:spcBef>
            </a:pPr>
            <a:r>
              <a:rPr lang="en-US" altLang="zh-CN" dirty="0"/>
              <a:t>B:D</a:t>
            </a:r>
          </a:p>
          <a:p>
            <a:pPr>
              <a:spcBef>
                <a:spcPct val="50000"/>
              </a:spcBef>
            </a:pPr>
            <a:r>
              <a:rPr lang="en-US" altLang="zh-CN" dirty="0"/>
              <a:t>        @echo "B"</a:t>
            </a:r>
          </a:p>
          <a:p>
            <a:pPr>
              <a:spcBef>
                <a:spcPct val="50000"/>
              </a:spcBef>
            </a:pPr>
            <a:r>
              <a:rPr lang="en-US" altLang="zh-CN" dirty="0" smtClean="0"/>
              <a:t>D</a:t>
            </a:r>
            <a:r>
              <a:rPr lang="en-US" altLang="zh-CN" dirty="0"/>
              <a:t>:      </a:t>
            </a:r>
          </a:p>
          <a:p>
            <a:pPr>
              <a:spcBef>
                <a:spcPct val="50000"/>
              </a:spcBef>
            </a:pPr>
            <a:r>
              <a:rPr lang="en-US" altLang="zh-CN" dirty="0"/>
              <a:t>        @echo "D"</a:t>
            </a:r>
          </a:p>
          <a:p>
            <a:pPr>
              <a:spcBef>
                <a:spcPct val="50000"/>
              </a:spcBef>
            </a:pPr>
            <a:r>
              <a:rPr lang="en-US" altLang="zh-CN" dirty="0"/>
              <a:t>G:      </a:t>
            </a:r>
          </a:p>
          <a:p>
            <a:pPr>
              <a:spcBef>
                <a:spcPct val="50000"/>
              </a:spcBef>
            </a:pPr>
            <a:r>
              <a:rPr lang="en-US" altLang="zh-CN" dirty="0"/>
              <a:t>        @echo "G"</a:t>
            </a:r>
            <a:endParaRPr lang="zh-CN" altLang="en-US" dirty="0"/>
          </a:p>
        </p:txBody>
      </p:sp>
      <p:sp>
        <p:nvSpPr>
          <p:cNvPr id="17411" name="Text Box 4"/>
          <p:cNvSpPr txBox="1">
            <a:spLocks noChangeArrowheads="1"/>
          </p:cNvSpPr>
          <p:nvPr/>
        </p:nvSpPr>
        <p:spPr bwMode="auto">
          <a:xfrm>
            <a:off x="539552" y="4941168"/>
            <a:ext cx="655820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dirty="0"/>
              <a:t>分别执行make、make B、make G。 查看结果，并分析结果</a:t>
            </a:r>
            <a:r>
              <a:rPr lang="zh-CN" altLang="en-US" dirty="0" smtClean="0"/>
              <a:t>。</a:t>
            </a:r>
            <a:endParaRPr lang="en-US" altLang="zh-CN" dirty="0" smtClean="0"/>
          </a:p>
          <a:p>
            <a:endParaRPr lang="en-US" altLang="zh-CN" dirty="0" smtClean="0"/>
          </a:p>
          <a:p>
            <a:r>
              <a:rPr lang="zh-CN" altLang="en-US" dirty="0" smtClean="0">
                <a:solidFill>
                  <a:srgbClr val="FF0000"/>
                </a:solidFill>
              </a:rPr>
              <a:t>问题：为什么</a:t>
            </a:r>
            <a:r>
              <a:rPr lang="en-US" altLang="zh-CN" dirty="0" smtClean="0">
                <a:solidFill>
                  <a:srgbClr val="FF0000"/>
                </a:solidFill>
              </a:rPr>
              <a:t>G</a:t>
            </a:r>
            <a:r>
              <a:rPr lang="zh-CN" altLang="en-US" dirty="0" smtClean="0">
                <a:solidFill>
                  <a:srgbClr val="FF0000"/>
                </a:solidFill>
              </a:rPr>
              <a:t>目标没有被执行？</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125539"/>
            <a:ext cx="5436290" cy="259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284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340768"/>
            <a:ext cx="8064896" cy="4247317"/>
          </a:xfrm>
          <a:prstGeom prst="rect">
            <a:avLst/>
          </a:prstGeom>
        </p:spPr>
        <p:txBody>
          <a:bodyPr wrap="square">
            <a:spAutoFit/>
          </a:bodyPr>
          <a:lstStyle/>
          <a:p>
            <a:r>
              <a:rPr lang="zh-CN" altLang="en-US" dirty="0" smtClean="0">
                <a:solidFill>
                  <a:srgbClr val="FF0000"/>
                </a:solidFill>
              </a:rPr>
              <a:t>注意：</a:t>
            </a:r>
            <a:r>
              <a:rPr lang="en-US" altLang="zh-CN" dirty="0" err="1" smtClean="0">
                <a:solidFill>
                  <a:srgbClr val="FF0000"/>
                </a:solidFill>
              </a:rPr>
              <a:t>Makefile</a:t>
            </a:r>
            <a:r>
              <a:rPr lang="zh-CN" altLang="en-US" dirty="0">
                <a:solidFill>
                  <a:srgbClr val="FF0000"/>
                </a:solidFill>
              </a:rPr>
              <a:t>中的第一个目标会被作为其默认</a:t>
            </a:r>
            <a:r>
              <a:rPr lang="zh-CN" altLang="en-US" dirty="0" smtClean="0">
                <a:solidFill>
                  <a:srgbClr val="FF0000"/>
                </a:solidFill>
              </a:rPr>
              <a:t>目标。</a:t>
            </a:r>
            <a:endParaRPr lang="en-US" altLang="zh-CN" dirty="0" smtClean="0">
              <a:solidFill>
                <a:srgbClr val="FF0000"/>
              </a:solidFill>
            </a:endParaRPr>
          </a:p>
          <a:p>
            <a:endParaRPr lang="en-US" altLang="zh-CN" dirty="0" smtClean="0"/>
          </a:p>
          <a:p>
            <a:r>
              <a:rPr lang="zh-CN" altLang="en-US" dirty="0" smtClean="0"/>
              <a:t>修改</a:t>
            </a:r>
            <a:r>
              <a:rPr lang="en-US" altLang="zh-CN" dirty="0" err="1" smtClean="0"/>
              <a:t>makefile</a:t>
            </a:r>
            <a:r>
              <a:rPr lang="zh-CN" altLang="en-US" dirty="0" smtClean="0"/>
              <a:t>：</a:t>
            </a:r>
            <a:endParaRPr lang="en-US" altLang="zh-CN" dirty="0" smtClean="0"/>
          </a:p>
          <a:p>
            <a:endParaRPr lang="en-US" altLang="zh-CN" dirty="0" smtClean="0"/>
          </a:p>
          <a:p>
            <a:r>
              <a:rPr lang="en-US" altLang="zh-CN" dirty="0"/>
              <a:t>A:B</a:t>
            </a:r>
          </a:p>
          <a:p>
            <a:r>
              <a:rPr lang="en-US" altLang="zh-CN" dirty="0"/>
              <a:t>        @echo "A"</a:t>
            </a:r>
          </a:p>
          <a:p>
            <a:r>
              <a:rPr lang="en-US" altLang="zh-CN" dirty="0"/>
              <a:t>B:D</a:t>
            </a:r>
          </a:p>
          <a:p>
            <a:r>
              <a:rPr lang="en-US" altLang="zh-CN" dirty="0"/>
              <a:t>        @echo "B"</a:t>
            </a:r>
          </a:p>
          <a:p>
            <a:r>
              <a:rPr lang="en-US" altLang="zh-CN" dirty="0"/>
              <a:t>D:      </a:t>
            </a:r>
          </a:p>
          <a:p>
            <a:r>
              <a:rPr lang="en-US" altLang="zh-CN" dirty="0"/>
              <a:t>        @echo "D"</a:t>
            </a:r>
          </a:p>
          <a:p>
            <a:r>
              <a:rPr lang="en-US" altLang="zh-CN" dirty="0"/>
              <a:t>G:      </a:t>
            </a:r>
          </a:p>
          <a:p>
            <a:r>
              <a:rPr lang="en-US" altLang="zh-CN" dirty="0"/>
              <a:t>        @echo "G"</a:t>
            </a:r>
          </a:p>
          <a:p>
            <a:endParaRPr lang="en-US" altLang="zh-CN" dirty="0"/>
          </a:p>
          <a:p>
            <a:r>
              <a:rPr lang="en-US" altLang="zh-CN" dirty="0" err="1" smtClean="0">
                <a:solidFill>
                  <a:srgbClr val="FF0000"/>
                </a:solidFill>
              </a:rPr>
              <a:t>all</a:t>
            </a:r>
            <a:r>
              <a:rPr lang="en-US" altLang="zh-CN" dirty="0" err="1" smtClean="0"/>
              <a:t>:A</a:t>
            </a:r>
            <a:r>
              <a:rPr lang="en-US" altLang="zh-CN" dirty="0" smtClean="0"/>
              <a:t> </a:t>
            </a:r>
            <a:r>
              <a:rPr lang="en-US" altLang="zh-CN" dirty="0"/>
              <a:t>G</a:t>
            </a: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84984"/>
            <a:ext cx="6560811" cy="238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67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68313" y="1125539"/>
            <a:ext cx="7920111" cy="224676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spcBef>
                <a:spcPct val="50000"/>
              </a:spcBef>
            </a:pPr>
            <a:r>
              <a:rPr lang="en-US" altLang="zh-CN" sz="2000" dirty="0" err="1" smtClean="0"/>
              <a:t>Makefile</a:t>
            </a:r>
            <a:r>
              <a:rPr lang="zh-CN" altLang="en-US" sz="2000" dirty="0" smtClean="0"/>
              <a:t>中把那些没有任何依赖而只有执行动作的目标称为伪目标（</a:t>
            </a:r>
            <a:r>
              <a:rPr lang="en-US" altLang="zh-CN" sz="2000" dirty="0" smtClean="0"/>
              <a:t>phony  targets</a:t>
            </a:r>
            <a:r>
              <a:rPr lang="zh-CN" altLang="en-US" sz="2000" dirty="0" smtClean="0"/>
              <a:t>）。</a:t>
            </a:r>
            <a:endParaRPr lang="en-US" altLang="zh-CN" sz="2000" dirty="0" smtClean="0"/>
          </a:p>
          <a:p>
            <a:pPr>
              <a:lnSpc>
                <a:spcPct val="150000"/>
              </a:lnSpc>
              <a:spcBef>
                <a:spcPct val="50000"/>
              </a:spcBef>
            </a:pPr>
            <a:endParaRPr lang="en-US" altLang="zh-CN" sz="2000" dirty="0"/>
          </a:p>
          <a:p>
            <a:pPr>
              <a:lnSpc>
                <a:spcPct val="150000"/>
              </a:lnSpc>
              <a:spcBef>
                <a:spcPct val="50000"/>
              </a:spcBef>
            </a:pPr>
            <a:r>
              <a:rPr lang="zh-CN" altLang="en-US" sz="2000" dirty="0" smtClean="0"/>
              <a:t>如上例中的</a:t>
            </a:r>
            <a:r>
              <a:rPr lang="en-US" altLang="zh-CN" sz="2000" dirty="0" smtClean="0"/>
              <a:t>D  G </a:t>
            </a:r>
            <a:r>
              <a:rPr lang="zh-CN" altLang="en-US" sz="2000" dirty="0" smtClean="0"/>
              <a:t>等。</a:t>
            </a:r>
            <a:endParaRPr lang="zh-CN" altLang="en-US" sz="2000" dirty="0"/>
          </a:p>
        </p:txBody>
      </p:sp>
      <p:sp>
        <p:nvSpPr>
          <p:cNvPr id="3" name="TextBox 2"/>
          <p:cNvSpPr txBox="1"/>
          <p:nvPr/>
        </p:nvSpPr>
        <p:spPr>
          <a:xfrm>
            <a:off x="539552" y="260648"/>
            <a:ext cx="2448272" cy="523220"/>
          </a:xfrm>
          <a:prstGeom prst="rect">
            <a:avLst/>
          </a:prstGeom>
          <a:noFill/>
        </p:spPr>
        <p:txBody>
          <a:bodyPr wrap="square" rtlCol="0">
            <a:spAutoFit/>
          </a:bodyPr>
          <a:lstStyle/>
          <a:p>
            <a:r>
              <a:rPr lang="zh-CN" altLang="en-US" sz="2800" dirty="0">
                <a:solidFill>
                  <a:schemeClr val="bg1"/>
                </a:solidFill>
              </a:rPr>
              <a:t>伪目标</a:t>
            </a:r>
          </a:p>
        </p:txBody>
      </p:sp>
    </p:spTree>
    <p:extLst>
      <p:ext uri="{BB962C8B-B14F-4D97-AF65-F5344CB8AC3E}">
        <p14:creationId xmlns:p14="http://schemas.microsoft.com/office/powerpoint/2010/main" val="851775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0648"/>
            <a:ext cx="2448272" cy="523220"/>
          </a:xfrm>
          <a:prstGeom prst="rect">
            <a:avLst/>
          </a:prstGeom>
          <a:noFill/>
        </p:spPr>
        <p:txBody>
          <a:bodyPr wrap="square" rtlCol="0">
            <a:spAutoFit/>
          </a:bodyPr>
          <a:lstStyle/>
          <a:p>
            <a:r>
              <a:rPr lang="zh-CN" altLang="en-US" sz="2800" dirty="0" smtClean="0">
                <a:solidFill>
                  <a:schemeClr val="bg1"/>
                </a:solidFill>
              </a:rPr>
              <a:t>变量</a:t>
            </a:r>
            <a:endParaRPr lang="zh-CN" altLang="en-US" sz="2800" dirty="0">
              <a:solidFill>
                <a:schemeClr val="bg1"/>
              </a:solidFill>
            </a:endParaRPr>
          </a:p>
        </p:txBody>
      </p:sp>
      <p:sp>
        <p:nvSpPr>
          <p:cNvPr id="3" name="Text Box 3"/>
          <p:cNvSpPr txBox="1">
            <a:spLocks noChangeArrowheads="1"/>
          </p:cNvSpPr>
          <p:nvPr/>
        </p:nvSpPr>
        <p:spPr bwMode="auto">
          <a:xfrm>
            <a:off x="468313" y="1125539"/>
            <a:ext cx="7920111" cy="5493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spcBef>
                <a:spcPct val="50000"/>
              </a:spcBef>
            </a:pPr>
            <a:r>
              <a:rPr lang="en-US" altLang="zh-CN" dirty="0" err="1" smtClean="0"/>
              <a:t>Makefile</a:t>
            </a:r>
            <a:r>
              <a:rPr lang="zh-CN" altLang="en-US" dirty="0" smtClean="0"/>
              <a:t>中存在系统默认的自动化变量。</a:t>
            </a:r>
            <a:endParaRPr lang="en-US" altLang="zh-CN" dirty="0" smtClean="0"/>
          </a:p>
          <a:p>
            <a:pPr>
              <a:lnSpc>
                <a:spcPct val="150000"/>
              </a:lnSpc>
              <a:spcBef>
                <a:spcPct val="50000"/>
              </a:spcBef>
            </a:pPr>
            <a:r>
              <a:rPr lang="en-US" altLang="zh-CN" dirty="0" smtClean="0"/>
              <a:t>$^	</a:t>
            </a:r>
            <a:r>
              <a:rPr lang="zh-CN" altLang="en-US" dirty="0" smtClean="0"/>
              <a:t>代表所有依赖文件</a:t>
            </a:r>
            <a:endParaRPr lang="en-US" altLang="zh-CN" dirty="0" smtClean="0"/>
          </a:p>
          <a:p>
            <a:pPr>
              <a:lnSpc>
                <a:spcPct val="150000"/>
              </a:lnSpc>
              <a:spcBef>
                <a:spcPct val="50000"/>
              </a:spcBef>
            </a:pPr>
            <a:r>
              <a:rPr lang="en-US" altLang="zh-CN" dirty="0" smtClean="0"/>
              <a:t>$@	</a:t>
            </a:r>
            <a:r>
              <a:rPr lang="zh-CN" altLang="en-US" dirty="0" smtClean="0"/>
              <a:t>代表目标</a:t>
            </a:r>
            <a:endParaRPr lang="en-US" altLang="zh-CN" dirty="0" smtClean="0"/>
          </a:p>
          <a:p>
            <a:pPr>
              <a:lnSpc>
                <a:spcPct val="150000"/>
              </a:lnSpc>
              <a:spcBef>
                <a:spcPct val="50000"/>
              </a:spcBef>
            </a:pPr>
            <a:r>
              <a:rPr lang="en-US" altLang="zh-CN" dirty="0" smtClean="0"/>
              <a:t>$&lt;	</a:t>
            </a:r>
            <a:r>
              <a:rPr lang="zh-CN" altLang="en-US" dirty="0" smtClean="0"/>
              <a:t>代表第一个依赖文件</a:t>
            </a:r>
            <a:endParaRPr lang="en-US" altLang="zh-CN" dirty="0" smtClean="0"/>
          </a:p>
          <a:p>
            <a:pPr>
              <a:lnSpc>
                <a:spcPct val="150000"/>
              </a:lnSpc>
              <a:spcBef>
                <a:spcPct val="50000"/>
              </a:spcBef>
            </a:pPr>
            <a:r>
              <a:rPr lang="zh-CN" altLang="en-US" dirty="0" smtClean="0"/>
              <a:t>例：</a:t>
            </a:r>
            <a:endParaRPr lang="en-US" altLang="zh-CN" dirty="0" smtClean="0"/>
          </a:p>
          <a:p>
            <a:pPr>
              <a:lnSpc>
                <a:spcPct val="150000"/>
              </a:lnSpc>
              <a:spcBef>
                <a:spcPct val="50000"/>
              </a:spcBef>
            </a:pPr>
            <a:r>
              <a:rPr lang="en-US" altLang="zh-CN" dirty="0" smtClean="0"/>
              <a:t>hello: 	</a:t>
            </a:r>
            <a:r>
              <a:rPr lang="en-US" altLang="zh-CN" dirty="0" err="1" smtClean="0"/>
              <a:t>main.o</a:t>
            </a:r>
            <a:r>
              <a:rPr lang="en-US" altLang="zh-CN" dirty="0" smtClean="0"/>
              <a:t> 	fun1.o	fun2.o</a:t>
            </a:r>
          </a:p>
          <a:p>
            <a:pPr>
              <a:lnSpc>
                <a:spcPct val="150000"/>
              </a:lnSpc>
              <a:spcBef>
                <a:spcPct val="50000"/>
              </a:spcBef>
            </a:pPr>
            <a:r>
              <a:rPr lang="en-US" altLang="zh-CN" dirty="0"/>
              <a:t>	</a:t>
            </a:r>
            <a:r>
              <a:rPr lang="en-US" altLang="zh-CN" dirty="0" err="1" smtClean="0"/>
              <a:t>gcc</a:t>
            </a:r>
            <a:r>
              <a:rPr lang="en-US" altLang="zh-CN" dirty="0"/>
              <a:t>	</a:t>
            </a:r>
            <a:r>
              <a:rPr lang="en-US" altLang="zh-CN" dirty="0" err="1" smtClean="0"/>
              <a:t>main.o</a:t>
            </a:r>
            <a:r>
              <a:rPr lang="en-US" altLang="zh-CN" dirty="0"/>
              <a:t>	</a:t>
            </a:r>
            <a:r>
              <a:rPr lang="en-US" altLang="zh-CN" dirty="0" smtClean="0"/>
              <a:t>fun1.o	fun2.o	-o	hello</a:t>
            </a:r>
          </a:p>
          <a:p>
            <a:pPr>
              <a:lnSpc>
                <a:spcPct val="150000"/>
              </a:lnSpc>
              <a:spcBef>
                <a:spcPct val="50000"/>
              </a:spcBef>
            </a:pPr>
            <a:r>
              <a:rPr lang="zh-CN" altLang="en-US" dirty="0" smtClean="0"/>
              <a:t>可以写作：</a:t>
            </a:r>
            <a:endParaRPr lang="en-US" altLang="zh-CN" dirty="0" smtClean="0"/>
          </a:p>
          <a:p>
            <a:pPr>
              <a:lnSpc>
                <a:spcPct val="150000"/>
              </a:lnSpc>
              <a:spcBef>
                <a:spcPct val="50000"/>
              </a:spcBef>
            </a:pPr>
            <a:r>
              <a:rPr lang="en-US" altLang="zh-CN" dirty="0" smtClean="0"/>
              <a:t>hello:	</a:t>
            </a:r>
            <a:r>
              <a:rPr lang="en-US" altLang="zh-CN" dirty="0" err="1" smtClean="0"/>
              <a:t>main.o</a:t>
            </a:r>
            <a:r>
              <a:rPr lang="en-US" altLang="zh-CN" dirty="0" smtClean="0"/>
              <a:t>	fun1.o	fun2.o</a:t>
            </a:r>
          </a:p>
          <a:p>
            <a:pPr>
              <a:lnSpc>
                <a:spcPct val="150000"/>
              </a:lnSpc>
              <a:spcBef>
                <a:spcPct val="50000"/>
              </a:spcBef>
            </a:pPr>
            <a:r>
              <a:rPr lang="en-US" altLang="zh-CN" dirty="0"/>
              <a:t>	</a:t>
            </a:r>
            <a:r>
              <a:rPr lang="en-US" altLang="zh-CN" dirty="0" err="1" smtClean="0"/>
              <a:t>gcc</a:t>
            </a:r>
            <a:r>
              <a:rPr lang="en-US" altLang="zh-CN" dirty="0" smtClean="0"/>
              <a:t> $^	-o	$@</a:t>
            </a:r>
          </a:p>
        </p:txBody>
      </p:sp>
    </p:spTree>
    <p:extLst>
      <p:ext uri="{BB962C8B-B14F-4D97-AF65-F5344CB8AC3E}">
        <p14:creationId xmlns:p14="http://schemas.microsoft.com/office/powerpoint/2010/main" val="1473093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68313" y="1125539"/>
            <a:ext cx="7920111" cy="301621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50000"/>
              </a:lnSpc>
              <a:spcBef>
                <a:spcPct val="50000"/>
              </a:spcBef>
            </a:pPr>
            <a:r>
              <a:rPr lang="zh-CN" altLang="en-US" sz="2000" dirty="0" smtClean="0"/>
              <a:t>注释：</a:t>
            </a:r>
            <a:r>
              <a:rPr lang="en-US" altLang="zh-CN" sz="2000" dirty="0" smtClean="0"/>
              <a:t>		#</a:t>
            </a:r>
          </a:p>
          <a:p>
            <a:pPr>
              <a:lnSpc>
                <a:spcPct val="150000"/>
              </a:lnSpc>
              <a:spcBef>
                <a:spcPct val="50000"/>
              </a:spcBef>
            </a:pPr>
            <a:r>
              <a:rPr lang="zh-CN" altLang="en-US" sz="2000" dirty="0" smtClean="0"/>
              <a:t>取消回显：</a:t>
            </a:r>
            <a:r>
              <a:rPr lang="en-US" altLang="zh-CN" sz="2000" dirty="0" smtClean="0"/>
              <a:t>	@</a:t>
            </a:r>
          </a:p>
          <a:p>
            <a:pPr>
              <a:lnSpc>
                <a:spcPct val="150000"/>
              </a:lnSpc>
              <a:spcBef>
                <a:spcPct val="50000"/>
              </a:spcBef>
            </a:pPr>
            <a:r>
              <a:rPr lang="en-US" altLang="zh-CN" sz="2000" dirty="0"/>
              <a:t>hello: 	</a:t>
            </a:r>
            <a:r>
              <a:rPr lang="en-US" altLang="zh-CN" sz="2000" dirty="0" err="1"/>
              <a:t>main.o</a:t>
            </a:r>
            <a:r>
              <a:rPr lang="en-US" altLang="zh-CN" sz="2000" dirty="0"/>
              <a:t> 	fun1.o	fun2.o</a:t>
            </a:r>
          </a:p>
          <a:p>
            <a:pPr>
              <a:lnSpc>
                <a:spcPct val="150000"/>
              </a:lnSpc>
              <a:spcBef>
                <a:spcPct val="50000"/>
              </a:spcBef>
            </a:pPr>
            <a:r>
              <a:rPr lang="en-US" altLang="zh-CN" sz="2000" dirty="0" smtClean="0"/>
              <a:t>	</a:t>
            </a:r>
            <a:r>
              <a:rPr lang="en-US" altLang="zh-CN" sz="2000" dirty="0" smtClean="0">
                <a:solidFill>
                  <a:srgbClr val="FF0000"/>
                </a:solidFill>
              </a:rPr>
              <a:t>@</a:t>
            </a:r>
            <a:r>
              <a:rPr lang="en-US" altLang="zh-CN" sz="2000" dirty="0" err="1" smtClean="0"/>
              <a:t>gcc</a:t>
            </a:r>
            <a:r>
              <a:rPr lang="en-US" altLang="zh-CN" sz="2000" dirty="0"/>
              <a:t>	</a:t>
            </a:r>
            <a:r>
              <a:rPr lang="en-US" altLang="zh-CN" sz="2000" dirty="0" err="1"/>
              <a:t>main.o</a:t>
            </a:r>
            <a:r>
              <a:rPr lang="en-US" altLang="zh-CN" sz="2000" dirty="0"/>
              <a:t>	fun1.o	fun2.o	-o	hello</a:t>
            </a:r>
          </a:p>
          <a:p>
            <a:pPr>
              <a:lnSpc>
                <a:spcPct val="150000"/>
              </a:lnSpc>
              <a:spcBef>
                <a:spcPct val="50000"/>
              </a:spcBef>
            </a:pPr>
            <a:endParaRPr lang="zh-CN" altLang="en-US" sz="2000" dirty="0"/>
          </a:p>
        </p:txBody>
      </p:sp>
      <p:sp>
        <p:nvSpPr>
          <p:cNvPr id="3" name="TextBox 2"/>
          <p:cNvSpPr txBox="1"/>
          <p:nvPr/>
        </p:nvSpPr>
        <p:spPr>
          <a:xfrm>
            <a:off x="539552" y="260648"/>
            <a:ext cx="2448272" cy="523220"/>
          </a:xfrm>
          <a:prstGeom prst="rect">
            <a:avLst/>
          </a:prstGeom>
          <a:noFill/>
        </p:spPr>
        <p:txBody>
          <a:bodyPr wrap="square" rtlCol="0">
            <a:spAutoFit/>
          </a:bodyPr>
          <a:lstStyle/>
          <a:p>
            <a:r>
              <a:rPr lang="zh-CN" altLang="en-US" sz="2800" dirty="0">
                <a:solidFill>
                  <a:schemeClr val="bg1"/>
                </a:solidFill>
              </a:rPr>
              <a:t>其他</a:t>
            </a:r>
          </a:p>
        </p:txBody>
      </p:sp>
    </p:spTree>
    <p:extLst>
      <p:ext uri="{BB962C8B-B14F-4D97-AF65-F5344CB8AC3E}">
        <p14:creationId xmlns:p14="http://schemas.microsoft.com/office/powerpoint/2010/main" val="2864373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395288" y="0"/>
            <a:ext cx="8489950" cy="1219200"/>
          </a:xfrm>
        </p:spPr>
        <p:txBody>
          <a:bodyPr/>
          <a:lstStyle/>
          <a:p>
            <a:pPr eaLnBrk="1" hangingPunct="1">
              <a:defRPr/>
            </a:pPr>
            <a:r>
              <a:rPr lang="zh-CN" altLang="en-US" noProof="1">
                <a:effectLst>
                  <a:outerShdw blurRad="38100" dist="38100" dir="2700000">
                    <a:srgbClr val="C0C0C0"/>
                  </a:outerShdw>
                </a:effectLst>
                <a:ea typeface="宋体" panose="02010600030101010101" pitchFamily="2" charset="-122"/>
              </a:rPr>
              <a:t>调试工具--GDB</a:t>
            </a:r>
          </a:p>
        </p:txBody>
      </p:sp>
      <p:sp>
        <p:nvSpPr>
          <p:cNvPr id="59395"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59396" name="Text Box 4"/>
          <p:cNvSpPr txBox="1">
            <a:spLocks noChangeArrowheads="1"/>
          </p:cNvSpPr>
          <p:nvPr/>
        </p:nvSpPr>
        <p:spPr bwMode="auto">
          <a:xfrm>
            <a:off x="1042988" y="1279525"/>
            <a:ext cx="7489825"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en-US" altLang="zh-CN" b="1" dirty="0">
                <a:ea typeface="宋体" charset="-122"/>
              </a:rPr>
              <a:t>GDB</a:t>
            </a:r>
            <a:r>
              <a:rPr lang="zh-CN" altLang="en-US" b="1" dirty="0">
                <a:ea typeface="宋体" charset="-122"/>
              </a:rPr>
              <a:t>是</a:t>
            </a:r>
            <a:r>
              <a:rPr lang="en-US" altLang="zh-CN" b="1" dirty="0">
                <a:ea typeface="宋体" charset="-122"/>
              </a:rPr>
              <a:t>GNU</a:t>
            </a:r>
            <a:r>
              <a:rPr lang="zh-CN" altLang="en-US" b="1" dirty="0">
                <a:ea typeface="宋体" charset="-122"/>
              </a:rPr>
              <a:t>开源组织发布的一个强大的</a:t>
            </a:r>
            <a:r>
              <a:rPr lang="en-US" altLang="zh-CN" b="1" dirty="0">
                <a:ea typeface="宋体" charset="-122"/>
              </a:rPr>
              <a:t>UNIX</a:t>
            </a:r>
            <a:r>
              <a:rPr lang="zh-CN" altLang="en-US" b="1" dirty="0">
                <a:ea typeface="宋体" charset="-122"/>
              </a:rPr>
              <a:t>下的命令行程序调试工具 </a:t>
            </a:r>
          </a:p>
          <a:p>
            <a:pPr marL="342900" indent="-342900" eaLnBrk="1" hangingPunct="1">
              <a:lnSpc>
                <a:spcPct val="80000"/>
              </a:lnSpc>
              <a:spcBef>
                <a:spcPct val="20000"/>
              </a:spcBef>
              <a:buClr>
                <a:srgbClr val="00B050"/>
              </a:buClr>
              <a:buFont typeface="Wingdings" pitchFamily="2" charset="2"/>
              <a:buChar char="§"/>
            </a:pPr>
            <a:r>
              <a:rPr lang="zh-CN" altLang="en-US" sz="2800" b="1" dirty="0">
                <a:ea typeface="宋体" charset="-122"/>
              </a:rPr>
              <a:t>功能</a:t>
            </a:r>
          </a:p>
          <a:p>
            <a:pPr marL="342900" indent="-342900" eaLnBrk="1" hangingPunct="1">
              <a:spcBef>
                <a:spcPct val="10000"/>
              </a:spcBef>
              <a:buClr>
                <a:schemeClr val="folHlink"/>
              </a:buClr>
              <a:buFont typeface="Wingdings" pitchFamily="2" charset="2"/>
              <a:buChar char="l"/>
            </a:pPr>
            <a:r>
              <a:rPr lang="zh-CN" altLang="en-US" sz="2400" dirty="0">
                <a:ea typeface="宋体" charset="-122"/>
              </a:rPr>
              <a:t>启动程序</a:t>
            </a:r>
          </a:p>
          <a:p>
            <a:pPr marL="342900" indent="-342900" eaLnBrk="1" hangingPunct="1">
              <a:spcBef>
                <a:spcPct val="10000"/>
              </a:spcBef>
              <a:buClr>
                <a:schemeClr val="folHlink"/>
              </a:buClr>
              <a:buFont typeface="Wingdings" pitchFamily="2" charset="2"/>
              <a:buChar char="l"/>
            </a:pPr>
            <a:r>
              <a:rPr lang="zh-CN" altLang="en-US" sz="2400" dirty="0">
                <a:ea typeface="宋体" charset="-122"/>
              </a:rPr>
              <a:t>可以让被调试的程序在指定的断点位置停止</a:t>
            </a:r>
          </a:p>
          <a:p>
            <a:pPr marL="342900" indent="-342900" eaLnBrk="1" hangingPunct="1">
              <a:spcBef>
                <a:spcPct val="10000"/>
              </a:spcBef>
              <a:buClr>
                <a:schemeClr val="folHlink"/>
              </a:buClr>
              <a:buFont typeface="Wingdings" pitchFamily="2" charset="2"/>
              <a:buChar char="l"/>
            </a:pPr>
            <a:r>
              <a:rPr lang="zh-CN" altLang="en-US" sz="2400" dirty="0">
                <a:ea typeface="宋体" charset="-122"/>
              </a:rPr>
              <a:t>当程序停住时，可检查发生的事件</a:t>
            </a:r>
          </a:p>
          <a:p>
            <a:pPr marL="342900" indent="-342900" eaLnBrk="1" hangingPunct="1">
              <a:spcBef>
                <a:spcPct val="10000"/>
              </a:spcBef>
              <a:buClr>
                <a:schemeClr val="folHlink"/>
              </a:buClr>
              <a:buFont typeface="Wingdings" pitchFamily="2" charset="2"/>
              <a:buChar char="l"/>
            </a:pPr>
            <a:r>
              <a:rPr lang="zh-CN" altLang="en-US" sz="2400" dirty="0">
                <a:ea typeface="宋体" charset="-122"/>
              </a:rPr>
              <a:t>动态地改变程序执行环境</a:t>
            </a:r>
          </a:p>
          <a:p>
            <a:pPr marL="342900" indent="-342900" eaLnBrk="1" hangingPunct="1">
              <a:lnSpc>
                <a:spcPct val="80000"/>
              </a:lnSpc>
              <a:spcBef>
                <a:spcPct val="20000"/>
              </a:spcBef>
              <a:buClr>
                <a:srgbClr val="00B050"/>
              </a:buClr>
              <a:buFont typeface="Wingdings" pitchFamily="2" charset="2"/>
              <a:buChar char="§"/>
            </a:pPr>
            <a:r>
              <a:rPr lang="zh-CN" altLang="en-US" sz="2800" b="1" dirty="0">
                <a:ea typeface="宋体" charset="-122"/>
              </a:rPr>
              <a:t>注意：</a:t>
            </a:r>
          </a:p>
          <a:p>
            <a:pPr marL="342900" indent="-342900" eaLnBrk="1" hangingPunct="1">
              <a:spcBef>
                <a:spcPct val="10000"/>
              </a:spcBef>
              <a:buClr>
                <a:schemeClr val="bg2"/>
              </a:buClr>
              <a:buFont typeface="Wingdings" pitchFamily="2" charset="2"/>
              <a:buNone/>
            </a:pPr>
            <a:r>
              <a:rPr lang="zh-CN" altLang="en-US" sz="2400" dirty="0">
                <a:ea typeface="宋体" charset="-122"/>
              </a:rPr>
              <a:t>   编译时加上</a:t>
            </a:r>
            <a:r>
              <a:rPr lang="en-US" altLang="zh-CN" sz="2400" b="1" dirty="0">
                <a:solidFill>
                  <a:srgbClr val="00B050"/>
                </a:solidFill>
                <a:ea typeface="宋体" charset="-122"/>
              </a:rPr>
              <a:t>-g</a:t>
            </a:r>
            <a:r>
              <a:rPr lang="zh-CN" altLang="en-US" sz="2400" dirty="0">
                <a:ea typeface="宋体" charset="-122"/>
              </a:rPr>
              <a:t>或</a:t>
            </a:r>
            <a:r>
              <a:rPr lang="en-US" altLang="zh-CN" sz="2400" dirty="0">
                <a:ea typeface="宋体" charset="-122"/>
              </a:rPr>
              <a:t>-</a:t>
            </a:r>
            <a:r>
              <a:rPr lang="en-US" altLang="zh-CN" sz="2400" dirty="0" err="1">
                <a:ea typeface="宋体" charset="-122"/>
              </a:rPr>
              <a:t>ggdb</a:t>
            </a:r>
            <a:r>
              <a:rPr lang="zh-CN" altLang="en-US" sz="2400" dirty="0">
                <a:ea typeface="宋体" charset="-122"/>
              </a:rPr>
              <a:t>选项，并且不使用</a:t>
            </a:r>
            <a:r>
              <a:rPr lang="en-US" altLang="zh-CN" sz="2400" dirty="0">
                <a:solidFill>
                  <a:schemeClr val="hlink"/>
                </a:solidFill>
                <a:ea typeface="宋体" charset="-122"/>
              </a:rPr>
              <a:t>-On</a:t>
            </a:r>
            <a:r>
              <a:rPr lang="zh-CN" altLang="en-US" sz="2400" dirty="0">
                <a:ea typeface="宋体" charset="-122"/>
              </a:rPr>
              <a:t>参数进行代码优化，才能使用</a:t>
            </a:r>
            <a:r>
              <a:rPr lang="en-US" altLang="zh-CN" sz="2400" dirty="0" err="1">
                <a:ea typeface="宋体" charset="-122"/>
              </a:rPr>
              <a:t>gdb</a:t>
            </a:r>
            <a:r>
              <a:rPr lang="zh-CN" altLang="en-US" sz="2400" dirty="0">
                <a:ea typeface="宋体" charset="-122"/>
              </a:rPr>
              <a:t>调试工具。</a:t>
            </a:r>
            <a:r>
              <a:rPr lang="zh-CN" altLang="en-US" sz="2400" dirty="0">
                <a:solidFill>
                  <a:schemeClr val="bg2"/>
                </a:solidFill>
                <a:ea typeface="宋体" charset="-122"/>
              </a:rPr>
              <a:t> </a:t>
            </a:r>
          </a:p>
        </p:txBody>
      </p:sp>
    </p:spTree>
    <p:extLst>
      <p:ext uri="{BB962C8B-B14F-4D97-AF65-F5344CB8AC3E}">
        <p14:creationId xmlns:p14="http://schemas.microsoft.com/office/powerpoint/2010/main" val="41743456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000" b="1" dirty="0">
              <a:solidFill>
                <a:schemeClr val="bg1"/>
              </a:solidFill>
              <a:latin typeface="Verdana" pitchFamily="34" charset="0"/>
              <a:ea typeface="宋体" charset="-122"/>
            </a:endParaRPr>
          </a:p>
        </p:txBody>
      </p:sp>
      <p:sp>
        <p:nvSpPr>
          <p:cNvPr id="7171" name="Rectangle 2"/>
          <p:cNvSpPr>
            <a:spLocks noGrp="1" noChangeArrowheads="1"/>
          </p:cNvSpPr>
          <p:nvPr>
            <p:ph type="title" idx="4294967295"/>
          </p:nvPr>
        </p:nvSpPr>
        <p:spPr/>
        <p:txBody>
          <a:bodyPr/>
          <a:lstStyle/>
          <a:p>
            <a:pPr eaLnBrk="1" hangingPunct="1"/>
            <a:r>
              <a:rPr lang="zh-CN" altLang="en-US" smtClean="0">
                <a:ea typeface="宋体" charset="-122"/>
              </a:rPr>
              <a:t>LINUX下C编程概述</a:t>
            </a:r>
          </a:p>
        </p:txBody>
      </p:sp>
      <p:sp>
        <p:nvSpPr>
          <p:cNvPr id="7172" name="Text Box 111"/>
          <p:cNvSpPr txBox="1">
            <a:spLocks noChangeArrowheads="1"/>
          </p:cNvSpPr>
          <p:nvPr/>
        </p:nvSpPr>
        <p:spPr bwMode="auto">
          <a:xfrm>
            <a:off x="827088" y="1246188"/>
            <a:ext cx="7921625"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zh-CN" altLang="en-US" sz="3600" b="1">
                <a:ea typeface="宋体" charset="-122"/>
              </a:rPr>
              <a:t>头文件目录</a:t>
            </a:r>
          </a:p>
          <a:p>
            <a:pPr marL="342900" indent="-342900" eaLnBrk="1" hangingPunct="1">
              <a:spcBef>
                <a:spcPct val="50000"/>
              </a:spcBef>
              <a:buFont typeface="Arial" charset="0"/>
              <a:buNone/>
            </a:pPr>
            <a:r>
              <a:rPr lang="en-US" altLang="zh-CN">
                <a:ea typeface="宋体" charset="-122"/>
              </a:rPr>
              <a:t>	/usr/include         /usr/include/sys(linux)</a:t>
            </a:r>
          </a:p>
          <a:p>
            <a:pPr marL="342900" indent="-342900" eaLnBrk="1" hangingPunct="1">
              <a:spcBef>
                <a:spcPct val="50000"/>
              </a:spcBef>
              <a:buFont typeface="Arial" charset="0"/>
              <a:buNone/>
            </a:pPr>
            <a:endParaRPr lang="en-US" altLang="zh-CN">
              <a:ea typeface="宋体" charset="-122"/>
            </a:endParaRPr>
          </a:p>
          <a:p>
            <a:pPr marL="342900" indent="-342900" eaLnBrk="1" hangingPunct="1">
              <a:lnSpc>
                <a:spcPct val="80000"/>
              </a:lnSpc>
              <a:spcBef>
                <a:spcPct val="20000"/>
              </a:spcBef>
              <a:buClr>
                <a:schemeClr val="hlink"/>
              </a:buClr>
              <a:buFont typeface="Wingdings" pitchFamily="2" charset="2"/>
              <a:buChar char="v"/>
            </a:pPr>
            <a:r>
              <a:rPr lang="zh-CN" altLang="en-US" sz="3600" b="1">
                <a:ea typeface="宋体" charset="-122"/>
              </a:rPr>
              <a:t>库文件目录</a:t>
            </a:r>
          </a:p>
          <a:p>
            <a:pPr marL="342900" indent="-342900" eaLnBrk="1" hangingPunct="1">
              <a:spcBef>
                <a:spcPct val="50000"/>
              </a:spcBef>
              <a:buFont typeface="Arial" charset="0"/>
              <a:buNone/>
            </a:pPr>
            <a:r>
              <a:rPr lang="en-US" altLang="zh-CN" b="1">
                <a:ea typeface="宋体" charset="-122"/>
              </a:rPr>
              <a:t>	</a:t>
            </a:r>
            <a:r>
              <a:rPr lang="en-US" altLang="zh-CN">
                <a:ea typeface="宋体" charset="-122"/>
              </a:rPr>
              <a:t>/lib             /usr/lib</a:t>
            </a:r>
          </a:p>
          <a:p>
            <a:pPr marL="342900" indent="-342900" eaLnBrk="1" hangingPunct="1">
              <a:spcBef>
                <a:spcPct val="50000"/>
              </a:spcBef>
              <a:buFont typeface="Arial" charset="0"/>
              <a:buNone/>
            </a:pPr>
            <a:r>
              <a:rPr lang="en-US" altLang="zh-CN">
                <a:ea typeface="宋体" charset="-122"/>
              </a:rPr>
              <a:t>	*.a              *.so</a:t>
            </a:r>
          </a:p>
        </p:txBody>
      </p:sp>
    </p:spTree>
    <p:extLst>
      <p:ext uri="{BB962C8B-B14F-4D97-AF65-F5344CB8AC3E}">
        <p14:creationId xmlns:p14="http://schemas.microsoft.com/office/powerpoint/2010/main" val="3544031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60419" name="Text Box 4"/>
          <p:cNvSpPr txBox="1">
            <a:spLocks noChangeArrowheads="1"/>
          </p:cNvSpPr>
          <p:nvPr/>
        </p:nvSpPr>
        <p:spPr bwMode="auto">
          <a:xfrm>
            <a:off x="395288" y="1341438"/>
            <a:ext cx="8353176"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spcBef>
                <a:spcPct val="10000"/>
              </a:spcBef>
              <a:buClr>
                <a:srgbClr val="00B050"/>
              </a:buClr>
              <a:buFont typeface="Wingdings" pitchFamily="2" charset="2"/>
              <a:buChar char="§"/>
            </a:pPr>
            <a:r>
              <a:rPr lang="en-US" altLang="zh-CN" sz="2800" dirty="0">
                <a:solidFill>
                  <a:srgbClr val="002060"/>
                </a:solidFill>
                <a:ea typeface="宋体" charset="-122"/>
                <a:cs typeface="Arial" charset="0"/>
              </a:rPr>
              <a:t>GDB</a:t>
            </a:r>
            <a:r>
              <a:rPr lang="zh-CN" altLang="en-US" sz="2800" dirty="0">
                <a:solidFill>
                  <a:srgbClr val="002060"/>
                </a:solidFill>
                <a:ea typeface="宋体" charset="-122"/>
                <a:cs typeface="Arial" charset="0"/>
              </a:rPr>
              <a:t>常用命令</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list     l            </a:t>
            </a:r>
            <a:r>
              <a:rPr lang="zh-CN" altLang="en-US" sz="2000" dirty="0">
                <a:ea typeface="宋体" charset="-122"/>
                <a:cs typeface="Arial" charset="0"/>
              </a:rPr>
              <a:t>显示源程序</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info      i         </a:t>
            </a:r>
            <a:r>
              <a:rPr lang="zh-CN" altLang="en-US" sz="2000" dirty="0">
                <a:ea typeface="宋体" charset="-122"/>
                <a:cs typeface="Arial" charset="0"/>
              </a:rPr>
              <a:t>查看变量或命令相关信息</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run      r          </a:t>
            </a:r>
            <a:r>
              <a:rPr lang="zh-CN" altLang="en-US" sz="2000" dirty="0">
                <a:ea typeface="宋体" charset="-122"/>
                <a:cs typeface="Arial" charset="0"/>
              </a:rPr>
              <a:t>运行程序</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step    s          </a:t>
            </a:r>
            <a:r>
              <a:rPr lang="zh-CN" altLang="en-US" sz="2000" dirty="0">
                <a:ea typeface="宋体" charset="-122"/>
                <a:cs typeface="Arial" charset="0"/>
              </a:rPr>
              <a:t>单步执行</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next    n          </a:t>
            </a:r>
            <a:r>
              <a:rPr lang="zh-CN" altLang="en-US" sz="2000" dirty="0">
                <a:ea typeface="宋体" charset="-122"/>
                <a:cs typeface="Arial" charset="0"/>
              </a:rPr>
              <a:t>运行下条语句</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print    p          </a:t>
            </a:r>
            <a:r>
              <a:rPr lang="en-US" altLang="zh-CN" sz="2000" dirty="0" err="1">
                <a:ea typeface="宋体" charset="-122"/>
                <a:cs typeface="Arial" charset="0"/>
              </a:rPr>
              <a:t>p</a:t>
            </a:r>
            <a:r>
              <a:rPr lang="en-US" altLang="zh-CN" sz="2000" dirty="0">
                <a:ea typeface="宋体" charset="-122"/>
                <a:cs typeface="Arial" charset="0"/>
              </a:rPr>
              <a:t>  </a:t>
            </a:r>
            <a:r>
              <a:rPr lang="zh-CN" altLang="en-US" sz="2000" dirty="0">
                <a:ea typeface="宋体" charset="-122"/>
                <a:cs typeface="Arial" charset="0"/>
              </a:rPr>
              <a:t>数组名</a:t>
            </a:r>
            <a:r>
              <a:rPr lang="en-US" altLang="zh-CN" sz="2000" dirty="0">
                <a:ea typeface="宋体" charset="-122"/>
                <a:cs typeface="Arial" charset="0"/>
              </a:rPr>
              <a:t>/</a:t>
            </a:r>
            <a:r>
              <a:rPr lang="zh-CN" altLang="en-US" sz="2000" dirty="0">
                <a:ea typeface="宋体" charset="-122"/>
                <a:cs typeface="Arial" charset="0"/>
              </a:rPr>
              <a:t>变量名     打印数组或变量</a:t>
            </a:r>
          </a:p>
          <a:p>
            <a:pPr marL="342900" indent="-342900" eaLnBrk="1" hangingPunct="1">
              <a:lnSpc>
                <a:spcPct val="150000"/>
              </a:lnSpc>
              <a:spcBef>
                <a:spcPct val="10000"/>
              </a:spcBef>
              <a:buClr>
                <a:schemeClr val="bg2"/>
              </a:buClr>
              <a:buFont typeface="Wingdings" pitchFamily="2" charset="2"/>
              <a:buNone/>
            </a:pPr>
            <a:r>
              <a:rPr lang="zh-CN" altLang="en-US" sz="2000" dirty="0">
                <a:solidFill>
                  <a:schemeClr val="bg2"/>
                </a:solidFill>
                <a:ea typeface="宋体" charset="-122"/>
                <a:cs typeface="Arial" charset="0"/>
              </a:rPr>
              <a:t>                       </a:t>
            </a:r>
            <a:r>
              <a:rPr lang="en-US" altLang="zh-CN" sz="2000" dirty="0">
                <a:ea typeface="宋体" charset="-122"/>
                <a:cs typeface="Arial" charset="0"/>
              </a:rPr>
              <a:t>p   </a:t>
            </a:r>
            <a:r>
              <a:rPr lang="zh-CN" altLang="en-US" sz="2000" dirty="0">
                <a:ea typeface="宋体" charset="-122"/>
                <a:cs typeface="Arial" charset="0"/>
              </a:rPr>
              <a:t>数组名</a:t>
            </a:r>
            <a:r>
              <a:rPr lang="en-US" altLang="zh-CN" sz="2000" dirty="0">
                <a:ea typeface="宋体" charset="-122"/>
                <a:cs typeface="Arial" charset="0"/>
              </a:rPr>
              <a:t>[</a:t>
            </a:r>
            <a:r>
              <a:rPr lang="zh-CN" altLang="en-US" sz="2000" dirty="0">
                <a:ea typeface="宋体" charset="-122"/>
                <a:cs typeface="Arial" charset="0"/>
              </a:rPr>
              <a:t>下标</a:t>
            </a:r>
            <a:r>
              <a:rPr lang="en-US" altLang="zh-CN" sz="2000" dirty="0">
                <a:ea typeface="宋体" charset="-122"/>
                <a:cs typeface="Arial" charset="0"/>
              </a:rPr>
              <a:t>]     </a:t>
            </a:r>
            <a:r>
              <a:rPr lang="zh-CN" altLang="en-US" sz="2000" dirty="0">
                <a:ea typeface="宋体" charset="-122"/>
                <a:cs typeface="Arial" charset="0"/>
              </a:rPr>
              <a:t>打印单个数组变量</a:t>
            </a:r>
          </a:p>
          <a:p>
            <a:pPr marL="342900" indent="-342900" eaLnBrk="1" hangingPunct="1">
              <a:lnSpc>
                <a:spcPct val="150000"/>
              </a:lnSpc>
              <a:spcBef>
                <a:spcPct val="10000"/>
              </a:spcBef>
              <a:buClr>
                <a:schemeClr val="bg2"/>
              </a:buClr>
              <a:buFont typeface="Wingdings" pitchFamily="2" charset="2"/>
              <a:buNone/>
            </a:pPr>
            <a:r>
              <a:rPr lang="en-US" altLang="zh-CN" sz="2000" dirty="0">
                <a:solidFill>
                  <a:srgbClr val="00B050"/>
                </a:solidFill>
                <a:ea typeface="宋体" charset="-122"/>
                <a:cs typeface="Arial" charset="0"/>
              </a:rPr>
              <a:t>continue   c    </a:t>
            </a:r>
            <a:r>
              <a:rPr lang="zh-CN" altLang="en-US" sz="2000" dirty="0">
                <a:ea typeface="宋体" charset="-122"/>
                <a:cs typeface="Arial" charset="0"/>
              </a:rPr>
              <a:t>继续运行程序</a:t>
            </a:r>
          </a:p>
        </p:txBody>
      </p:sp>
      <p:sp>
        <p:nvSpPr>
          <p:cNvPr id="58372" name="Rectangle 2"/>
          <p:cNvSpPr txBox="1"/>
          <p:nvPr/>
        </p:nvSpPr>
        <p:spPr>
          <a:xfrm>
            <a:off x="395288" y="0"/>
            <a:ext cx="8489950" cy="1219200"/>
          </a:xfrm>
          <a:prstGeom prst="rect">
            <a:avLst/>
          </a:prstGeom>
          <a:noFill/>
          <a:ln w="9525">
            <a:noFill/>
          </a:ln>
        </p:spPr>
        <p:txBody>
          <a:bodyPr anchor="ctr"/>
          <a:lstStyle/>
          <a:p>
            <a:pPr algn="ctr" eaLnBrk="1" hangingPunct="1">
              <a:buFont typeface="Arial" panose="020B0604020202020204" pitchFamily="34" charset="0"/>
              <a:buNone/>
              <a:defRPr/>
            </a:pPr>
            <a:r>
              <a:rPr lang="zh-CN" altLang="en-US"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调试工具</a:t>
            </a: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--GDB</a:t>
            </a: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
        <p:nvSpPr>
          <p:cNvPr id="60421"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000" b="1" dirty="0">
              <a:solidFill>
                <a:schemeClr val="bg1"/>
              </a:solidFill>
              <a:latin typeface="Verdana" pitchFamily="34" charset="0"/>
              <a:ea typeface="宋体" charset="-122"/>
            </a:endParaRPr>
          </a:p>
        </p:txBody>
      </p:sp>
    </p:spTree>
    <p:extLst>
      <p:ext uri="{BB962C8B-B14F-4D97-AF65-F5344CB8AC3E}">
        <p14:creationId xmlns:p14="http://schemas.microsoft.com/office/powerpoint/2010/main" val="296943263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61443" name="Text Box 4"/>
          <p:cNvSpPr txBox="1">
            <a:spLocks noChangeArrowheads="1"/>
          </p:cNvSpPr>
          <p:nvPr/>
        </p:nvSpPr>
        <p:spPr bwMode="auto">
          <a:xfrm>
            <a:off x="900113" y="1268413"/>
            <a:ext cx="7488237"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spcBef>
                <a:spcPct val="10000"/>
              </a:spcBef>
              <a:buClr>
                <a:srgbClr val="00B050"/>
              </a:buClr>
              <a:buFont typeface="Wingdings" pitchFamily="2" charset="2"/>
              <a:buChar char="§"/>
            </a:pPr>
            <a:r>
              <a:rPr lang="en-US" altLang="zh-CN" sz="2800" dirty="0">
                <a:solidFill>
                  <a:srgbClr val="002060"/>
                </a:solidFill>
                <a:ea typeface="宋体" charset="-122"/>
                <a:cs typeface="Arial" charset="0"/>
              </a:rPr>
              <a:t>GDB</a:t>
            </a:r>
            <a:r>
              <a:rPr lang="zh-CN" altLang="en-US" sz="2800" dirty="0">
                <a:solidFill>
                  <a:srgbClr val="002060"/>
                </a:solidFill>
                <a:ea typeface="宋体" charset="-122"/>
                <a:cs typeface="Arial" charset="0"/>
              </a:rPr>
              <a:t>常用命令</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set   </a:t>
            </a:r>
            <a:r>
              <a:rPr lang="en-US" altLang="zh-CN" sz="2400" dirty="0" err="1">
                <a:solidFill>
                  <a:srgbClr val="00B050"/>
                </a:solidFill>
                <a:ea typeface="宋体" charset="-122"/>
                <a:cs typeface="Arial" charset="0"/>
              </a:rPr>
              <a:t>args</a:t>
            </a:r>
            <a:r>
              <a:rPr lang="en-US" altLang="zh-CN" sz="2400" dirty="0">
                <a:solidFill>
                  <a:srgbClr val="00B050"/>
                </a:solidFill>
                <a:ea typeface="宋体" charset="-122"/>
                <a:cs typeface="Arial" charset="0"/>
              </a:rPr>
              <a:t>       </a:t>
            </a:r>
            <a:r>
              <a:rPr lang="zh-CN" altLang="en-US" sz="2400" dirty="0">
                <a:ea typeface="宋体" charset="-122"/>
                <a:cs typeface="Arial" charset="0"/>
              </a:rPr>
              <a:t>　　          设置程序运行时参数</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show   </a:t>
            </a:r>
            <a:r>
              <a:rPr lang="en-US" altLang="zh-CN" sz="2400" dirty="0" err="1">
                <a:solidFill>
                  <a:srgbClr val="00B050"/>
                </a:solidFill>
                <a:ea typeface="宋体" charset="-122"/>
                <a:cs typeface="Arial" charset="0"/>
              </a:rPr>
              <a:t>args</a:t>
            </a:r>
            <a:r>
              <a:rPr lang="en-US" altLang="zh-CN" sz="2400" dirty="0">
                <a:solidFill>
                  <a:srgbClr val="00B050"/>
                </a:solidFill>
                <a:ea typeface="宋体" charset="-122"/>
                <a:cs typeface="Arial" charset="0"/>
              </a:rPr>
              <a:t>        </a:t>
            </a:r>
            <a:r>
              <a:rPr lang="zh-CN" altLang="en-US" sz="2400" dirty="0">
                <a:ea typeface="宋体" charset="-122"/>
                <a:cs typeface="Arial" charset="0"/>
              </a:rPr>
              <a:t>　　     查看程序运行时参数</a:t>
            </a:r>
          </a:p>
          <a:p>
            <a:pPr marL="342900" indent="-342900" eaLnBrk="1" hangingPunct="1">
              <a:spcBef>
                <a:spcPct val="10000"/>
              </a:spcBef>
              <a:buClr>
                <a:schemeClr val="bg2"/>
              </a:buClr>
              <a:buFont typeface="Wingdings" pitchFamily="2" charset="2"/>
              <a:buNone/>
            </a:pPr>
            <a:r>
              <a:rPr lang="en-US" altLang="zh-CN" sz="2400" dirty="0" err="1">
                <a:solidFill>
                  <a:srgbClr val="00B050"/>
                </a:solidFill>
                <a:ea typeface="宋体" charset="-122"/>
                <a:cs typeface="Arial" charset="0"/>
              </a:rPr>
              <a:t>whatis</a:t>
            </a:r>
            <a:r>
              <a:rPr lang="en-US" altLang="zh-CN" sz="2400" dirty="0">
                <a:solidFill>
                  <a:srgbClr val="00B050"/>
                </a:solidFill>
                <a:ea typeface="宋体" charset="-122"/>
                <a:cs typeface="Arial" charset="0"/>
              </a:rPr>
              <a:t>/</a:t>
            </a:r>
            <a:r>
              <a:rPr lang="en-US" altLang="zh-CN" sz="2400" dirty="0" err="1">
                <a:solidFill>
                  <a:srgbClr val="00B050"/>
                </a:solidFill>
                <a:ea typeface="宋体" charset="-122"/>
                <a:cs typeface="Arial" charset="0"/>
              </a:rPr>
              <a:t>ptype</a:t>
            </a:r>
            <a:r>
              <a:rPr lang="en-US" altLang="zh-CN" sz="2400" dirty="0">
                <a:solidFill>
                  <a:srgbClr val="00B050"/>
                </a:solidFill>
                <a:ea typeface="宋体" charset="-122"/>
                <a:cs typeface="Arial" charset="0"/>
              </a:rPr>
              <a:t>  </a:t>
            </a:r>
            <a:r>
              <a:rPr lang="zh-CN" altLang="en-US" sz="2400" dirty="0">
                <a:solidFill>
                  <a:srgbClr val="00B050"/>
                </a:solidFill>
                <a:ea typeface="宋体" charset="-122"/>
                <a:cs typeface="Arial" charset="0"/>
              </a:rPr>
              <a:t>变量名       </a:t>
            </a:r>
            <a:r>
              <a:rPr lang="zh-CN" altLang="en-US" sz="2400" dirty="0">
                <a:ea typeface="宋体" charset="-122"/>
                <a:cs typeface="Arial" charset="0"/>
              </a:rPr>
              <a:t>查看变量类型</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breakpoint   b                 </a:t>
            </a:r>
            <a:r>
              <a:rPr lang="zh-CN" altLang="en-US" sz="2400" dirty="0">
                <a:ea typeface="宋体" charset="-122"/>
                <a:cs typeface="Arial" charset="0"/>
              </a:rPr>
              <a:t>设置断点（行号、函数名）</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info  break                       </a:t>
            </a:r>
            <a:r>
              <a:rPr lang="zh-CN" altLang="en-US" sz="2400" dirty="0">
                <a:ea typeface="宋体" charset="-122"/>
                <a:cs typeface="Arial" charset="0"/>
              </a:rPr>
              <a:t>显示断点信息</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delete  breakpoint    </a:t>
            </a:r>
            <a:r>
              <a:rPr lang="zh-CN" altLang="en-US" sz="2400" dirty="0">
                <a:solidFill>
                  <a:srgbClr val="00B050"/>
                </a:solidFill>
                <a:ea typeface="宋体" charset="-122"/>
                <a:cs typeface="Arial" charset="0"/>
              </a:rPr>
              <a:t>断点号 </a:t>
            </a:r>
            <a:r>
              <a:rPr lang="zh-CN" altLang="en-US" sz="2400" dirty="0">
                <a:ea typeface="宋体" charset="-122"/>
                <a:cs typeface="Arial" charset="0"/>
              </a:rPr>
              <a:t>            删除断点</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disable  breakpoint    </a:t>
            </a:r>
            <a:r>
              <a:rPr lang="zh-CN" altLang="en-US" sz="2400" dirty="0">
                <a:solidFill>
                  <a:srgbClr val="00B050"/>
                </a:solidFill>
                <a:ea typeface="宋体" charset="-122"/>
                <a:cs typeface="Arial" charset="0"/>
              </a:rPr>
              <a:t>断点号        </a:t>
            </a:r>
            <a:r>
              <a:rPr lang="zh-CN" altLang="en-US" sz="2400" dirty="0">
                <a:ea typeface="宋体" charset="-122"/>
                <a:cs typeface="Arial" charset="0"/>
              </a:rPr>
              <a:t>禁用断点</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enable  breakpoint    </a:t>
            </a:r>
            <a:r>
              <a:rPr lang="zh-CN" altLang="en-US" sz="2400" dirty="0">
                <a:solidFill>
                  <a:srgbClr val="00B050"/>
                </a:solidFill>
                <a:ea typeface="宋体" charset="-122"/>
                <a:cs typeface="Arial" charset="0"/>
              </a:rPr>
              <a:t>断点号         </a:t>
            </a:r>
            <a:r>
              <a:rPr lang="zh-CN" altLang="en-US" sz="2400" dirty="0">
                <a:ea typeface="宋体" charset="-122"/>
                <a:cs typeface="Arial" charset="0"/>
              </a:rPr>
              <a:t>启用断点</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finish  </a:t>
            </a:r>
            <a:r>
              <a:rPr lang="en-US" altLang="zh-CN" sz="2400" dirty="0">
                <a:ea typeface="宋体" charset="-122"/>
                <a:cs typeface="Arial" charset="0"/>
              </a:rPr>
              <a:t>                       </a:t>
            </a:r>
            <a:r>
              <a:rPr lang="zh-CN" altLang="en-US" sz="2400" dirty="0">
                <a:ea typeface="宋体" charset="-122"/>
                <a:cs typeface="Arial" charset="0"/>
              </a:rPr>
              <a:t>退出函数回到调用处</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make </a:t>
            </a:r>
            <a:r>
              <a:rPr lang="en-US" altLang="zh-CN" sz="2400" dirty="0">
                <a:ea typeface="宋体" charset="-122"/>
                <a:cs typeface="Arial" charset="0"/>
              </a:rPr>
              <a:t>                       </a:t>
            </a:r>
            <a:r>
              <a:rPr lang="zh-CN" altLang="en-US" sz="2400" dirty="0">
                <a:ea typeface="宋体" charset="-122"/>
                <a:cs typeface="Arial" charset="0"/>
              </a:rPr>
              <a:t>不退出</a:t>
            </a:r>
            <a:r>
              <a:rPr lang="en-US" altLang="zh-CN" sz="2400" dirty="0" err="1">
                <a:ea typeface="宋体" charset="-122"/>
                <a:cs typeface="Arial" charset="0"/>
              </a:rPr>
              <a:t>gdb</a:t>
            </a:r>
            <a:r>
              <a:rPr lang="zh-CN" altLang="en-US" sz="2400" dirty="0">
                <a:ea typeface="宋体" charset="-122"/>
                <a:cs typeface="Arial" charset="0"/>
              </a:rPr>
              <a:t>的情况下编译程序</a:t>
            </a:r>
          </a:p>
          <a:p>
            <a:pPr marL="342900" indent="-342900" eaLnBrk="1" hangingPunct="1">
              <a:spcBef>
                <a:spcPct val="10000"/>
              </a:spcBef>
              <a:buClr>
                <a:schemeClr val="bg2"/>
              </a:buClr>
              <a:buFont typeface="Wingdings" pitchFamily="2" charset="2"/>
              <a:buNone/>
            </a:pPr>
            <a:r>
              <a:rPr lang="zh-CN" altLang="en-US" sz="2400" dirty="0">
                <a:ea typeface="宋体" charset="-122"/>
                <a:cs typeface="Arial" charset="0"/>
              </a:rPr>
              <a:t>                                             </a:t>
            </a:r>
          </a:p>
          <a:p>
            <a:pPr marL="342900" indent="-342900" eaLnBrk="1" hangingPunct="1">
              <a:spcBef>
                <a:spcPct val="10000"/>
              </a:spcBef>
              <a:buClr>
                <a:schemeClr val="bg2"/>
              </a:buClr>
              <a:buFont typeface="Wingdings" pitchFamily="2" charset="2"/>
              <a:buNone/>
            </a:pPr>
            <a:endParaRPr lang="zh-CN" altLang="en-US" sz="2400" dirty="0">
              <a:solidFill>
                <a:schemeClr val="bg2"/>
              </a:solidFill>
              <a:ea typeface="宋体" charset="-122"/>
              <a:cs typeface="Arial" charset="0"/>
            </a:endParaRPr>
          </a:p>
          <a:p>
            <a:pPr marL="342900" indent="-342900" eaLnBrk="1" hangingPunct="1">
              <a:spcBef>
                <a:spcPct val="10000"/>
              </a:spcBef>
              <a:buClr>
                <a:schemeClr val="bg2"/>
              </a:buClr>
              <a:buFont typeface="Wingdings" pitchFamily="2" charset="2"/>
              <a:buNone/>
            </a:pPr>
            <a:endParaRPr lang="en-US" altLang="zh-CN" sz="2400" dirty="0">
              <a:ea typeface="宋体" charset="-122"/>
              <a:cs typeface="Arial" charset="0"/>
            </a:endParaRPr>
          </a:p>
        </p:txBody>
      </p:sp>
      <p:sp>
        <p:nvSpPr>
          <p:cNvPr id="59396" name="Rectangle 2"/>
          <p:cNvSpPr txBox="1"/>
          <p:nvPr/>
        </p:nvSpPr>
        <p:spPr>
          <a:xfrm>
            <a:off x="395288" y="0"/>
            <a:ext cx="8489950" cy="1219200"/>
          </a:xfrm>
          <a:prstGeom prst="rect">
            <a:avLst/>
          </a:prstGeom>
          <a:noFill/>
          <a:ln w="9525">
            <a:noFill/>
          </a:ln>
        </p:spPr>
        <p:txBody>
          <a:bodyPr anchor="ctr"/>
          <a:lstStyle/>
          <a:p>
            <a:pPr algn="ctr" eaLnBrk="1" hangingPunct="1">
              <a:buFont typeface="Arial" panose="020B0604020202020204" pitchFamily="34" charset="0"/>
              <a:buNone/>
              <a:defRPr/>
            </a:pPr>
            <a:r>
              <a:rPr lang="zh-CN" altLang="en-US"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调试工具</a:t>
            </a: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--GDB</a:t>
            </a: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Tree>
    <p:extLst>
      <p:ext uri="{BB962C8B-B14F-4D97-AF65-F5344CB8AC3E}">
        <p14:creationId xmlns:p14="http://schemas.microsoft.com/office/powerpoint/2010/main" val="41706201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62467" name="Text Box 4"/>
          <p:cNvSpPr txBox="1">
            <a:spLocks noChangeArrowheads="1"/>
          </p:cNvSpPr>
          <p:nvPr/>
        </p:nvSpPr>
        <p:spPr bwMode="auto">
          <a:xfrm>
            <a:off x="611560" y="1268413"/>
            <a:ext cx="8064896" cy="4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spcBef>
                <a:spcPct val="10000"/>
              </a:spcBef>
              <a:buClr>
                <a:srgbClr val="00B050"/>
              </a:buClr>
              <a:buFont typeface="Wingdings" pitchFamily="2" charset="2"/>
              <a:buChar char="§"/>
            </a:pPr>
            <a:r>
              <a:rPr lang="en-US" altLang="zh-CN" sz="2800" dirty="0">
                <a:solidFill>
                  <a:srgbClr val="002060"/>
                </a:solidFill>
                <a:ea typeface="宋体" charset="-122"/>
                <a:cs typeface="Arial" charset="0"/>
              </a:rPr>
              <a:t>GDB</a:t>
            </a:r>
            <a:r>
              <a:rPr lang="zh-CN" altLang="en-US" sz="2800" dirty="0">
                <a:solidFill>
                  <a:srgbClr val="002060"/>
                </a:solidFill>
                <a:ea typeface="宋体" charset="-122"/>
                <a:cs typeface="Arial" charset="0"/>
              </a:rPr>
              <a:t>常用命令</a:t>
            </a: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quit      q         </a:t>
            </a:r>
            <a:r>
              <a:rPr lang="zh-CN" altLang="en-US" sz="2400" dirty="0">
                <a:ea typeface="宋体" charset="-122"/>
                <a:cs typeface="Arial" charset="0"/>
              </a:rPr>
              <a:t>退出</a:t>
            </a:r>
            <a:r>
              <a:rPr lang="en-US" altLang="zh-CN" sz="2400" dirty="0" err="1">
                <a:ea typeface="宋体" charset="-122"/>
                <a:cs typeface="Arial" charset="0"/>
              </a:rPr>
              <a:t>gdb</a:t>
            </a:r>
            <a:endParaRPr lang="en-US" altLang="zh-CN" sz="2400" dirty="0">
              <a:ea typeface="宋体" charset="-122"/>
              <a:cs typeface="Arial" charset="0"/>
            </a:endParaRPr>
          </a:p>
          <a:p>
            <a:pPr marL="342900" indent="-342900" eaLnBrk="1" hangingPunct="1">
              <a:spcBef>
                <a:spcPct val="10000"/>
              </a:spcBef>
              <a:buClr>
                <a:schemeClr val="bg2"/>
              </a:buClr>
              <a:buFont typeface="Wingdings" pitchFamily="2" charset="2"/>
              <a:buNone/>
            </a:pPr>
            <a:r>
              <a:rPr lang="en-US" altLang="zh-CN" sz="2400" dirty="0">
                <a:solidFill>
                  <a:srgbClr val="00B050"/>
                </a:solidFill>
                <a:ea typeface="宋体" charset="-122"/>
                <a:cs typeface="Arial" charset="0"/>
              </a:rPr>
              <a:t>help</a:t>
            </a:r>
            <a:r>
              <a:rPr lang="en-US" altLang="zh-CN" sz="2400" dirty="0">
                <a:solidFill>
                  <a:schemeClr val="bg2"/>
                </a:solidFill>
                <a:ea typeface="宋体" charset="-122"/>
                <a:cs typeface="Arial" charset="0"/>
              </a:rPr>
              <a:t>                </a:t>
            </a:r>
            <a:r>
              <a:rPr lang="zh-CN" altLang="en-US" sz="2400" dirty="0">
                <a:ea typeface="宋体" charset="-122"/>
                <a:cs typeface="Arial" charset="0"/>
              </a:rPr>
              <a:t>查看所有</a:t>
            </a:r>
            <a:r>
              <a:rPr lang="en-US" altLang="zh-CN" sz="2400" dirty="0" err="1">
                <a:ea typeface="宋体" charset="-122"/>
                <a:cs typeface="Arial" charset="0"/>
              </a:rPr>
              <a:t>gdb</a:t>
            </a:r>
            <a:r>
              <a:rPr lang="zh-CN" altLang="en-US" sz="2400" dirty="0" smtClean="0">
                <a:ea typeface="宋体" charset="-122"/>
                <a:cs typeface="Arial" charset="0"/>
              </a:rPr>
              <a:t>命令</a:t>
            </a:r>
            <a:endParaRPr lang="en-US" altLang="zh-CN" sz="2400" dirty="0" smtClean="0">
              <a:ea typeface="宋体" charset="-122"/>
              <a:cs typeface="Arial" charset="0"/>
            </a:endParaRPr>
          </a:p>
          <a:p>
            <a:pPr marL="342900" indent="-342900" eaLnBrk="1" hangingPunct="1">
              <a:spcBef>
                <a:spcPct val="10000"/>
              </a:spcBef>
              <a:buClr>
                <a:schemeClr val="bg2"/>
              </a:buClr>
              <a:buFont typeface="Wingdings" pitchFamily="2" charset="2"/>
              <a:buNone/>
            </a:pPr>
            <a:endParaRPr lang="zh-CN" altLang="en-US" sz="2400" dirty="0">
              <a:ea typeface="宋体" charset="-122"/>
              <a:cs typeface="Arial" charset="0"/>
            </a:endParaRPr>
          </a:p>
          <a:p>
            <a:pPr marL="342900" indent="-342900" eaLnBrk="1" hangingPunct="1">
              <a:lnSpc>
                <a:spcPct val="150000"/>
              </a:lnSpc>
              <a:spcBef>
                <a:spcPct val="10000"/>
              </a:spcBef>
              <a:buClr>
                <a:schemeClr val="bg2"/>
              </a:buClr>
              <a:buFont typeface="Wingdings" pitchFamily="2" charset="2"/>
              <a:buNone/>
            </a:pPr>
            <a:r>
              <a:rPr lang="en-US" altLang="zh-CN" sz="2000" dirty="0" smtClean="0">
                <a:ea typeface="宋体" charset="-122"/>
                <a:cs typeface="Arial" charset="0"/>
              </a:rPr>
              <a:t>	</a:t>
            </a:r>
            <a:r>
              <a:rPr lang="en-US" altLang="zh-CN" sz="2000" dirty="0" err="1" smtClean="0">
                <a:ea typeface="宋体" charset="-122"/>
                <a:cs typeface="Arial" charset="0"/>
              </a:rPr>
              <a:t>gdb</a:t>
            </a:r>
            <a:r>
              <a:rPr lang="zh-CN" altLang="en-US" sz="2000" dirty="0">
                <a:ea typeface="宋体" charset="-122"/>
                <a:cs typeface="Arial" charset="0"/>
              </a:rPr>
              <a:t>的命令很多，</a:t>
            </a:r>
            <a:r>
              <a:rPr lang="en-US" altLang="zh-CN" sz="2000" dirty="0" err="1">
                <a:ea typeface="宋体" charset="-122"/>
                <a:cs typeface="Arial" charset="0"/>
              </a:rPr>
              <a:t>gdb</a:t>
            </a:r>
            <a:r>
              <a:rPr lang="zh-CN" altLang="en-US" sz="2000" dirty="0">
                <a:ea typeface="宋体" charset="-122"/>
                <a:cs typeface="Arial" charset="0"/>
              </a:rPr>
              <a:t>将之分成许多个种类。</a:t>
            </a:r>
            <a:r>
              <a:rPr lang="en-US" altLang="zh-CN" sz="2000" dirty="0">
                <a:ea typeface="宋体" charset="-122"/>
                <a:cs typeface="Arial" charset="0"/>
              </a:rPr>
              <a:t>help</a:t>
            </a:r>
            <a:r>
              <a:rPr lang="zh-CN" altLang="en-US" sz="2000" dirty="0">
                <a:ea typeface="宋体" charset="-122"/>
                <a:cs typeface="Arial" charset="0"/>
              </a:rPr>
              <a:t>命令只是列出</a:t>
            </a:r>
            <a:r>
              <a:rPr lang="en-US" altLang="zh-CN" sz="2000" dirty="0" err="1">
                <a:ea typeface="宋体" charset="-122"/>
                <a:cs typeface="Arial" charset="0"/>
              </a:rPr>
              <a:t>gdb</a:t>
            </a:r>
            <a:r>
              <a:rPr lang="zh-CN" altLang="en-US" sz="2000" dirty="0">
                <a:ea typeface="宋体" charset="-122"/>
                <a:cs typeface="Arial" charset="0"/>
              </a:rPr>
              <a:t>的</a:t>
            </a:r>
            <a:r>
              <a:rPr lang="zh-CN" altLang="en-US" sz="2000" dirty="0" smtClean="0">
                <a:ea typeface="宋体" charset="-122"/>
                <a:cs typeface="Arial" charset="0"/>
              </a:rPr>
              <a:t>命令</a:t>
            </a:r>
            <a:r>
              <a:rPr lang="zh-CN" altLang="en-US" sz="2000" dirty="0">
                <a:ea typeface="宋体" charset="-122"/>
                <a:cs typeface="Arial" charset="0"/>
              </a:rPr>
              <a:t>种类，如果要看种类中的命令，可以使用</a:t>
            </a:r>
            <a:r>
              <a:rPr lang="en-US" altLang="zh-CN" sz="2000" dirty="0">
                <a:ea typeface="宋体" charset="-122"/>
                <a:cs typeface="Arial" charset="0"/>
              </a:rPr>
              <a:t>help &lt;class&gt; </a:t>
            </a:r>
            <a:r>
              <a:rPr lang="zh-CN" altLang="en-US" sz="2000" dirty="0">
                <a:ea typeface="宋体" charset="-122"/>
                <a:cs typeface="Arial" charset="0"/>
              </a:rPr>
              <a:t>命令，如：</a:t>
            </a:r>
            <a:r>
              <a:rPr lang="en-US" altLang="zh-CN" sz="2000" dirty="0">
                <a:ea typeface="宋体" charset="-122"/>
                <a:cs typeface="Arial" charset="0"/>
              </a:rPr>
              <a:t>help breakpoints</a:t>
            </a:r>
            <a:r>
              <a:rPr lang="zh-CN" altLang="en-US" sz="2000" dirty="0">
                <a:ea typeface="宋体" charset="-122"/>
                <a:cs typeface="Arial" charset="0"/>
              </a:rPr>
              <a:t>，查看设置断点的所有命令。也可以直接</a:t>
            </a:r>
            <a:r>
              <a:rPr lang="en-US" altLang="zh-CN" sz="2000" dirty="0">
                <a:ea typeface="宋体" charset="-122"/>
                <a:cs typeface="Arial" charset="0"/>
              </a:rPr>
              <a:t>help &lt;command&gt;</a:t>
            </a:r>
            <a:r>
              <a:rPr lang="zh-CN" altLang="en-US" sz="2000" dirty="0">
                <a:ea typeface="宋体" charset="-122"/>
                <a:cs typeface="Arial" charset="0"/>
              </a:rPr>
              <a:t>来查看命令的帮助</a:t>
            </a:r>
            <a:r>
              <a:rPr lang="zh-CN" altLang="en-US" sz="2000" dirty="0" smtClean="0">
                <a:ea typeface="宋体" charset="-122"/>
                <a:cs typeface="Arial" charset="0"/>
              </a:rPr>
              <a:t>。</a:t>
            </a:r>
            <a:endParaRPr lang="en-US" altLang="zh-CN" sz="2000" dirty="0" smtClean="0">
              <a:ea typeface="宋体" charset="-122"/>
              <a:cs typeface="Arial" charset="0"/>
            </a:endParaRPr>
          </a:p>
          <a:p>
            <a:pPr marL="342900" indent="-342900" eaLnBrk="1" hangingPunct="1">
              <a:lnSpc>
                <a:spcPct val="150000"/>
              </a:lnSpc>
              <a:spcBef>
                <a:spcPct val="10000"/>
              </a:spcBef>
              <a:buClr>
                <a:schemeClr val="bg2"/>
              </a:buClr>
              <a:buFont typeface="Wingdings" pitchFamily="2" charset="2"/>
              <a:buNone/>
            </a:pPr>
            <a:r>
              <a:rPr lang="zh-CN" altLang="en-US" sz="2000" dirty="0" smtClean="0">
                <a:ea typeface="宋体" charset="-122"/>
                <a:cs typeface="Arial" charset="0"/>
              </a:rPr>
              <a:t> </a:t>
            </a:r>
            <a:endParaRPr lang="zh-CN" altLang="en-US" sz="2000" dirty="0">
              <a:ea typeface="宋体" charset="-122"/>
              <a:cs typeface="Arial" charset="0"/>
            </a:endParaRPr>
          </a:p>
          <a:p>
            <a:pPr marL="342900" indent="-342900" eaLnBrk="1" hangingPunct="1">
              <a:spcBef>
                <a:spcPct val="10000"/>
              </a:spcBef>
              <a:buClr>
                <a:schemeClr val="bg2"/>
              </a:buClr>
              <a:buFont typeface="Wingdings" pitchFamily="2" charset="2"/>
              <a:buNone/>
            </a:pPr>
            <a:r>
              <a:rPr lang="zh-CN" altLang="en-US" sz="2400" dirty="0">
                <a:ea typeface="宋体" charset="-122"/>
                <a:cs typeface="Arial" charset="0"/>
              </a:rPr>
              <a:t>如：</a:t>
            </a:r>
            <a:r>
              <a:rPr lang="en-US" altLang="zh-CN" sz="2400" dirty="0">
                <a:ea typeface="宋体" charset="-122"/>
                <a:cs typeface="Arial" charset="0"/>
              </a:rPr>
              <a:t>help </a:t>
            </a:r>
            <a:r>
              <a:rPr lang="en-US" altLang="zh-CN" sz="2400" dirty="0" smtClean="0">
                <a:ea typeface="宋体" charset="-122"/>
                <a:cs typeface="Arial" charset="0"/>
              </a:rPr>
              <a:t>quit</a:t>
            </a:r>
            <a:endParaRPr lang="en-US" altLang="zh-CN" sz="2400" dirty="0">
              <a:ea typeface="宋体" charset="-122"/>
              <a:cs typeface="Arial" charset="0"/>
            </a:endParaRPr>
          </a:p>
        </p:txBody>
      </p:sp>
      <p:sp>
        <p:nvSpPr>
          <p:cNvPr id="60420" name="Rectangle 2"/>
          <p:cNvSpPr txBox="1"/>
          <p:nvPr/>
        </p:nvSpPr>
        <p:spPr>
          <a:xfrm>
            <a:off x="395288" y="0"/>
            <a:ext cx="8489950" cy="1219200"/>
          </a:xfrm>
          <a:prstGeom prst="rect">
            <a:avLst/>
          </a:prstGeom>
          <a:noFill/>
          <a:ln w="9525">
            <a:noFill/>
          </a:ln>
        </p:spPr>
        <p:txBody>
          <a:bodyPr anchor="ctr"/>
          <a:lstStyle/>
          <a:p>
            <a:pPr algn="ctr" eaLnBrk="1" hangingPunct="1">
              <a:buFont typeface="Arial" panose="020B0604020202020204" pitchFamily="34" charset="0"/>
              <a:buNone/>
              <a:defRPr/>
            </a:pPr>
            <a:r>
              <a:rPr lang="zh-CN" altLang="en-US"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调试工具</a:t>
            </a: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--GDB</a:t>
            </a: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
        <p:nvSpPr>
          <p:cNvPr id="62469"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r>
              <a:rPr lang="zh-CN" altLang="en-US" sz="1000" b="1">
                <a:solidFill>
                  <a:schemeClr val="bg1"/>
                </a:solidFill>
                <a:latin typeface="Verdana" pitchFamily="34" charset="0"/>
                <a:ea typeface="宋体" charset="-122"/>
              </a:rPr>
              <a:t>中国地质大学（武汉）计算机学院</a:t>
            </a:r>
          </a:p>
        </p:txBody>
      </p:sp>
    </p:spTree>
    <p:extLst>
      <p:ext uri="{BB962C8B-B14F-4D97-AF65-F5344CB8AC3E}">
        <p14:creationId xmlns:p14="http://schemas.microsoft.com/office/powerpoint/2010/main" val="12784558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510" y="332656"/>
            <a:ext cx="1996060" cy="584775"/>
          </a:xfrm>
          <a:prstGeom prst="rect">
            <a:avLst/>
          </a:prstGeom>
        </p:spPr>
        <p:txBody>
          <a:bodyPr wrap="none">
            <a:spAutoFit/>
          </a:bodyPr>
          <a:lstStyle/>
          <a:p>
            <a:pPr algn="ctr">
              <a:defRPr/>
            </a:pPr>
            <a:r>
              <a:rPr lang="en-US" altLang="x-none"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GDB</a:t>
            </a:r>
            <a:r>
              <a:rPr lang="zh-CN" altLang="en-US" sz="3200" b="1" noProof="1" smtClean="0">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举例</a:t>
            </a:r>
            <a:endPar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endParaRPr>
          </a:p>
        </p:txBody>
      </p:sp>
      <p:sp>
        <p:nvSpPr>
          <p:cNvPr id="3" name="矩形 2"/>
          <p:cNvSpPr/>
          <p:nvPr/>
        </p:nvSpPr>
        <p:spPr>
          <a:xfrm>
            <a:off x="395536" y="1124744"/>
            <a:ext cx="8424936" cy="6273512"/>
          </a:xfrm>
          <a:prstGeom prst="rect">
            <a:avLst/>
          </a:prstGeom>
        </p:spPr>
        <p:txBody>
          <a:bodyPr wrap="square">
            <a:spAutoFit/>
          </a:bodyPr>
          <a:lstStyle/>
          <a:p>
            <a:pPr>
              <a:lnSpc>
                <a:spcPct val="150000"/>
              </a:lnSpc>
            </a:pPr>
            <a:r>
              <a:rPr lang="en-GB" altLang="zh-CN" dirty="0"/>
              <a:t>#include &lt;</a:t>
            </a:r>
            <a:r>
              <a:rPr lang="en-GB" altLang="zh-CN" dirty="0" err="1"/>
              <a:t>stdio.h</a:t>
            </a:r>
            <a:r>
              <a:rPr lang="en-GB" altLang="zh-CN" dirty="0" smtClean="0"/>
              <a:t>&gt;</a:t>
            </a:r>
          </a:p>
          <a:p>
            <a:pPr>
              <a:lnSpc>
                <a:spcPct val="150000"/>
              </a:lnSpc>
            </a:pPr>
            <a:r>
              <a:rPr lang="en-GB" altLang="zh-CN" dirty="0" err="1" smtClean="0"/>
              <a:t>int</a:t>
            </a:r>
            <a:r>
              <a:rPr lang="en-GB" altLang="zh-CN" dirty="0" smtClean="0"/>
              <a:t> </a:t>
            </a:r>
            <a:r>
              <a:rPr lang="en-GB" altLang="zh-CN" dirty="0"/>
              <a:t>add(</a:t>
            </a:r>
            <a:r>
              <a:rPr lang="en-GB" altLang="zh-CN" dirty="0" err="1"/>
              <a:t>int</a:t>
            </a:r>
            <a:r>
              <a:rPr lang="en-GB" altLang="zh-CN" dirty="0"/>
              <a:t> </a:t>
            </a:r>
            <a:r>
              <a:rPr lang="en-GB" altLang="zh-CN" dirty="0" err="1"/>
              <a:t>low,int</a:t>
            </a:r>
            <a:r>
              <a:rPr lang="en-GB" altLang="zh-CN" dirty="0"/>
              <a:t> high</a:t>
            </a:r>
            <a:r>
              <a:rPr lang="en-GB" altLang="zh-CN" dirty="0" smtClean="0"/>
              <a:t>)</a:t>
            </a:r>
          </a:p>
          <a:p>
            <a:pPr>
              <a:lnSpc>
                <a:spcPct val="150000"/>
              </a:lnSpc>
            </a:pPr>
            <a:r>
              <a:rPr lang="en-GB" altLang="zh-CN" dirty="0" smtClean="0"/>
              <a:t>{ </a:t>
            </a:r>
            <a:r>
              <a:rPr lang="en-GB" altLang="zh-CN" dirty="0" err="1"/>
              <a:t>int</a:t>
            </a:r>
            <a:r>
              <a:rPr lang="en-GB" altLang="zh-CN" dirty="0"/>
              <a:t> </a:t>
            </a:r>
            <a:r>
              <a:rPr lang="en-GB" altLang="zh-CN" dirty="0" err="1"/>
              <a:t>i,sum</a:t>
            </a:r>
            <a:r>
              <a:rPr lang="en-GB" altLang="zh-CN" dirty="0"/>
              <a:t>; </a:t>
            </a:r>
            <a:endParaRPr lang="en-GB" altLang="zh-CN" dirty="0" smtClean="0"/>
          </a:p>
          <a:p>
            <a:pPr>
              <a:lnSpc>
                <a:spcPct val="150000"/>
              </a:lnSpc>
            </a:pPr>
            <a:r>
              <a:rPr lang="en-GB" altLang="zh-CN" dirty="0" smtClean="0"/>
              <a:t>for(i=</a:t>
            </a:r>
            <a:r>
              <a:rPr lang="en-GB" altLang="zh-CN" dirty="0" err="1" smtClean="0"/>
              <a:t>low;i</a:t>
            </a:r>
            <a:r>
              <a:rPr lang="en-GB" altLang="zh-CN" dirty="0"/>
              <a:t>&lt;=</a:t>
            </a:r>
            <a:r>
              <a:rPr lang="en-GB" altLang="zh-CN" dirty="0" err="1"/>
              <a:t>high;i</a:t>
            </a:r>
            <a:r>
              <a:rPr lang="en-GB" altLang="zh-CN" dirty="0"/>
              <a:t>++) </a:t>
            </a:r>
            <a:endParaRPr lang="en-GB" altLang="zh-CN" dirty="0" smtClean="0"/>
          </a:p>
          <a:p>
            <a:pPr>
              <a:lnSpc>
                <a:spcPct val="150000"/>
              </a:lnSpc>
            </a:pPr>
            <a:r>
              <a:rPr lang="en-GB" altLang="zh-CN" dirty="0"/>
              <a:t>	</a:t>
            </a:r>
            <a:r>
              <a:rPr lang="en-GB" altLang="zh-CN" dirty="0" smtClean="0"/>
              <a:t>sum </a:t>
            </a:r>
            <a:r>
              <a:rPr lang="en-GB" altLang="zh-CN" dirty="0"/>
              <a:t>= sum + i; </a:t>
            </a:r>
            <a:endParaRPr lang="en-GB" altLang="zh-CN" dirty="0" smtClean="0"/>
          </a:p>
          <a:p>
            <a:pPr>
              <a:lnSpc>
                <a:spcPct val="150000"/>
              </a:lnSpc>
            </a:pPr>
            <a:r>
              <a:rPr lang="en-GB" altLang="zh-CN" dirty="0"/>
              <a:t>	</a:t>
            </a:r>
            <a:r>
              <a:rPr lang="en-GB" altLang="zh-CN" dirty="0" smtClean="0"/>
              <a:t>return </a:t>
            </a:r>
            <a:r>
              <a:rPr lang="en-GB" altLang="zh-CN" dirty="0"/>
              <a:t>sum; } </a:t>
            </a:r>
            <a:endParaRPr lang="en-GB" altLang="zh-CN" dirty="0" smtClean="0"/>
          </a:p>
          <a:p>
            <a:pPr>
              <a:lnSpc>
                <a:spcPct val="150000"/>
              </a:lnSpc>
            </a:pPr>
            <a:endParaRPr lang="en-GB" altLang="zh-CN" dirty="0"/>
          </a:p>
          <a:p>
            <a:pPr>
              <a:lnSpc>
                <a:spcPct val="150000"/>
              </a:lnSpc>
            </a:pPr>
            <a:r>
              <a:rPr lang="en-GB" altLang="zh-CN" dirty="0" err="1" smtClean="0"/>
              <a:t>int</a:t>
            </a:r>
            <a:r>
              <a:rPr lang="en-GB" altLang="zh-CN" dirty="0" smtClean="0"/>
              <a:t> </a:t>
            </a:r>
            <a:r>
              <a:rPr lang="en-GB" altLang="zh-CN" dirty="0"/>
              <a:t>main(</a:t>
            </a:r>
            <a:r>
              <a:rPr lang="en-GB" altLang="zh-CN" dirty="0" err="1"/>
              <a:t>int</a:t>
            </a:r>
            <a:r>
              <a:rPr lang="en-GB" altLang="zh-CN" dirty="0"/>
              <a:t> </a:t>
            </a:r>
            <a:r>
              <a:rPr lang="en-GB" altLang="zh-CN" dirty="0" err="1"/>
              <a:t>argc,char</a:t>
            </a:r>
            <a:r>
              <a:rPr lang="en-GB" altLang="zh-CN" dirty="0"/>
              <a:t> **</a:t>
            </a:r>
            <a:r>
              <a:rPr lang="en-GB" altLang="zh-CN" dirty="0" err="1"/>
              <a:t>argv</a:t>
            </a:r>
            <a:r>
              <a:rPr lang="en-GB" altLang="zh-CN" dirty="0"/>
              <a:t>) </a:t>
            </a:r>
            <a:endParaRPr lang="en-GB" altLang="zh-CN" dirty="0" smtClean="0"/>
          </a:p>
          <a:p>
            <a:pPr>
              <a:lnSpc>
                <a:spcPct val="150000"/>
              </a:lnSpc>
            </a:pPr>
            <a:r>
              <a:rPr lang="en-GB" altLang="zh-CN" dirty="0" smtClean="0"/>
              <a:t>{ </a:t>
            </a:r>
            <a:r>
              <a:rPr lang="en-GB" altLang="zh-CN" dirty="0" err="1"/>
              <a:t>int</a:t>
            </a:r>
            <a:r>
              <a:rPr lang="en-GB" altLang="zh-CN" dirty="0"/>
              <a:t> result[100]; </a:t>
            </a:r>
            <a:endParaRPr lang="en-GB" altLang="zh-CN" dirty="0" smtClean="0"/>
          </a:p>
          <a:p>
            <a:pPr>
              <a:lnSpc>
                <a:spcPct val="150000"/>
              </a:lnSpc>
            </a:pPr>
            <a:r>
              <a:rPr lang="en-GB" altLang="zh-CN" dirty="0" smtClean="0"/>
              <a:t>result[0</a:t>
            </a:r>
            <a:r>
              <a:rPr lang="en-GB" altLang="zh-CN" dirty="0"/>
              <a:t>] = add(1,10); </a:t>
            </a:r>
            <a:endParaRPr lang="en-GB" altLang="zh-CN" dirty="0" smtClean="0"/>
          </a:p>
          <a:p>
            <a:pPr>
              <a:lnSpc>
                <a:spcPct val="150000"/>
              </a:lnSpc>
            </a:pPr>
            <a:r>
              <a:rPr lang="en-GB" altLang="zh-CN" dirty="0" smtClean="0"/>
              <a:t>result[1</a:t>
            </a:r>
            <a:r>
              <a:rPr lang="en-GB" altLang="zh-CN" dirty="0"/>
              <a:t>] = add(1,100); </a:t>
            </a:r>
            <a:endParaRPr lang="en-GB" altLang="zh-CN" dirty="0" smtClean="0"/>
          </a:p>
          <a:p>
            <a:pPr>
              <a:lnSpc>
                <a:spcPct val="150000"/>
              </a:lnSpc>
            </a:pPr>
            <a:r>
              <a:rPr lang="en-GB" altLang="zh-CN" dirty="0" err="1" smtClean="0"/>
              <a:t>printf</a:t>
            </a:r>
            <a:r>
              <a:rPr lang="en-GB" altLang="zh-CN" dirty="0"/>
              <a:t>("result[0] is %</a:t>
            </a:r>
            <a:r>
              <a:rPr lang="en-GB" altLang="zh-CN" dirty="0" smtClean="0"/>
              <a:t>d\</a:t>
            </a:r>
            <a:r>
              <a:rPr lang="en-GB" altLang="zh-CN" dirty="0" err="1" smtClean="0"/>
              <a:t>nresult</a:t>
            </a:r>
            <a:r>
              <a:rPr lang="en-GB" altLang="zh-CN" dirty="0" smtClean="0"/>
              <a:t>[1</a:t>
            </a:r>
            <a:r>
              <a:rPr lang="en-GB" altLang="zh-CN" dirty="0"/>
              <a:t>] is %d \</a:t>
            </a:r>
            <a:r>
              <a:rPr lang="en-GB" altLang="zh-CN" dirty="0" err="1"/>
              <a:t>n",result</a:t>
            </a:r>
            <a:r>
              <a:rPr lang="en-GB" altLang="zh-CN" dirty="0"/>
              <a:t>[0],result[1]); return 0; }</a:t>
            </a:r>
          </a:p>
          <a:p>
            <a:pPr>
              <a:lnSpc>
                <a:spcPct val="150000"/>
              </a:lnSpc>
            </a:pPr>
            <a:r>
              <a:rPr lang="en-GB" altLang="zh-CN" dirty="0"/>
              <a:t/>
            </a:r>
            <a:br>
              <a:rPr lang="en-GB" altLang="zh-CN" dirty="0"/>
            </a:br>
            <a:r>
              <a:rPr lang="en-GB" altLang="zh-CN" dirty="0"/>
              <a:t/>
            </a:r>
            <a:br>
              <a:rPr lang="en-GB" altLang="zh-CN" dirty="0"/>
            </a:b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268760"/>
            <a:ext cx="5094566"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033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849" y="1196752"/>
            <a:ext cx="8496944" cy="5078313"/>
          </a:xfrm>
          <a:prstGeom prst="rect">
            <a:avLst/>
          </a:prstGeom>
          <a:noFill/>
        </p:spPr>
        <p:txBody>
          <a:bodyPr wrap="square" rtlCol="0">
            <a:spAutoFit/>
          </a:bodyPr>
          <a:lstStyle/>
          <a:p>
            <a:pPr>
              <a:lnSpc>
                <a:spcPct val="150000"/>
              </a:lnSpc>
            </a:pPr>
            <a:r>
              <a:rPr lang="zh-CN" altLang="en-US" dirty="0"/>
              <a:t>利用</a:t>
            </a:r>
            <a:r>
              <a:rPr lang="en-US" altLang="zh-CN" dirty="0" err="1"/>
              <a:t>gdb</a:t>
            </a:r>
            <a:r>
              <a:rPr lang="zh-CN" altLang="en-US" dirty="0"/>
              <a:t>调试，需要在</a:t>
            </a:r>
            <a:r>
              <a:rPr lang="en-US" altLang="zh-CN" dirty="0" err="1"/>
              <a:t>gcc</a:t>
            </a:r>
            <a:r>
              <a:rPr lang="zh-CN" altLang="en-US" dirty="0"/>
              <a:t>编译过程中加上</a:t>
            </a:r>
            <a:r>
              <a:rPr lang="en-US" altLang="zh-CN" dirty="0"/>
              <a:t>-g</a:t>
            </a:r>
            <a:r>
              <a:rPr lang="zh-CN" altLang="en-US" dirty="0"/>
              <a:t>选项，这样编译生成的可执行文件才可以利用</a:t>
            </a:r>
            <a:r>
              <a:rPr lang="en-US" altLang="zh-CN" dirty="0" err="1"/>
              <a:t>gdb</a:t>
            </a:r>
            <a:r>
              <a:rPr lang="zh-CN" altLang="en-US" dirty="0"/>
              <a:t>进行源码调试</a:t>
            </a:r>
            <a:r>
              <a:rPr lang="zh-CN" altLang="en-US" dirty="0" smtClean="0"/>
              <a:t>。</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r>
              <a:rPr lang="en-US" altLang="zh-CN" dirty="0" err="1" smtClean="0"/>
              <a:t>gdb</a:t>
            </a:r>
            <a:r>
              <a:rPr lang="zh-CN" altLang="en-US" dirty="0"/>
              <a:t>提供一个类似</a:t>
            </a:r>
            <a:r>
              <a:rPr lang="en-US" altLang="zh-CN" dirty="0"/>
              <a:t>Shell</a:t>
            </a:r>
            <a:r>
              <a:rPr lang="zh-CN" altLang="en-US" dirty="0"/>
              <a:t>的命令行环境，上面的</a:t>
            </a:r>
            <a:r>
              <a:rPr lang="en-US" altLang="zh-CN" dirty="0"/>
              <a:t>(</a:t>
            </a:r>
            <a:r>
              <a:rPr lang="en-US" altLang="zh-CN" dirty="0" err="1"/>
              <a:t>gdb</a:t>
            </a:r>
            <a:r>
              <a:rPr lang="en-US" altLang="zh-CN" dirty="0"/>
              <a:t>)</a:t>
            </a:r>
            <a:r>
              <a:rPr lang="zh-CN" altLang="en-US" dirty="0"/>
              <a:t>就是提示符，在这个提示符下输入</a:t>
            </a:r>
            <a:r>
              <a:rPr lang="en-US" altLang="zh-CN" dirty="0"/>
              <a:t>help</a:t>
            </a:r>
            <a:r>
              <a:rPr lang="zh-CN" altLang="en-US" dirty="0"/>
              <a:t>可以查看命令的</a:t>
            </a:r>
            <a:r>
              <a:rPr lang="zh-CN" altLang="en-US" dirty="0" smtClean="0"/>
              <a:t>类别；退出键入</a:t>
            </a:r>
            <a:r>
              <a:rPr lang="en-US" altLang="zh-CN" dirty="0" smtClean="0"/>
              <a:t>q</a:t>
            </a:r>
            <a:r>
              <a:rPr lang="zh-CN" altLang="en-US" dirty="0" smtClean="0"/>
              <a: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2" y="2204864"/>
            <a:ext cx="8413249" cy="287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bwMode="auto">
          <a:xfrm>
            <a:off x="2555776" y="2492896"/>
            <a:ext cx="129614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995254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712968" cy="449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bwMode="auto">
          <a:xfrm>
            <a:off x="251520" y="836712"/>
            <a:ext cx="129614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4" name="直接连接符 3"/>
          <p:cNvCxnSpPr/>
          <p:nvPr/>
        </p:nvCxnSpPr>
        <p:spPr bwMode="auto">
          <a:xfrm>
            <a:off x="251520" y="3284984"/>
            <a:ext cx="129614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84746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8" y="332656"/>
            <a:ext cx="880085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7504" y="2491253"/>
            <a:ext cx="8352928" cy="1338828"/>
          </a:xfrm>
          <a:prstGeom prst="rect">
            <a:avLst/>
          </a:prstGeom>
          <a:noFill/>
        </p:spPr>
        <p:txBody>
          <a:bodyPr wrap="square" rtlCol="0">
            <a:spAutoFit/>
          </a:bodyPr>
          <a:lstStyle/>
          <a:p>
            <a:pPr>
              <a:lnSpc>
                <a:spcPct val="150000"/>
              </a:lnSpc>
            </a:pPr>
            <a:r>
              <a:rPr lang="zh-CN" altLang="en-US" dirty="0"/>
              <a:t>利用</a:t>
            </a:r>
            <a:r>
              <a:rPr lang="en-GB" altLang="zh-CN" dirty="0"/>
              <a:t>start</a:t>
            </a:r>
            <a:r>
              <a:rPr lang="zh-CN" altLang="en-US" dirty="0"/>
              <a:t>命令开始</a:t>
            </a:r>
            <a:r>
              <a:rPr lang="en-GB" altLang="zh-CN" dirty="0" err="1"/>
              <a:t>gdb</a:t>
            </a:r>
            <a:r>
              <a:rPr lang="zh-CN" altLang="en-US" dirty="0"/>
              <a:t>调试</a:t>
            </a:r>
            <a:r>
              <a:rPr lang="zh-CN" altLang="en-US" dirty="0" smtClean="0"/>
              <a:t>，可以</a:t>
            </a:r>
            <a:r>
              <a:rPr lang="zh-CN" altLang="en-US" dirty="0"/>
              <a:t>看到程序停在了</a:t>
            </a:r>
            <a:r>
              <a:rPr lang="en-GB" altLang="zh-CN" dirty="0"/>
              <a:t>main</a:t>
            </a:r>
            <a:r>
              <a:rPr lang="zh-CN" altLang="en-US" dirty="0"/>
              <a:t>函数</a:t>
            </a:r>
            <a:r>
              <a:rPr lang="zh-CN" altLang="en-US" dirty="0" smtClean="0"/>
              <a:t>的</a:t>
            </a:r>
            <a:endParaRPr lang="en-US" altLang="zh-CN" dirty="0" smtClean="0"/>
          </a:p>
          <a:p>
            <a:pPr>
              <a:lnSpc>
                <a:spcPct val="150000"/>
              </a:lnSpc>
            </a:pPr>
            <a:r>
              <a:rPr lang="en-GB" altLang="zh-CN" dirty="0" smtClean="0"/>
              <a:t>result[0</a:t>
            </a:r>
            <a:r>
              <a:rPr lang="en-GB" altLang="zh-CN" dirty="0"/>
              <a:t>] = add(1,10);</a:t>
            </a:r>
            <a:r>
              <a:rPr lang="zh-CN" altLang="en-US" dirty="0"/>
              <a:t>这一行</a:t>
            </a:r>
            <a:r>
              <a:rPr lang="zh-CN" altLang="en-US" dirty="0" smtClean="0"/>
              <a:t>：</a:t>
            </a:r>
            <a:endParaRPr lang="en-US" altLang="zh-CN" dirty="0" smtClean="0"/>
          </a:p>
          <a:p>
            <a:pPr>
              <a:lnSpc>
                <a:spcPct val="150000"/>
              </a:lnSpc>
            </a:pPr>
            <a:r>
              <a:rPr lang="zh-CN" altLang="en-US" dirty="0" smtClean="0"/>
              <a:t>键入</a:t>
            </a:r>
            <a:r>
              <a:rPr lang="en-US" altLang="zh-CN" dirty="0" smtClean="0"/>
              <a:t>next</a:t>
            </a:r>
            <a:r>
              <a:rPr lang="zh-CN" altLang="en-US" dirty="0" smtClean="0"/>
              <a:t>命令程序继续向下执行</a:t>
            </a:r>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4" y="3933056"/>
            <a:ext cx="8928992" cy="237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bwMode="auto">
          <a:xfrm>
            <a:off x="107504" y="548680"/>
            <a:ext cx="129614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115868" y="4437112"/>
            <a:ext cx="129614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725211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268760"/>
            <a:ext cx="8352928" cy="2169825"/>
          </a:xfrm>
          <a:prstGeom prst="rect">
            <a:avLst/>
          </a:prstGeom>
          <a:noFill/>
        </p:spPr>
        <p:txBody>
          <a:bodyPr wrap="square" rtlCol="0">
            <a:spAutoFit/>
          </a:bodyPr>
          <a:lstStyle/>
          <a:p>
            <a:pPr>
              <a:lnSpc>
                <a:spcPct val="150000"/>
              </a:lnSpc>
            </a:pPr>
            <a:r>
              <a:rPr lang="zh-CN" altLang="en-US" dirty="0"/>
              <a:t>重新运行</a:t>
            </a:r>
            <a:r>
              <a:rPr lang="en-US" altLang="zh-CN" dirty="0"/>
              <a:t>start</a:t>
            </a:r>
            <a:r>
              <a:rPr lang="zh-CN" altLang="en-US" dirty="0"/>
              <a:t>命令，利用</a:t>
            </a:r>
            <a:r>
              <a:rPr lang="en-US" altLang="zh-CN" dirty="0"/>
              <a:t>step(</a:t>
            </a:r>
            <a:r>
              <a:rPr lang="zh-CN" altLang="en-US" dirty="0"/>
              <a:t>简写</a:t>
            </a:r>
            <a:r>
              <a:rPr lang="en-US" altLang="zh-CN" dirty="0"/>
              <a:t>s)</a:t>
            </a:r>
            <a:r>
              <a:rPr lang="zh-CN" altLang="en-US" dirty="0"/>
              <a:t>跳入</a:t>
            </a:r>
            <a:r>
              <a:rPr lang="en-US" altLang="zh-CN" dirty="0"/>
              <a:t>add(1,10)</a:t>
            </a:r>
            <a:r>
              <a:rPr lang="zh-CN" altLang="en-US" dirty="0"/>
              <a:t>函数中进行调试</a:t>
            </a:r>
            <a:r>
              <a:rPr lang="zh-CN" altLang="en-US" dirty="0" smtClean="0"/>
              <a:t>，</a:t>
            </a:r>
            <a:r>
              <a:rPr lang="zh-CN" altLang="en-US" dirty="0"/>
              <a:t>利用</a:t>
            </a:r>
            <a:r>
              <a:rPr lang="en-US" altLang="zh-CN" dirty="0"/>
              <a:t>info(</a:t>
            </a:r>
            <a:r>
              <a:rPr lang="zh-CN" altLang="en-US" dirty="0"/>
              <a:t>简写为</a:t>
            </a:r>
            <a:r>
              <a:rPr lang="en-US" altLang="zh-CN" dirty="0"/>
              <a:t>i)</a:t>
            </a:r>
            <a:r>
              <a:rPr lang="zh-CN" altLang="en-US" dirty="0"/>
              <a:t>查看</a:t>
            </a:r>
            <a:r>
              <a:rPr lang="en-US" altLang="zh-CN" dirty="0"/>
              <a:t>add()</a:t>
            </a:r>
            <a:r>
              <a:rPr lang="zh-CN" altLang="en-US" dirty="0"/>
              <a:t>函数中局部变量的值</a:t>
            </a:r>
            <a:r>
              <a:rPr lang="zh-CN" altLang="en-US" dirty="0" smtClean="0"/>
              <a:t>：</a:t>
            </a:r>
            <a:endParaRPr lang="en-US" altLang="zh-CN" dirty="0" smtClean="0"/>
          </a:p>
          <a:p>
            <a:pPr>
              <a:lnSpc>
                <a:spcPct val="150000"/>
              </a:lnSpc>
            </a:pPr>
            <a:endParaRPr lang="en-US" altLang="zh-CN" dirty="0"/>
          </a:p>
          <a:p>
            <a:pPr>
              <a:lnSpc>
                <a:spcPct val="150000"/>
              </a:lnSpc>
            </a:pPr>
            <a:r>
              <a:rPr lang="zh-CN" altLang="en-US" dirty="0"/>
              <a:t>可以看到当前</a:t>
            </a:r>
            <a:r>
              <a:rPr lang="en-US" altLang="zh-CN" dirty="0"/>
              <a:t>add()</a:t>
            </a:r>
            <a:r>
              <a:rPr lang="zh-CN" altLang="en-US" dirty="0"/>
              <a:t>函数中变量</a:t>
            </a:r>
            <a:r>
              <a:rPr lang="en-US" altLang="zh-CN" dirty="0"/>
              <a:t>i</a:t>
            </a:r>
            <a:r>
              <a:rPr lang="zh-CN" altLang="en-US" dirty="0"/>
              <a:t>和变量</a:t>
            </a:r>
            <a:r>
              <a:rPr lang="en-US" altLang="zh-CN" dirty="0"/>
              <a:t>sum</a:t>
            </a:r>
            <a:r>
              <a:rPr lang="zh-CN" altLang="en-US" dirty="0"/>
              <a:t>为很大的数，看到这里基本就可以猜出程序错误是由于</a:t>
            </a:r>
            <a:r>
              <a:rPr lang="en-US" altLang="zh-CN" dirty="0"/>
              <a:t>i</a:t>
            </a:r>
            <a:r>
              <a:rPr lang="zh-CN" altLang="en-US" dirty="0"/>
              <a:t>和</a:t>
            </a:r>
            <a:r>
              <a:rPr lang="en-US" altLang="zh-CN" dirty="0"/>
              <a:t>sum</a:t>
            </a:r>
            <a:r>
              <a:rPr lang="zh-CN" altLang="en-US" dirty="0"/>
              <a:t>未进行初始化导致。</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293312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489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3240360" cy="523220"/>
          </a:xfrm>
          <a:prstGeom prst="rect">
            <a:avLst/>
          </a:prstGeom>
          <a:noFill/>
        </p:spPr>
        <p:txBody>
          <a:bodyPr wrap="square" rtlCol="0">
            <a:spAutoFit/>
          </a:bodyPr>
          <a:lstStyle/>
          <a:p>
            <a:r>
              <a:rPr lang="zh-CN" altLang="en-US" sz="2800" dirty="0" smtClean="0">
                <a:solidFill>
                  <a:schemeClr val="bg1"/>
                </a:solidFill>
              </a:rPr>
              <a:t>断点调试</a:t>
            </a:r>
            <a:endParaRPr lang="zh-CN" altLang="en-US" sz="28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05969"/>
            <a:ext cx="7056784" cy="531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连接符 3"/>
          <p:cNvCxnSpPr/>
          <p:nvPr/>
        </p:nvCxnSpPr>
        <p:spPr bwMode="auto">
          <a:xfrm>
            <a:off x="683568" y="5013176"/>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683568" y="5373216"/>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740768" y="5805264"/>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77324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8695391"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bwMode="auto">
          <a:xfrm>
            <a:off x="827584" y="1412776"/>
            <a:ext cx="1728192"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5" name="直接连接符 4"/>
          <p:cNvCxnSpPr/>
          <p:nvPr/>
        </p:nvCxnSpPr>
        <p:spPr bwMode="auto">
          <a:xfrm>
            <a:off x="827584" y="2780928"/>
            <a:ext cx="165618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2733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124744"/>
            <a:ext cx="7560840" cy="4832092"/>
          </a:xfrm>
          <a:prstGeom prst="rect">
            <a:avLst/>
          </a:prstGeom>
        </p:spPr>
        <p:txBody>
          <a:bodyPr wrap="square">
            <a:spAutoFit/>
          </a:bodyPr>
          <a:lstStyle/>
          <a:p>
            <a:pPr marL="342900" indent="-342900">
              <a:spcBef>
                <a:spcPct val="50000"/>
              </a:spcBef>
              <a:buFont typeface="Arial" pitchFamily="34" charset="0"/>
              <a:buChar char="•"/>
            </a:pPr>
            <a:r>
              <a:rPr lang="zh-CN" altLang="en-US" sz="3200" dirty="0" smtClean="0">
                <a:ea typeface="宋体" charset="-122"/>
              </a:rPr>
              <a:t>使用</a:t>
            </a:r>
            <a:r>
              <a:rPr lang="en-US" altLang="zh-CN" sz="3200" dirty="0" smtClean="0">
                <a:ea typeface="宋体" charset="-122"/>
              </a:rPr>
              <a:t>GCC</a:t>
            </a:r>
            <a:r>
              <a:rPr lang="zh-CN" altLang="en-US" sz="3200" dirty="0" smtClean="0">
                <a:ea typeface="宋体" charset="-122"/>
              </a:rPr>
              <a:t>编译程序时，编译过程可以细分为如下四个阶段：</a:t>
            </a:r>
            <a:endParaRPr lang="en-US" altLang="zh-CN" sz="3200" dirty="0" smtClean="0">
              <a:ea typeface="宋体" charset="-122"/>
            </a:endParaRPr>
          </a:p>
          <a:p>
            <a:pPr marL="342900" indent="-342900">
              <a:spcBef>
                <a:spcPct val="50000"/>
              </a:spcBef>
            </a:pPr>
            <a:endParaRPr lang="en-US" altLang="zh-CN" sz="3200" dirty="0">
              <a:ea typeface="宋体" charset="-122"/>
            </a:endParaRPr>
          </a:p>
          <a:p>
            <a:pPr marL="457200" indent="-457200">
              <a:spcBef>
                <a:spcPct val="50000"/>
              </a:spcBef>
              <a:buFont typeface="Arial" pitchFamily="34" charset="0"/>
              <a:buChar char="•"/>
            </a:pPr>
            <a:r>
              <a:rPr lang="zh-CN" altLang="en-US" sz="2800" dirty="0" smtClean="0">
                <a:ea typeface="宋体" charset="-122"/>
              </a:rPr>
              <a:t>预处理（</a:t>
            </a:r>
            <a:r>
              <a:rPr lang="en-US" altLang="zh-CN" sz="2800" dirty="0" smtClean="0">
                <a:ea typeface="宋体" charset="-122"/>
              </a:rPr>
              <a:t>preprocessing</a:t>
            </a:r>
            <a:r>
              <a:rPr lang="zh-CN" altLang="en-US" sz="2800" dirty="0" smtClean="0">
                <a:ea typeface="宋体" charset="-122"/>
              </a:rPr>
              <a:t>）  如预处理命令，宏定义等。</a:t>
            </a:r>
            <a:endParaRPr lang="zh-CN" altLang="en-US" sz="2800" dirty="0">
              <a:ea typeface="宋体" charset="-122"/>
            </a:endParaRPr>
          </a:p>
          <a:p>
            <a:pPr marL="457200" indent="-457200">
              <a:spcBef>
                <a:spcPct val="50000"/>
              </a:spcBef>
              <a:buFont typeface="Arial" pitchFamily="34" charset="0"/>
              <a:buChar char="•"/>
            </a:pPr>
            <a:r>
              <a:rPr lang="zh-CN" altLang="en-US" sz="2800" dirty="0">
                <a:ea typeface="宋体" charset="-122"/>
              </a:rPr>
              <a:t>编译（</a:t>
            </a:r>
            <a:r>
              <a:rPr lang="en-US" altLang="zh-CN" sz="2800" dirty="0" err="1">
                <a:ea typeface="宋体" charset="-122"/>
              </a:rPr>
              <a:t>compliling</a:t>
            </a:r>
            <a:r>
              <a:rPr lang="zh-CN" altLang="en-US" sz="2800" dirty="0" smtClean="0">
                <a:ea typeface="宋体" charset="-122"/>
              </a:rPr>
              <a:t>）</a:t>
            </a:r>
            <a:r>
              <a:rPr lang="en-US" altLang="zh-CN" sz="2800" dirty="0" smtClean="0">
                <a:ea typeface="宋体" charset="-122"/>
              </a:rPr>
              <a:t>	</a:t>
            </a:r>
            <a:r>
              <a:rPr lang="zh-CN" altLang="en-US" sz="2800" dirty="0" smtClean="0">
                <a:ea typeface="宋体" charset="-122"/>
              </a:rPr>
              <a:t>编译成汇编文件</a:t>
            </a:r>
            <a:endParaRPr lang="zh-CN" altLang="en-US" sz="2800" dirty="0">
              <a:ea typeface="宋体" charset="-122"/>
            </a:endParaRPr>
          </a:p>
          <a:p>
            <a:pPr marL="457200" indent="-457200">
              <a:spcBef>
                <a:spcPct val="50000"/>
              </a:spcBef>
              <a:buFont typeface="Arial" pitchFamily="34" charset="0"/>
              <a:buChar char="•"/>
            </a:pPr>
            <a:r>
              <a:rPr lang="zh-CN" altLang="en-US" sz="2800" dirty="0">
                <a:ea typeface="宋体" charset="-122"/>
              </a:rPr>
              <a:t>汇编（</a:t>
            </a:r>
            <a:r>
              <a:rPr lang="en-US" altLang="zh-CN" sz="2800" dirty="0">
                <a:ea typeface="宋体" charset="-122"/>
              </a:rPr>
              <a:t>assembling</a:t>
            </a:r>
            <a:r>
              <a:rPr lang="zh-CN" altLang="en-US" sz="2800" dirty="0" smtClean="0">
                <a:ea typeface="宋体" charset="-122"/>
              </a:rPr>
              <a:t>）</a:t>
            </a:r>
            <a:r>
              <a:rPr lang="en-US" altLang="zh-CN" sz="2800" dirty="0">
                <a:ea typeface="宋体" charset="-122"/>
              </a:rPr>
              <a:t> </a:t>
            </a:r>
            <a:r>
              <a:rPr lang="zh-CN" altLang="en-US" sz="2800" dirty="0" smtClean="0">
                <a:ea typeface="宋体" charset="-122"/>
              </a:rPr>
              <a:t>汇编成二进制目标代码</a:t>
            </a:r>
            <a:endParaRPr lang="zh-CN" altLang="en-US" sz="2800" dirty="0">
              <a:ea typeface="宋体" charset="-122"/>
            </a:endParaRPr>
          </a:p>
          <a:p>
            <a:pPr marL="457200" indent="-457200">
              <a:spcBef>
                <a:spcPct val="50000"/>
              </a:spcBef>
              <a:buFont typeface="Arial" pitchFamily="34" charset="0"/>
              <a:buChar char="•"/>
            </a:pPr>
            <a:r>
              <a:rPr lang="zh-CN" altLang="en-US" sz="2800" dirty="0">
                <a:ea typeface="宋体" charset="-122"/>
              </a:rPr>
              <a:t>链接（</a:t>
            </a:r>
            <a:r>
              <a:rPr lang="en-US" altLang="zh-CN" sz="2800" dirty="0">
                <a:ea typeface="宋体" charset="-122"/>
              </a:rPr>
              <a:t>linking</a:t>
            </a:r>
            <a:r>
              <a:rPr lang="zh-CN" altLang="en-US" sz="2800" dirty="0" smtClean="0">
                <a:ea typeface="宋体" charset="-122"/>
              </a:rPr>
              <a:t>）</a:t>
            </a:r>
            <a:r>
              <a:rPr lang="en-US" altLang="zh-CN" sz="2800" dirty="0">
                <a:ea typeface="宋体" charset="-122"/>
              </a:rPr>
              <a:t> </a:t>
            </a:r>
            <a:r>
              <a:rPr lang="zh-CN" altLang="en-US" sz="2800" dirty="0" smtClean="0">
                <a:ea typeface="宋体" charset="-122"/>
              </a:rPr>
              <a:t>链接上库，形成可执行文件</a:t>
            </a:r>
            <a:endParaRPr lang="zh-CN" altLang="en-US" sz="2800" dirty="0">
              <a:ea typeface="宋体" charset="-122"/>
            </a:endParaRPr>
          </a:p>
        </p:txBody>
      </p:sp>
    </p:spTree>
    <p:extLst>
      <p:ext uri="{BB962C8B-B14F-4D97-AF65-F5344CB8AC3E}">
        <p14:creationId xmlns:p14="http://schemas.microsoft.com/office/powerpoint/2010/main" val="81367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8712968" cy="4247317"/>
          </a:xfrm>
          <a:prstGeom prst="rect">
            <a:avLst/>
          </a:prstGeom>
        </p:spPr>
        <p:txBody>
          <a:bodyPr wrap="square">
            <a:spAutoFit/>
          </a:bodyPr>
          <a:lstStyle/>
          <a:p>
            <a:pPr>
              <a:lnSpc>
                <a:spcPct val="150000"/>
              </a:lnSpc>
            </a:pPr>
            <a:r>
              <a:rPr lang="en-GB" altLang="zh-CN" dirty="0"/>
              <a:t>C</a:t>
            </a:r>
            <a:r>
              <a:rPr lang="zh-CN" altLang="en-GB" dirty="0"/>
              <a:t>、</a:t>
            </a:r>
            <a:r>
              <a:rPr lang="en-GB" altLang="zh-CN" dirty="0"/>
              <a:t>C</a:t>
            </a:r>
            <a:r>
              <a:rPr lang="en-GB" altLang="zh-CN" dirty="0" smtClean="0"/>
              <a:t>++</a:t>
            </a:r>
            <a:r>
              <a:rPr lang="zh-CN" altLang="en-US" dirty="0" smtClean="0"/>
              <a:t>等</a:t>
            </a:r>
            <a:r>
              <a:rPr lang="zh-CN" altLang="en-GB" dirty="0" smtClean="0"/>
              <a:t>，</a:t>
            </a:r>
            <a:r>
              <a:rPr lang="zh-CN" altLang="en-US" dirty="0"/>
              <a:t>首先要把源文件编译成</a:t>
            </a:r>
            <a:r>
              <a:rPr lang="zh-CN" altLang="en-US" b="1" dirty="0"/>
              <a:t>中间代码文件</a:t>
            </a:r>
            <a:r>
              <a:rPr lang="zh-CN" altLang="en-US" dirty="0"/>
              <a:t>，在</a:t>
            </a:r>
            <a:r>
              <a:rPr lang="en-GB" altLang="zh-CN" dirty="0"/>
              <a:t>Windows</a:t>
            </a:r>
            <a:r>
              <a:rPr lang="zh-CN" altLang="en-US" dirty="0" smtClean="0"/>
              <a:t>下是 </a:t>
            </a:r>
            <a:r>
              <a:rPr lang="en-US" altLang="zh-CN" dirty="0"/>
              <a:t>.</a:t>
            </a:r>
            <a:r>
              <a:rPr lang="en-GB" altLang="zh-CN" dirty="0" err="1"/>
              <a:t>obj</a:t>
            </a:r>
            <a:r>
              <a:rPr lang="en-GB" altLang="zh-CN" dirty="0"/>
              <a:t> </a:t>
            </a:r>
            <a:r>
              <a:rPr lang="zh-CN" altLang="en-US" dirty="0"/>
              <a:t>文件，</a:t>
            </a:r>
            <a:r>
              <a:rPr lang="en-GB" altLang="zh-CN" dirty="0"/>
              <a:t>UNIX</a:t>
            </a:r>
            <a:r>
              <a:rPr lang="zh-CN" altLang="en-US" dirty="0"/>
              <a:t>下是 </a:t>
            </a:r>
            <a:r>
              <a:rPr lang="en-US" altLang="zh-CN" dirty="0"/>
              <a:t>.</a:t>
            </a:r>
            <a:r>
              <a:rPr lang="en-GB" altLang="zh-CN" dirty="0"/>
              <a:t>o </a:t>
            </a:r>
            <a:r>
              <a:rPr lang="zh-CN" altLang="en-US" dirty="0"/>
              <a:t>文件，即 </a:t>
            </a:r>
            <a:r>
              <a:rPr lang="en-GB" altLang="zh-CN" dirty="0"/>
              <a:t>Object File</a:t>
            </a:r>
            <a:r>
              <a:rPr lang="zh-CN" altLang="en-GB" dirty="0"/>
              <a:t>，</a:t>
            </a:r>
            <a:r>
              <a:rPr lang="zh-CN" altLang="en-US" dirty="0" smtClean="0"/>
              <a:t>这个过程叫做</a:t>
            </a:r>
            <a:r>
              <a:rPr lang="zh-CN" altLang="en-US" b="1" dirty="0"/>
              <a:t>编译（</a:t>
            </a:r>
            <a:r>
              <a:rPr lang="en-GB" altLang="zh-CN" b="1" dirty="0"/>
              <a:t>compile</a:t>
            </a:r>
            <a:r>
              <a:rPr lang="zh-CN" altLang="en-GB" b="1" dirty="0"/>
              <a:t>）</a:t>
            </a:r>
            <a:r>
              <a:rPr lang="zh-CN" altLang="en-GB" dirty="0"/>
              <a:t>。</a:t>
            </a:r>
            <a:r>
              <a:rPr lang="zh-CN" altLang="en-US" dirty="0"/>
              <a:t>然后再把大量的</a:t>
            </a:r>
            <a:r>
              <a:rPr lang="en-GB" altLang="zh-CN" dirty="0"/>
              <a:t>Object File</a:t>
            </a:r>
            <a:r>
              <a:rPr lang="zh-CN" altLang="en-US" dirty="0"/>
              <a:t>合成执行文件，这个动作叫作链接（</a:t>
            </a:r>
            <a:r>
              <a:rPr lang="en-GB" altLang="zh-CN" dirty="0"/>
              <a:t>link</a:t>
            </a:r>
            <a:r>
              <a:rPr lang="zh-CN" altLang="en-GB" dirty="0"/>
              <a:t>）</a:t>
            </a:r>
            <a:r>
              <a:rPr lang="zh-CN" altLang="en-GB" dirty="0" smtClean="0"/>
              <a:t>。</a:t>
            </a:r>
            <a:endParaRPr lang="en-US" altLang="zh-CN" dirty="0" smtClean="0"/>
          </a:p>
          <a:p>
            <a:pPr>
              <a:lnSpc>
                <a:spcPct val="150000"/>
              </a:lnSpc>
            </a:pPr>
            <a:endParaRPr lang="en-US" altLang="zh-CN" dirty="0"/>
          </a:p>
          <a:p>
            <a:pPr>
              <a:lnSpc>
                <a:spcPct val="150000"/>
              </a:lnSpc>
            </a:pPr>
            <a:r>
              <a:rPr lang="zh-CN" altLang="en-US" b="1" dirty="0" smtClean="0">
                <a:solidFill>
                  <a:srgbClr val="FF0000"/>
                </a:solidFill>
              </a:rPr>
              <a:t>编译：</a:t>
            </a:r>
            <a:r>
              <a:rPr lang="zh-CN" altLang="en-US" dirty="0" smtClean="0"/>
              <a:t>编译器</a:t>
            </a:r>
            <a:r>
              <a:rPr lang="zh-CN" altLang="en-US" dirty="0"/>
              <a:t>需要的是语法的正确，函数与变量的声明的正确</a:t>
            </a:r>
            <a:r>
              <a:rPr lang="zh-CN" altLang="en-US" dirty="0" smtClean="0"/>
              <a:t>。一般来说</a:t>
            </a:r>
            <a:r>
              <a:rPr lang="zh-CN" altLang="en-US" dirty="0"/>
              <a:t>，每个源文件都应该对应于一个中间目标文件（</a:t>
            </a:r>
            <a:r>
              <a:rPr lang="en-US" altLang="zh-CN" dirty="0"/>
              <a:t>O</a:t>
            </a:r>
            <a:r>
              <a:rPr lang="zh-CN" altLang="en-US" dirty="0"/>
              <a:t>文件或是</a:t>
            </a:r>
            <a:r>
              <a:rPr lang="en-US" altLang="zh-CN" dirty="0"/>
              <a:t>OBJ</a:t>
            </a:r>
            <a:r>
              <a:rPr lang="zh-CN" altLang="en-US" dirty="0"/>
              <a:t>文件）。 </a:t>
            </a:r>
            <a:endParaRPr lang="en-US" altLang="zh-CN" dirty="0" smtClean="0"/>
          </a:p>
          <a:p>
            <a:pPr>
              <a:lnSpc>
                <a:spcPct val="150000"/>
              </a:lnSpc>
            </a:pPr>
            <a:r>
              <a:rPr lang="zh-CN" altLang="en-US" dirty="0"/>
              <a:t/>
            </a:r>
            <a:br>
              <a:rPr lang="zh-CN" altLang="en-US" dirty="0"/>
            </a:br>
            <a:r>
              <a:rPr lang="zh-CN" altLang="en-US" b="1" dirty="0" smtClean="0">
                <a:solidFill>
                  <a:srgbClr val="FF0000"/>
                </a:solidFill>
              </a:rPr>
              <a:t>链接：</a:t>
            </a:r>
            <a:r>
              <a:rPr lang="zh-CN" altLang="en-US" dirty="0" smtClean="0"/>
              <a:t>链接</a:t>
            </a:r>
            <a:r>
              <a:rPr lang="zh-CN" altLang="en-US" dirty="0"/>
              <a:t>函数和全局变量</a:t>
            </a:r>
            <a:r>
              <a:rPr lang="zh-CN" altLang="en-US" dirty="0" smtClean="0"/>
              <a:t>，可以</a:t>
            </a:r>
            <a:r>
              <a:rPr lang="zh-CN" altLang="en-US" dirty="0"/>
              <a:t>使用这些中间目标文件（</a:t>
            </a:r>
            <a:r>
              <a:rPr lang="en-US" altLang="zh-CN" dirty="0"/>
              <a:t>O</a:t>
            </a:r>
            <a:r>
              <a:rPr lang="zh-CN" altLang="en-US" dirty="0"/>
              <a:t>文件或是</a:t>
            </a:r>
            <a:r>
              <a:rPr lang="en-US" altLang="zh-CN" dirty="0"/>
              <a:t>OBJ</a:t>
            </a:r>
            <a:r>
              <a:rPr lang="zh-CN" altLang="en-US" dirty="0"/>
              <a:t>文件）来</a:t>
            </a:r>
            <a:r>
              <a:rPr lang="zh-CN" altLang="en-US" dirty="0" smtClean="0"/>
              <a:t>链接生成应用程序</a:t>
            </a:r>
            <a:r>
              <a:rPr lang="zh-CN" altLang="en-US" dirty="0"/>
              <a:t>。链接器并不管函数所在的源文件，只管函数的中间目标文件（</a:t>
            </a:r>
            <a:r>
              <a:rPr lang="en-US" altLang="zh-CN" dirty="0"/>
              <a:t>Object </a:t>
            </a:r>
            <a:r>
              <a:rPr lang="en-US" altLang="zh-CN" dirty="0" smtClean="0"/>
              <a:t>File</a:t>
            </a:r>
            <a:r>
              <a:rPr lang="zh-CN" altLang="en-US" dirty="0" smtClean="0"/>
              <a:t>）。</a:t>
            </a:r>
            <a:endParaRPr lang="zh-CN" altLang="en-US" dirty="0"/>
          </a:p>
        </p:txBody>
      </p:sp>
    </p:spTree>
    <p:extLst>
      <p:ext uri="{BB962C8B-B14F-4D97-AF65-F5344CB8AC3E}">
        <p14:creationId xmlns:p14="http://schemas.microsoft.com/office/powerpoint/2010/main" val="369249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8195" name="Text Box 4"/>
          <p:cNvSpPr txBox="1">
            <a:spLocks noChangeArrowheads="1"/>
          </p:cNvSpPr>
          <p:nvPr/>
        </p:nvSpPr>
        <p:spPr bwMode="auto">
          <a:xfrm>
            <a:off x="611560" y="1341438"/>
            <a:ext cx="7776790" cy="556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en-US" altLang="zh-CN" b="1" dirty="0">
                <a:ea typeface="宋体" charset="-122"/>
              </a:rPr>
              <a:t>GCC</a:t>
            </a:r>
            <a:r>
              <a:rPr lang="zh-CN" altLang="en-US" b="1" dirty="0">
                <a:ea typeface="宋体" charset="-122"/>
              </a:rPr>
              <a:t>是</a:t>
            </a:r>
            <a:r>
              <a:rPr lang="en-US" altLang="zh-CN" b="1" dirty="0">
                <a:ea typeface="宋体" charset="-122"/>
              </a:rPr>
              <a:t>GNU</a:t>
            </a:r>
            <a:r>
              <a:rPr lang="zh-CN" altLang="en-US" b="1" dirty="0">
                <a:ea typeface="宋体" charset="-122"/>
              </a:rPr>
              <a:t>项目的编译组件之一</a:t>
            </a:r>
          </a:p>
          <a:p>
            <a:pPr marL="342900" indent="-342900" eaLnBrk="1" hangingPunct="1">
              <a:lnSpc>
                <a:spcPct val="150000"/>
              </a:lnSpc>
              <a:spcBef>
                <a:spcPct val="50000"/>
              </a:spcBef>
              <a:buFont typeface="Arial" charset="0"/>
              <a:buNone/>
            </a:pPr>
            <a:r>
              <a:rPr lang="en-US" altLang="zh-CN" sz="1800" dirty="0" smtClean="0">
                <a:ea typeface="宋体" charset="-122"/>
              </a:rPr>
              <a:t>	GCC</a:t>
            </a:r>
            <a:r>
              <a:rPr lang="zh-CN" altLang="en-US" sz="1800" dirty="0">
                <a:ea typeface="宋体" charset="-122"/>
              </a:rPr>
              <a:t>编译器能将</a:t>
            </a:r>
            <a:r>
              <a:rPr lang="en-US" altLang="zh-CN" sz="1800" dirty="0">
                <a:ea typeface="宋体" charset="-122"/>
              </a:rPr>
              <a:t>C</a:t>
            </a:r>
            <a:r>
              <a:rPr lang="zh-CN" altLang="en-US" sz="1800" dirty="0">
                <a:ea typeface="宋体" charset="-122"/>
              </a:rPr>
              <a:t>，</a:t>
            </a:r>
            <a:r>
              <a:rPr lang="en-US" altLang="zh-CN" sz="1800" dirty="0">
                <a:ea typeface="宋体" charset="-122"/>
              </a:rPr>
              <a:t>C++</a:t>
            </a:r>
            <a:r>
              <a:rPr lang="zh-CN" altLang="en-US" sz="1800" dirty="0">
                <a:ea typeface="宋体" charset="-122"/>
              </a:rPr>
              <a:t>源程序，汇编程序和</a:t>
            </a:r>
            <a:r>
              <a:rPr lang="zh-CN" altLang="en-US" sz="1800" dirty="0" smtClean="0">
                <a:ea typeface="宋体" charset="-122"/>
              </a:rPr>
              <a:t>目标程序</a:t>
            </a:r>
            <a:r>
              <a:rPr lang="zh-CN" altLang="en-US" sz="1800" dirty="0">
                <a:ea typeface="宋体" charset="-122"/>
              </a:rPr>
              <a:t>编译链接成为可执行文件</a:t>
            </a:r>
            <a:r>
              <a:rPr lang="zh-CN" altLang="en-US" sz="1800" dirty="0" smtClean="0">
                <a:ea typeface="宋体" charset="-122"/>
              </a:rPr>
              <a:t>。</a:t>
            </a:r>
            <a:r>
              <a:rPr lang="en-US" altLang="zh-CN" sz="1800" dirty="0" err="1" smtClean="0">
                <a:ea typeface="宋体" charset="-122"/>
              </a:rPr>
              <a:t>Gcc</a:t>
            </a:r>
            <a:r>
              <a:rPr lang="zh-CN" altLang="en-US" sz="1800" dirty="0" smtClean="0">
                <a:ea typeface="宋体" charset="-122"/>
              </a:rPr>
              <a:t>可以在多种硬件平台上编译出可执行程序，如</a:t>
            </a:r>
            <a:r>
              <a:rPr lang="en-US" altLang="zh-CN" sz="1800" dirty="0" smtClean="0">
                <a:ea typeface="宋体" charset="-122"/>
              </a:rPr>
              <a:t>x86</a:t>
            </a:r>
            <a:r>
              <a:rPr lang="zh-CN" altLang="en-US" sz="1800" dirty="0" smtClean="0">
                <a:ea typeface="宋体" charset="-122"/>
              </a:rPr>
              <a:t>、</a:t>
            </a:r>
            <a:r>
              <a:rPr lang="en-US" altLang="zh-CN" sz="1800" dirty="0" smtClean="0">
                <a:ea typeface="宋体" charset="-122"/>
              </a:rPr>
              <a:t>arm</a:t>
            </a:r>
            <a:r>
              <a:rPr lang="zh-CN" altLang="en-US" sz="1800" dirty="0" smtClean="0">
                <a:ea typeface="宋体" charset="-122"/>
              </a:rPr>
              <a:t>等。</a:t>
            </a:r>
            <a:endParaRPr lang="en-US" altLang="zh-CN" sz="1800" dirty="0" smtClean="0">
              <a:ea typeface="宋体" charset="-122"/>
            </a:endParaRPr>
          </a:p>
          <a:p>
            <a:pPr marL="342900" indent="-342900" eaLnBrk="1" hangingPunct="1">
              <a:lnSpc>
                <a:spcPct val="150000"/>
              </a:lnSpc>
              <a:spcBef>
                <a:spcPct val="50000"/>
              </a:spcBef>
              <a:buFont typeface="Arial" charset="0"/>
              <a:buNone/>
            </a:pPr>
            <a:endParaRPr lang="en-US" altLang="zh-CN" sz="1800" dirty="0">
              <a:ea typeface="宋体" charset="-122"/>
            </a:endParaRPr>
          </a:p>
          <a:p>
            <a:pPr marL="342900" indent="-342900" eaLnBrk="1" hangingPunct="1">
              <a:lnSpc>
                <a:spcPct val="150000"/>
              </a:lnSpc>
              <a:spcBef>
                <a:spcPct val="50000"/>
              </a:spcBef>
              <a:buFont typeface="Arial" charset="0"/>
              <a:buNone/>
            </a:pPr>
            <a:r>
              <a:rPr lang="en-US" altLang="zh-CN" sz="1800" dirty="0" smtClean="0">
                <a:ea typeface="宋体" charset="-122"/>
              </a:rPr>
              <a:t>	GCC</a:t>
            </a:r>
            <a:r>
              <a:rPr lang="zh-CN" altLang="en-US" sz="1800" dirty="0" smtClean="0">
                <a:ea typeface="宋体" charset="-122"/>
              </a:rPr>
              <a:t>可以将</a:t>
            </a:r>
            <a:r>
              <a:rPr lang="en-US" altLang="zh-CN" sz="1800" dirty="0" smtClean="0">
                <a:ea typeface="宋体" charset="-122"/>
              </a:rPr>
              <a:t>C,C++</a:t>
            </a:r>
            <a:r>
              <a:rPr lang="zh-CN" altLang="en-US" sz="1800" dirty="0" smtClean="0">
                <a:ea typeface="宋体" charset="-122"/>
              </a:rPr>
              <a:t>语言源程序文件、汇编程序，编译、链接成可执行文件。</a:t>
            </a:r>
            <a:endParaRPr lang="en-US" altLang="zh-CN" sz="1800" dirty="0" smtClean="0">
              <a:ea typeface="宋体" charset="-122"/>
            </a:endParaRPr>
          </a:p>
          <a:p>
            <a:pPr marL="342900" indent="-342900" eaLnBrk="1" hangingPunct="1">
              <a:lnSpc>
                <a:spcPct val="150000"/>
              </a:lnSpc>
              <a:spcBef>
                <a:spcPct val="50000"/>
              </a:spcBef>
              <a:buFont typeface="Arial" charset="0"/>
              <a:buNone/>
            </a:pPr>
            <a:endParaRPr lang="en-US" altLang="zh-CN" sz="1800" dirty="0">
              <a:ea typeface="宋体" charset="-122"/>
            </a:endParaRPr>
          </a:p>
          <a:p>
            <a:pPr marL="342900" indent="-342900" eaLnBrk="1" hangingPunct="1">
              <a:lnSpc>
                <a:spcPct val="150000"/>
              </a:lnSpc>
              <a:spcBef>
                <a:spcPct val="50000"/>
              </a:spcBef>
              <a:buFont typeface="Arial" charset="0"/>
              <a:buNone/>
            </a:pPr>
            <a:r>
              <a:rPr lang="en-US" altLang="zh-CN" sz="1800" dirty="0" smtClean="0">
                <a:ea typeface="宋体" charset="-122"/>
              </a:rPr>
              <a:t>	</a:t>
            </a:r>
            <a:r>
              <a:rPr lang="zh-CN" altLang="en-US" sz="1800" dirty="0" smtClean="0">
                <a:ea typeface="宋体" charset="-122"/>
              </a:rPr>
              <a:t>注：在</a:t>
            </a:r>
            <a:r>
              <a:rPr lang="en-US" altLang="zh-CN" sz="1800" dirty="0" err="1" smtClean="0">
                <a:ea typeface="宋体" charset="-122"/>
              </a:rPr>
              <a:t>linux</a:t>
            </a:r>
            <a:r>
              <a:rPr lang="zh-CN" altLang="en-US" sz="1800" dirty="0" smtClean="0">
                <a:ea typeface="宋体" charset="-122"/>
              </a:rPr>
              <a:t>中，可执行文件不像在</a:t>
            </a:r>
            <a:r>
              <a:rPr lang="en-US" altLang="zh-CN" sz="1800" dirty="0" smtClean="0">
                <a:ea typeface="宋体" charset="-122"/>
              </a:rPr>
              <a:t>win</a:t>
            </a:r>
            <a:r>
              <a:rPr lang="zh-CN" altLang="en-US" sz="1800" dirty="0" smtClean="0">
                <a:ea typeface="宋体" charset="-122"/>
              </a:rPr>
              <a:t>中有统一后缀（</a:t>
            </a:r>
            <a:r>
              <a:rPr lang="en-US" altLang="zh-CN" sz="1800" dirty="0" smtClean="0">
                <a:ea typeface="宋体" charset="-122"/>
              </a:rPr>
              <a:t>exe</a:t>
            </a:r>
            <a:r>
              <a:rPr lang="zh-CN" altLang="en-US" sz="1800" dirty="0" smtClean="0">
                <a:ea typeface="宋体" charset="-122"/>
              </a:rPr>
              <a:t>），系统是按照文件属性来区分可执行、不可执行文件。</a:t>
            </a:r>
            <a:endParaRPr lang="zh-CN" altLang="en-US" sz="1800" dirty="0">
              <a:ea typeface="宋体" charset="-122"/>
            </a:endParaRPr>
          </a:p>
          <a:p>
            <a:pPr marL="342900" indent="-342900" eaLnBrk="1" hangingPunct="1">
              <a:spcBef>
                <a:spcPct val="50000"/>
              </a:spcBef>
              <a:buFont typeface="Arial" charset="0"/>
              <a:buNone/>
            </a:pPr>
            <a:endParaRPr lang="en-US" altLang="zh-CN" sz="2800" dirty="0">
              <a:ea typeface="宋体" charset="-122"/>
            </a:endParaRPr>
          </a:p>
        </p:txBody>
      </p:sp>
      <p:sp>
        <p:nvSpPr>
          <p:cNvPr id="8196"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000" b="1" dirty="0">
              <a:solidFill>
                <a:schemeClr val="bg1"/>
              </a:solidFill>
              <a:latin typeface="Verdana" pitchFamily="34" charset="0"/>
              <a:ea typeface="宋体" charset="-122"/>
            </a:endParaRPr>
          </a:p>
        </p:txBody>
      </p:sp>
      <p:sp>
        <p:nvSpPr>
          <p:cNvPr id="8197" name="Rectangle 2"/>
          <p:cNvSpPr txBox="1"/>
          <p:nvPr/>
        </p:nvSpPr>
        <p:spPr>
          <a:xfrm>
            <a:off x="395288" y="0"/>
            <a:ext cx="8418512" cy="836613"/>
          </a:xfrm>
          <a:prstGeom prst="rect">
            <a:avLst/>
          </a:prstGeom>
          <a:noFill/>
          <a:ln w="9525">
            <a:noFill/>
          </a:ln>
        </p:spPr>
        <p:txBody>
          <a:bodyPr anchor="ctr"/>
          <a:lstStyle/>
          <a:p>
            <a:pPr algn="ctr" eaLnBrk="1" hangingPunct="1">
              <a:buFont typeface="Arial" panose="020B0604020202020204" pitchFamily="34" charset="0"/>
              <a:buNone/>
              <a:defRPr/>
            </a:pP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LINUX C</a:t>
            </a:r>
            <a:r>
              <a:rPr lang="zh-CN" altLang="en-US"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编程概述</a:t>
            </a: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a:t>
            </a:r>
            <a:r>
              <a:rPr lang="en-US" altLang="x-none" sz="3200" b="1" noProof="1">
                <a:solidFill>
                  <a:schemeClr val="bg1"/>
                </a:solidFill>
                <a:latin typeface="Verdana" panose="020B0604030504040204" pitchFamily="2" charset="0"/>
                <a:ea typeface="宋体" panose="02010600030101010101" pitchFamily="2" charset="-122"/>
                <a:cs typeface="+mn-ea"/>
              </a:rPr>
              <a:t>GCC</a:t>
            </a:r>
            <a:r>
              <a:rPr lang="zh-CN" altLang="en-US" sz="3200" b="1" noProof="1">
                <a:solidFill>
                  <a:schemeClr val="bg1"/>
                </a:solidFill>
                <a:latin typeface="Verdana" panose="020B0604030504040204" pitchFamily="2" charset="0"/>
                <a:ea typeface="宋体" panose="02010600030101010101" pitchFamily="2" charset="-122"/>
                <a:cs typeface="+mn-ea"/>
              </a:rPr>
              <a:t>编译器</a:t>
            </a:r>
            <a:endParaRPr lang="zh-CN" altLang="en-US" sz="3200" b="1" noProof="1">
              <a:solidFill>
                <a:schemeClr val="bg1"/>
              </a:solidFill>
              <a:latin typeface="Verdana" panose="020B0604030504040204" pitchFamily="2" charset="0"/>
              <a:ea typeface="宋体" panose="02010600030101010101" pitchFamily="2" charset="-122"/>
            </a:endParaRPr>
          </a:p>
        </p:txBody>
      </p:sp>
    </p:spTree>
    <p:extLst>
      <p:ext uri="{BB962C8B-B14F-4D97-AF65-F5344CB8AC3E}">
        <p14:creationId xmlns:p14="http://schemas.microsoft.com/office/powerpoint/2010/main" val="3866765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395288" y="0"/>
            <a:ext cx="8418512" cy="836613"/>
          </a:xfrm>
        </p:spPr>
        <p:txBody>
          <a:bodyPr/>
          <a:lstStyle/>
          <a:p>
            <a:pPr eaLnBrk="1" hangingPunct="1">
              <a:defRPr/>
            </a:pPr>
            <a:r>
              <a:rPr lang="zh-CN" altLang="en-US" noProof="1">
                <a:effectLst>
                  <a:outerShdw blurRad="38100" dist="38100" dir="2700000">
                    <a:srgbClr val="C0C0C0"/>
                  </a:outerShdw>
                </a:effectLst>
                <a:ea typeface="宋体" panose="02010600030101010101" pitchFamily="2" charset="-122"/>
              </a:rPr>
              <a:t>LINUX C编程概述--</a:t>
            </a:r>
            <a:r>
              <a:rPr lang="zh-CN" altLang="en-US" noProof="1">
                <a:ea typeface="宋体" panose="02010600030101010101" pitchFamily="2" charset="-122"/>
              </a:rPr>
              <a:t>GCC编译器</a:t>
            </a:r>
          </a:p>
        </p:txBody>
      </p:sp>
      <p:sp>
        <p:nvSpPr>
          <p:cNvPr id="9219"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9220" name="Text Box 4"/>
          <p:cNvSpPr txBox="1">
            <a:spLocks noChangeArrowheads="1"/>
          </p:cNvSpPr>
          <p:nvPr/>
        </p:nvSpPr>
        <p:spPr bwMode="auto">
          <a:xfrm>
            <a:off x="1116013" y="1196975"/>
            <a:ext cx="7345362"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en-US" altLang="zh-CN" b="1" dirty="0">
                <a:ea typeface="宋体" charset="-122"/>
              </a:rPr>
              <a:t>GCC</a:t>
            </a:r>
            <a:r>
              <a:rPr lang="zh-CN" altLang="en-US" b="1" dirty="0">
                <a:ea typeface="宋体" charset="-122"/>
              </a:rPr>
              <a:t>的基本用法和选项</a:t>
            </a:r>
          </a:p>
          <a:p>
            <a:pPr marL="342900" indent="-342900" eaLnBrk="1" hangingPunct="1">
              <a:spcBef>
                <a:spcPct val="10000"/>
              </a:spcBef>
              <a:buClr>
                <a:schemeClr val="bg2"/>
              </a:buClr>
              <a:buFont typeface="Wingdings" pitchFamily="2" charset="2"/>
              <a:buNone/>
            </a:pPr>
            <a:r>
              <a:rPr lang="zh-CN" altLang="en-US" sz="2800" dirty="0">
                <a:ea typeface="宋体" charset="-122"/>
              </a:rPr>
              <a:t>   一般格式：</a:t>
            </a:r>
            <a:r>
              <a:rPr lang="en-US" altLang="zh-CN" sz="2400" dirty="0" err="1">
                <a:ea typeface="宋体" charset="-122"/>
              </a:rPr>
              <a:t>gcc</a:t>
            </a:r>
            <a:r>
              <a:rPr lang="en-US" altLang="zh-CN" sz="2400" dirty="0">
                <a:ea typeface="宋体" charset="-122"/>
              </a:rPr>
              <a:t>  [options]  [filenames]</a:t>
            </a:r>
          </a:p>
          <a:p>
            <a:pPr marL="342900" indent="-342900" eaLnBrk="1" hangingPunct="1">
              <a:spcBef>
                <a:spcPct val="10000"/>
              </a:spcBef>
              <a:buClr>
                <a:schemeClr val="bg2"/>
              </a:buClr>
              <a:buFont typeface="Wingdings" pitchFamily="2" charset="2"/>
              <a:buNone/>
            </a:pPr>
            <a:r>
              <a:rPr lang="en-US" altLang="zh-CN" sz="2400" dirty="0">
                <a:ea typeface="宋体" charset="-122"/>
              </a:rPr>
              <a:t>   </a:t>
            </a:r>
            <a:r>
              <a:rPr lang="zh-CN" altLang="en-US" sz="2400" dirty="0">
                <a:ea typeface="宋体" charset="-122"/>
              </a:rPr>
              <a:t>例：</a:t>
            </a:r>
            <a:r>
              <a:rPr lang="en-US" altLang="zh-CN" sz="2400" dirty="0" err="1">
                <a:ea typeface="宋体" charset="-122"/>
              </a:rPr>
              <a:t>gcc</a:t>
            </a:r>
            <a:r>
              <a:rPr lang="en-US" altLang="zh-CN" sz="2400" dirty="0">
                <a:ea typeface="宋体" charset="-122"/>
              </a:rPr>
              <a:t> –o hello </a:t>
            </a:r>
            <a:r>
              <a:rPr lang="en-US" altLang="zh-CN" sz="2400" dirty="0" err="1">
                <a:ea typeface="宋体" charset="-122"/>
              </a:rPr>
              <a:t>hello.c</a:t>
            </a:r>
            <a:endParaRPr lang="en-US" altLang="zh-CN" sz="2400" dirty="0">
              <a:ea typeface="宋体" charset="-122"/>
            </a:endParaRPr>
          </a:p>
          <a:p>
            <a:pPr marL="342900" indent="-342900" eaLnBrk="1" hangingPunct="1">
              <a:spcBef>
                <a:spcPct val="10000"/>
              </a:spcBef>
              <a:buClr>
                <a:schemeClr val="bg2"/>
              </a:buClr>
              <a:buFont typeface="Wingdings" pitchFamily="2" charset="2"/>
              <a:buNone/>
            </a:pPr>
            <a:r>
              <a:rPr lang="en-US" altLang="zh-CN" sz="2400" dirty="0">
                <a:ea typeface="宋体" charset="-122"/>
              </a:rPr>
              <a:t>Options</a:t>
            </a:r>
            <a:r>
              <a:rPr lang="zh-CN" altLang="en-US" sz="2400" dirty="0">
                <a:ea typeface="宋体" charset="-122"/>
              </a:rPr>
              <a:t>选项：</a:t>
            </a:r>
          </a:p>
          <a:p>
            <a:pPr marL="342900" indent="-342900" eaLnBrk="1" hangingPunct="1">
              <a:spcBef>
                <a:spcPct val="10000"/>
              </a:spcBef>
              <a:buClr>
                <a:schemeClr val="bg2"/>
              </a:buClr>
              <a:buFont typeface="Wingdings" pitchFamily="2" charset="2"/>
              <a:buNone/>
            </a:pPr>
            <a:r>
              <a:rPr lang="en-US" altLang="zh-CN" sz="2400" dirty="0">
                <a:ea typeface="宋体" charset="-122"/>
              </a:rPr>
              <a:t>-c</a:t>
            </a:r>
          </a:p>
          <a:p>
            <a:pPr marL="342900" indent="-342900" eaLnBrk="1" hangingPunct="1">
              <a:spcBef>
                <a:spcPct val="10000"/>
              </a:spcBef>
              <a:buClr>
                <a:schemeClr val="bg2"/>
              </a:buClr>
              <a:buFont typeface="Wingdings" pitchFamily="2" charset="2"/>
              <a:buNone/>
            </a:pPr>
            <a:r>
              <a:rPr lang="en-US" altLang="zh-CN" sz="2400" dirty="0">
                <a:ea typeface="宋体" charset="-122"/>
              </a:rPr>
              <a:t>-o</a:t>
            </a:r>
          </a:p>
          <a:p>
            <a:pPr marL="342900" indent="-342900" eaLnBrk="1" hangingPunct="1">
              <a:spcBef>
                <a:spcPct val="10000"/>
              </a:spcBef>
              <a:buClr>
                <a:schemeClr val="bg2"/>
              </a:buClr>
              <a:buFont typeface="Wingdings" pitchFamily="2" charset="2"/>
              <a:buNone/>
            </a:pPr>
            <a:r>
              <a:rPr lang="en-US" altLang="zh-CN" sz="2400" dirty="0">
                <a:ea typeface="宋体" charset="-122"/>
              </a:rPr>
              <a:t>-O</a:t>
            </a:r>
          </a:p>
          <a:p>
            <a:pPr marL="342900" indent="-342900" eaLnBrk="1" hangingPunct="1">
              <a:spcBef>
                <a:spcPct val="10000"/>
              </a:spcBef>
              <a:buClr>
                <a:schemeClr val="bg2"/>
              </a:buClr>
              <a:buFont typeface="Wingdings" pitchFamily="2" charset="2"/>
              <a:buNone/>
            </a:pPr>
            <a:r>
              <a:rPr lang="en-US" altLang="zh-CN" sz="2400" dirty="0">
                <a:ea typeface="宋体" charset="-122"/>
              </a:rPr>
              <a:t>-On</a:t>
            </a:r>
          </a:p>
          <a:p>
            <a:pPr marL="342900" indent="-342900" eaLnBrk="1" hangingPunct="1">
              <a:spcBef>
                <a:spcPct val="10000"/>
              </a:spcBef>
              <a:buClr>
                <a:schemeClr val="bg2"/>
              </a:buClr>
              <a:buFont typeface="Wingdings" pitchFamily="2" charset="2"/>
              <a:buNone/>
            </a:pPr>
            <a:r>
              <a:rPr lang="en-US" altLang="zh-CN" sz="2400" dirty="0">
                <a:ea typeface="宋体" charset="-122"/>
              </a:rPr>
              <a:t>-g,-</a:t>
            </a:r>
            <a:r>
              <a:rPr lang="en-US" altLang="zh-CN" sz="2400" dirty="0" err="1">
                <a:ea typeface="宋体" charset="-122"/>
              </a:rPr>
              <a:t>ggdb</a:t>
            </a:r>
            <a:endParaRPr lang="en-US" altLang="zh-CN" sz="2400" dirty="0">
              <a:ea typeface="宋体" charset="-122"/>
            </a:endParaRPr>
          </a:p>
          <a:p>
            <a:pPr marL="342900" indent="-342900" eaLnBrk="1" hangingPunct="1">
              <a:spcBef>
                <a:spcPct val="10000"/>
              </a:spcBef>
              <a:buClr>
                <a:schemeClr val="bg2"/>
              </a:buClr>
              <a:buFont typeface="Wingdings" pitchFamily="2" charset="2"/>
              <a:buNone/>
            </a:pPr>
            <a:r>
              <a:rPr lang="en-US" altLang="zh-CN" sz="2400" dirty="0">
                <a:ea typeface="宋体" charset="-122"/>
              </a:rPr>
              <a:t>-shared</a:t>
            </a:r>
          </a:p>
          <a:p>
            <a:pPr marL="342900" indent="-342900" eaLnBrk="1" hangingPunct="1">
              <a:spcBef>
                <a:spcPct val="10000"/>
              </a:spcBef>
              <a:buClr>
                <a:schemeClr val="bg2"/>
              </a:buClr>
              <a:buFont typeface="Wingdings" pitchFamily="2" charset="2"/>
              <a:buNone/>
            </a:pPr>
            <a:r>
              <a:rPr lang="en-US" altLang="zh-CN" sz="2400" dirty="0">
                <a:ea typeface="宋体" charset="-122"/>
              </a:rPr>
              <a:t>-static</a:t>
            </a:r>
          </a:p>
          <a:p>
            <a:pPr marL="342900" indent="-342900" eaLnBrk="1" hangingPunct="1">
              <a:spcBef>
                <a:spcPct val="10000"/>
              </a:spcBef>
              <a:buClr>
                <a:schemeClr val="bg2"/>
              </a:buClr>
              <a:buFont typeface="Wingdings" pitchFamily="2" charset="2"/>
              <a:buNone/>
            </a:pPr>
            <a:r>
              <a:rPr lang="en-US" altLang="zh-CN" sz="2400" dirty="0">
                <a:ea typeface="宋体" charset="-122"/>
              </a:rPr>
              <a:t>-thread</a:t>
            </a:r>
          </a:p>
          <a:p>
            <a:pPr marL="342900" indent="-342900" eaLnBrk="1" hangingPunct="1">
              <a:spcBef>
                <a:spcPct val="10000"/>
              </a:spcBef>
              <a:buClr>
                <a:schemeClr val="bg2"/>
              </a:buClr>
              <a:buFont typeface="Wingdings" pitchFamily="2" charset="2"/>
              <a:buNone/>
            </a:pPr>
            <a:endParaRPr lang="en-US" altLang="zh-CN" sz="2800" dirty="0">
              <a:ea typeface="宋体" charset="-122"/>
            </a:endParaRPr>
          </a:p>
        </p:txBody>
      </p:sp>
      <p:sp>
        <p:nvSpPr>
          <p:cNvPr id="9221"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000" b="1" dirty="0">
              <a:solidFill>
                <a:schemeClr val="bg1"/>
              </a:solidFill>
              <a:latin typeface="Verdana" pitchFamily="34" charset="0"/>
              <a:ea typeface="宋体" charset="-122"/>
            </a:endParaRPr>
          </a:p>
        </p:txBody>
      </p:sp>
    </p:spTree>
    <p:extLst>
      <p:ext uri="{BB962C8B-B14F-4D97-AF65-F5344CB8AC3E}">
        <p14:creationId xmlns:p14="http://schemas.microsoft.com/office/powerpoint/2010/main" val="6707068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2627313" y="90328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spcBef>
                <a:spcPct val="50000"/>
              </a:spcBef>
              <a:buFont typeface="Arial" charset="0"/>
              <a:buNone/>
            </a:pPr>
            <a:endParaRPr lang="zh-CN" altLang="en-US" sz="1800">
              <a:ea typeface="宋体" charset="-122"/>
            </a:endParaRPr>
          </a:p>
        </p:txBody>
      </p:sp>
      <p:sp>
        <p:nvSpPr>
          <p:cNvPr id="11267" name="Text Box 4"/>
          <p:cNvSpPr txBox="1">
            <a:spLocks noChangeArrowheads="1"/>
          </p:cNvSpPr>
          <p:nvPr/>
        </p:nvSpPr>
        <p:spPr bwMode="auto">
          <a:xfrm>
            <a:off x="1116013" y="1214438"/>
            <a:ext cx="7488237" cy="502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marL="342900" indent="-342900" eaLnBrk="1" hangingPunct="1">
              <a:lnSpc>
                <a:spcPct val="80000"/>
              </a:lnSpc>
              <a:spcBef>
                <a:spcPct val="20000"/>
              </a:spcBef>
              <a:buClr>
                <a:schemeClr val="hlink"/>
              </a:buClr>
              <a:buFont typeface="Wingdings" pitchFamily="2" charset="2"/>
              <a:buChar char="v"/>
            </a:pPr>
            <a:r>
              <a:rPr lang="en-US" altLang="zh-CN" b="1" dirty="0">
                <a:ea typeface="宋体" charset="-122"/>
              </a:rPr>
              <a:t>GCC</a:t>
            </a:r>
            <a:r>
              <a:rPr lang="zh-CN" altLang="en-US" b="1" dirty="0">
                <a:ea typeface="宋体" charset="-122"/>
              </a:rPr>
              <a:t>编译过程中的文件类型</a:t>
            </a:r>
          </a:p>
          <a:p>
            <a:pPr marL="342900" indent="-342900" eaLnBrk="1" hangingPunct="1">
              <a:spcBef>
                <a:spcPct val="10000"/>
              </a:spcBef>
              <a:buClr>
                <a:schemeClr val="bg2"/>
              </a:buClr>
              <a:buFont typeface="Wingdings" pitchFamily="2" charset="2"/>
              <a:buNone/>
            </a:pPr>
            <a:r>
              <a:rPr lang="zh-CN" altLang="en-US" sz="2400" dirty="0">
                <a:solidFill>
                  <a:srgbClr val="FF0000"/>
                </a:solidFill>
                <a:ea typeface="宋体" charset="-122"/>
              </a:rPr>
              <a:t>*</a:t>
            </a:r>
            <a:r>
              <a:rPr lang="en-US" altLang="zh-CN" sz="2400" dirty="0">
                <a:solidFill>
                  <a:srgbClr val="FF0000"/>
                </a:solidFill>
                <a:ea typeface="宋体" charset="-122"/>
              </a:rPr>
              <a:t>.c                   </a:t>
            </a:r>
            <a:r>
              <a:rPr lang="en-US" altLang="zh-CN" sz="2400" dirty="0" err="1">
                <a:ea typeface="宋体" charset="-122"/>
              </a:rPr>
              <a:t>C</a:t>
            </a:r>
            <a:r>
              <a:rPr lang="zh-CN" altLang="en-US" sz="2400" dirty="0">
                <a:ea typeface="宋体" charset="-122"/>
              </a:rPr>
              <a:t>语言源代码文件</a:t>
            </a:r>
          </a:p>
          <a:p>
            <a:pPr marL="342900" indent="-342900" eaLnBrk="1" hangingPunct="1">
              <a:spcBef>
                <a:spcPct val="10000"/>
              </a:spcBef>
              <a:buClr>
                <a:schemeClr val="bg2"/>
              </a:buClr>
              <a:buFont typeface="Wingdings" pitchFamily="2" charset="2"/>
              <a:buNone/>
            </a:pPr>
            <a:r>
              <a:rPr lang="zh-CN" altLang="en-US" sz="2400" dirty="0">
                <a:ea typeface="宋体" charset="-122"/>
              </a:rPr>
              <a:t>*</a:t>
            </a:r>
            <a:r>
              <a:rPr lang="en-US" altLang="zh-CN" sz="2400" dirty="0">
                <a:ea typeface="宋体" charset="-122"/>
              </a:rPr>
              <a:t>.a                   </a:t>
            </a:r>
            <a:r>
              <a:rPr lang="zh-CN" altLang="en-US" sz="2400" dirty="0">
                <a:ea typeface="宋体" charset="-122"/>
              </a:rPr>
              <a:t>由目标文件构成的档案库文件      </a:t>
            </a:r>
          </a:p>
          <a:p>
            <a:pPr marL="342900" indent="-342900" eaLnBrk="1" hangingPunct="1">
              <a:spcBef>
                <a:spcPct val="10000"/>
              </a:spcBef>
              <a:buClr>
                <a:schemeClr val="bg2"/>
              </a:buClr>
              <a:buFont typeface="Wingdings" pitchFamily="2" charset="2"/>
              <a:buNone/>
            </a:pPr>
            <a:r>
              <a:rPr lang="zh-CN" altLang="en-US" sz="2400" dirty="0">
                <a:solidFill>
                  <a:srgbClr val="FF0000"/>
                </a:solidFill>
                <a:ea typeface="宋体" charset="-122"/>
              </a:rPr>
              <a:t>*</a:t>
            </a:r>
            <a:r>
              <a:rPr lang="en-US" altLang="zh-CN" sz="2400" dirty="0">
                <a:solidFill>
                  <a:srgbClr val="FF0000"/>
                </a:solidFill>
                <a:ea typeface="宋体" charset="-122"/>
              </a:rPr>
              <a:t>.C,*.cc,*.cxx   C++</a:t>
            </a:r>
            <a:r>
              <a:rPr lang="zh-CN" altLang="en-US" sz="2400" dirty="0">
                <a:solidFill>
                  <a:srgbClr val="FF0000"/>
                </a:solidFill>
                <a:ea typeface="宋体" charset="-122"/>
              </a:rPr>
              <a:t>源代码文件</a:t>
            </a:r>
          </a:p>
          <a:p>
            <a:pPr marL="342900" indent="-342900" eaLnBrk="1" hangingPunct="1">
              <a:spcBef>
                <a:spcPct val="10000"/>
              </a:spcBef>
              <a:buClr>
                <a:schemeClr val="bg2"/>
              </a:buClr>
              <a:buFont typeface="Wingdings" pitchFamily="2" charset="2"/>
              <a:buNone/>
            </a:pPr>
            <a:r>
              <a:rPr lang="zh-CN" altLang="en-US" sz="2400" dirty="0">
                <a:solidFill>
                  <a:srgbClr val="FF0000"/>
                </a:solidFill>
                <a:ea typeface="宋体" charset="-122"/>
              </a:rPr>
              <a:t>*</a:t>
            </a:r>
            <a:r>
              <a:rPr lang="en-US" altLang="zh-CN" sz="2400" dirty="0">
                <a:solidFill>
                  <a:srgbClr val="FF0000"/>
                </a:solidFill>
                <a:ea typeface="宋体" charset="-122"/>
              </a:rPr>
              <a:t>.h                   </a:t>
            </a:r>
            <a:r>
              <a:rPr lang="zh-CN" altLang="en-US" sz="2400" dirty="0">
                <a:ea typeface="宋体" charset="-122"/>
              </a:rPr>
              <a:t>程序所包含的头文件</a:t>
            </a:r>
          </a:p>
          <a:p>
            <a:pPr marL="342900" indent="-342900" eaLnBrk="1" hangingPunct="1">
              <a:spcBef>
                <a:spcPct val="10000"/>
              </a:spcBef>
              <a:buClr>
                <a:schemeClr val="bg2"/>
              </a:buClr>
              <a:buFont typeface="Wingdings" pitchFamily="2" charset="2"/>
              <a:buNone/>
            </a:pPr>
            <a:r>
              <a:rPr lang="zh-CN" altLang="en-US" sz="2400" dirty="0">
                <a:ea typeface="宋体" charset="-122"/>
              </a:rPr>
              <a:t>*</a:t>
            </a:r>
            <a:r>
              <a:rPr lang="en-US" altLang="zh-CN" sz="2400" dirty="0">
                <a:ea typeface="宋体" charset="-122"/>
              </a:rPr>
              <a:t>.i                    </a:t>
            </a:r>
            <a:r>
              <a:rPr lang="zh-CN" altLang="en-US" sz="2400" dirty="0">
                <a:ea typeface="宋体" charset="-122"/>
              </a:rPr>
              <a:t>已经预处理过的</a:t>
            </a:r>
            <a:r>
              <a:rPr lang="en-US" altLang="zh-CN" sz="2400" dirty="0">
                <a:ea typeface="宋体" charset="-122"/>
              </a:rPr>
              <a:t>C</a:t>
            </a:r>
            <a:r>
              <a:rPr lang="zh-CN" altLang="en-US" sz="2400" dirty="0">
                <a:ea typeface="宋体" charset="-122"/>
              </a:rPr>
              <a:t>源代码文件</a:t>
            </a:r>
          </a:p>
          <a:p>
            <a:pPr marL="342900" indent="-342900" eaLnBrk="1" hangingPunct="1">
              <a:spcBef>
                <a:spcPct val="10000"/>
              </a:spcBef>
              <a:buClr>
                <a:schemeClr val="bg2"/>
              </a:buClr>
              <a:buFont typeface="Wingdings" pitchFamily="2" charset="2"/>
              <a:buNone/>
            </a:pPr>
            <a:r>
              <a:rPr lang="zh-CN" altLang="en-US" sz="2400" dirty="0">
                <a:ea typeface="宋体" charset="-122"/>
              </a:rPr>
              <a:t>*</a:t>
            </a:r>
            <a:r>
              <a:rPr lang="en-US" altLang="zh-CN" sz="2400" dirty="0">
                <a:ea typeface="宋体" charset="-122"/>
              </a:rPr>
              <a:t>.ii                    </a:t>
            </a:r>
            <a:r>
              <a:rPr lang="zh-CN" altLang="en-US" sz="2400" dirty="0">
                <a:ea typeface="宋体" charset="-122"/>
              </a:rPr>
              <a:t>已经预处理过的</a:t>
            </a:r>
            <a:r>
              <a:rPr lang="en-US" altLang="zh-CN" sz="2400" dirty="0">
                <a:ea typeface="宋体" charset="-122"/>
              </a:rPr>
              <a:t>C++</a:t>
            </a:r>
            <a:r>
              <a:rPr lang="zh-CN" altLang="en-US" sz="2400" dirty="0">
                <a:ea typeface="宋体" charset="-122"/>
              </a:rPr>
              <a:t>源代码文件</a:t>
            </a:r>
          </a:p>
          <a:p>
            <a:pPr marL="342900" indent="-342900" eaLnBrk="1" hangingPunct="1">
              <a:spcBef>
                <a:spcPct val="10000"/>
              </a:spcBef>
              <a:buClr>
                <a:schemeClr val="bg2"/>
              </a:buClr>
              <a:buFont typeface="Wingdings" pitchFamily="2" charset="2"/>
              <a:buNone/>
            </a:pPr>
            <a:r>
              <a:rPr lang="zh-CN" altLang="en-US" sz="2400" dirty="0" smtClean="0">
                <a:solidFill>
                  <a:srgbClr val="FF0000"/>
                </a:solidFill>
                <a:ea typeface="宋体" charset="-122"/>
              </a:rPr>
              <a:t>*</a:t>
            </a:r>
            <a:r>
              <a:rPr lang="en-US" altLang="zh-CN" sz="2400" dirty="0" smtClean="0">
                <a:solidFill>
                  <a:srgbClr val="FF0000"/>
                </a:solidFill>
                <a:ea typeface="宋体" charset="-122"/>
              </a:rPr>
              <a:t>.</a:t>
            </a:r>
            <a:r>
              <a:rPr lang="en-US" altLang="zh-CN" sz="2400" dirty="0">
                <a:solidFill>
                  <a:srgbClr val="FF0000"/>
                </a:solidFill>
                <a:ea typeface="宋体" charset="-122"/>
              </a:rPr>
              <a:t>o                    </a:t>
            </a:r>
            <a:r>
              <a:rPr lang="zh-CN" altLang="en-US" sz="2400" dirty="0">
                <a:solidFill>
                  <a:srgbClr val="FF0000"/>
                </a:solidFill>
                <a:ea typeface="宋体" charset="-122"/>
              </a:rPr>
              <a:t>编译后的目标文件</a:t>
            </a:r>
          </a:p>
          <a:p>
            <a:pPr marL="342900" indent="-342900" eaLnBrk="1" hangingPunct="1">
              <a:spcBef>
                <a:spcPct val="10000"/>
              </a:spcBef>
              <a:buClr>
                <a:schemeClr val="bg2"/>
              </a:buClr>
              <a:buFont typeface="Wingdings" pitchFamily="2" charset="2"/>
              <a:buNone/>
            </a:pPr>
            <a:r>
              <a:rPr lang="zh-CN" altLang="en-US" sz="2400" dirty="0">
                <a:ea typeface="宋体" charset="-122"/>
              </a:rPr>
              <a:t>*</a:t>
            </a:r>
            <a:r>
              <a:rPr lang="en-US" altLang="zh-CN" sz="2400" dirty="0">
                <a:ea typeface="宋体" charset="-122"/>
              </a:rPr>
              <a:t>.s                    </a:t>
            </a:r>
            <a:r>
              <a:rPr lang="zh-CN" altLang="en-US" sz="2400" dirty="0">
                <a:ea typeface="宋体" charset="-122"/>
              </a:rPr>
              <a:t>汇编语言源代码文件</a:t>
            </a:r>
          </a:p>
          <a:p>
            <a:pPr marL="342900" indent="-342900" eaLnBrk="1" hangingPunct="1">
              <a:spcBef>
                <a:spcPct val="10000"/>
              </a:spcBef>
              <a:buClr>
                <a:schemeClr val="bg2"/>
              </a:buClr>
              <a:buFont typeface="Wingdings" pitchFamily="2" charset="2"/>
              <a:buNone/>
            </a:pPr>
            <a:r>
              <a:rPr lang="zh-CN" altLang="en-US" sz="2400" dirty="0">
                <a:ea typeface="宋体" charset="-122"/>
              </a:rPr>
              <a:t>*</a:t>
            </a:r>
            <a:r>
              <a:rPr lang="en-US" altLang="zh-CN" sz="2400" dirty="0">
                <a:ea typeface="宋体" charset="-122"/>
              </a:rPr>
              <a:t>.S                    </a:t>
            </a:r>
            <a:r>
              <a:rPr lang="zh-CN" altLang="en-US" sz="2400" dirty="0">
                <a:ea typeface="宋体" charset="-122"/>
              </a:rPr>
              <a:t>经过预编译的汇编语言源代码文件</a:t>
            </a:r>
          </a:p>
          <a:p>
            <a:pPr marL="342900" indent="-342900" eaLnBrk="1" hangingPunct="1">
              <a:spcBef>
                <a:spcPct val="10000"/>
              </a:spcBef>
              <a:buClr>
                <a:schemeClr val="bg2"/>
              </a:buClr>
              <a:buFont typeface="Wingdings" pitchFamily="2" charset="2"/>
              <a:buNone/>
            </a:pPr>
            <a:endParaRPr lang="zh-CN" altLang="en-US" sz="2400" dirty="0">
              <a:ea typeface="宋体" charset="-122"/>
            </a:endParaRPr>
          </a:p>
          <a:p>
            <a:pPr marL="342900" indent="-342900" eaLnBrk="1" hangingPunct="1">
              <a:spcBef>
                <a:spcPct val="10000"/>
              </a:spcBef>
              <a:buClr>
                <a:schemeClr val="bg2"/>
              </a:buClr>
              <a:buFont typeface="Wingdings" pitchFamily="2" charset="2"/>
              <a:buNone/>
            </a:pPr>
            <a:endParaRPr lang="en-US" altLang="zh-CN" sz="2800" dirty="0">
              <a:ea typeface="宋体" charset="-122"/>
            </a:endParaRPr>
          </a:p>
        </p:txBody>
      </p:sp>
      <p:sp>
        <p:nvSpPr>
          <p:cNvPr id="11268" name="日期占位符 5"/>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rtl="0">
              <a:defRPr sz="2000">
                <a:solidFill>
                  <a:schemeClr val="tx1"/>
                </a:solidFill>
                <a:latin typeface="Arial" charset="0"/>
              </a:defRPr>
            </a:lvl6pPr>
            <a:lvl7pPr rtl="0">
              <a:defRPr sz="2000">
                <a:solidFill>
                  <a:schemeClr val="tx1"/>
                </a:solidFill>
                <a:latin typeface="Arial" charset="0"/>
              </a:defRPr>
            </a:lvl7pPr>
            <a:lvl8pPr rtl="0">
              <a:defRPr sz="2000">
                <a:solidFill>
                  <a:schemeClr val="tx1"/>
                </a:solidFill>
                <a:latin typeface="Arial" charset="0"/>
              </a:defRPr>
            </a:lvl8pPr>
            <a:lvl9pPr rtl="0">
              <a:defRPr sz="2000">
                <a:solidFill>
                  <a:schemeClr val="tx1"/>
                </a:solidFill>
                <a:latin typeface="Arial" charset="0"/>
              </a:defRPr>
            </a:lvl9pPr>
          </a:lstStyle>
          <a:p>
            <a:pPr eaLnBrk="1" hangingPunct="1">
              <a:buFont typeface="Arial" charset="0"/>
              <a:buNone/>
            </a:pPr>
            <a:endParaRPr lang="zh-CN" altLang="en-US" sz="1000" b="1" dirty="0">
              <a:solidFill>
                <a:schemeClr val="bg1"/>
              </a:solidFill>
              <a:latin typeface="Verdana" pitchFamily="34" charset="0"/>
              <a:ea typeface="宋体" charset="-122"/>
            </a:endParaRPr>
          </a:p>
        </p:txBody>
      </p:sp>
      <p:sp>
        <p:nvSpPr>
          <p:cNvPr id="10245" name="Rectangle 2"/>
          <p:cNvSpPr txBox="1"/>
          <p:nvPr/>
        </p:nvSpPr>
        <p:spPr>
          <a:xfrm>
            <a:off x="395288" y="0"/>
            <a:ext cx="8418512" cy="836613"/>
          </a:xfrm>
          <a:prstGeom prst="rect">
            <a:avLst/>
          </a:prstGeom>
          <a:noFill/>
          <a:ln w="9525">
            <a:noFill/>
          </a:ln>
        </p:spPr>
        <p:txBody>
          <a:bodyPr anchor="ctr"/>
          <a:lstStyle/>
          <a:p>
            <a:pPr algn="ctr" eaLnBrk="1" hangingPunct="1">
              <a:buFont typeface="Arial" panose="020B0604020202020204" pitchFamily="34" charset="0"/>
              <a:buNone/>
              <a:defRPr/>
            </a:pP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LINUX C</a:t>
            </a:r>
            <a:r>
              <a:rPr lang="zh-CN" altLang="en-US"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编程</a:t>
            </a:r>
            <a:r>
              <a:rPr lang="zh-CN" altLang="en-US" sz="3200" b="1"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rPr>
              <a:t>概述</a:t>
            </a:r>
            <a:r>
              <a:rPr lang="en-US" altLang="x-none" sz="3200" b="1" noProof="1">
                <a:solidFill>
                  <a:schemeClr val="bg1"/>
                </a:solidFill>
                <a:effectLst>
                  <a:outerShdw blurRad="38100" dist="38100" dir="2700000">
                    <a:srgbClr val="C0C0C0"/>
                  </a:outerShdw>
                </a:effectLst>
                <a:latin typeface="Verdana" panose="020B0604030504040204" pitchFamily="2" charset="0"/>
                <a:ea typeface="宋体" panose="02010600030101010101" pitchFamily="2" charset="-122"/>
                <a:cs typeface="+mn-ea"/>
              </a:rPr>
              <a:t>--</a:t>
            </a:r>
            <a:r>
              <a:rPr lang="en-US" altLang="x-none" sz="3200" b="1" noProof="1">
                <a:solidFill>
                  <a:schemeClr val="bg1"/>
                </a:solidFill>
                <a:latin typeface="Verdana" panose="020B0604030504040204" pitchFamily="2" charset="0"/>
                <a:ea typeface="宋体" panose="02010600030101010101" pitchFamily="2" charset="-122"/>
                <a:cs typeface="+mn-ea"/>
              </a:rPr>
              <a:t>GCC</a:t>
            </a:r>
            <a:r>
              <a:rPr lang="zh-CN" altLang="en-US" sz="3200" b="1" noProof="1">
                <a:solidFill>
                  <a:schemeClr val="bg1"/>
                </a:solidFill>
                <a:latin typeface="Verdana" panose="020B0604030504040204" pitchFamily="2" charset="0"/>
                <a:ea typeface="宋体" panose="02010600030101010101" pitchFamily="2" charset="-122"/>
                <a:cs typeface="+mn-ea"/>
              </a:rPr>
              <a:t>编译器</a:t>
            </a:r>
            <a:endParaRPr lang="zh-CN" altLang="en-US" sz="3200" b="1" noProof="1">
              <a:solidFill>
                <a:schemeClr val="bg1"/>
              </a:solidFill>
              <a:latin typeface="Verdana" panose="020B0604030504040204" pitchFamily="2" charset="0"/>
              <a:ea typeface="宋体" panose="02010600030101010101" pitchFamily="2" charset="-122"/>
            </a:endParaRPr>
          </a:p>
        </p:txBody>
      </p:sp>
    </p:spTree>
    <p:extLst>
      <p:ext uri="{BB962C8B-B14F-4D97-AF65-F5344CB8AC3E}">
        <p14:creationId xmlns:p14="http://schemas.microsoft.com/office/powerpoint/2010/main" val="26183997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1574</TotalTime>
  <Words>2353</Words>
  <Application>Microsoft Office PowerPoint</Application>
  <PresentationFormat>全屏显示(4:3)</PresentationFormat>
  <Paragraphs>422</Paragraphs>
  <Slides>49</Slides>
  <Notes>3</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默认设计模板</vt:lpstr>
      <vt:lpstr>Linux系统应用与开发</vt:lpstr>
      <vt:lpstr>LINUX C编程环境</vt:lpstr>
      <vt:lpstr>LINUX下C编程概述</vt:lpstr>
      <vt:lpstr>LINUX下C编程概述</vt:lpstr>
      <vt:lpstr>PowerPoint 演示文稿</vt:lpstr>
      <vt:lpstr>PowerPoint 演示文稿</vt:lpstr>
      <vt:lpstr>PowerPoint 演示文稿</vt:lpstr>
      <vt:lpstr>LINUX C编程概述--GCC编译器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编译思考</vt:lpstr>
      <vt:lpstr>Makefile的介绍</vt:lpstr>
      <vt:lpstr>Makefile的命名及执行方式</vt:lpstr>
      <vt:lpstr>Makefile的好处</vt:lpstr>
      <vt:lpstr>PowerPoint 演示文稿</vt:lpstr>
      <vt:lpstr>PowerPoint 演示文稿</vt:lpstr>
      <vt:lpstr>PowerPoint 演示文稿</vt:lpstr>
      <vt:lpstr>PowerPoint 演示文稿</vt:lpstr>
      <vt:lpstr>PowerPoint 演示文稿</vt:lpstr>
      <vt:lpstr>PowerPoint 演示文稿</vt:lpstr>
      <vt:lpstr>Makefile简单的练习</vt:lpstr>
      <vt:lpstr>Makefile中的变量</vt:lpstr>
      <vt:lpstr>PowerPoint 演示文稿</vt:lpstr>
      <vt:lpstr>Makefile的组成</vt:lpstr>
      <vt:lpstr>Makefile的组成</vt:lpstr>
      <vt:lpstr>Makefile的规则（命令）</vt:lpstr>
      <vt:lpstr>Makefile的工作原理</vt:lpstr>
      <vt:lpstr>Makefile的规则练习</vt:lpstr>
      <vt:lpstr>PowerPoint 演示文稿</vt:lpstr>
      <vt:lpstr>PowerPoint 演示文稿</vt:lpstr>
      <vt:lpstr>PowerPoint 演示文稿</vt:lpstr>
      <vt:lpstr>PowerPoint 演示文稿</vt:lpstr>
      <vt:lpstr>调试工具--GDB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文本编辑器vi的使用</dc:title>
  <dc:creator>Kang</dc:creator>
  <cp:lastModifiedBy>Kang</cp:lastModifiedBy>
  <cp:revision>63</cp:revision>
  <dcterms:created xsi:type="dcterms:W3CDTF">2018-09-06T08:13:44Z</dcterms:created>
  <dcterms:modified xsi:type="dcterms:W3CDTF">2018-09-28T00:56:47Z</dcterms:modified>
</cp:coreProperties>
</file>