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0"/>
  </p:notesMasterIdLst>
  <p:handoutMasterIdLst>
    <p:handoutMasterId r:id="rId131"/>
  </p:handoutMasterIdLst>
  <p:sldIdLst>
    <p:sldId id="257" r:id="rId2"/>
    <p:sldId id="259" r:id="rId3"/>
    <p:sldId id="261" r:id="rId4"/>
    <p:sldId id="262" r:id="rId5"/>
    <p:sldId id="263" r:id="rId6"/>
    <p:sldId id="42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424" r:id="rId20"/>
    <p:sldId id="42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426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408" r:id="rId78"/>
    <p:sldId id="333" r:id="rId79"/>
    <p:sldId id="409" r:id="rId80"/>
    <p:sldId id="334" r:id="rId81"/>
    <p:sldId id="410" r:id="rId82"/>
    <p:sldId id="335" r:id="rId83"/>
    <p:sldId id="411" r:id="rId84"/>
    <p:sldId id="337" r:id="rId85"/>
    <p:sldId id="412" r:id="rId86"/>
    <p:sldId id="338" r:id="rId87"/>
    <p:sldId id="341" r:id="rId88"/>
    <p:sldId id="342" r:id="rId89"/>
    <p:sldId id="413" r:id="rId90"/>
    <p:sldId id="343" r:id="rId91"/>
    <p:sldId id="416" r:id="rId92"/>
    <p:sldId id="417" r:id="rId93"/>
    <p:sldId id="344" r:id="rId94"/>
    <p:sldId id="345" r:id="rId95"/>
    <p:sldId id="346" r:id="rId96"/>
    <p:sldId id="414" r:id="rId97"/>
    <p:sldId id="347" r:id="rId98"/>
    <p:sldId id="415" r:id="rId99"/>
    <p:sldId id="348" r:id="rId100"/>
    <p:sldId id="349" r:id="rId101"/>
    <p:sldId id="350" r:id="rId102"/>
    <p:sldId id="418" r:id="rId103"/>
    <p:sldId id="352" r:id="rId104"/>
    <p:sldId id="419" r:id="rId105"/>
    <p:sldId id="354" r:id="rId106"/>
    <p:sldId id="357" r:id="rId107"/>
    <p:sldId id="358" r:id="rId108"/>
    <p:sldId id="359" r:id="rId109"/>
    <p:sldId id="361" r:id="rId110"/>
    <p:sldId id="362" r:id="rId111"/>
    <p:sldId id="420" r:id="rId112"/>
    <p:sldId id="363" r:id="rId113"/>
    <p:sldId id="364" r:id="rId114"/>
    <p:sldId id="421" r:id="rId115"/>
    <p:sldId id="365" r:id="rId116"/>
    <p:sldId id="422" r:id="rId117"/>
    <p:sldId id="386" r:id="rId118"/>
    <p:sldId id="387" r:id="rId119"/>
    <p:sldId id="389" r:id="rId120"/>
    <p:sldId id="390" r:id="rId121"/>
    <p:sldId id="391" r:id="rId122"/>
    <p:sldId id="392" r:id="rId123"/>
    <p:sldId id="393" r:id="rId124"/>
    <p:sldId id="394" r:id="rId125"/>
    <p:sldId id="427" r:id="rId126"/>
    <p:sldId id="396" r:id="rId127"/>
    <p:sldId id="397" r:id="rId128"/>
    <p:sldId id="428" r:id="rId1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46F6D-478D-46BC-A9BD-70DE2CADC57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87F3-ACE4-49D9-950F-B0C0205FD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53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2B2E7-9C78-4FDA-99A9-778528F7C80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4A7CF-E008-4DE8-8937-BB71A27624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Shell</a:t>
            </a:r>
            <a:r>
              <a:rPr lang="zh-CN" altLang="en-US" smtClean="0"/>
              <a:t>的函数在其他语言中也被称为：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mtClean="0"/>
              <a:t>过程（</a:t>
            </a:r>
            <a:r>
              <a:rPr lang="en-US" altLang="zh-CN" smtClean="0"/>
              <a:t>procedure</a:t>
            </a:r>
            <a:r>
              <a:rPr lang="zh-CN" altLang="en-US" smtClean="0"/>
              <a:t>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mtClean="0"/>
              <a:t>方法（</a:t>
            </a:r>
            <a:r>
              <a:rPr lang="en-US" altLang="zh-CN" smtClean="0"/>
              <a:t>method</a:t>
            </a:r>
            <a:r>
              <a:rPr lang="zh-CN" altLang="en-US" smtClean="0"/>
              <a:t>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mtClean="0"/>
              <a:t>subroutine</a:t>
            </a:r>
            <a:r>
              <a:rPr lang="zh-CN" altLang="en-US" smtClean="0"/>
              <a:t>（子程序）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mtClean="0"/>
              <a:t>routine</a:t>
            </a:r>
            <a:r>
              <a:rPr lang="zh-CN" altLang="en-US" smtClean="0"/>
              <a:t>（例行程序）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0C0C5F-E169-451C-862D-A1BF7D3FD75E}" type="slidenum">
              <a:rPr lang="zh-CN" altLang="en-US" smtClean="0"/>
              <a:pPr eaLnBrk="1" hangingPunct="1"/>
              <a:t>118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/>
              <a:t> http://mail.linux.ie/pipermail/ilug/2008-March/097416.html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/>
              <a:t> http://www.linuxjournal.com/content/return-values-bash-functions</a:t>
            </a:r>
            <a:endParaRPr lang="zh-CN" altLang="en-US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100FA3-68E5-44B8-B055-2F4ED2E9EC43}" type="slidenum">
              <a:rPr lang="zh-CN" altLang="en-US" smtClean="0"/>
              <a:pPr eaLnBrk="1" hangingPunct="1"/>
              <a:t>126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27872E-4087-42F9-AE29-E0298A12D9C3}" type="slidenum">
              <a:rPr lang="zh-CN" altLang="en-US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000000"/>
                </a:solidFill>
                <a:latin typeface="Arial Unicode MS" pitchFamily="34" charset="-122"/>
              </a:rPr>
              <a:t>#!/</a:t>
            </a: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bin/sh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#!/bin/bash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#!/usr/bin/perl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#!/usr/bin/tcl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#!/bin/sed -f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 Unicode MS" pitchFamily="34" charset="-122"/>
              </a:rPr>
              <a:t>#!/usr/awk -f</a:t>
            </a:r>
            <a:r>
              <a:rPr lang="en-US" altLang="zh-CN" smtClean="0"/>
              <a:t> 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3AB806-1FE1-4EA7-925F-F623C01F82F7}" type="slidenum">
              <a:rPr lang="zh-CN" altLang="en-US" smtClean="0"/>
              <a:pPr eaLnBrk="1" hangingPunct="1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A692BB-E069-4712-9F6A-85102E826DE9}" type="slidenum">
              <a:rPr lang="zh-CN" altLang="en-US" smtClean="0"/>
              <a:pPr eaLnBrk="1" hangingPunct="1"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7379B9-1F59-4512-B06C-E61D755EA100}" type="slidenum">
              <a:rPr lang="zh-CN" altLang="en-US" smtClean="0"/>
              <a:pPr eaLnBrk="1" hangingPunct="1"/>
              <a:t>55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/>
              <a:t> http://www.cyberciti.biz/faq/bash-for-loop/</a:t>
            </a: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5FB194A-432D-4BCA-8EF9-BC27E79CCC16}" type="slidenum">
              <a:rPr lang="zh-CN" altLang="en-US" smtClean="0"/>
              <a:pPr eaLnBrk="1" hangingPunct="1"/>
              <a:t>75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#!/bin/bash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# filename: change_file_SUFFIX.sh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# </a:t>
            </a:r>
            <a:r>
              <a:rPr lang="zh-CN" altLang="zh-CN" smtClean="0"/>
              <a:t>将当前目录下所有以（</a:t>
            </a:r>
            <a:r>
              <a:rPr lang="en-US" altLang="zh-CN" smtClean="0"/>
              <a:t>$1</a:t>
            </a:r>
            <a:r>
              <a:rPr lang="zh-CN" altLang="zh-CN" smtClean="0"/>
              <a:t>）为后缀的文件改为以（</a:t>
            </a:r>
            <a:r>
              <a:rPr lang="en-US" altLang="zh-CN" smtClean="0"/>
              <a:t>$2</a:t>
            </a:r>
            <a:r>
              <a:rPr lang="zh-CN" altLang="zh-CN" smtClean="0"/>
              <a:t>）为后缀的文件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if [ "$#" -eq "2" ]; then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for f in *.$1; do mv $f `basename $f .$1`.$2; done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else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echo "Usage: $0 &lt;SUFFIX1&gt; &lt;SUFFIX2&gt;"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 echo "Exmaple: $0 txt doc"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fi</a:t>
            </a:r>
            <a:endParaRPr lang="zh-CN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51F9C4-F26F-4336-90D3-D3D0D11174CF}" type="slidenum">
              <a:rPr lang="zh-CN" altLang="en-US" smtClean="0"/>
              <a:pPr eaLnBrk="1" hangingPunct="1"/>
              <a:t>82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/>
              <a:t> http://www.cyberciti.biz/faq/bash-while-loop/</a:t>
            </a: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C8CD4A-7421-4FAD-A9B9-E23DF276C6F6}" type="slidenum">
              <a:rPr lang="zh-CN" altLang="en-US" smtClean="0"/>
              <a:pPr eaLnBrk="1" hangingPunct="1"/>
              <a:t>100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/>
              <a:t> http://bash.cyberciti.biz/decision-making/menu-driven-shell-script/</a:t>
            </a:r>
            <a:endParaRPr lang="zh-CN" altLang="en-US" smtClean="0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D92B07-61C3-4E60-AFCC-DBE4409B8D0D}" type="slidenum">
              <a:rPr lang="zh-CN" altLang="en-US" smtClean="0"/>
              <a:pPr eaLnBrk="1" hangingPunct="1"/>
              <a:t>110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kern="0" dirty="0">
                <a:solidFill>
                  <a:srgbClr val="FFFFFF"/>
                </a:solidFill>
                <a:ea typeface="黑体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1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13" y="762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350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7400" y="1371600"/>
            <a:ext cx="3810000" cy="4724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84244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0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0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</a:rPr>
              <a:t>Linux</a:t>
            </a:r>
            <a:r>
              <a:rPr lang="zh-CN" altLang="en-US" sz="1200" dirty="0">
                <a:solidFill>
                  <a:srgbClr val="FFFFFF"/>
                </a:solidFill>
              </a:rPr>
              <a:t>系统应用与开发                         中国地质大学（武汉）计算机学院                  李小燕               </a:t>
            </a:r>
            <a:r>
              <a:rPr lang="en-US" altLang="zh-CN" sz="1200" dirty="0">
                <a:solidFill>
                  <a:srgbClr val="FFFFFF"/>
                </a:solidFill>
              </a:rPr>
              <a:t>lixy</a:t>
            </a:r>
            <a:r>
              <a:rPr lang="en-US" sz="1200" dirty="0">
                <a:solidFill>
                  <a:srgbClr val="FFFFFF"/>
                </a:solidFill>
              </a:rPr>
              <a:t>@cug.edu.cn</a:t>
            </a:r>
          </a:p>
        </p:txBody>
      </p:sp>
      <p:sp>
        <p:nvSpPr>
          <p:cNvPr id="2" name="矩形 1"/>
          <p:cNvSpPr/>
          <p:nvPr userDrawn="1"/>
        </p:nvSpPr>
        <p:spPr bwMode="auto">
          <a:xfrm>
            <a:off x="6172158" y="6629400"/>
            <a:ext cx="297184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914400"/>
            <a:ext cx="8077200" cy="56388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3600" dirty="0" smtClean="0">
                <a:solidFill>
                  <a:schemeClr val="tx1"/>
                </a:solidFill>
              </a:rPr>
              <a:t>第四章    </a:t>
            </a:r>
            <a:r>
              <a:rPr lang="en-US" altLang="zh-CN" sz="3600" smtClean="0">
                <a:solidFill>
                  <a:schemeClr val="tx1"/>
                </a:solidFill>
              </a:rPr>
              <a:t>shell </a:t>
            </a:r>
            <a:r>
              <a:rPr lang="zh-CN" altLang="en-US" sz="3600" dirty="0">
                <a:solidFill>
                  <a:schemeClr val="tx1"/>
                </a:solidFill>
              </a:rPr>
              <a:t>脚本编程</a:t>
            </a:r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b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endParaRPr lang="zh-CN" alt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02743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8428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 </a:t>
            </a:r>
            <a:r>
              <a:rPr lang="zh-CN" altLang="en-US" smtClean="0"/>
              <a:t>循环语句</a:t>
            </a:r>
          </a:p>
        </p:txBody>
      </p:sp>
      <p:sp>
        <p:nvSpPr>
          <p:cNvPr id="9830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98310" name="Rectangle 4"/>
          <p:cNvSpPr>
            <a:spLocks noChangeArrowheads="1"/>
          </p:cNvSpPr>
          <p:nvPr/>
        </p:nvSpPr>
        <p:spPr bwMode="auto">
          <a:xfrm>
            <a:off x="468313" y="1412875"/>
            <a:ext cx="8135937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的退出状态为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331913" y="3573463"/>
            <a:ext cx="6486525" cy="2230437"/>
            <a:chOff x="881" y="2625"/>
            <a:chExt cx="4086" cy="1405"/>
          </a:xfrm>
        </p:grpSpPr>
        <p:sp>
          <p:nvSpPr>
            <p:cNvPr id="98312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4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5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while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98316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7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8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19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0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98321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2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98323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4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5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done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98326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98327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3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 </a:t>
            </a:r>
            <a:r>
              <a:rPr lang="zh-CN" altLang="en-US" smtClean="0"/>
              <a:t>循环语句举例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9933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63" y="1485900"/>
            <a:ext cx="8388350" cy="4030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guess_number.sh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$RANDOM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是一个系统随机数的环境变量，模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运算用于生成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1-100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的随机整数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num=$((RANDOM%100))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使用永真循环、条件退出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(break)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的方式接收用户的猜测并进行判断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: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read  -p  "Please guess my number [0-99]: "  answer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if   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$num ]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is less then my NUMBER."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[[ $answer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$num ]]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"The number you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inputed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is greater then my NUMBER."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((answer==num))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then echo "Bingo! Congratulate: my NUMBER is $num."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break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608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7" y="1916832"/>
            <a:ext cx="8700529" cy="277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3015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 </a:t>
            </a:r>
            <a:r>
              <a:rPr lang="zh-CN" altLang="en-US" dirty="0" smtClean="0"/>
              <a:t>循环语句举例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10138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63" y="2541588"/>
            <a:ext cx="8388350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while-rename_filename.sh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找出当前目录下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包含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5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的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文件名，将空格替换为下划线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DIR="."</a:t>
            </a:r>
            <a:endParaRPr lang="zh-CN" altLang="en-US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find $DIR -type f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read file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do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echo $file</a:t>
            </a:r>
            <a:endParaRPr lang="zh-CN" altLang="en-US" sz="16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[[ "$file" = *5* ]]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substitute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5 with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"_" character (rename the filename)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mv "$file" $(echo $file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‘5'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'_')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10138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使用管道为 </a:t>
            </a:r>
            <a:r>
              <a:rPr lang="en-US" altLang="zh-CN" smtClean="0"/>
              <a:t>while </a:t>
            </a:r>
            <a:r>
              <a:rPr lang="zh-CN" altLang="en-US" smtClean="0"/>
              <a:t>传递输入</a:t>
            </a:r>
          </a:p>
        </p:txBody>
      </p:sp>
    </p:spTree>
    <p:extLst>
      <p:ext uri="{BB962C8B-B14F-4D97-AF65-F5344CB8AC3E}">
        <p14:creationId xmlns:p14="http://schemas.microsoft.com/office/powerpoint/2010/main" val="19923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78810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89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until </a:t>
            </a:r>
            <a:r>
              <a:rPr lang="zh-CN" altLang="en-US" smtClean="0"/>
              <a:t>循环语句</a:t>
            </a:r>
          </a:p>
        </p:txBody>
      </p:sp>
      <p:sp>
        <p:nvSpPr>
          <p:cNvPr id="10342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03430" name="Rectangle 3"/>
          <p:cNvSpPr>
            <a:spLocks noChangeArrowheads="1"/>
          </p:cNvSpPr>
          <p:nvPr/>
        </p:nvSpPr>
        <p:spPr bwMode="auto">
          <a:xfrm>
            <a:off x="468313" y="1412875"/>
            <a:ext cx="82804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258888" y="3670300"/>
            <a:ext cx="6911975" cy="2263775"/>
            <a:chOff x="567" y="2564"/>
            <a:chExt cx="4354" cy="1426"/>
          </a:xfrm>
        </p:grpSpPr>
        <p:sp>
          <p:nvSpPr>
            <p:cNvPr id="103432" name="Line 39"/>
            <p:cNvSpPr>
              <a:spLocks noChangeShapeType="1"/>
            </p:cNvSpPr>
            <p:nvPr/>
          </p:nvSpPr>
          <p:spPr bwMode="auto">
            <a:xfrm>
              <a:off x="1645" y="2564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3" name="AutoShape 40"/>
            <p:cNvSpPr>
              <a:spLocks noChangeArrowheads="1"/>
            </p:cNvSpPr>
            <p:nvPr/>
          </p:nvSpPr>
          <p:spPr bwMode="auto">
            <a:xfrm>
              <a:off x="824" y="2911"/>
              <a:ext cx="1640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Text Box 41"/>
            <p:cNvSpPr txBox="1">
              <a:spLocks noChangeArrowheads="1"/>
            </p:cNvSpPr>
            <p:nvPr/>
          </p:nvSpPr>
          <p:spPr bwMode="auto">
            <a:xfrm>
              <a:off x="880" y="3069"/>
              <a:ext cx="1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until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103435" name="Line 42"/>
            <p:cNvSpPr>
              <a:spLocks noChangeShapeType="1"/>
            </p:cNvSpPr>
            <p:nvPr/>
          </p:nvSpPr>
          <p:spPr bwMode="auto">
            <a:xfrm>
              <a:off x="1645" y="3826"/>
              <a:ext cx="9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6" name="Line 43"/>
            <p:cNvSpPr>
              <a:spLocks noChangeShapeType="1"/>
            </p:cNvSpPr>
            <p:nvPr/>
          </p:nvSpPr>
          <p:spPr bwMode="auto">
            <a:xfrm>
              <a:off x="2476" y="3196"/>
              <a:ext cx="6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7" name="Line 44"/>
            <p:cNvSpPr>
              <a:spLocks noChangeShapeType="1"/>
            </p:cNvSpPr>
            <p:nvPr/>
          </p:nvSpPr>
          <p:spPr bwMode="auto">
            <a:xfrm>
              <a:off x="3159" y="3199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8" name="Line 45"/>
            <p:cNvSpPr>
              <a:spLocks noChangeShapeType="1"/>
            </p:cNvSpPr>
            <p:nvPr/>
          </p:nvSpPr>
          <p:spPr bwMode="auto">
            <a:xfrm flipV="1">
              <a:off x="4109" y="2564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39" name="Text Box 46"/>
            <p:cNvSpPr txBox="1">
              <a:spLocks noChangeArrowheads="1"/>
            </p:cNvSpPr>
            <p:nvPr/>
          </p:nvSpPr>
          <p:spPr bwMode="auto">
            <a:xfrm>
              <a:off x="1645" y="3587"/>
              <a:ext cx="8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103440" name="Line 47"/>
            <p:cNvSpPr>
              <a:spLocks noChangeShapeType="1"/>
            </p:cNvSpPr>
            <p:nvPr/>
          </p:nvSpPr>
          <p:spPr bwMode="auto">
            <a:xfrm>
              <a:off x="1645" y="2564"/>
              <a:ext cx="2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1" name="Text Box 48"/>
            <p:cNvSpPr txBox="1">
              <a:spLocks noChangeArrowheads="1"/>
            </p:cNvSpPr>
            <p:nvPr/>
          </p:nvSpPr>
          <p:spPr bwMode="auto">
            <a:xfrm>
              <a:off x="1746" y="2639"/>
              <a:ext cx="6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0000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103442" name="Line 49"/>
            <p:cNvSpPr>
              <a:spLocks noChangeShapeType="1"/>
            </p:cNvSpPr>
            <p:nvPr/>
          </p:nvSpPr>
          <p:spPr bwMode="auto">
            <a:xfrm>
              <a:off x="567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3" name="AutoShape 50"/>
            <p:cNvSpPr>
              <a:spLocks noChangeArrowheads="1"/>
            </p:cNvSpPr>
            <p:nvPr/>
          </p:nvSpPr>
          <p:spPr bwMode="auto">
            <a:xfrm>
              <a:off x="3583" y="3053"/>
              <a:ext cx="1072" cy="31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Text Box 51"/>
            <p:cNvSpPr txBox="1">
              <a:spLocks noChangeArrowheads="1"/>
            </p:cNvSpPr>
            <p:nvPr/>
          </p:nvSpPr>
          <p:spPr bwMode="auto">
            <a:xfrm>
              <a:off x="3612" y="3105"/>
              <a:ext cx="10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done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103445" name="Line 52"/>
            <p:cNvSpPr>
              <a:spLocks noChangeShapeType="1"/>
            </p:cNvSpPr>
            <p:nvPr/>
          </p:nvSpPr>
          <p:spPr bwMode="auto">
            <a:xfrm>
              <a:off x="4669" y="3196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03446" name="AutoShape 53"/>
            <p:cNvSpPr>
              <a:spLocks noChangeArrowheads="1"/>
            </p:cNvSpPr>
            <p:nvPr/>
          </p:nvSpPr>
          <p:spPr bwMode="auto">
            <a:xfrm>
              <a:off x="2590" y="3674"/>
              <a:ext cx="1136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Text Box 54"/>
            <p:cNvSpPr txBox="1">
              <a:spLocks noChangeArrowheads="1"/>
            </p:cNvSpPr>
            <p:nvPr/>
          </p:nvSpPr>
          <p:spPr bwMode="auto">
            <a:xfrm>
              <a:off x="2592" y="3699"/>
              <a:ext cx="11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do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0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while/until/for </a:t>
            </a:r>
            <a:r>
              <a:rPr lang="zh-CN" altLang="en-US" smtClean="0"/>
              <a:t>循环举例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0650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1052513"/>
            <a:ext cx="7993063" cy="497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while-until-for_sum.sh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使用当型循环求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=0,s=0))        #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 ; s=0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while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&lt;100))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使用直到型循环求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=0,s=0))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==100))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((i++,s+=i))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使用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风格的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循环求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sum(1..100)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((s=0,i=1;i&lt;=100;s+=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i,i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</p:txBody>
      </p:sp>
    </p:spTree>
    <p:extLst>
      <p:ext uri="{BB962C8B-B14F-4D97-AF65-F5344CB8AC3E}">
        <p14:creationId xmlns:p14="http://schemas.microsoft.com/office/powerpoint/2010/main" val="6566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while/until/for </a:t>
            </a:r>
            <a:r>
              <a:rPr lang="zh-CN" altLang="en-US" smtClean="0"/>
              <a:t>循环举例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075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052513"/>
            <a:ext cx="6408738" cy="15700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true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750" y="2795588"/>
            <a:ext cx="6408738" cy="15700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until-infinite_loops.sh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until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false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750" y="4524375"/>
            <a:ext cx="6408738" cy="1568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for-infinite_loops.sh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(( ; ; ))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5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"infinite loops [ hit CTRL+C to stop]"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713" y="1125538"/>
            <a:ext cx="1304925" cy="4895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在循环体内使用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带有条件判断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4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break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语句，可以实现“永真循环，条件退出”。</a:t>
            </a:r>
          </a:p>
        </p:txBody>
      </p:sp>
    </p:spTree>
    <p:extLst>
      <p:ext uri="{BB962C8B-B14F-4D97-AF65-F5344CB8AC3E}">
        <p14:creationId xmlns:p14="http://schemas.microsoft.com/office/powerpoint/2010/main" val="30950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>
          <a:xfrm>
            <a:off x="421481" y="44624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将循环结果通过管道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传递给其他命令处理（</a:t>
            </a:r>
            <a:r>
              <a:rPr lang="en-US" altLang="zh-CN" dirty="0" smtClean="0"/>
              <a:t>done |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0854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4896346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loop--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to_pipe.sh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for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 in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7 8 9 2 3 4 5 11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;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	echo $i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C00000"/>
                </a:solidFill>
                <a:latin typeface="Courier New" pitchFamily="49" charset="0"/>
              </a:rPr>
              <a:t>done </a:t>
            </a:r>
            <a:r>
              <a:rPr lang="pt-BR" altLang="zh-CN" sz="2000" b="1" dirty="0">
                <a:solidFill>
                  <a:srgbClr val="FF0000"/>
                </a:solidFill>
                <a:latin typeface="Courier New" pitchFamily="49" charset="0"/>
              </a:rPr>
              <a:t>| sort -n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5067599" cy="30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2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循环与菜单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一般地，使用 </a:t>
            </a:r>
            <a:r>
              <a:rPr lang="en-US" altLang="zh-CN" sz="3200" dirty="0" smtClean="0"/>
              <a:t>while </a:t>
            </a:r>
            <a:r>
              <a:rPr lang="zh-CN" altLang="en-US" sz="3200" dirty="0" smtClean="0"/>
              <a:t>循环配合 </a:t>
            </a:r>
            <a:r>
              <a:rPr lang="en-US" altLang="zh-CN" sz="3200" dirty="0" smtClean="0"/>
              <a:t>case</a:t>
            </a:r>
            <a:r>
              <a:rPr lang="zh-CN" altLang="en-US" sz="3200" dirty="0" smtClean="0"/>
              <a:t>实现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smtClean="0"/>
              <a:t>Bash </a:t>
            </a:r>
            <a:r>
              <a:rPr lang="zh-CN" altLang="en-US" sz="3200" dirty="0" smtClean="0"/>
              <a:t>提供了专门的 </a:t>
            </a:r>
            <a:r>
              <a:rPr lang="en-US" altLang="zh-CN" sz="3200" dirty="0" smtClean="0"/>
              <a:t>select </a:t>
            </a:r>
            <a:r>
              <a:rPr lang="zh-CN" altLang="en-US" sz="3200" dirty="0" smtClean="0"/>
              <a:t>循环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循环主要用于创建菜单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800" dirty="0" smtClean="0"/>
              <a:t>select </a:t>
            </a:r>
            <a:r>
              <a:rPr lang="zh-CN" altLang="en-US" sz="2800" dirty="0" smtClean="0"/>
              <a:t>是个无限循环</a:t>
            </a:r>
            <a:endParaRPr lang="en-US" altLang="zh-CN" sz="2800" dirty="0" smtClean="0"/>
          </a:p>
          <a:p>
            <a:pPr lvl="2" eaLnBrk="1" hangingPunct="1"/>
            <a:r>
              <a:rPr lang="zh-CN" altLang="en-US" sz="2400" dirty="0" smtClean="0">
                <a:ea typeface="黑体" pitchFamily="49" charset="-122"/>
              </a:rPr>
              <a:t>通常要配合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case </a:t>
            </a:r>
            <a:r>
              <a:rPr lang="zh-CN" altLang="en-US" sz="2400" dirty="0" smtClean="0">
                <a:ea typeface="黑体" pitchFamily="49" charset="-122"/>
              </a:rPr>
              <a:t>语句处理不同的选单及退出</a:t>
            </a:r>
            <a:endParaRPr lang="en-US" altLang="zh-CN" sz="2400" dirty="0" smtClean="0">
              <a:ea typeface="黑体" pitchFamily="49" charset="-122"/>
            </a:endParaRPr>
          </a:p>
          <a:p>
            <a:pPr lvl="2" eaLnBrk="1" hangingPunct="1"/>
            <a:r>
              <a:rPr lang="en-US" altLang="zh-CN" sz="2400" dirty="0" smtClean="0"/>
              <a:t>select </a:t>
            </a:r>
            <a:r>
              <a:rPr lang="zh-CN" altLang="en-US" sz="2400" dirty="0" smtClean="0">
                <a:ea typeface="黑体" pitchFamily="49" charset="-122"/>
              </a:rPr>
              <a:t>循环的退出</a:t>
            </a:r>
            <a:endParaRPr lang="en-US" altLang="zh-CN" sz="2400" dirty="0" smtClean="0">
              <a:ea typeface="黑体" pitchFamily="49" charset="-122"/>
            </a:endParaRPr>
          </a:p>
          <a:p>
            <a:pPr lvl="3" eaLnBrk="1" hangingPunct="1"/>
            <a:r>
              <a:rPr lang="zh-CN" altLang="en-US" dirty="0" smtClean="0">
                <a:ea typeface="黑体" pitchFamily="49" charset="-122"/>
              </a:rPr>
              <a:t>按  </a:t>
            </a:r>
            <a:r>
              <a:rPr lang="en-US" altLang="zh-CN" b="1" dirty="0" err="1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ctrl+c</a:t>
            </a:r>
            <a:r>
              <a:rPr lang="en-US" altLang="zh-CN" dirty="0" smtClean="0">
                <a:ea typeface="黑体" pitchFamily="49" charset="-122"/>
              </a:rPr>
              <a:t>  </a:t>
            </a:r>
            <a:r>
              <a:rPr lang="zh-CN" altLang="en-US" dirty="0" smtClean="0">
                <a:ea typeface="黑体" pitchFamily="49" charset="-122"/>
              </a:rPr>
              <a:t>退出循环</a:t>
            </a:r>
            <a:endParaRPr lang="en-US" altLang="zh-CN" dirty="0" smtClean="0">
              <a:ea typeface="黑体" pitchFamily="49" charset="-122"/>
            </a:endParaRPr>
          </a:p>
          <a:p>
            <a:pPr lvl="3" eaLnBrk="1" hangingPunct="1"/>
            <a:r>
              <a:rPr lang="zh-CN" altLang="en-US" dirty="0" smtClean="0">
                <a:ea typeface="黑体" pitchFamily="49" charset="-122"/>
              </a:rPr>
              <a:t>在循环体内用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  <a:ea typeface="黑体" pitchFamily="49" charset="-122"/>
              </a:rPr>
              <a:t>break</a:t>
            </a:r>
            <a:r>
              <a:rPr lang="en-US" altLang="zh-CN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命令退出循环</a:t>
            </a:r>
            <a:endParaRPr lang="en-US" altLang="zh-CN" dirty="0" smtClean="0">
              <a:ea typeface="黑体" pitchFamily="49" charset="-122"/>
            </a:endParaRPr>
          </a:p>
          <a:p>
            <a:pPr lvl="3" eaLnBrk="1" hangingPunct="1"/>
            <a:r>
              <a:rPr lang="zh-CN" altLang="en-US" dirty="0" smtClean="0">
                <a:ea typeface="黑体" pitchFamily="49" charset="-122"/>
              </a:rPr>
              <a:t>或用</a:t>
            </a:r>
            <a:r>
              <a:rPr lang="zh-CN" altLang="en-US" b="1" dirty="0" smtClean="0"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exit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命令终止脚本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059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307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#!bash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#this is the first Shell script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function welcome()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  echo -n "input your name:"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  read name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  echo "Welcome $name"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echo "Program starts here."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welcome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echo "Program end."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50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循环实现菜单</a:t>
            </a:r>
          </a:p>
        </p:txBody>
      </p:sp>
      <p:sp>
        <p:nvSpPr>
          <p:cNvPr id="11162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250950"/>
            <a:ext cx="8280400" cy="5016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menu.sh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 true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"====== Scripting Language ======"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"1) bash"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"2)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"3) python"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"4) ruby"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"5) I do not know ! (Quit)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“</a:t>
            </a:r>
          </a:p>
          <a:p>
            <a:pPr>
              <a:defRPr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"What is your preferred scripting language?  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read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lang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case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1)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bash"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2)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3)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python"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4)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"You selected ruby"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5)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exit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8640"/>
            <a:ext cx="5832648" cy="63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835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循环结构</a:t>
            </a:r>
            <a:r>
              <a:rPr lang="en-US" altLang="zh-CN" smtClean="0"/>
              <a:t>——select </a:t>
            </a:r>
            <a:r>
              <a:rPr lang="zh-CN" altLang="en-US" smtClean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362950" cy="270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ea typeface="黑体" pitchFamily="2" charset="-122"/>
              </a:rPr>
              <a:t>菜单项的间隔符由环境变量 </a:t>
            </a:r>
            <a:r>
              <a:rPr lang="en-US" altLang="zh-CN" sz="2400" dirty="0" smtClean="0">
                <a:solidFill>
                  <a:srgbClr val="002060"/>
                </a:solidFill>
                <a:ea typeface="黑体" pitchFamily="2" charset="-122"/>
              </a:rPr>
              <a:t>IFS </a:t>
            </a:r>
            <a:r>
              <a:rPr lang="zh-CN" altLang="en-US" sz="2400" dirty="0" smtClean="0">
                <a:ea typeface="黑体" pitchFamily="2" charset="-122"/>
              </a:rPr>
              <a:t>决定</a:t>
            </a:r>
            <a:endParaRPr lang="en-US" altLang="zh-CN" sz="2400" dirty="0" smtClean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ea typeface="黑体" pitchFamily="2" charset="-122"/>
              </a:rPr>
              <a:t>用于引导用户输入的提示信息存放在环境变量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PS3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</a:p>
          <a:p>
            <a:pPr eaLnBrk="1" hangingPunct="1">
              <a:defRPr/>
            </a:pPr>
            <a:r>
              <a:rPr lang="zh-CN" altLang="en-US" sz="2400" dirty="0" smtClean="0">
                <a:ea typeface="黑体" pitchFamily="2" charset="-122"/>
              </a:rPr>
              <a:t>用户输入的值会被存储在内置变量 </a:t>
            </a:r>
            <a:r>
              <a:rPr lang="en-US" altLang="zh-CN" sz="2400" kern="1200" dirty="0" smtClean="0">
                <a:solidFill>
                  <a:srgbClr val="002060"/>
                </a:solidFill>
              </a:rPr>
              <a:t>RELAY</a:t>
            </a:r>
            <a:r>
              <a:rPr lang="en-US" altLang="zh-CN" sz="2400" kern="1200" dirty="0" smtClean="0"/>
              <a:t> </a:t>
            </a:r>
            <a:r>
              <a:rPr lang="zh-CN" altLang="en-US" sz="2400" dirty="0" smtClean="0">
                <a:ea typeface="黑体" pitchFamily="2" charset="-122"/>
              </a:rPr>
              <a:t>中</a:t>
            </a:r>
            <a:endParaRPr lang="en-US" altLang="zh-CN" sz="2400" dirty="0" smtClean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ea typeface="黑体" pitchFamily="2" charset="-122"/>
              </a:rPr>
              <a:t>用户直接输入回车将重新显示菜单</a:t>
            </a:r>
          </a:p>
          <a:p>
            <a:pPr eaLnBrk="1" hangingPunct="1">
              <a:defRPr/>
            </a:pPr>
            <a:r>
              <a:rPr lang="zh-CN" altLang="en-US" sz="2400" dirty="0" smtClean="0">
                <a:ea typeface="黑体" pitchFamily="2" charset="-122"/>
              </a:rPr>
              <a:t>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for</a:t>
            </a:r>
            <a:r>
              <a:rPr lang="en-US" altLang="zh-CN" sz="2400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循环类似，省略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list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en-US" sz="2400" dirty="0" smtClean="0">
                <a:ea typeface="黑体" pitchFamily="2" charset="-122"/>
              </a:rPr>
              <a:t>时等价于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in “$*”</a:t>
            </a:r>
            <a:endParaRPr lang="zh-CN" altLang="en-US" sz="2400" dirty="0"/>
          </a:p>
        </p:txBody>
      </p:sp>
      <p:sp>
        <p:nvSpPr>
          <p:cNvPr id="11264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395288" y="1576388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select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循环开始的标志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循环结构</a:t>
            </a:r>
            <a:r>
              <a:rPr lang="en-US" altLang="zh-CN" smtClean="0"/>
              <a:t>——select </a:t>
            </a:r>
            <a:r>
              <a:rPr lang="zh-CN" altLang="en-US" smtClean="0"/>
              <a:t>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1366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288" y="1568450"/>
            <a:ext cx="8280400" cy="406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what-lang-do-you-like_select.sh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clear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="What is your preferred scripting language?  "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bash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python ruby quit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$s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bash|perl|python|ruby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echo "You selected $s"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  quit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exit  ;;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*) echo "You selected error , retry …"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584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29456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4426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循环结构</a:t>
            </a:r>
            <a:r>
              <a:rPr lang="en-US" altLang="zh-CN" smtClean="0"/>
              <a:t>——select </a:t>
            </a:r>
            <a:r>
              <a:rPr lang="zh-CN" altLang="en-US" smtClean="0"/>
              <a:t>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1469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288" y="1568450"/>
            <a:ext cx="8280400" cy="406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what-os-do-you-like_select.sh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clear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PS3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="What is your preferred OS? 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='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'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Linux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Gnu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FreeBSD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Mac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OS X"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$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os</a:t>
            </a:r>
            <a:endParaRPr lang="en-US" altLang="zh-CN" sz="2000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1|2|3|4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 echo "You selected $s"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   *) exit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242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344816" cy="651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6180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619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函数简介</a:t>
            </a: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为了避免大型脚本变得复杂、晦涩而使用函数</a:t>
            </a:r>
          </a:p>
          <a:p>
            <a:pPr eaLnBrk="1" hangingPunct="1"/>
            <a:r>
              <a:rPr lang="zh-CN" altLang="en-US" sz="2400" dirty="0" smtClean="0"/>
              <a:t>将大型脚本代码分割成小块，将这些被命名的代码块称为函数</a:t>
            </a:r>
          </a:p>
          <a:p>
            <a:pPr lvl="1" eaLnBrk="1" hangingPunct="1"/>
            <a:r>
              <a:rPr lang="zh-CN" altLang="en-US" sz="2400" dirty="0" smtClean="0"/>
              <a:t>一个函数就是一个子程序，用于完成特定的任务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000" dirty="0" smtClean="0"/>
              <a:t>如：添加一个用户、判断用户是否为管理员 等</a:t>
            </a:r>
          </a:p>
          <a:p>
            <a:pPr eaLnBrk="1" hangingPunct="1"/>
            <a:r>
              <a:rPr lang="zh-CN" altLang="en-US" sz="2800" dirty="0" smtClean="0"/>
              <a:t>函数定义之后可以被使用它的主程序调用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调用函数的方法与执行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命令无异</a:t>
            </a:r>
          </a:p>
          <a:p>
            <a:pPr lvl="1" eaLnBrk="1" hangingPunct="1"/>
            <a:r>
              <a:rPr lang="zh-CN" altLang="en-US" sz="2400" dirty="0" smtClean="0"/>
              <a:t>可以在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脚本中调用（函数需先定义而后调用）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在命令行上直接调用（定义函数的文件需先加载）</a:t>
            </a:r>
            <a:endParaRPr lang="en-US" altLang="zh-CN" sz="2400" dirty="0" smtClean="0"/>
          </a:p>
        </p:txBody>
      </p:sp>
      <p:sp>
        <p:nvSpPr>
          <p:cNvPr id="13722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1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函数的定义和调用</a:t>
            </a:r>
          </a:p>
        </p:txBody>
      </p:sp>
      <p:sp>
        <p:nvSpPr>
          <p:cNvPr id="13926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r>
              <a:rPr kumimoji="1" lang="zh-CN" altLang="en-US" sz="2400" dirty="0" smtClean="0"/>
              <a:t>只需输入函数名即可调用</a:t>
            </a:r>
            <a:r>
              <a:rPr kumimoji="1" lang="zh-CN" altLang="zh-CN" sz="2400" dirty="0" smtClean="0"/>
              <a:t>函数</a:t>
            </a:r>
            <a:endParaRPr kumimoji="1" lang="en-US" altLang="zh-CN" sz="2400" dirty="0" smtClean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en-US" altLang="zh-CN" sz="2400" b="1" dirty="0" smtClean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endParaRPr kumimoji="1" lang="zh-CN" altLang="en-US" sz="2400" b="1" dirty="0" smtClean="0"/>
          </a:p>
          <a:p>
            <a:pPr marL="742950" lvl="1" indent="-285750" eaLnBrk="1" hangingPunct="1">
              <a:buSzPct val="80000"/>
              <a:buFont typeface="Wingdings" pitchFamily="2" charset="2"/>
              <a:buChar char="¨"/>
            </a:pPr>
            <a:r>
              <a:rPr kumimoji="1" lang="zh-CN" altLang="zh-CN" sz="2400" dirty="0" smtClean="0"/>
              <a:t>函数必须在调用</a:t>
            </a:r>
            <a:r>
              <a:rPr kumimoji="1" lang="zh-CN" altLang="en-US" sz="2400" dirty="0" smtClean="0"/>
              <a:t>之</a:t>
            </a:r>
            <a:r>
              <a:rPr kumimoji="1" lang="zh-CN" altLang="zh-CN" sz="2400" dirty="0" smtClean="0"/>
              <a:t>前</a:t>
            </a:r>
            <a:r>
              <a:rPr kumimoji="1" lang="zh-CN" altLang="en-US" sz="2400" dirty="0" smtClean="0"/>
              <a:t>定义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926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9271" name="Rectangle 4"/>
          <p:cNvSpPr>
            <a:spLocks noChangeArrowheads="1"/>
          </p:cNvSpPr>
          <p:nvPr/>
        </p:nvSpPr>
        <p:spPr bwMode="auto">
          <a:xfrm>
            <a:off x="539750" y="1989138"/>
            <a:ext cx="3671888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function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9272" name="Rectangle 5"/>
          <p:cNvSpPr>
            <a:spLocks noChangeArrowheads="1"/>
          </p:cNvSpPr>
          <p:nvPr/>
        </p:nvSpPr>
        <p:spPr bwMode="auto">
          <a:xfrm>
            <a:off x="4572000" y="1989138"/>
            <a:ext cx="3671888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()</a:t>
            </a: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{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commands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39273" name="AutoShape 23"/>
          <p:cNvSpPr>
            <a:spLocks noChangeArrowheads="1"/>
          </p:cNvSpPr>
          <p:nvPr/>
        </p:nvSpPr>
        <p:spPr bwMode="auto">
          <a:xfrm>
            <a:off x="1331913" y="4438650"/>
            <a:ext cx="6154737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函数名</a:t>
            </a:r>
            <a:endParaRPr lang="zh-CN" altLang="en-US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39274" name="AutoShape 25"/>
          <p:cNvSpPr>
            <a:spLocks noChangeArrowheads="1"/>
          </p:cNvSpPr>
          <p:nvPr/>
        </p:nvSpPr>
        <p:spPr bwMode="auto">
          <a:xfrm>
            <a:off x="1331913" y="5084763"/>
            <a:ext cx="6154737" cy="574675"/>
          </a:xfrm>
          <a:prstGeom prst="roundRect">
            <a:avLst>
              <a:gd name="adj" fmla="val 2541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函数名  参数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参数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2  ...</a:t>
            </a:r>
            <a:endParaRPr lang="en-US" altLang="zh-CN" b="1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8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4313"/>
            <a:ext cx="9491663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7455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函数的存储和显示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函数的存储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函数和调用它的主程序保存在同一个文件中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函数的定义必须出现在调用之前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函数和调用它的主程序保存在不同的文件中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保存函数的文件必须先使用</a:t>
            </a:r>
            <a:r>
              <a:rPr lang="zh-CN" altLang="en-US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 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source </a:t>
            </a:r>
            <a:r>
              <a:rPr lang="zh-CN" altLang="en-US" sz="2000" dirty="0" smtClean="0"/>
              <a:t>命令执行，</a:t>
            </a:r>
            <a:r>
              <a:rPr lang="zh-CN" altLang="en-US" dirty="0" smtClean="0"/>
              <a:t>之后才能调用其中的函数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函数的显示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可见的所有函数名</a:t>
            </a:r>
            <a:endParaRPr lang="en-US" altLang="zh-CN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</a:t>
            </a:r>
          </a:p>
          <a:p>
            <a:pPr lvl="1" eaLnBrk="1" hangingPunct="1">
              <a:defRPr/>
            </a:pPr>
            <a:r>
              <a:rPr lang="zh-CN" altLang="en-US" dirty="0" smtClean="0"/>
              <a:t>显示当前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可见的所有（指定）的函数定义</a:t>
            </a:r>
            <a:endParaRPr lang="en-US" altLang="zh-CN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$ declare -f  &lt;</a:t>
            </a:r>
            <a:r>
              <a:rPr lang="en-US" altLang="zh-CN" b="1" kern="1200" dirty="0" err="1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functionName</a:t>
            </a:r>
            <a:r>
              <a:rPr lang="en-US" altLang="zh-CN" b="1" kern="1200" dirty="0" smtClean="0">
                <a:solidFill>
                  <a:srgbClr val="002060"/>
                </a:solidFill>
                <a:latin typeface="Courier New" pitchFamily="49" charset="0"/>
                <a:cs typeface="+mn-cs"/>
              </a:rPr>
              <a:t>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029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Garamond" pitchFamily="18" charset="0"/>
              </a:rPr>
              <a:t> </a:t>
            </a:r>
            <a:endParaRPr lang="en-US" altLang="zh-CN" dirty="0" smtClean="0">
              <a:latin typeface="Garamond" pitchFamily="18" charset="0"/>
            </a:endParaRPr>
          </a:p>
          <a:p>
            <a:pPr eaLnBrk="1" hangingPunct="1"/>
            <a:r>
              <a:rPr lang="en-US" altLang="zh-CN" dirty="0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5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函数的定义和调用举例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13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052513"/>
            <a:ext cx="8280400" cy="5045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all_in_one_backup_select.sh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User define Function (UDF) ###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() { echo "Running tar tool..."; 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1)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2)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3)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4)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741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函数的定义和调用举例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2018年9月25日</a:t>
            </a:fld>
            <a:endParaRPr lang="en-US" altLang="zh-CN" dirty="0"/>
          </a:p>
        </p:txBody>
      </p:sp>
      <p:sp>
        <p:nvSpPr>
          <p:cNvPr id="14234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D03444-5359-4AB0-B9C9-843E238EEAC9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181100"/>
            <a:ext cx="8280400" cy="1812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/root/bin/my_backup_functions.sh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### User define Function (UDF) ###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tool..."; }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() { echo "Running tar tool...";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288" y="3130550"/>
            <a:ext cx="8280400" cy="3538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all_in_one_backup_select.sourcefunc.sh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source /root/bin/my_backup_functions.sh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PS3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="Please choose a backup tools : 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s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rsync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tar quit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$REPLY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1|[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mM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ysqldump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sql_bak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2|[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rR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]sync)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sync_bak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3|[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istore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git_bak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4|[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ar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)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tar_bak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5) exit     ;;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7030A0"/>
                </a:solidFill>
                <a:latin typeface="Courier New" pitchFamily="49" charset="0"/>
              </a:rPr>
              <a:t>esac</a:t>
            </a:r>
            <a:endParaRPr lang="en-US" altLang="zh-CN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48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函数参数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7841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参数</a:t>
            </a:r>
            <a:r>
              <a:rPr lang="en-US" altLang="zh-CN" sz="2800" dirty="0" smtClean="0"/>
              <a:t>(Arguments)</a:t>
            </a:r>
          </a:p>
          <a:p>
            <a:pPr lvl="1" eaLnBrk="1" hangingPunct="1"/>
            <a:r>
              <a:rPr lang="zh-CN" altLang="en-US" sz="2400" dirty="0" smtClean="0"/>
              <a:t>调用函数时，使用位置参数的形式为函数传递参数</a:t>
            </a:r>
          </a:p>
          <a:p>
            <a:pPr lvl="1" eaLnBrk="1" hangingPunct="1"/>
            <a:r>
              <a:rPr lang="zh-CN" altLang="en-US" sz="2400" dirty="0" smtClean="0"/>
              <a:t>函数内的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$1</a:t>
            </a:r>
            <a:r>
              <a:rPr lang="en-US" altLang="zh-CN" sz="2400" dirty="0" smtClean="0"/>
              <a:t>-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${n}</a:t>
            </a:r>
            <a:r>
              <a:rPr lang="en-US" altLang="zh-CN" sz="2400" dirty="0" smtClean="0"/>
              <a:t> </a:t>
            </a:r>
            <a:r>
              <a:rPr lang="zh-CN" altLang="en-US" sz="2400" i="1" dirty="0" smtClean="0"/>
              <a:t>、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sz="2400" b="1" dirty="0" smtClean="0"/>
              <a:t>和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dirty="0" smtClean="0"/>
              <a:t>表示其接收的参数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函数调用结束后位置参数 </a:t>
            </a:r>
            <a:r>
              <a:rPr lang="en-US" altLang="zh-CN" sz="2400" dirty="0" smtClean="0">
                <a:solidFill>
                  <a:srgbClr val="002060"/>
                </a:solidFill>
              </a:rPr>
              <a:t>$1-${n}</a:t>
            </a:r>
            <a:r>
              <a:rPr lang="zh-CN" altLang="en-US" sz="2400" i="1" dirty="0" smtClean="0"/>
              <a:t> 、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$* </a:t>
            </a:r>
            <a:r>
              <a:rPr lang="zh-CN" altLang="en-US" sz="2400" b="1" dirty="0" smtClean="0"/>
              <a:t>和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 $@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zh-CN" altLang="en-US" sz="2400" dirty="0" smtClean="0"/>
              <a:t>将被重置为调用函数之前的值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在主程序和函数中，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$0</a:t>
            </a:r>
            <a:r>
              <a:rPr lang="zh-CN" altLang="en-US" sz="2400" dirty="0" smtClean="0"/>
              <a:t>始终代表脚本名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336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函数与位置参数举例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4388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981075"/>
            <a:ext cx="8280400" cy="449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pp_and_function.sh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'f1--Print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pp1 1st 2nd 3th 4th 5th 6th 7th 8th 9th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1 2 3 4 5 6 7 8 9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475" y="5661025"/>
            <a:ext cx="7669213" cy="40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./pp_and_function.sh 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a b c d e f g h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20688"/>
            <a:ext cx="8921791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1774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函数的结束与返回值</a:t>
            </a: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当函数的最后一条命令执行结束函数即结束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/>
              <a:t>函数的返回值就是最后一条命令的退出码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其返回值被保存在系统变量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$?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eaLnBrk="1" hangingPunct="1"/>
            <a:r>
              <a:rPr lang="zh-CN" altLang="en-US" sz="2800" dirty="0" smtClean="0"/>
              <a:t>可以使用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return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或 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exit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显式地结束函数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b="1" dirty="0" smtClean="0">
                <a:solidFill>
                  <a:srgbClr val="002060"/>
                </a:solidFill>
              </a:rPr>
              <a:t>return [N]</a:t>
            </a:r>
          </a:p>
          <a:p>
            <a:pPr lvl="2" eaLnBrk="1" hangingPunct="1"/>
            <a:r>
              <a:rPr lang="en-US" altLang="zh-CN" sz="2000" dirty="0" smtClean="0"/>
              <a:t>return 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结束函数的执行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2" eaLnBrk="1" hangingPunct="1"/>
            <a:r>
              <a:rPr lang="zh-CN" altLang="en-US" sz="2000" dirty="0" smtClean="0"/>
              <a:t>可以使用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指定函数返回值</a:t>
            </a:r>
            <a:endParaRPr lang="en-US" altLang="zh-CN" sz="2000" dirty="0" smtClean="0"/>
          </a:p>
          <a:p>
            <a:pPr lvl="1" eaLnBrk="1" hangingPunct="1"/>
            <a:r>
              <a:rPr lang="en-US" altLang="zh-CN" sz="2400" b="1" dirty="0" smtClean="0">
                <a:solidFill>
                  <a:srgbClr val="002060"/>
                </a:solidFill>
              </a:rPr>
              <a:t>exit  [N]</a:t>
            </a:r>
          </a:p>
          <a:p>
            <a:pPr lvl="2" eaLnBrk="1" hangingPunct="1"/>
            <a:r>
              <a:rPr lang="en-US" altLang="zh-CN" sz="2000" dirty="0" smtClean="0"/>
              <a:t>exit </a:t>
            </a:r>
            <a:r>
              <a:rPr lang="zh-CN" altLang="en-US" sz="2000" dirty="0" smtClean="0"/>
              <a:t>将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中断当前函数及当前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Shell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的执行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2" eaLnBrk="1" hangingPunct="1"/>
            <a:r>
              <a:rPr lang="zh-CN" altLang="en-US" sz="2000" dirty="0" smtClean="0"/>
              <a:t>可以使用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指定返回值</a:t>
            </a:r>
            <a:endParaRPr lang="en-US" altLang="zh-CN" sz="2000" dirty="0" smtClean="0"/>
          </a:p>
          <a:p>
            <a:pPr lvl="2" eaLnBrk="1" hangingPunct="1"/>
            <a:endParaRPr lang="en-US" altLang="zh-CN" sz="2000" dirty="0" smtClean="0"/>
          </a:p>
          <a:p>
            <a:pPr lvl="1" eaLnBrk="1" hangingPunct="1"/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643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函数的结束与返回值举例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4746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209675"/>
            <a:ext cx="8280400" cy="477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function_max2.sh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User define Function (UDF)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max2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() 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if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[[ -z $1 || -z $2 ]]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 "Need 2 parameters to the function." ; exit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[ $1 -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eq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 $2 ]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&amp;&amp;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 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echo "The two numbers are equal." ; exit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(($1&gt;$2))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return $1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||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return $2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### Main script starts here ###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read -p "Please input two integer numbers  : " n1 n2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"n1=$n1 , n2=$n2“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max2 $n1 $n2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return_val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=$?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"The larger of the two numbers is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$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</a:rPr>
              <a:t>return_val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8116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9" y="836712"/>
            <a:ext cx="904013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0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脚本的类型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435975" cy="4718050"/>
          </a:xfrm>
        </p:spPr>
        <p:txBody>
          <a:bodyPr/>
          <a:lstStyle/>
          <a:p>
            <a:pPr eaLnBrk="1" hangingPunct="1"/>
            <a:r>
              <a:rPr lang="zh-CN" altLang="en-US" smtClean="0"/>
              <a:t>非交互式脚本</a:t>
            </a:r>
            <a:endParaRPr lang="en-US" altLang="zh-CN" smtClean="0"/>
          </a:p>
          <a:p>
            <a:pPr lvl="1" eaLnBrk="1" hangingPunct="1"/>
            <a:r>
              <a:rPr lang="zh-CN" altLang="en-US" sz="2400" smtClean="0"/>
              <a:t>不需要读取用户的输入</a:t>
            </a:r>
            <a:r>
              <a:rPr lang="en-US" altLang="zh-CN" sz="2400" smtClean="0"/>
              <a:t>, </a:t>
            </a:r>
            <a:r>
              <a:rPr lang="zh-CN" altLang="en-US" sz="2400" smtClean="0"/>
              <a:t>也不用向用户反馈某些信息</a:t>
            </a:r>
          </a:p>
          <a:p>
            <a:pPr lvl="1" eaLnBrk="1" hangingPunct="1"/>
            <a:r>
              <a:rPr lang="zh-CN" altLang="en-US" sz="2400" smtClean="0"/>
              <a:t>每次执行都是可预见的</a:t>
            </a:r>
            <a:r>
              <a:rPr lang="en-US" altLang="zh-CN" sz="2400" smtClean="0"/>
              <a:t>, </a:t>
            </a:r>
            <a:r>
              <a:rPr lang="zh-CN" altLang="en-US" sz="2400" smtClean="0"/>
              <a:t>因为它不读取用户输入</a:t>
            </a:r>
            <a:r>
              <a:rPr lang="en-US" altLang="zh-CN" sz="2400" smtClean="0"/>
              <a:t>, </a:t>
            </a:r>
            <a:r>
              <a:rPr lang="zh-CN" altLang="en-US" sz="2400" smtClean="0"/>
              <a:t>参数是固定的</a:t>
            </a:r>
          </a:p>
          <a:p>
            <a:pPr lvl="1" eaLnBrk="1" hangingPunct="1"/>
            <a:r>
              <a:rPr lang="zh-CN" altLang="en-US" sz="2400" smtClean="0"/>
              <a:t>可以在后台执行</a:t>
            </a:r>
            <a:endParaRPr lang="en-US" altLang="zh-CN" sz="2400" smtClean="0"/>
          </a:p>
          <a:p>
            <a:pPr eaLnBrk="1" hangingPunct="1"/>
            <a:r>
              <a:rPr lang="zh-CN" altLang="en-US" smtClean="0"/>
              <a:t>交互式脚本</a:t>
            </a:r>
            <a:endParaRPr lang="en-US" altLang="zh-CN" smtClean="0"/>
          </a:p>
          <a:p>
            <a:pPr lvl="1" eaLnBrk="1" hangingPunct="1"/>
            <a:r>
              <a:rPr lang="zh-CN" altLang="en-US" sz="2400" smtClean="0"/>
              <a:t>脚本可以读取用户的输入</a:t>
            </a:r>
            <a:r>
              <a:rPr lang="en-US" altLang="zh-CN" sz="2400" smtClean="0"/>
              <a:t>, </a:t>
            </a:r>
            <a:r>
              <a:rPr lang="zh-CN" altLang="en-US" sz="2400" smtClean="0"/>
              <a:t>实时向用户反馈信息（输出某些信息）</a:t>
            </a:r>
          </a:p>
          <a:p>
            <a:pPr lvl="1" eaLnBrk="1" hangingPunct="1"/>
            <a:r>
              <a:rPr lang="zh-CN" altLang="en-US" sz="2400" smtClean="0"/>
              <a:t>这样的脚本更灵活</a:t>
            </a:r>
            <a:r>
              <a:rPr lang="en-US" altLang="zh-CN" sz="2400" smtClean="0"/>
              <a:t>, </a:t>
            </a:r>
            <a:r>
              <a:rPr lang="zh-CN" altLang="en-US" sz="2400" smtClean="0"/>
              <a:t>每次执行时的参数可由用户动态设定</a:t>
            </a:r>
          </a:p>
          <a:p>
            <a:pPr lvl="1" eaLnBrk="1" hangingPunct="1"/>
            <a:r>
              <a:rPr lang="zh-CN" altLang="en-US" sz="2400" smtClean="0"/>
              <a:t>用户界面更友好，但不适用于自动化任务</a:t>
            </a:r>
          </a:p>
        </p:txBody>
      </p:sp>
    </p:spTree>
    <p:extLst>
      <p:ext uri="{BB962C8B-B14F-4D97-AF65-F5344CB8AC3E}">
        <p14:creationId xmlns:p14="http://schemas.microsoft.com/office/powerpoint/2010/main" val="30900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Shell</a:t>
            </a:r>
            <a:r>
              <a:rPr lang="zh-CN" altLang="en-US" smtClean="0"/>
              <a:t>编程的前提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掌握一种文本编辑器的使用（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熟悉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文件系统的布局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学习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的各种功能</a:t>
            </a:r>
            <a:endParaRPr lang="en-US" altLang="zh-CN" dirty="0" smtClean="0"/>
          </a:p>
          <a:p>
            <a:pPr lvl="1" eaLnBrk="1" hangingPunct="1"/>
            <a:r>
              <a:rPr lang="zh-CN" altLang="en-US" sz="2400" dirty="0" smtClean="0"/>
              <a:t>重定向、管道。。。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了解各种命令的使用</a:t>
            </a:r>
            <a:r>
              <a:rPr lang="en-US" altLang="zh-CN" sz="2400" dirty="0" smtClean="0"/>
              <a:t>…</a:t>
            </a:r>
          </a:p>
          <a:p>
            <a:pPr eaLnBrk="1" hangingPunct="1"/>
            <a:r>
              <a:rPr lang="zh-CN" altLang="en-US" dirty="0" smtClean="0"/>
              <a:t>学习各种文本文件工具的使用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/>
              <a:t>cat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grep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tr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sed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awk</a:t>
            </a:r>
            <a:r>
              <a:rPr lang="en-US" altLang="zh-CN" sz="2400" dirty="0" smtClean="0"/>
              <a:t> ……</a:t>
            </a:r>
          </a:p>
          <a:p>
            <a:pPr lvl="1" eaLnBrk="1" hangingPunct="1"/>
            <a:r>
              <a:rPr lang="zh-CN" altLang="en-US" sz="2400" dirty="0" smtClean="0"/>
              <a:t>正则表达式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5229225"/>
            <a:ext cx="2736850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/>
              <a:t>系统的配置文件几乎都是纯文本文件</a:t>
            </a:r>
          </a:p>
        </p:txBody>
      </p:sp>
    </p:spTree>
    <p:extLst>
      <p:ext uri="{BB962C8B-B14F-4D97-AF65-F5344CB8AC3E}">
        <p14:creationId xmlns:p14="http://schemas.microsoft.com/office/powerpoint/2010/main" val="15282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变量和表达式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8012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Shell</a:t>
            </a:r>
            <a:r>
              <a:rPr lang="zh-CN" altLang="en-US" dirty="0" smtClean="0"/>
              <a:t>支持具有整形及字符串值的变量。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Shell</a:t>
            </a:r>
            <a:r>
              <a:rPr lang="zh-CN" altLang="en-US" dirty="0" smtClean="0"/>
              <a:t>变量不需要专门的说明语句，通过赋值语句完成变量说明并予以赋值。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在命令行或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脚本文件中使用</a:t>
            </a:r>
            <a:r>
              <a:rPr lang="en-US" altLang="zh-CN" dirty="0" smtClean="0"/>
              <a:t>$name</a:t>
            </a:r>
            <a:r>
              <a:rPr lang="zh-CN" altLang="en-US" dirty="0" smtClean="0"/>
              <a:t>的形式引用变量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的值。 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/>
              <a:t>SHELL</a:t>
            </a:r>
            <a:r>
              <a:rPr lang="zh-CN" altLang="en-US" dirty="0" smtClean="0"/>
              <a:t>变量有</a:t>
            </a:r>
            <a:r>
              <a:rPr lang="zh-CN" altLang="en-US" dirty="0" smtClean="0">
                <a:solidFill>
                  <a:srgbClr val="FF0000"/>
                </a:solidFill>
              </a:rPr>
              <a:t>“用户自定义变量”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“位置变量”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“环境变量”</a:t>
            </a:r>
            <a:r>
              <a:rPr lang="zh-CN" altLang="en-US" dirty="0" smtClean="0"/>
              <a:t>等</a:t>
            </a:r>
          </a:p>
        </p:txBody>
      </p:sp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SHELL</a:t>
            </a:r>
            <a:r>
              <a:rPr lang="zh-CN" altLang="en-US" smtClean="0"/>
              <a:t>的变量</a:t>
            </a:r>
          </a:p>
        </p:txBody>
      </p:sp>
    </p:spTree>
    <p:extLst>
      <p:ext uri="{BB962C8B-B14F-4D97-AF65-F5344CB8AC3E}">
        <p14:creationId xmlns:p14="http://schemas.microsoft.com/office/powerpoint/2010/main" val="3253301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76672"/>
            <a:ext cx="8218487" cy="5748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在</a:t>
            </a:r>
            <a:r>
              <a:rPr lang="en-US" altLang="zh-CN" sz="2400" dirty="0" smtClean="0">
                <a:solidFill>
                  <a:schemeClr val="bg1"/>
                </a:solidFill>
              </a:rPr>
              <a:t>Shell</a:t>
            </a:r>
            <a:r>
              <a:rPr lang="zh-CN" altLang="en-US" sz="2400" dirty="0" smtClean="0">
                <a:solidFill>
                  <a:schemeClr val="bg1"/>
                </a:solidFill>
              </a:rPr>
              <a:t>中，变量的赋值有下列句法格式： </a:t>
            </a:r>
            <a:r>
              <a:rPr lang="en-US" altLang="zh-CN" sz="2400" dirty="0" smtClean="0">
                <a:solidFill>
                  <a:schemeClr val="bg1"/>
                </a:solidFill>
              </a:rPr>
              <a:t>name=string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name</a:t>
            </a:r>
            <a:r>
              <a:rPr lang="zh-CN" altLang="en-US" sz="2400" dirty="0" smtClean="0"/>
              <a:t>是变量名，它的值就是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=”</a:t>
            </a:r>
            <a:r>
              <a:rPr lang="zh-CN" altLang="en-US" sz="2400" dirty="0" smtClean="0"/>
              <a:t>是赋值符号。变量名是以字母或下划线开头的字母、数字和下划线字符序列。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通过在变量名（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）前加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字符（如</a:t>
            </a:r>
            <a:r>
              <a:rPr lang="en-US" altLang="zh-CN" sz="2400" dirty="0" smtClean="0"/>
              <a:t>$name</a:t>
            </a:r>
            <a:r>
              <a:rPr lang="zh-CN" altLang="en-US" sz="2400" dirty="0" smtClean="0"/>
              <a:t>）引用变量的值，引用的结果就是用字符串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代替</a:t>
            </a:r>
            <a:r>
              <a:rPr lang="en-US" altLang="zh-CN" sz="2400" dirty="0" smtClean="0"/>
              <a:t>$name</a:t>
            </a:r>
            <a:r>
              <a:rPr lang="zh-CN" altLang="en-US" sz="2400" dirty="0" smtClean="0"/>
              <a:t>。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在定义变量时，若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中包含空格、制表符和换行符，则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必须用’</a:t>
            </a:r>
            <a:r>
              <a:rPr lang="en-US" altLang="zh-CN" sz="2400" dirty="0" smtClean="0"/>
              <a:t>string’</a:t>
            </a:r>
            <a:r>
              <a:rPr lang="zh-CN" altLang="en-US" sz="2400" dirty="0" smtClean="0"/>
              <a:t>或者”</a:t>
            </a:r>
            <a:r>
              <a:rPr lang="en-US" altLang="zh-CN" sz="2400" dirty="0" smtClean="0"/>
              <a:t>sting”</a:t>
            </a:r>
            <a:r>
              <a:rPr lang="zh-CN" altLang="en-US" sz="2400" dirty="0" smtClean="0"/>
              <a:t>的形式，即用单（双）引号将其括起来。双引号内允许变量替换，而单引号内则不可以。 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318853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altLang="zh-CN" sz="3600" smtClean="0">
                <a:solidFill>
                  <a:schemeClr val="bg1"/>
                </a:solidFill>
              </a:rPr>
              <a:t>shell</a:t>
            </a:r>
            <a:r>
              <a:rPr lang="zh-CN" altLang="en-US" sz="3600" smtClean="0">
                <a:solidFill>
                  <a:schemeClr val="bg1"/>
                </a:solidFill>
              </a:rPr>
              <a:t>变量的定义和引用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83"/>
            <a:ext cx="9138026" cy="669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83131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001000" cy="504056"/>
          </a:xfrm>
        </p:spPr>
        <p:txBody>
          <a:bodyPr/>
          <a:lstStyle/>
          <a:p>
            <a:r>
              <a:rPr lang="zh-CN" altLang="en-US" dirty="0" smtClean="0"/>
              <a:t>变量定义中的引号：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361459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有空格等的情况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36" y="1340768"/>
            <a:ext cx="420592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42" y="1346221"/>
            <a:ext cx="3874866" cy="714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6" y="3501008"/>
            <a:ext cx="518941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4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本章内容要点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Shell </a:t>
            </a:r>
            <a:r>
              <a:rPr lang="zh-CN" altLang="en-US" sz="2800" smtClean="0"/>
              <a:t>脚本的编制、执行和调试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Shell </a:t>
            </a:r>
            <a:r>
              <a:rPr lang="zh-CN" altLang="en-US" sz="2800" smtClean="0"/>
              <a:t>脚本的成分和编码规范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Shell </a:t>
            </a:r>
            <a:r>
              <a:rPr lang="zh-CN" altLang="en-US" sz="2800" smtClean="0"/>
              <a:t>变量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条件测试（文件测试、字符串测试、整数测试）</a:t>
            </a:r>
          </a:p>
          <a:p>
            <a:pPr eaLnBrk="1" hangingPunct="1"/>
            <a:r>
              <a:rPr lang="zh-CN" altLang="en-US" sz="2800" smtClean="0"/>
              <a:t>分支流程控制（</a:t>
            </a:r>
            <a:r>
              <a:rPr lang="en-US" altLang="zh-CN" sz="2800" smtClean="0"/>
              <a:t>if</a:t>
            </a:r>
            <a:r>
              <a:rPr lang="zh-CN" altLang="en-US" sz="2800" smtClean="0"/>
              <a:t>、</a:t>
            </a:r>
            <a:r>
              <a:rPr lang="en-US" altLang="zh-CN" sz="2800" smtClean="0"/>
              <a:t>case</a:t>
            </a:r>
            <a:r>
              <a:rPr lang="zh-CN" altLang="en-US" sz="2800" smtClean="0"/>
              <a:t>）</a:t>
            </a:r>
          </a:p>
          <a:p>
            <a:pPr eaLnBrk="1" hangingPunct="1"/>
            <a:r>
              <a:rPr lang="zh-CN" altLang="en-US" sz="2800" smtClean="0"/>
              <a:t>循环流程控制（</a:t>
            </a:r>
            <a:r>
              <a:rPr lang="en-US" altLang="zh-CN" sz="2800" smtClean="0"/>
              <a:t>for</a:t>
            </a:r>
            <a:r>
              <a:rPr lang="zh-CN" altLang="en-US" sz="2800" smtClean="0"/>
              <a:t>、</a:t>
            </a:r>
            <a:r>
              <a:rPr lang="en-US" altLang="zh-CN" sz="2800" smtClean="0"/>
              <a:t>while</a:t>
            </a:r>
            <a:r>
              <a:rPr lang="zh-CN" altLang="en-US" sz="2800" smtClean="0"/>
              <a:t>、</a:t>
            </a:r>
            <a:r>
              <a:rPr lang="en-US" altLang="zh-CN" sz="2800" smtClean="0"/>
              <a:t>until</a:t>
            </a:r>
            <a:r>
              <a:rPr lang="zh-CN" altLang="en-US" sz="2800" smtClean="0"/>
              <a:t>、</a:t>
            </a:r>
            <a:r>
              <a:rPr lang="en-US" altLang="zh-CN" sz="2800" smtClean="0"/>
              <a:t>select</a:t>
            </a:r>
            <a:r>
              <a:rPr lang="zh-CN" altLang="en-US" sz="2800" smtClean="0"/>
              <a:t>）</a:t>
            </a:r>
          </a:p>
          <a:p>
            <a:pPr eaLnBrk="1" hangingPunct="1"/>
            <a:r>
              <a:rPr lang="zh-CN" altLang="en-US" sz="2800" smtClean="0"/>
              <a:t>函数的定义和调用、返回值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变量替换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字符串中的转义字符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0728"/>
            <a:ext cx="5256584" cy="289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4752528" cy="223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5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68313" y="1052513"/>
            <a:ext cx="8228012" cy="45275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与程序设计语言中的变量一样，</a:t>
            </a:r>
            <a:r>
              <a:rPr lang="en-US" altLang="zh-CN" smtClean="0"/>
              <a:t>Shell</a:t>
            </a:r>
            <a:r>
              <a:rPr lang="zh-CN" altLang="en-US" smtClean="0"/>
              <a:t>变量有其规定的作用范围。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Shell</a:t>
            </a:r>
            <a:r>
              <a:rPr lang="zh-CN" altLang="en-US" smtClean="0"/>
              <a:t>变量分为局部变量和全局变量：</a:t>
            </a:r>
          </a:p>
          <a:p>
            <a:pPr lvl="1"/>
            <a:r>
              <a:rPr lang="zh-CN" altLang="en-US" smtClean="0"/>
              <a:t>局部变量的作用范围仅仅限制在其命令行所在的</a:t>
            </a:r>
            <a:r>
              <a:rPr lang="en-US" altLang="zh-CN" smtClean="0"/>
              <a:t>Shell</a:t>
            </a:r>
            <a:r>
              <a:rPr lang="zh-CN" altLang="en-US" smtClean="0"/>
              <a:t>或</a:t>
            </a:r>
            <a:r>
              <a:rPr lang="en-US" altLang="zh-CN" smtClean="0"/>
              <a:t>Shell</a:t>
            </a:r>
            <a:r>
              <a:rPr lang="zh-CN" altLang="en-US" smtClean="0"/>
              <a:t>脚本文件中 </a:t>
            </a:r>
          </a:p>
          <a:p>
            <a:pPr lvl="1"/>
            <a:r>
              <a:rPr lang="zh-CN" altLang="en-US" smtClean="0"/>
              <a:t>全局变量的作用范围则包括本</a:t>
            </a:r>
            <a:r>
              <a:rPr lang="en-US" altLang="zh-CN" smtClean="0"/>
              <a:t>Shell</a:t>
            </a:r>
            <a:r>
              <a:rPr lang="zh-CN" altLang="en-US" smtClean="0"/>
              <a:t>进程及其所有子进程 </a:t>
            </a:r>
          </a:p>
          <a:p>
            <a:pPr lvl="1"/>
            <a:r>
              <a:rPr lang="zh-CN" altLang="en-US" smtClean="0"/>
              <a:t>可以使用</a:t>
            </a:r>
            <a:r>
              <a:rPr lang="en-US" altLang="zh-CN" smtClean="0"/>
              <a:t>export</a:t>
            </a:r>
            <a:r>
              <a:rPr lang="zh-CN" altLang="en-US" smtClean="0"/>
              <a:t>内置命令将局部变量设置为全局变量 </a:t>
            </a:r>
          </a:p>
          <a:p>
            <a:pPr>
              <a:buFont typeface="Wingdings" pitchFamily="2" charset="2"/>
              <a:buChar char="l"/>
            </a:pPr>
            <a:endParaRPr lang="zh-CN" altLang="en-US" smtClean="0"/>
          </a:p>
          <a:p>
            <a:pPr lvl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235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7261826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19225"/>
            <a:ext cx="8228012" cy="45275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smtClean="0"/>
              <a:t>在当前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中定义变量</a:t>
            </a:r>
            <a:r>
              <a:rPr lang="en-US" altLang="zh-CN" sz="2800" smtClean="0"/>
              <a:t>var1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z="2800" smtClean="0"/>
              <a:t>在当前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中定义变量</a:t>
            </a:r>
            <a:r>
              <a:rPr lang="en-US" altLang="zh-CN" sz="2800" smtClean="0"/>
              <a:t>var2</a:t>
            </a:r>
            <a:r>
              <a:rPr lang="zh-CN" altLang="en-US" sz="2800" smtClean="0"/>
              <a:t>并将设为全局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en-US" sz="2800" smtClean="0"/>
              <a:t>引用变量的值 </a:t>
            </a:r>
            <a:endParaRPr lang="en-US" altLang="zh-CN" sz="2800" smtClean="0"/>
          </a:p>
          <a:p>
            <a:pPr>
              <a:buFont typeface="Wingdings" pitchFamily="2" charset="2"/>
              <a:buChar char="l"/>
            </a:pPr>
            <a:endParaRPr lang="zh-CN" altLang="en-US" sz="2800" smtClean="0"/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smtClean="0"/>
          </a:p>
          <a:p>
            <a:pPr>
              <a:buFont typeface="Wingdings" pitchFamily="2" charset="2"/>
              <a:buChar char="l"/>
            </a:pPr>
            <a:r>
              <a:rPr lang="zh-CN" altLang="en-US" sz="2800" smtClean="0"/>
              <a:t>显示当前</a:t>
            </a:r>
            <a:r>
              <a:rPr lang="en-US" altLang="zh-CN" sz="2800" smtClean="0"/>
              <a:t>Shell</a:t>
            </a:r>
            <a:r>
              <a:rPr lang="zh-CN" altLang="en-US" sz="2800" smtClean="0"/>
              <a:t>的</a:t>
            </a:r>
            <a:r>
              <a:rPr lang="en-US" altLang="zh-CN" sz="2800" smtClean="0"/>
              <a:t>PID </a:t>
            </a:r>
          </a:p>
          <a:p>
            <a:pPr>
              <a:buFont typeface="Wingdings" pitchFamily="2" charset="2"/>
              <a:buChar char="l"/>
            </a:pPr>
            <a:endParaRPr lang="en-US" altLang="zh-CN" sz="2800" smtClean="0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69" y="2057400"/>
            <a:ext cx="5832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930525"/>
            <a:ext cx="583088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4800"/>
            <a:ext cx="7229475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589588"/>
            <a:ext cx="5832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4723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-99392"/>
            <a:ext cx="8001000" cy="914400"/>
          </a:xfrm>
        </p:spPr>
        <p:txBody>
          <a:bodyPr/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Shell</a:t>
            </a:r>
            <a:r>
              <a:rPr lang="zh-CN" altLang="en-US" sz="1800" dirty="0" smtClean="0">
                <a:solidFill>
                  <a:schemeClr val="bg1"/>
                </a:solidFill>
              </a:rPr>
              <a:t>变量作用域举例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435975" cy="52355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1"/>
                </a:solidFill>
              </a:rPr>
              <a:t>调用子</a:t>
            </a:r>
            <a:r>
              <a:rPr lang="en-US" altLang="zh-CN" sz="2800" dirty="0" smtClean="0">
                <a:solidFill>
                  <a:schemeClr val="bg1"/>
                </a:solidFill>
              </a:rPr>
              <a:t>Shell </a:t>
            </a:r>
            <a:r>
              <a:rPr lang="zh-CN" altLang="en-US" sz="2800" dirty="0" smtClean="0">
                <a:solidFill>
                  <a:schemeClr val="bg1"/>
                </a:solidFill>
              </a:rPr>
              <a:t>，并显示子</a:t>
            </a:r>
            <a:r>
              <a:rPr lang="en-US" altLang="zh-CN" sz="2800" dirty="0" smtClean="0">
                <a:solidFill>
                  <a:schemeClr val="bg1"/>
                </a:solidFill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</a:rPr>
              <a:t>的</a:t>
            </a:r>
            <a:r>
              <a:rPr lang="en-US" altLang="zh-CN" sz="2800" dirty="0" smtClean="0">
                <a:solidFill>
                  <a:schemeClr val="bg1"/>
                </a:solidFill>
              </a:rPr>
              <a:t>PID </a:t>
            </a:r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由于</a:t>
            </a:r>
            <a:r>
              <a:rPr lang="en-US" altLang="zh-CN" sz="2800" dirty="0" smtClean="0"/>
              <a:t>var1</a:t>
            </a:r>
            <a:r>
              <a:rPr lang="zh-CN" altLang="en-US" sz="2800" dirty="0" smtClean="0"/>
              <a:t>没有被</a:t>
            </a:r>
            <a:r>
              <a:rPr lang="en-US" altLang="zh-CN" sz="2800" dirty="0" smtClean="0"/>
              <a:t>export</a:t>
            </a:r>
            <a:r>
              <a:rPr lang="zh-CN" altLang="en-US" sz="2800" dirty="0" smtClean="0"/>
              <a:t>，在子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中已无值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由于</a:t>
            </a:r>
            <a:r>
              <a:rPr lang="en-US" altLang="zh-CN" sz="2800" dirty="0" smtClean="0"/>
              <a:t>var2</a:t>
            </a:r>
            <a:r>
              <a:rPr lang="zh-CN" altLang="en-US" sz="2800" dirty="0" smtClean="0"/>
              <a:t>被</a:t>
            </a:r>
            <a:r>
              <a:rPr lang="en-US" altLang="zh-CN" sz="2800" dirty="0" smtClean="0"/>
              <a:t>export</a:t>
            </a:r>
            <a:r>
              <a:rPr lang="zh-CN" altLang="en-US" sz="2800" dirty="0" smtClean="0"/>
              <a:t>，所以在子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中仍有值</a:t>
            </a:r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en-US" altLang="zh-CN" dirty="0" smtClean="0"/>
          </a:p>
          <a:p>
            <a:pPr lvl="1">
              <a:buFont typeface="Wingdings" pitchFamily="2" charset="2"/>
              <a:buBlip>
                <a:blip r:embed="rId2"/>
              </a:buBlip>
            </a:pPr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返回主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，并显示变量的值   </a:t>
            </a:r>
          </a:p>
          <a:p>
            <a:pPr>
              <a:buFont typeface="Wingdings" pitchFamily="2" charset="2"/>
              <a:buChar char="l"/>
            </a:pPr>
            <a:endParaRPr lang="zh-CN" altLang="en-US" sz="2800" dirty="0" smtClean="0"/>
          </a:p>
          <a:p>
            <a:pPr>
              <a:buFont typeface="Wingdings" pitchFamily="2" charset="2"/>
              <a:buChar char="l"/>
            </a:pPr>
            <a:endParaRPr lang="zh-CN" altLang="en-US" sz="2800" dirty="0" smtClean="0"/>
          </a:p>
          <a:p>
            <a:endParaRPr lang="en-US" altLang="zh-CN" sz="2800" dirty="0" smtClean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903595"/>
            <a:ext cx="8053388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420938"/>
            <a:ext cx="68262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500438"/>
            <a:ext cx="779303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5013325"/>
            <a:ext cx="85471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016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环境变量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Shell</a:t>
            </a:r>
            <a:r>
              <a:rPr lang="zh-CN" altLang="en-US" smtClean="0"/>
              <a:t>运行时系统自动设置的一些变量。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变量命名通常用大写字母或数字组成，以区分于用户自定义变量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通常由</a:t>
            </a:r>
            <a:r>
              <a:rPr lang="en-US" altLang="zh-CN" smtClean="0"/>
              <a:t>shell</a:t>
            </a:r>
            <a:r>
              <a:rPr lang="zh-CN" altLang="en-US" smtClean="0"/>
              <a:t>或维护及管理，较为重要。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所有环境变量都是全局变量，并可以由用户重新设置。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174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25575"/>
          <a:ext cx="8229600" cy="249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793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环境变量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$HOME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用户主目录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$PS1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主命令提示符，默认为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$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$PS2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从命令提示符，默认为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&gt;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$TERM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使用的终端类型</a:t>
                      </a:r>
                      <a:endParaRPr lang="zh-CN" altLang="en-US" sz="1800" dirty="0"/>
                    </a:p>
                  </a:txBody>
                  <a:tcPr marT="45714" marB="45714"/>
                </a:tc>
              </a:tr>
              <a:tr h="639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$PATH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寻找命令或可执行文件的搜索路径列表，路径以冒号分隔</a:t>
                      </a:r>
                    </a:p>
                    <a:p>
                      <a:endParaRPr lang="zh-CN" alt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69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476250"/>
            <a:ext cx="15251113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406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accent4"/>
                </a:solidFill>
              </a:rPr>
              <a:t>也称为参数变量</a:t>
            </a:r>
            <a:endParaRPr lang="en-US" altLang="zh-CN" sz="2800" dirty="0" smtClean="0">
              <a:solidFill>
                <a:schemeClr val="accent4"/>
              </a:solidFill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accent4"/>
                </a:solidFill>
              </a:rPr>
              <a:t>是</a:t>
            </a:r>
            <a:r>
              <a:rPr lang="zh-CN" altLang="en-US" sz="2800" dirty="0">
                <a:solidFill>
                  <a:schemeClr val="accent4"/>
                </a:solidFill>
              </a:rPr>
              <a:t>一组特殊的内置变量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跟在脚本名后面的用空格隔开的每个字符串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</a:rPr>
              <a:t>$1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</a:t>
            </a:r>
            <a:r>
              <a:rPr lang="en-US" altLang="zh-CN" sz="2400" dirty="0">
                <a:solidFill>
                  <a:schemeClr val="accent4"/>
                </a:solidFill>
              </a:rPr>
              <a:t>……</a:t>
            </a:r>
            <a:r>
              <a:rPr lang="zh-CN" altLang="en-US" sz="2400" dirty="0">
                <a:solidFill>
                  <a:schemeClr val="accent4"/>
                </a:solidFill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</a:rPr>
              <a:t>$9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9</a:t>
            </a:r>
            <a:r>
              <a:rPr lang="zh-CN" altLang="en-US" sz="2400" dirty="0">
                <a:solidFill>
                  <a:schemeClr val="accent4"/>
                </a:solidFill>
              </a:rPr>
              <a:t>个参数值</a:t>
            </a: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002060"/>
                </a:solidFill>
              </a:rPr>
              <a:t>${10}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10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</a:t>
            </a:r>
            <a:r>
              <a:rPr lang="en-US" altLang="zh-CN" sz="2400" b="1" dirty="0">
                <a:solidFill>
                  <a:srgbClr val="002060"/>
                </a:solidFill>
              </a:rPr>
              <a:t> ${11} </a:t>
            </a:r>
            <a:r>
              <a:rPr lang="zh-CN" altLang="en-US" sz="2400" dirty="0">
                <a:solidFill>
                  <a:schemeClr val="accent4"/>
                </a:solidFill>
              </a:rPr>
              <a:t>表示第</a:t>
            </a:r>
            <a:r>
              <a:rPr lang="en-US" altLang="zh-CN" sz="2400" dirty="0">
                <a:solidFill>
                  <a:schemeClr val="accent4"/>
                </a:solidFill>
              </a:rPr>
              <a:t>11</a:t>
            </a:r>
            <a:r>
              <a:rPr lang="zh-CN" altLang="en-US" sz="2400" dirty="0">
                <a:solidFill>
                  <a:schemeClr val="accent4"/>
                </a:solidFill>
              </a:rPr>
              <a:t>个参数值， </a:t>
            </a:r>
            <a:r>
              <a:rPr lang="en-US" altLang="zh-CN" sz="2400" dirty="0">
                <a:solidFill>
                  <a:schemeClr val="accent4"/>
                </a:solidFill>
              </a:rPr>
              <a:t>……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accent4"/>
                </a:solidFill>
              </a:rPr>
              <a:t>位置参数的用途</a:t>
            </a:r>
            <a:endParaRPr lang="en-US" altLang="zh-CN" sz="28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从 </a:t>
            </a:r>
            <a:r>
              <a:rPr lang="en-US" altLang="zh-CN" sz="2400" dirty="0">
                <a:solidFill>
                  <a:schemeClr val="accent4"/>
                </a:solidFill>
              </a:rPr>
              <a:t>shell </a:t>
            </a:r>
            <a:r>
              <a:rPr lang="zh-CN" altLang="en-US" sz="2400" dirty="0">
                <a:solidFill>
                  <a:schemeClr val="accent4"/>
                </a:solidFill>
              </a:rPr>
              <a:t>命令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脚本 的命令行接受参数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4"/>
                </a:solidFill>
              </a:rPr>
              <a:t>在调用 </a:t>
            </a:r>
            <a:r>
              <a:rPr lang="en-US" altLang="zh-CN" sz="2400" dirty="0">
                <a:solidFill>
                  <a:schemeClr val="accent4"/>
                </a:solidFill>
              </a:rPr>
              <a:t>shell </a:t>
            </a:r>
            <a:r>
              <a:rPr lang="zh-CN" altLang="en-US" sz="2400" dirty="0">
                <a:solidFill>
                  <a:schemeClr val="accent4"/>
                </a:solidFill>
              </a:rPr>
              <a:t>函数时为其传递</a:t>
            </a:r>
            <a:r>
              <a:rPr lang="zh-CN" altLang="en-US" sz="2400" dirty="0" smtClean="0">
                <a:solidFill>
                  <a:schemeClr val="accent4"/>
                </a:solidFill>
              </a:rPr>
              <a:t>参数</a:t>
            </a:r>
            <a:endParaRPr lang="en-US" altLang="zh-CN" sz="2400" dirty="0" smtClean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chemeClr val="accent4"/>
                </a:solidFill>
              </a:rPr>
              <a:t>特殊位置变量</a:t>
            </a:r>
            <a:endParaRPr lang="en-US" altLang="zh-CN" sz="2400" dirty="0" smtClean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accent4"/>
                </a:solidFill>
              </a:rPr>
              <a:t>$*</a:t>
            </a:r>
            <a:r>
              <a:rPr lang="zh-CN" altLang="en-US" sz="2400" dirty="0" smtClean="0">
                <a:solidFill>
                  <a:schemeClr val="accent4"/>
                </a:solidFill>
              </a:rPr>
              <a:t>或者</a:t>
            </a:r>
            <a:r>
              <a:rPr lang="en-US" altLang="zh-CN" sz="2400" dirty="0" smtClean="0">
                <a:solidFill>
                  <a:schemeClr val="accent4"/>
                </a:solidFill>
              </a:rPr>
              <a:t> $@  </a:t>
            </a:r>
            <a:r>
              <a:rPr lang="zh-CN" altLang="en-US" sz="2400" dirty="0" smtClean="0">
                <a:solidFill>
                  <a:schemeClr val="accent4"/>
                </a:solidFill>
              </a:rPr>
              <a:t>包含参数列表</a:t>
            </a:r>
            <a:endParaRPr lang="en-US" altLang="zh-CN" sz="2400" dirty="0" smtClean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chemeClr val="accent4"/>
                </a:solidFill>
              </a:rPr>
              <a:t>$#  </a:t>
            </a:r>
            <a:r>
              <a:rPr lang="zh-CN" altLang="en-US" sz="2400" dirty="0" smtClean="0">
                <a:solidFill>
                  <a:schemeClr val="accent4"/>
                </a:solidFill>
              </a:rPr>
              <a:t>包含参数个数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pPr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521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位置参数举例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84763"/>
            <a:ext cx="8229600" cy="1081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执行脚本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./</a:t>
            </a:r>
            <a:r>
              <a:rPr lang="pt-BR" altLang="zh-CN" b="1" dirty="0" smtClean="0">
                <a:solidFill>
                  <a:schemeClr val="accent6">
                    <a:lumMod val="75000"/>
                  </a:schemeClr>
                </a:solidFill>
              </a:rPr>
              <a:t>vartest.sh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p1 p2 p3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0825" y="1268413"/>
            <a:ext cx="8713788" cy="314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#!/bin/bash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ScriptName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: vartest.sh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# To test Positional Parameters &amp; Special Parameters.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Hello,$USER,the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output of this script are as follows:"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script name is                    : $(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basename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$0)"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first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$1"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second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: $2"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tenth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of the script is      : $3"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$@"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"All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          : $*"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echo "The number of the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params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you input are: $#"</a:t>
            </a:r>
          </a:p>
        </p:txBody>
      </p:sp>
    </p:spTree>
    <p:extLst>
      <p:ext uri="{BB962C8B-B14F-4D97-AF65-F5344CB8AC3E}">
        <p14:creationId xmlns:p14="http://schemas.microsoft.com/office/powerpoint/2010/main" val="26511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3"/>
          <a:stretch>
            <a:fillRect/>
          </a:stretch>
        </p:blipFill>
        <p:spPr bwMode="auto">
          <a:xfrm>
            <a:off x="-17463" y="188913"/>
            <a:ext cx="8956676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91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脚本和</a:t>
            </a:r>
            <a:r>
              <a:rPr lang="en-US" altLang="zh-CN" smtClean="0"/>
              <a:t>Shell</a:t>
            </a:r>
            <a:r>
              <a:rPr lang="zh-CN" altLang="en-US" smtClean="0"/>
              <a:t>编程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当命令不在命令行中执行，而是从一个文件中执行时，该文件就称为 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脚本。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脚本是纯文本文件。</a:t>
            </a:r>
          </a:p>
          <a:p>
            <a:pPr lvl="1"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脚本通常以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作为后缀名，但不是必须。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脚本是以行为单位的，在执行脚本的时候会分解成一行一行依次执行。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是一种功能强大的</a:t>
            </a:r>
            <a:r>
              <a:rPr lang="zh-CN" altLang="en-US" sz="3200" dirty="0" smtClean="0">
                <a:latin typeface="宋体" pitchFamily="2" charset="-122"/>
              </a:rPr>
              <a:t>解释型</a:t>
            </a:r>
            <a:r>
              <a:rPr lang="zh-CN" altLang="en-US" dirty="0" smtClean="0"/>
              <a:t>编程语言</a:t>
            </a:r>
          </a:p>
          <a:p>
            <a:pPr lvl="1" eaLnBrk="1" hangingPunct="1"/>
            <a:r>
              <a:rPr lang="zh-CN" altLang="en-US" dirty="0" smtClean="0"/>
              <a:t>通常用于完成特定的、较复杂的系统管理任务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脚本语言非常擅长处理</a:t>
            </a:r>
            <a:r>
              <a:rPr lang="zh-CN" altLang="en-US" dirty="0" smtClean="0">
                <a:solidFill>
                  <a:srgbClr val="FF0000"/>
                </a:solidFill>
              </a:rPr>
              <a:t>文本类型</a:t>
            </a:r>
            <a:r>
              <a:rPr lang="zh-CN" altLang="en-US" dirty="0" smtClean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0494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系统变量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$0   </a:t>
            </a:r>
            <a:r>
              <a:rPr lang="zh-CN" altLang="en-US" sz="2800" dirty="0" smtClean="0"/>
              <a:t>当前程序的名称 </a:t>
            </a:r>
            <a:br>
              <a:rPr lang="zh-CN" altLang="en-US" sz="2800" dirty="0" smtClean="0"/>
            </a:br>
            <a:r>
              <a:rPr lang="en-US" altLang="zh-CN" sz="2800" dirty="0" smtClean="0"/>
              <a:t>$n   </a:t>
            </a:r>
            <a:r>
              <a:rPr lang="zh-CN" altLang="en-US" sz="2800" dirty="0" smtClean="0"/>
              <a:t>当前程序的第 </a:t>
            </a:r>
            <a:r>
              <a:rPr lang="en-US" altLang="zh-CN" sz="2800" dirty="0" smtClean="0"/>
              <a:t>n </a:t>
            </a:r>
            <a:r>
              <a:rPr lang="zh-CN" altLang="en-US" sz="2800" dirty="0" smtClean="0"/>
              <a:t>个参数</a:t>
            </a:r>
            <a:r>
              <a:rPr lang="en-US" altLang="zh-CN" sz="2800" dirty="0" smtClean="0"/>
              <a:t>,n=1,2,3,...9 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$*   </a:t>
            </a:r>
            <a:r>
              <a:rPr lang="zh-CN" altLang="en-US" sz="2800" dirty="0" smtClean="0"/>
              <a:t>当前程序的所有参数 </a:t>
            </a:r>
            <a:r>
              <a:rPr lang="en-US" altLang="zh-CN" sz="2800" dirty="0" smtClean="0"/>
              <a:t>( </a:t>
            </a:r>
            <a:r>
              <a:rPr lang="zh-CN" altLang="en-US" sz="2800" dirty="0" smtClean="0"/>
              <a:t>不包括程序本身 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$#   </a:t>
            </a:r>
            <a:r>
              <a:rPr lang="zh-CN" altLang="en-US" sz="2800" dirty="0" smtClean="0"/>
              <a:t>当前程序的参数个数 </a:t>
            </a:r>
            <a:r>
              <a:rPr lang="en-US" altLang="zh-CN" sz="2800" dirty="0" smtClean="0"/>
              <a:t>( </a:t>
            </a:r>
            <a:r>
              <a:rPr lang="zh-CN" altLang="en-US" sz="2800" dirty="0" smtClean="0"/>
              <a:t>不包括程序本身 </a:t>
            </a:r>
            <a:r>
              <a:rPr lang="en-US" altLang="zh-CN" sz="2800" dirty="0" smtClean="0"/>
              <a:t>) 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$?   </a:t>
            </a:r>
            <a:r>
              <a:rPr lang="zh-CN" altLang="en-US" sz="2800" dirty="0" smtClean="0"/>
              <a:t>紧邻的前驱命令返回值</a:t>
            </a:r>
            <a:br>
              <a:rPr lang="zh-CN" altLang="en-US" sz="2800" dirty="0" smtClean="0"/>
            </a:br>
            <a:r>
              <a:rPr lang="en-US" altLang="zh-CN" sz="2800" dirty="0" smtClean="0"/>
              <a:t>$UID   </a:t>
            </a:r>
            <a:r>
              <a:rPr lang="zh-CN" altLang="en-US" sz="2800" dirty="0" smtClean="0"/>
              <a:t>当前用户的 </a:t>
            </a:r>
            <a:r>
              <a:rPr lang="en-US" altLang="zh-CN" sz="2800" dirty="0" smtClean="0"/>
              <a:t>ID 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$PWD </a:t>
            </a:r>
            <a:r>
              <a:rPr lang="zh-CN" altLang="en-US" sz="2800" dirty="0" smtClean="0"/>
              <a:t>当前所在的目录 </a:t>
            </a:r>
            <a:br>
              <a:rPr lang="zh-CN" altLang="en-US" sz="2800" dirty="0" smtClean="0"/>
            </a:br>
            <a:r>
              <a:rPr lang="en-US" altLang="zh-CN" sz="2800" dirty="0" smtClean="0"/>
              <a:t>$$  Shell</a:t>
            </a:r>
            <a:r>
              <a:rPr lang="zh-CN" altLang="en-US" sz="2800" dirty="0" smtClean="0"/>
              <a:t>脚本进程号</a:t>
            </a:r>
          </a:p>
        </p:txBody>
      </p:sp>
    </p:spTree>
    <p:extLst>
      <p:ext uri="{BB962C8B-B14F-4D97-AF65-F5344CB8AC3E}">
        <p14:creationId xmlns:p14="http://schemas.microsoft.com/office/powerpoint/2010/main" val="123441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退出/返回状态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2060"/>
                </a:solidFill>
              </a:rPr>
              <a:t>$?</a:t>
            </a:r>
            <a:r>
              <a:rPr lang="en-US" altLang="zh-CN" smtClean="0"/>
              <a:t>：</a:t>
            </a:r>
            <a:r>
              <a:rPr lang="zh-CN" altLang="en-US" b="1" smtClean="0"/>
              <a:t>返回上一条语句或脚本执行的状态</a:t>
            </a:r>
          </a:p>
          <a:p>
            <a:pPr lvl="1" eaLnBrk="1" hangingPunct="1"/>
            <a:r>
              <a:rPr lang="zh-CN" altLang="en-US" smtClean="0"/>
              <a:t>0：成功</a:t>
            </a:r>
          </a:p>
          <a:p>
            <a:pPr lvl="1" eaLnBrk="1" hangingPunct="1"/>
            <a:r>
              <a:rPr lang="zh-CN" altLang="en-US" smtClean="0"/>
              <a:t>1－255：不成功</a:t>
            </a:r>
            <a:endParaRPr lang="en-US" altLang="zh-CN" smtClean="0"/>
          </a:p>
          <a:p>
            <a:pPr eaLnBrk="1" hangingPunct="1"/>
            <a:r>
              <a:rPr lang="en-US" altLang="zh-CN" b="1" smtClean="0">
                <a:solidFill>
                  <a:srgbClr val="002060"/>
                </a:solidFill>
              </a:rPr>
              <a:t>exit</a:t>
            </a:r>
            <a:r>
              <a:rPr lang="en-US" altLang="zh-CN" b="1" smtClean="0"/>
              <a:t> </a:t>
            </a:r>
            <a:r>
              <a:rPr lang="zh-CN" altLang="en-US" b="1" smtClean="0"/>
              <a:t>命令</a:t>
            </a:r>
          </a:p>
          <a:p>
            <a:pPr lvl="1" eaLnBrk="1" hangingPunct="1"/>
            <a:r>
              <a:rPr lang="en-US" altLang="zh-CN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exit</a:t>
            </a:r>
            <a:r>
              <a:rPr lang="en-US" altLang="zh-CN" smtClean="0">
                <a:ea typeface="黑体" pitchFamily="49" charset="-122"/>
              </a:rPr>
              <a:t> </a:t>
            </a:r>
            <a:r>
              <a:rPr lang="zh-CN" altLang="en-US" smtClean="0">
                <a:ea typeface="黑体" pitchFamily="49" charset="-122"/>
              </a:rPr>
              <a:t>命令用于退出脚本或当前</a:t>
            </a:r>
            <a:r>
              <a:rPr lang="en-US" altLang="zh-CN" smtClean="0">
                <a:ea typeface="黑体" pitchFamily="49" charset="-122"/>
              </a:rPr>
              <a:t>Shell</a:t>
            </a:r>
            <a:r>
              <a:rPr lang="zh-CN" altLang="en-US" smtClean="0">
                <a:ea typeface="黑体" pitchFamily="49" charset="-122"/>
              </a:rPr>
              <a:t> </a:t>
            </a:r>
            <a:endParaRPr lang="en-US" altLang="zh-CN" smtClean="0">
              <a:ea typeface="黑体" pitchFamily="49" charset="-122"/>
            </a:endParaRPr>
          </a:p>
          <a:p>
            <a:pPr lvl="1" eaLnBrk="1" hangingPunct="1"/>
            <a:endParaRPr lang="en-US" altLang="zh-CN" smtClean="0">
              <a:ea typeface="黑体" pitchFamily="49" charset="-122"/>
            </a:endParaRPr>
          </a:p>
          <a:p>
            <a:pPr lvl="2" eaLnBrk="1" hangingPunct="1"/>
            <a:endParaRPr lang="en-US" altLang="zh-CN" smtClean="0">
              <a:solidFill>
                <a:srgbClr val="0000CC"/>
              </a:solidFill>
              <a:latin typeface="Courier New" pitchFamily="49" charset="0"/>
              <a:ea typeface="黑体" pitchFamily="49" charset="-122"/>
            </a:endParaRPr>
          </a:p>
          <a:p>
            <a:pPr lvl="2" eaLnBrk="1" hangingPunct="1"/>
            <a:r>
              <a:rPr lang="en-US" altLang="zh-CN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lang="en-US" altLang="zh-CN" smtClean="0">
                <a:ea typeface="黑体" pitchFamily="49" charset="-122"/>
              </a:rPr>
              <a:t> </a:t>
            </a:r>
            <a:r>
              <a:rPr lang="zh-CN" altLang="en-US" smtClean="0">
                <a:ea typeface="黑体" pitchFamily="49" charset="-122"/>
              </a:rPr>
              <a:t>是一个从 </a:t>
            </a:r>
            <a:r>
              <a:rPr lang="zh-CN" altLang="en-US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mtClean="0">
                <a:ea typeface="黑体" pitchFamily="49" charset="-122"/>
              </a:rPr>
              <a:t> 到 </a:t>
            </a:r>
            <a:r>
              <a:rPr lang="zh-CN" altLang="en-US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255</a:t>
            </a:r>
            <a:r>
              <a:rPr lang="zh-CN" altLang="en-US" smtClean="0">
                <a:ea typeface="黑体" pitchFamily="49" charset="-122"/>
              </a:rPr>
              <a:t> 的整数</a:t>
            </a:r>
            <a:endParaRPr lang="en-US" altLang="zh-CN" smtClean="0">
              <a:ea typeface="黑体" pitchFamily="49" charset="-122"/>
            </a:endParaRPr>
          </a:p>
          <a:p>
            <a:pPr lvl="2" eaLnBrk="1" hangingPunct="1"/>
            <a:r>
              <a:rPr lang="zh-CN" altLang="en-US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mtClean="0">
                <a:ea typeface="黑体" pitchFamily="49" charset="-122"/>
              </a:rPr>
              <a:t> 表示成功退出，非零表示遇到某种失败</a:t>
            </a:r>
            <a:endParaRPr lang="en-US" altLang="zh-CN" smtClean="0">
              <a:ea typeface="黑体" pitchFamily="49" charset="-122"/>
            </a:endParaRPr>
          </a:p>
          <a:p>
            <a:pPr lvl="2" eaLnBrk="1" hangingPunct="1"/>
            <a:r>
              <a:rPr lang="zh-CN" altLang="en-US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返回值 </a:t>
            </a:r>
            <a:r>
              <a:rPr lang="zh-CN" altLang="en-US" smtClean="0">
                <a:ea typeface="黑体" pitchFamily="49" charset="-122"/>
              </a:rPr>
              <a:t>被保存在状态变量 </a:t>
            </a:r>
            <a:r>
              <a:rPr lang="zh-CN" altLang="en-US" b="1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$?</a:t>
            </a:r>
            <a:r>
              <a:rPr lang="zh-CN" altLang="en-US" b="1" smtClean="0">
                <a:ea typeface="黑体" pitchFamily="49" charset="-122"/>
              </a:rPr>
              <a:t> </a:t>
            </a:r>
            <a:r>
              <a:rPr lang="zh-CN" altLang="en-US" smtClean="0">
                <a:ea typeface="黑体" pitchFamily="49" charset="-122"/>
              </a:rPr>
              <a:t>中</a:t>
            </a:r>
            <a:endParaRPr lang="zh-CN" altLang="en-US" smtClean="0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1187450" y="4005263"/>
            <a:ext cx="7345363" cy="56673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</a:rPr>
              <a:t>exit</a:t>
            </a:r>
            <a:r>
              <a:rPr lang="en-US" altLang="zh-CN" sz="2800" b="1">
                <a:solidFill>
                  <a:srgbClr val="0000CC"/>
                </a:solidFill>
                <a:latin typeface="Courier New" pitchFamily="49" charset="0"/>
              </a:rPr>
              <a:t> n</a:t>
            </a:r>
            <a:endParaRPr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3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zh-CN" smtClean="0"/>
              <a:t>常</a:t>
            </a:r>
            <a:r>
              <a:rPr lang="zh-CN" altLang="en-US" smtClean="0"/>
              <a:t>见</a:t>
            </a:r>
            <a:r>
              <a:rPr lang="zh-CN" altLang="zh-CN" smtClean="0"/>
              <a:t>的</a:t>
            </a:r>
            <a:r>
              <a:rPr lang="zh-CN" altLang="en-US" smtClean="0"/>
              <a:t>返回状态</a:t>
            </a:r>
            <a:r>
              <a:rPr lang="zh-CN" altLang="zh-CN" smtClean="0"/>
              <a:t>码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2303462" cy="4248150"/>
          </a:xfrm>
        </p:spPr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0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95325" lvl="2" indent="-342900" eaLnBrk="1" hangingPunct="1"/>
            <a:r>
              <a:rPr lang="zh-CN" altLang="en-US" sz="2000" dirty="0" smtClean="0"/>
              <a:t>执行正确</a:t>
            </a:r>
            <a:endParaRPr lang="en-US" altLang="zh-CN" sz="2000" dirty="0" smtClean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95325" lvl="2" indent="-342900" eaLnBrk="1" hangingPunct="1"/>
            <a:r>
              <a:rPr lang="zh-CN" altLang="zh-CN" sz="2000" dirty="0" smtClean="0"/>
              <a:t>通用错误</a:t>
            </a:r>
            <a:endParaRPr lang="en-US" altLang="zh-CN" sz="2000" dirty="0" smtClean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126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95325" lvl="2" indent="-342900" eaLnBrk="1" hangingPunct="1"/>
            <a:r>
              <a:rPr lang="zh-CN" altLang="zh-CN" sz="2000" dirty="0" smtClean="0"/>
              <a:t>命令或脚本没有执行权限</a:t>
            </a:r>
            <a:endParaRPr lang="en-US" altLang="zh-CN" sz="2000" dirty="0" smtClean="0"/>
          </a:p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 smtClean="0"/>
              <a:t>127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95325" lvl="2" indent="-342900" eaLnBrk="1" hangingPunct="1"/>
            <a:r>
              <a:rPr lang="zh-CN" altLang="zh-CN" sz="2000" dirty="0" smtClean="0"/>
              <a:t>命令没找到</a:t>
            </a:r>
            <a:endParaRPr lang="zh-CN" altLang="en-US" sz="2000" dirty="0" smtClean="0"/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03848" y="1484784"/>
            <a:ext cx="5832475" cy="4770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9245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显示在此之前执行的命令的返回值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bash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调用子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$$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显示当前进程的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PID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9474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exit 1 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指定返回值并返回父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 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显示上一个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Shell/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脚本的返回值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list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       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执行不存在的命令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list: command not found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127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touch bbb.sh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./bbb.sh   </a:t>
            </a: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00CC"/>
                </a:solidFill>
                <a:latin typeface="Courier New" pitchFamily="49" charset="0"/>
              </a:rPr>
              <a:t>执行不具有执行权限的命令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bash: ./bbb.sh: Permission denied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$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Courier New" pitchFamily="49" charset="0"/>
              </a:rPr>
              <a:t>126</a:t>
            </a:r>
          </a:p>
        </p:txBody>
      </p:sp>
    </p:spTree>
    <p:extLst>
      <p:ext uri="{BB962C8B-B14F-4D97-AF65-F5344CB8AC3E}">
        <p14:creationId xmlns:p14="http://schemas.microsoft.com/office/powerpoint/2010/main" val="35710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基本输入输出</a:t>
            </a:r>
            <a:r>
              <a:rPr lang="en-US" altLang="zh-CN" dirty="0" smtClean="0"/>
              <a:t>read </a:t>
            </a:r>
            <a:r>
              <a:rPr lang="en-US" altLang="zh-CN" dirty="0" err="1" smtClean="0"/>
              <a:t>printf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zh-CN" smtClean="0"/>
              <a:t>Read </a:t>
            </a:r>
            <a:r>
              <a:rPr lang="zh-CN" altLang="en-US" smtClean="0"/>
              <a:t>从键盘输入内容为变量赋值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read  [-p</a:t>
            </a:r>
            <a:r>
              <a:rPr lang="en-US" altLang="en-US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en-US" altLang="en-US" b="1" smtClean="0">
                <a:solidFill>
                  <a:srgbClr val="FF0000"/>
                </a:solidFill>
              </a:rPr>
              <a:t>"</a:t>
            </a:r>
            <a:r>
              <a:rPr lang="zh-CN" altLang="en-US" b="1" smtClean="0">
                <a:solidFill>
                  <a:srgbClr val="FF0000"/>
                </a:solidFill>
              </a:rPr>
              <a:t>信息</a:t>
            </a:r>
            <a:r>
              <a:rPr lang="en-US" altLang="zh-CN" b="1" smtClean="0">
                <a:solidFill>
                  <a:srgbClr val="FF0000"/>
                </a:solidFill>
              </a:rPr>
              <a:t>"]  </a:t>
            </a:r>
            <a:r>
              <a:rPr lang="en-US" altLang="zh-CN" b="1" smtClean="0">
                <a:solidFill>
                  <a:srgbClr val="0000CC"/>
                </a:solidFill>
                <a:latin typeface="Courier New" pitchFamily="49" charset="0"/>
              </a:rPr>
              <a:t>[var1 var2 ...]</a:t>
            </a:r>
          </a:p>
          <a:p>
            <a:pPr lvl="1" eaLnBrk="1" hangingPunct="1"/>
            <a:r>
              <a:rPr lang="zh-CN" altLang="en-US" smtClean="0"/>
              <a:t>若省略变量名，则将输入的内容存入</a:t>
            </a:r>
            <a:r>
              <a:rPr lang="en-US" altLang="zh-CN" b="1" smtClean="0">
                <a:solidFill>
                  <a:srgbClr val="0000CC"/>
                </a:solidFill>
                <a:latin typeface="Courier New" pitchFamily="49" charset="0"/>
                <a:sym typeface="Wingdings" pitchFamily="2" charset="2"/>
              </a:rPr>
              <a:t>REPLY</a:t>
            </a:r>
            <a:r>
              <a:rPr lang="zh-CN" altLang="en-US" smtClean="0">
                <a:sym typeface="Wingdings" pitchFamily="2" charset="2"/>
              </a:rPr>
              <a:t>变量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19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read </a:t>
            </a:r>
            <a:r>
              <a:rPr lang="zh-CN" altLang="en-US" smtClean="0"/>
              <a:t>举例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8313" y="1125538"/>
            <a:ext cx="8207375" cy="49752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This script is to test the usage of 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2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2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200" b="1" dirty="0">
                <a:latin typeface="Courier New" pitchFamily="49" charset="0"/>
              </a:rPr>
              <a:t>ex4read.sh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examples for testing read ==="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latin typeface="Courier New" pitchFamily="49" charset="0"/>
              </a:rPr>
              <a:t>-e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"What is your name? \c"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"Hello $name"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latin typeface="Courier New" pitchFamily="49" charset="0"/>
              </a:rPr>
              <a:t>-n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 "Where do you work?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guess $REPLY keeps you busy!"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read </a:t>
            </a:r>
            <a:r>
              <a:rPr lang="en-US" altLang="zh-CN" sz="2200" b="1" dirty="0">
                <a:latin typeface="Courier New" pitchFamily="49" charset="0"/>
              </a:rPr>
              <a:t>-p</a:t>
            </a: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"Enter your job title: 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"I thought you might be an $REPLY."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rgbClr val="006600"/>
                </a:solidFill>
                <a:latin typeface="Courier New" pitchFamily="49" charset="0"/>
              </a:rPr>
              <a:t>echo </a:t>
            </a:r>
            <a:r>
              <a:rPr lang="en-US" altLang="zh-CN" sz="2200" b="1" dirty="0">
                <a:solidFill>
                  <a:srgbClr val="0000CC"/>
                </a:solidFill>
                <a:latin typeface="Courier New" pitchFamily="49" charset="0"/>
              </a:rPr>
              <a:t>"=== End of the script ==="</a:t>
            </a:r>
          </a:p>
        </p:txBody>
      </p:sp>
    </p:spTree>
    <p:extLst>
      <p:ext uri="{BB962C8B-B14F-4D97-AF65-F5344CB8AC3E}">
        <p14:creationId xmlns:p14="http://schemas.microsoft.com/office/powerpoint/2010/main" val="25828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88913"/>
            <a:ext cx="8902700" cy="619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284663" y="1557338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84663" y="2924175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32363" y="4149725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61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printf </a:t>
            </a:r>
            <a:r>
              <a:rPr lang="zh-CN" altLang="en-US" smtClean="0"/>
              <a:t>命令</a:t>
            </a:r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077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latin typeface="Courier New" pitchFamily="49" charset="0"/>
                <a:ea typeface="黑体" pitchFamily="49" charset="-122"/>
              </a:rPr>
              <a:t>printf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可用来按指定的格式输出变量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900113" y="1773238"/>
            <a:ext cx="7010400" cy="51117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printf format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</a:rPr>
              <a:t> 输出参数列表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346200" y="2492375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"%-12.5f\n"  123.456</a:t>
            </a:r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H="1">
            <a:off x="2108200" y="3482975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2946400" y="2873375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660400" y="3025775"/>
            <a:ext cx="139065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format</a:t>
            </a:r>
            <a:r>
              <a:rPr lang="en-US" altLang="zh-CN" sz="2400">
                <a:latin typeface="Courier New" pitchFamily="49" charset="0"/>
              </a:rPr>
              <a:t/>
            </a:r>
            <a:br>
              <a:rPr lang="en-US" altLang="zh-CN" sz="2400">
                <a:latin typeface="Courier New" pitchFamily="49" charset="0"/>
              </a:rPr>
            </a:br>
            <a:r>
              <a:rPr lang="zh-CN" altLang="en-US" sz="2400">
                <a:ea typeface="黑体" pitchFamily="49" charset="-122"/>
              </a:rPr>
              <a:t>以</a:t>
            </a:r>
            <a:r>
              <a:rPr lang="zh-CN" altLang="en-US" sz="240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%</a:t>
            </a:r>
            <a:r>
              <a:rPr lang="zh-CN" altLang="en-US" sz="2400">
                <a:ea typeface="黑体" pitchFamily="49" charset="-122"/>
              </a:rPr>
              <a:t>开头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3175000" y="2873375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413000" y="3863975"/>
            <a:ext cx="9144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flag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3479800" y="2873375"/>
            <a:ext cx="1524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3556000" y="3863975"/>
            <a:ext cx="21336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field width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3937000" y="2873375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6299200" y="3406775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918200" y="3863975"/>
            <a:ext cx="1905000" cy="5127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precision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3937000" y="3406775"/>
            <a:ext cx="2362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4089400" y="2873375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4089400" y="3178175"/>
            <a:ext cx="31242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7289800" y="3025775"/>
            <a:ext cx="1169988" cy="492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ea typeface="黑体" pitchFamily="49" charset="-122"/>
                <a:sym typeface="Wingdings" pitchFamily="2" charset="2"/>
              </a:rPr>
              <a:t>格式符</a:t>
            </a:r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>
            <a:off x="1801813" y="4076700"/>
            <a:ext cx="609600" cy="3810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736600" y="4508500"/>
            <a:ext cx="2900363" cy="15700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-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左对齐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+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输出符号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空白处添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0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990000"/>
                </a:solidFill>
                <a:latin typeface="Courier New" pitchFamily="49" charset="0"/>
                <a:ea typeface="黑体" pitchFamily="49" charset="-122"/>
              </a:rPr>
              <a:t>空格</a:t>
            </a:r>
            <a:r>
              <a:rPr lang="zh-CN" altLang="en-US" sz="2400" b="1">
                <a:latin typeface="Courier New" pitchFamily="49" charset="0"/>
                <a:ea typeface="楷体_GB2312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前面加一空格</a:t>
            </a:r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 flipH="1">
            <a:off x="4470400" y="4397375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3860800" y="4854575"/>
            <a:ext cx="150336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字段宽度</a:t>
            </a: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 flipH="1">
            <a:off x="6604000" y="4397375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5994400" y="4854575"/>
            <a:ext cx="153035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小数点后输出位数</a:t>
            </a:r>
          </a:p>
        </p:txBody>
      </p:sp>
    </p:spTree>
    <p:extLst>
      <p:ext uri="{BB962C8B-B14F-4D97-AF65-F5344CB8AC3E}">
        <p14:creationId xmlns:p14="http://schemas.microsoft.com/office/powerpoint/2010/main" val="1035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printf </a:t>
            </a:r>
            <a:r>
              <a:rPr lang="zh-CN" altLang="en-US" smtClean="0"/>
              <a:t>命令（续）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3400" y="1052513"/>
            <a:ext cx="79248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printf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命令的格式说明符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696913" y="1652588"/>
          <a:ext cx="7620000" cy="1706712"/>
        </p:xfrm>
        <a:graphic>
          <a:graphicData uri="http://schemas.openxmlformats.org/drawingml/2006/table">
            <a:tbl>
              <a:tblPr/>
              <a:tblGrid>
                <a:gridCol w="762000"/>
                <a:gridCol w="3200400"/>
                <a:gridCol w="990600"/>
                <a:gridCol w="2667000"/>
              </a:tblGrid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字符型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g/G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浮点数（自动）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十进制整数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o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八进制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e/E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浮点数（科学计数法）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字符串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浮点数（小数形式）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x/X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十六进制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533400" y="3440113"/>
            <a:ext cx="7848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format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中还可以使用</a:t>
            </a:r>
          </a:p>
        </p:txBody>
      </p:sp>
      <p:graphicFrame>
        <p:nvGraphicFramePr>
          <p:cNvPr id="10" name="Group 32"/>
          <p:cNvGraphicFramePr>
            <a:graphicFrameLocks noGrp="1"/>
          </p:cNvGraphicFramePr>
          <p:nvPr/>
        </p:nvGraphicFramePr>
        <p:xfrm>
          <a:off x="684213" y="3933825"/>
          <a:ext cx="7620000" cy="2133600"/>
        </p:xfrm>
        <a:graphic>
          <a:graphicData uri="http://schemas.openxmlformats.org/drawingml/2006/table">
            <a:tbl>
              <a:tblPr/>
              <a:tblGrid>
                <a:gridCol w="855663"/>
                <a:gridCol w="2720975"/>
                <a:gridCol w="1089025"/>
                <a:gridCol w="29543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水平制表符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退后一格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垂直制表符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换页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百分号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printf </a:t>
            </a:r>
            <a:r>
              <a:rPr lang="zh-CN" altLang="en-US" smtClean="0"/>
              <a:t>命令举例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6013" y="17002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"The number is: %.2f\n" 100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13" y="217011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"%-20s|%12.5f|\n" "Joy" 10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6013" y="2636838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"%-10d%010o%+10x\n" 20 20 20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16013" y="3103563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00"/>
                </a:solidFill>
                <a:latin typeface="Courier New" pitchFamily="49" charset="0"/>
              </a:rPr>
              <a:t>printf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"%6d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\t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%6o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\"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%6x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</a:rPr>
              <a:t>\"\n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" 20 20 20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23850" y="1268413"/>
            <a:ext cx="838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例：</a:t>
            </a:r>
            <a:endParaRPr lang="en-US" altLang="zh-CN" sz="2800">
              <a:solidFill>
                <a:srgbClr val="0000CC"/>
              </a:solidFill>
              <a:ea typeface="黑体" pitchFamily="49" charset="-122"/>
            </a:endParaRPr>
          </a:p>
        </p:txBody>
      </p:sp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720138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4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算数运算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变量没有严格的类型定义</a:t>
            </a:r>
            <a:endParaRPr lang="en-US" altLang="zh-CN" dirty="0" smtClean="0"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ea typeface="黑体" pitchFamily="2" charset="-122"/>
              </a:rPr>
              <a:t>本质上 </a:t>
            </a:r>
            <a:r>
              <a:rPr lang="en-US" altLang="zh-CN" dirty="0" smtClean="0">
                <a:ea typeface="黑体" pitchFamily="2" charset="-122"/>
              </a:rPr>
              <a:t>Bash </a:t>
            </a:r>
            <a:r>
              <a:rPr lang="zh-CN" altLang="en-US" dirty="0" smtClean="0">
                <a:ea typeface="黑体" pitchFamily="2" charset="-122"/>
              </a:rPr>
              <a:t>变量都是字符串</a:t>
            </a:r>
            <a:endParaRPr lang="en-US" altLang="zh-CN" dirty="0" smtClean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zh-CN" dirty="0" smtClean="0"/>
              <a:t>若一个</a:t>
            </a:r>
            <a:r>
              <a:rPr lang="zh-CN" altLang="en-US" dirty="0" smtClean="0"/>
              <a:t>字面常量或</a:t>
            </a:r>
            <a:r>
              <a:rPr lang="zh-CN" altLang="zh-CN" dirty="0" smtClean="0"/>
              <a:t>变量的值是纯数字的，不包含字母或其他字符，</a:t>
            </a:r>
            <a:r>
              <a:rPr lang="en-US" altLang="zh-CN" dirty="0" smtClean="0">
                <a:ea typeface="黑体" pitchFamily="2" charset="-122"/>
              </a:rPr>
              <a:t> Bash</a:t>
            </a:r>
            <a:r>
              <a:rPr lang="zh-CN" altLang="zh-CN" dirty="0" smtClean="0"/>
              <a:t>可以将其视为长整型值，并可做</a:t>
            </a:r>
            <a:r>
              <a:rPr lang="zh-CN" altLang="en-US" dirty="0" smtClean="0"/>
              <a:t>算数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和比较运算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Bash </a:t>
            </a:r>
            <a:r>
              <a:rPr lang="zh-CN" altLang="en-US" dirty="0" smtClean="0"/>
              <a:t>也允许显式地声明整型变量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declare 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变量名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脚本的成分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宋体" pitchFamily="2" charset="-122"/>
              </a:rPr>
              <a:t>程序元素</a:t>
            </a:r>
            <a:endParaRPr lang="en-US" altLang="zh-CN" sz="3200" dirty="0" smtClean="0">
              <a:latin typeface="宋体" pitchFamily="2" charset="-122"/>
            </a:endParaRPr>
          </a:p>
          <a:p>
            <a:pPr lvl="1" eaLnBrk="1" hangingPunct="1"/>
            <a:r>
              <a:rPr lang="zh-CN" altLang="en-US" sz="2800" dirty="0" smtClean="0">
                <a:latin typeface="宋体" pitchFamily="2" charset="-122"/>
              </a:rPr>
              <a:t>保留字、运算符、表达式</a:t>
            </a:r>
          </a:p>
          <a:p>
            <a:pPr lvl="1" eaLnBrk="1" hangingPunct="1"/>
            <a:r>
              <a:rPr lang="zh-CN" altLang="en-US" sz="2800" dirty="0" smtClean="0">
                <a:latin typeface="宋体" pitchFamily="2" charset="-122"/>
              </a:rPr>
              <a:t>变量、数组、输入输出</a:t>
            </a:r>
          </a:p>
          <a:p>
            <a:pPr lvl="1" eaLnBrk="1" hangingPunct="1"/>
            <a:r>
              <a:rPr lang="zh-CN" altLang="en-US" sz="2800" dirty="0" smtClean="0">
                <a:latin typeface="宋体" pitchFamily="2" charset="-122"/>
              </a:rPr>
              <a:t>控制结构（顺序、分支、循环、子程序调用）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/>
            <a:r>
              <a:rPr lang="en-US" altLang="zh-CN" dirty="0" smtClean="0"/>
              <a:t>Shell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sz="2800" b="1" dirty="0" smtClean="0"/>
              <a:t>重定向、管道、命令替换、命令聚合</a:t>
            </a:r>
            <a:endParaRPr lang="en-US" altLang="zh-CN" sz="2800" b="1" dirty="0" smtClean="0"/>
          </a:p>
          <a:p>
            <a:pPr lvl="1" eaLnBrk="1" hangingPunct="1"/>
            <a:r>
              <a:rPr lang="zh-CN" altLang="en-US" sz="2800" dirty="0" smtClean="0"/>
              <a:t>通配符、注释符、</a:t>
            </a:r>
            <a:r>
              <a:rPr lang="en-US" altLang="zh-CN" sz="2800" dirty="0" smtClean="0"/>
              <a:t>……</a:t>
            </a:r>
          </a:p>
          <a:p>
            <a:pPr lvl="1" eaLnBrk="1" hangingPunct="1"/>
            <a:r>
              <a:rPr lang="zh-CN" altLang="en-US" sz="2400" dirty="0" smtClean="0"/>
              <a:t>执行命令（内置命令、外部命令、自编程序）</a:t>
            </a:r>
            <a:endParaRPr lang="en-US" altLang="zh-CN" sz="2400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7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算数运算符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609600" y="1412875"/>
          <a:ext cx="7696200" cy="356581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（四则运算）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**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 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（幂运算 和 模运算，取余数）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（按位左移 和 按位右移）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、按位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异或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按位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+=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*=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/=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%=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b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</a:b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&lt;&lt;=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&gt;&gt;=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^=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|=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（赋值运算）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（比较操作符）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、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    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（逻辑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和 逻辑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1" name="Rectangle 22" descr="蓝色砂纸"/>
          <p:cNvSpPr>
            <a:spLocks noChangeArrowheads="1"/>
          </p:cNvSpPr>
          <p:nvPr/>
        </p:nvSpPr>
        <p:spPr bwMode="auto">
          <a:xfrm>
            <a:off x="609600" y="5373688"/>
            <a:ext cx="7696200" cy="528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ea typeface="黑体" pitchFamily="49" charset="-122"/>
              </a:rPr>
              <a:t>注：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按位运算</a:t>
            </a:r>
            <a:r>
              <a:rPr lang="zh-CN" altLang="en-US" sz="2800">
                <a:ea typeface="黑体" pitchFamily="49" charset="-122"/>
              </a:rPr>
              <a:t>是以二进制形式进行的。</a:t>
            </a:r>
            <a:endParaRPr lang="en-US" altLang="zh-CN" sz="28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0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算术运算扩展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3588" y="1052513"/>
            <a:ext cx="7696200" cy="977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$[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]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$((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expression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825" y="5876925"/>
            <a:ext cx="8056563" cy="4238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用 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$[</a:t>
            </a:r>
            <a:r>
              <a:rPr lang="en-US" altLang="zh-CN" b="1"/>
              <a:t>···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]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，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$((</a:t>
            </a:r>
            <a:r>
              <a:rPr lang="en-US" altLang="zh-CN" b="1"/>
              <a:t>···</a:t>
            </a:r>
            <a:r>
              <a:rPr lang="en-US" altLang="zh-CN" b="1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))</a:t>
            </a:r>
            <a:r>
              <a:rPr lang="en-US" altLang="zh-CN">
                <a:solidFill>
                  <a:srgbClr val="0000CC"/>
                </a:solidFill>
                <a:ea typeface="黑体" pitchFamily="49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进行整数运算时，括号内变量前的美元符号  </a:t>
            </a:r>
            <a:r>
              <a:rPr lang="zh-CN" altLang="en-US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$</a:t>
            </a:r>
            <a:r>
              <a:rPr lang="zh-CN" altLang="en-US">
                <a:solidFill>
                  <a:srgbClr val="0000CC"/>
                </a:solidFill>
                <a:ea typeface="黑体" pitchFamily="49" charset="-122"/>
              </a:rPr>
              <a:t> 可以省略。</a:t>
            </a:r>
          </a:p>
        </p:txBody>
      </p:sp>
      <p:pic>
        <p:nvPicPr>
          <p:cNvPr id="4403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064500" cy="370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7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expr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223202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Courier New" pitchFamily="49" charset="0"/>
                <a:ea typeface="黑体" pitchFamily="49" charset="-122"/>
              </a:rPr>
              <a:t>通用的表达式计算命令</a:t>
            </a:r>
            <a:endParaRPr lang="en-US" altLang="zh-CN" sz="3200" dirty="0" smtClean="0">
              <a:latin typeface="Courier New" pitchFamily="49" charset="0"/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ea typeface="黑体" pitchFamily="49" charset="-122"/>
              </a:rPr>
              <a:t>表达式中参数与操作符必须以空格分开。</a:t>
            </a:r>
            <a:endParaRPr lang="en-US" altLang="zh-CN" dirty="0" smtClean="0"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ea typeface="黑体" pitchFamily="49" charset="-122"/>
              </a:rPr>
              <a:t>表达式中的运算可以是算术运算，比较运算，字符串运算和逻辑运算。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45062" name="Rectangle 35"/>
          <p:cNvSpPr>
            <a:spLocks noChangeArrowheads="1"/>
          </p:cNvSpPr>
          <p:nvPr/>
        </p:nvSpPr>
        <p:spPr bwMode="auto">
          <a:xfrm>
            <a:off x="5724525" y="1412875"/>
            <a:ext cx="1658938" cy="4333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expr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755650" y="3500438"/>
            <a:ext cx="770413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5 % 3</a:t>
            </a:r>
            <a:endParaRPr lang="en-US" altLang="zh-CN" sz="2400" b="1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755650" y="4149725"/>
            <a:ext cx="7704138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5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* 3        </a:t>
            </a:r>
            <a:r>
              <a:rPr lang="en-US" altLang="zh-CN" sz="2400" b="1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>
                <a:solidFill>
                  <a:srgbClr val="666633"/>
                </a:solidFill>
                <a:latin typeface="Courier New" pitchFamily="49" charset="0"/>
                <a:ea typeface="黑体" pitchFamily="49" charset="-122"/>
              </a:rPr>
              <a:t>乘法符号必须被转义</a:t>
            </a:r>
            <a:endParaRPr lang="en-US" altLang="zh-CN" sz="2400" b="1">
              <a:solidFill>
                <a:srgbClr val="666633"/>
              </a:solidFill>
              <a:latin typeface="Courier New" pitchFamily="49" charset="0"/>
              <a:ea typeface="黑体" pitchFamily="49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55650" y="4797425"/>
            <a:ext cx="7704138" cy="461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2 + 5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* 2 - 3 % 2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55650" y="5445125"/>
            <a:ext cx="7704138" cy="461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expr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( 2 + 5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)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* 2 – 3  </a:t>
            </a:r>
            <a:r>
              <a:rPr lang="en-US" altLang="zh-CN" sz="2400" b="1">
                <a:solidFill>
                  <a:srgbClr val="666633"/>
                </a:solidFill>
                <a:latin typeface="Courier New" pitchFamily="49" charset="0"/>
              </a:rPr>
              <a:t># </a:t>
            </a:r>
            <a:r>
              <a:rPr lang="zh-CN" altLang="en-US" sz="2400" b="1">
                <a:solidFill>
                  <a:srgbClr val="666633"/>
                </a:solidFill>
                <a:latin typeface="Courier New" pitchFamily="49" charset="0"/>
                <a:ea typeface="黑体" pitchFamily="49" charset="-122"/>
              </a:rPr>
              <a:t>括号必须被转义</a:t>
            </a:r>
            <a:endParaRPr lang="en-US" altLang="zh-CN" sz="2400" b="1">
              <a:solidFill>
                <a:srgbClr val="666633"/>
              </a:solidFill>
              <a:latin typeface="Courier New" pitchFamily="49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数组变量</a:t>
            </a:r>
          </a:p>
        </p:txBody>
      </p:sp>
      <p:sp>
        <p:nvSpPr>
          <p:cNvPr id="46085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38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</a:t>
            </a:r>
            <a:r>
              <a:rPr lang="en-US" altLang="zh-CN" sz="2800">
                <a:latin typeface="Courier New" pitchFamily="49" charset="0"/>
                <a:ea typeface="黑体" pitchFamily="49" charset="-122"/>
              </a:rPr>
              <a:t>Bash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2.x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以上支持一维数组，</a:t>
            </a: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下标从 </a:t>
            </a:r>
            <a:r>
              <a:rPr lang="zh-CN" altLang="en-US" sz="280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800">
                <a:solidFill>
                  <a:srgbClr val="0000CC"/>
                </a:solidFill>
                <a:ea typeface="黑体" pitchFamily="49" charset="-122"/>
              </a:rPr>
              <a:t> 开始</a:t>
            </a:r>
            <a:r>
              <a:rPr lang="zh-CN" altLang="en-US" sz="2800">
                <a:ea typeface="黑体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635375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variable=(item1 item2 item2 ... )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variable[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]=value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2492375"/>
            <a:ext cx="76962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declare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Courier New" pitchFamily="49" charset="0"/>
              </a:rPr>
              <a:t>-a</a:t>
            </a:r>
            <a:r>
              <a:rPr lang="en-US" altLang="zh-CN" sz="24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</a:t>
            </a:r>
          </a:p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variable=(item1 item2 item2 ... )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2913" y="4702175"/>
            <a:ext cx="8382000" cy="1122363"/>
            <a:chOff x="279" y="3321"/>
            <a:chExt cx="5280" cy="707"/>
          </a:xfrm>
        </p:grpSpPr>
        <p:sp>
          <p:nvSpPr>
            <p:cNvPr id="46090" name="Text Box 6"/>
            <p:cNvSpPr txBox="1">
              <a:spLocks noChangeArrowheads="1"/>
            </p:cNvSpPr>
            <p:nvPr/>
          </p:nvSpPr>
          <p:spPr bwMode="auto">
            <a:xfrm>
              <a:off x="279" y="3321"/>
              <a:ext cx="528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800">
                  <a:ea typeface="黑体" pitchFamily="49" charset="-122"/>
                </a:rPr>
                <a:t> 数组的引用</a:t>
              </a:r>
            </a:p>
          </p:txBody>
        </p:sp>
        <p:sp>
          <p:nvSpPr>
            <p:cNvPr id="46091" name="Rectangle 7"/>
            <p:cNvSpPr>
              <a:spLocks noChangeArrowheads="1"/>
            </p:cNvSpPr>
            <p:nvPr/>
          </p:nvSpPr>
          <p:spPr bwMode="auto">
            <a:xfrm>
              <a:off x="567" y="3702"/>
              <a:ext cx="4848" cy="326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${</a:t>
              </a:r>
              <a:r>
                <a:rPr lang="en-US" altLang="zh-CN" sz="2400" b="1">
                  <a:solidFill>
                    <a:srgbClr val="0000CC"/>
                  </a:solidFill>
                  <a:latin typeface="Courier New" pitchFamily="49" charset="0"/>
                </a:rPr>
                <a:t>variable[</a:t>
              </a: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n</a:t>
              </a:r>
              <a:r>
                <a:rPr lang="en-US" altLang="zh-CN" sz="2400" b="1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400" b="1">
                  <a:solidFill>
                    <a:srgbClr val="0066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8313" y="1773238"/>
            <a:ext cx="8424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 使用 </a:t>
            </a:r>
            <a:r>
              <a:rPr lang="en-US" altLang="zh-CN" sz="2800">
                <a:solidFill>
                  <a:srgbClr val="006600"/>
                </a:solidFill>
                <a:latin typeface="Courier New" pitchFamily="49" charset="0"/>
                <a:ea typeface="黑体" pitchFamily="49" charset="-122"/>
              </a:rPr>
              <a:t>declare</a:t>
            </a:r>
            <a:r>
              <a:rPr lang="en-US" altLang="zh-CN" sz="2800">
                <a:ea typeface="黑体" pitchFamily="49" charset="-122"/>
              </a:rPr>
              <a:t> </a:t>
            </a:r>
            <a:r>
              <a:rPr lang="zh-CN" altLang="en-US" sz="2800">
                <a:ea typeface="黑体" pitchFamily="49" charset="-122"/>
              </a:rPr>
              <a:t>声明或直接给变量名加下标来赋值。</a:t>
            </a:r>
          </a:p>
        </p:txBody>
      </p:sp>
    </p:spTree>
    <p:extLst>
      <p:ext uri="{BB962C8B-B14F-4D97-AF65-F5344CB8AC3E}">
        <p14:creationId xmlns:p14="http://schemas.microsoft.com/office/powerpoint/2010/main" val="12893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69888" y="5671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数组变量举例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93688" y="3321050"/>
            <a:ext cx="8382000" cy="1438275"/>
            <a:chOff x="240" y="2112"/>
            <a:chExt cx="5280" cy="906"/>
          </a:xfrm>
        </p:grpSpPr>
        <p:sp>
          <p:nvSpPr>
            <p:cNvPr id="47115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52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>
                  <a:ea typeface="黑体" pitchFamily="49" charset="-122"/>
                </a:rPr>
                <a:t> 数组与数组元素的删除</a:t>
              </a:r>
            </a:p>
          </p:txBody>
        </p:sp>
        <p:sp>
          <p:nvSpPr>
            <p:cNvPr id="47116" name="Rectangle 5"/>
            <p:cNvSpPr>
              <a:spLocks noChangeArrowheads="1"/>
            </p:cNvSpPr>
            <p:nvPr/>
          </p:nvSpPr>
          <p:spPr bwMode="auto">
            <a:xfrm>
              <a:off x="528" y="2448"/>
              <a:ext cx="4937" cy="57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[1]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stu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的第二个元素</a:t>
              </a:r>
              <a:endParaRPr lang="en-US" altLang="zh-CN" sz="2400" b="1" dirty="0">
                <a:solidFill>
                  <a:srgbClr val="0000CC"/>
                </a:solidFill>
                <a:latin typeface="Courier New" pitchFamily="49" charset="0"/>
              </a:endParaRPr>
            </a:p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400" b="1" dirty="0">
                  <a:solidFill>
                    <a:srgbClr val="990000"/>
                  </a:solidFill>
                  <a:latin typeface="Courier New" pitchFamily="49" charset="0"/>
                </a:rPr>
                <a:t>unset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</a:t>
              </a:r>
              <a:r>
                <a:rPr lang="en-US" altLang="zh-CN" sz="2400" b="1" dirty="0" err="1">
                  <a:solidFill>
                    <a:srgbClr val="0000CC"/>
                  </a:solidFill>
                  <a:latin typeface="Courier New" pitchFamily="49" charset="0"/>
                </a:rPr>
                <a:t>stu</a:t>
              </a:r>
              <a:r>
                <a:rPr lang="en-US" altLang="zh-CN" sz="2400" b="1" dirty="0">
                  <a:solidFill>
                    <a:srgbClr val="0000CC"/>
                  </a:solidFill>
                  <a:latin typeface="Courier New" pitchFamily="49" charset="0"/>
                </a:rPr>
                <a:t>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Courier New" pitchFamily="49" charset="0"/>
                </a:rPr>
                <a:t>#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删除</a:t>
              </a:r>
              <a:r>
                <a:rPr lang="zh-CN" altLang="en-US" sz="2400" b="1" dirty="0">
                  <a:solidFill>
                    <a:srgbClr val="0000CC"/>
                  </a:solidFill>
                  <a:latin typeface="Courier New" pitchFamily="49" charset="0"/>
                  <a:ea typeface="楷体_GB2312" pitchFamily="49" charset="-122"/>
                </a:rPr>
                <a:t>整个数组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93688" y="4759325"/>
            <a:ext cx="8577263" cy="1041400"/>
            <a:chOff x="165" y="3072"/>
            <a:chExt cx="5403" cy="656"/>
          </a:xfrm>
        </p:grpSpPr>
        <p:sp>
          <p:nvSpPr>
            <p:cNvPr id="47113" name="Text Box 6"/>
            <p:cNvSpPr txBox="1">
              <a:spLocks noChangeArrowheads="1"/>
            </p:cNvSpPr>
            <p:nvPr/>
          </p:nvSpPr>
          <p:spPr bwMode="auto">
            <a:xfrm>
              <a:off x="288" y="3072"/>
              <a:ext cx="52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3300"/>
                </a:buClr>
                <a:buFont typeface="Wingdings" pitchFamily="2" charset="2"/>
                <a:buChar char="q"/>
              </a:pPr>
              <a:r>
                <a:rPr lang="zh-CN" altLang="en-US" sz="2400" dirty="0">
                  <a:ea typeface="黑体" pitchFamily="49" charset="-122"/>
                </a:rPr>
                <a:t> 数组赋值时无须按顺序赋值</a:t>
              </a:r>
            </a:p>
          </p:txBody>
        </p:sp>
        <p:sp>
          <p:nvSpPr>
            <p:cNvPr id="47114" name="Rectangle 7"/>
            <p:cNvSpPr>
              <a:spLocks noChangeArrowheads="1"/>
            </p:cNvSpPr>
            <p:nvPr/>
          </p:nvSpPr>
          <p:spPr bwMode="auto">
            <a:xfrm>
              <a:off x="165" y="3464"/>
              <a:ext cx="4937" cy="26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Clr>
                  <a:srgbClr val="FF3300"/>
                </a:buClr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CC"/>
                  </a:solidFill>
                  <a:latin typeface="Courier New" pitchFamily="49" charset="0"/>
                </a:rPr>
                <a:t>state</a:t>
              </a:r>
              <a:r>
                <a:rPr lang="en-US" altLang="zh-CN" sz="2000" b="1" dirty="0">
                  <a:solidFill>
                    <a:srgbClr val="0000CC"/>
                  </a:solidFill>
                  <a:latin typeface="Courier New" pitchFamily="49" charset="0"/>
                </a:rPr>
                <a:t>=(ME [3]=CA [2]=NT); </a:t>
              </a:r>
              <a:r>
                <a:rPr lang="en-US" altLang="zh-CN" sz="2000" b="1" dirty="0">
                  <a:solidFill>
                    <a:srgbClr val="006600"/>
                  </a:solidFill>
                  <a:latin typeface="Courier New" pitchFamily="49" charset="0"/>
                </a:rPr>
                <a:t>echo ${</a:t>
              </a:r>
              <a:r>
                <a:rPr lang="en-US" altLang="zh-CN" sz="2000" b="1" dirty="0">
                  <a:solidFill>
                    <a:srgbClr val="0000CC"/>
                  </a:solidFill>
                  <a:latin typeface="Courier New" pitchFamily="49" charset="0"/>
                </a:rPr>
                <a:t>state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Courier New" pitchFamily="49" charset="0"/>
                </a:rPr>
                <a:t>[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Courier New" pitchFamily="49" charset="0"/>
                </a:rPr>
                <a:t>*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Courier New" pitchFamily="49" charset="0"/>
                </a:rPr>
                <a:t>]</a:t>
              </a:r>
              <a:r>
                <a:rPr lang="en-US" altLang="zh-CN" sz="2000" b="1" dirty="0" smtClean="0">
                  <a:solidFill>
                    <a:srgbClr val="006600"/>
                  </a:solidFill>
                  <a:latin typeface="Courier New" pitchFamily="49" charset="0"/>
                </a:rPr>
                <a:t>}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Courier New" pitchFamily="49" charset="0"/>
                </a:rPr>
                <a:t>？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pic>
        <p:nvPicPr>
          <p:cNvPr id="47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8893175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2233613"/>
            <a:ext cx="9255126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949280"/>
            <a:ext cx="8403943" cy="5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条件测试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17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3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条件测试简介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96300" cy="4789487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黑体" pitchFamily="49" charset="-122"/>
              </a:rPr>
              <a:t>条件测试可以判断某个特定条件是否满足</a:t>
            </a:r>
            <a:endParaRPr lang="en-US" altLang="zh-CN" sz="2800" dirty="0" smtClean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 smtClean="0"/>
              <a:t>测试之后通常会根据不同的测试值选择执行不同任务</a:t>
            </a:r>
            <a:endParaRPr lang="en-US" altLang="zh-CN" sz="2400" dirty="0" smtClean="0"/>
          </a:p>
          <a:p>
            <a:pPr eaLnBrk="1" hangingPunct="1"/>
            <a:r>
              <a:rPr lang="zh-CN" altLang="en-US" sz="2800" dirty="0" smtClean="0">
                <a:ea typeface="黑体" pitchFamily="49" charset="-122"/>
              </a:rPr>
              <a:t>条件测试的种类</a:t>
            </a:r>
            <a:endParaRPr lang="en-US" altLang="zh-CN" sz="2800" dirty="0" smtClean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  <a:ea typeface="黑体" pitchFamily="49" charset="-122"/>
              </a:rPr>
              <a:t>命令成功或失败</a:t>
            </a:r>
            <a:endParaRPr lang="en-US" altLang="zh-CN" sz="2400" dirty="0" smtClean="0"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00CC"/>
                </a:solidFill>
                <a:ea typeface="黑体" pitchFamily="49" charset="-122"/>
              </a:rPr>
              <a:t>表达式为真或假</a:t>
            </a:r>
            <a:endParaRPr lang="en-US" altLang="zh-CN" sz="2400" dirty="0" smtClean="0">
              <a:solidFill>
                <a:srgbClr val="0000CC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2800" dirty="0" smtClean="0">
                <a:ea typeface="黑体" pitchFamily="49" charset="-122"/>
              </a:rPr>
              <a:t>条件测试的值</a:t>
            </a:r>
            <a:endParaRPr lang="en-US" altLang="zh-CN" sz="2800" dirty="0" smtClean="0">
              <a:ea typeface="黑体" pitchFamily="49" charset="-122"/>
            </a:endParaRPr>
          </a:p>
          <a:p>
            <a:pPr lvl="1" eaLnBrk="1" hangingPunct="1"/>
            <a:r>
              <a:rPr lang="en-US" altLang="zh-CN" sz="2400" dirty="0" smtClean="0">
                <a:ea typeface="黑体" pitchFamily="49" charset="-122"/>
              </a:rPr>
              <a:t>Bash</a:t>
            </a:r>
            <a:r>
              <a:rPr lang="zh-CN" altLang="en-US" sz="2400" dirty="0" smtClean="0">
                <a:ea typeface="黑体" pitchFamily="49" charset="-122"/>
              </a:rPr>
              <a:t>中没有布尔类型变量</a:t>
            </a:r>
            <a:endParaRPr lang="en-US" altLang="zh-CN" sz="2400" dirty="0" smtClean="0">
              <a:ea typeface="黑体" pitchFamily="49" charset="-122"/>
            </a:endParaRPr>
          </a:p>
          <a:p>
            <a:pPr lvl="2" eaLnBrk="1" hangingPunct="1"/>
            <a:r>
              <a:rPr lang="zh-CN" altLang="en-US" sz="2000" dirty="0" smtClean="0">
                <a:ea typeface="黑体" pitchFamily="49" charset="-122"/>
              </a:rPr>
              <a:t>退出状态为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0</a:t>
            </a:r>
            <a:r>
              <a:rPr lang="zh-CN" altLang="en-US" sz="2000" dirty="0" smtClean="0">
                <a:ea typeface="黑体" pitchFamily="49" charset="-122"/>
              </a:rPr>
              <a:t> 表示命令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成功</a:t>
            </a:r>
            <a:r>
              <a:rPr lang="zh-CN" altLang="en-US" sz="2000" dirty="0" smtClean="0">
                <a:ea typeface="黑体" pitchFamily="49" charset="-122"/>
              </a:rPr>
              <a:t>或表达式为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真</a:t>
            </a:r>
            <a:endParaRPr lang="en-US" altLang="zh-CN" sz="2000" dirty="0" smtClean="0">
              <a:solidFill>
                <a:srgbClr val="FF0000"/>
              </a:solidFill>
              <a:ea typeface="黑体" pitchFamily="49" charset="-122"/>
            </a:endParaRPr>
          </a:p>
          <a:p>
            <a:pPr lvl="2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非0 </a:t>
            </a:r>
            <a:r>
              <a:rPr lang="zh-CN" altLang="en-US" sz="2000" dirty="0" smtClean="0">
                <a:ea typeface="黑体" pitchFamily="49" charset="-122"/>
              </a:rPr>
              <a:t>则表示命令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失败</a:t>
            </a:r>
            <a:r>
              <a:rPr lang="zh-CN" altLang="en-US" sz="2000" dirty="0" smtClean="0">
                <a:ea typeface="黑体" pitchFamily="49" charset="-122"/>
              </a:rPr>
              <a:t>或表达式为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假</a:t>
            </a:r>
            <a:endParaRPr lang="en-US" altLang="zh-CN" sz="2000" dirty="0" smtClean="0">
              <a:solidFill>
                <a:srgbClr val="FF0000"/>
              </a:solidFill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 smtClean="0">
                <a:ea typeface="黑体" pitchFamily="49" charset="-122"/>
              </a:rPr>
              <a:t>状态变量 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$?</a:t>
            </a:r>
            <a:r>
              <a:rPr lang="zh-CN" altLang="en-US" sz="2400" b="1" dirty="0" smtClean="0">
                <a:ea typeface="黑体" pitchFamily="49" charset="-122"/>
              </a:rPr>
              <a:t> </a:t>
            </a:r>
            <a:r>
              <a:rPr lang="zh-CN" altLang="en-US" sz="2400" dirty="0" smtClean="0">
                <a:ea typeface="黑体" pitchFamily="49" charset="-122"/>
              </a:rPr>
              <a:t>中保存了退出状态的值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039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条件测试一般用途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、比较两个字符串之间的关系</a:t>
            </a:r>
            <a:endParaRPr lang="en-US" altLang="zh-CN" sz="28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、比较整数之间的关系</a:t>
            </a:r>
            <a:endParaRPr lang="en-US" altLang="zh-CN" sz="28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、测试文件是否存在或是否具有某种状态或属性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、多个条件逻辑组合</a:t>
            </a: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1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格式：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 condition</a:t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 condition ]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注意：利用中括号进行判断时，左右括号分别加空格！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字符串比较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4292600"/>
          <a:ext cx="784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215"/>
                <a:gridCol w="50403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字符串比较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 marL="91437" marR="914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Str1=str2 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如果两个字符串相同，结果为真</a:t>
                      </a:r>
                      <a:endParaRPr lang="zh-CN" altLang="en-US" dirty="0"/>
                    </a:p>
                  </a:txBody>
                  <a:tcPr marL="91437" marR="914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Str1!=str2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如果两个字符串不同，结果为真</a:t>
                      </a:r>
                      <a:endParaRPr lang="zh-CN" altLang="en-US" dirty="0"/>
                    </a:p>
                  </a:txBody>
                  <a:tcPr marL="91437" marR="914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 string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如果字符串不为空（长度不为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），结果为真</a:t>
                      </a:r>
                      <a:endParaRPr lang="zh-CN" altLang="en-US" dirty="0"/>
                    </a:p>
                  </a:txBody>
                  <a:tcPr marL="91437" marR="914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-z string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如果字符串为空（长度为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），结果为真</a:t>
                      </a:r>
                      <a:endParaRPr lang="zh-CN" altLang="en-US" dirty="0"/>
                    </a:p>
                  </a:txBody>
                  <a:tcPr marL="91437" marR="914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77019" y="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字符串比较举例（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2018年9月25日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99D077-606B-4AFE-ABB4-6B03D1398453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96938"/>
            <a:ext cx="8424862" cy="58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148263" y="3429000"/>
            <a:ext cx="12954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 </a:t>
            </a:r>
            <a:r>
              <a:rPr lang="zh-CN" altLang="en-US" smtClean="0"/>
              <a:t>脚本的建立与执行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脚本的建立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使用文本编辑器编辑脚本文件</a:t>
            </a:r>
            <a:endParaRPr lang="en-US" altLang="zh-CN" sz="22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vi script-file</a:t>
            </a:r>
          </a:p>
          <a:p>
            <a:pPr lvl="1" eaLnBrk="1" hangingPunct="1">
              <a:defRPr/>
            </a:pPr>
            <a:r>
              <a:rPr lang="zh-CN" altLang="en-US" sz="2200" dirty="0" smtClean="0"/>
              <a:t>为脚本文件添加可执行权限</a:t>
            </a:r>
            <a:endParaRPr lang="en-US" altLang="zh-CN" sz="22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chmod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+x script-file</a:t>
            </a:r>
          </a:p>
          <a:p>
            <a:pPr eaLnBrk="1" hangingPunct="1">
              <a:defRPr/>
            </a:pPr>
            <a:r>
              <a:rPr lang="en-US" altLang="zh-CN" sz="2800" dirty="0" smtClean="0"/>
              <a:t>Shell </a:t>
            </a:r>
            <a:r>
              <a:rPr lang="zh-CN" altLang="en-US" sz="2800" dirty="0" smtClean="0"/>
              <a:t>脚本的执行</a:t>
            </a:r>
            <a:endParaRPr lang="en-US" altLang="zh-CN" sz="28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sh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script-file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$ .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 script-file</a:t>
            </a: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3429000"/>
            <a:ext cx="4824413" cy="646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PATH </a:t>
            </a:r>
            <a:r>
              <a:rPr lang="zh-CN" altLang="en-US" dirty="0"/>
              <a:t>环境变量的默认值不包含当前目录，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若脚本文件在当前目录，应使用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script-file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23928" y="4102100"/>
            <a:ext cx="4824413" cy="922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PATH </a:t>
            </a:r>
            <a:r>
              <a:rPr lang="zh-CN" altLang="en-US" dirty="0"/>
              <a:t>环境变量的默认值包含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用户可以将自己的脚本文件存放在 </a:t>
            </a:r>
            <a:r>
              <a:rPr lang="en-US" altLang="zh-CN" dirty="0"/>
              <a:t>~/bin </a:t>
            </a:r>
            <a:r>
              <a:rPr lang="zh-CN" altLang="en-US" dirty="0"/>
              <a:t>目录，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之后即可直接调用脚本文件名执行脚本了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5544616" cy="12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逻辑测试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395288" y="3068638"/>
          <a:ext cx="8229600" cy="1368425"/>
        </p:xfrm>
        <a:graphic>
          <a:graphicData uri="http://schemas.openxmlformats.org/drawingml/2006/table">
            <a:tbl>
              <a:tblPr/>
              <a:tblGrid>
                <a:gridCol w="5184775"/>
                <a:gridCol w="3044825"/>
              </a:tblGrid>
              <a:tr h="43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pattern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]]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7"/>
          <p:cNvGraphicFramePr>
            <a:graphicFrameLocks noGrp="1"/>
          </p:cNvGraphicFramePr>
          <p:nvPr/>
        </p:nvGraphicFramePr>
        <p:xfrm>
          <a:off x="395288" y="1484313"/>
          <a:ext cx="8208962" cy="1370011"/>
        </p:xfrm>
        <a:graphic>
          <a:graphicData uri="http://schemas.openxmlformats.org/drawingml/2006/table">
            <a:tbl>
              <a:tblPr/>
              <a:tblGrid>
                <a:gridCol w="3468085"/>
                <a:gridCol w="4740877"/>
              </a:tblGrid>
              <a:tr h="46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95288" y="4652963"/>
          <a:ext cx="8208962" cy="1370011"/>
        </p:xfrm>
        <a:graphic>
          <a:graphicData uri="http://schemas.openxmlformats.org/drawingml/2006/table">
            <a:tbl>
              <a:tblPr/>
              <a:tblGrid>
                <a:gridCol w="5184451"/>
                <a:gridCol w="3024511"/>
              </a:tblGrid>
              <a:tr h="46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((</a:t>
                      </a: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&amp;&amp;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||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89998" marR="89998" marT="46819" marB="468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89998" marR="89998" marT="46819" marB="46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文件测试</a:t>
            </a:r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468313" y="1916113"/>
          <a:ext cx="8229600" cy="3608385"/>
        </p:xfrm>
        <a:graphic>
          <a:graphicData uri="http://schemas.openxmlformats.org/drawingml/2006/table">
            <a:tbl>
              <a:tblPr/>
              <a:tblGrid>
                <a:gridCol w="2231479"/>
                <a:gridCol w="5998121"/>
              </a:tblGrid>
              <a:tr h="39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ea typeface="黑体" pitchFamily="49" charset="-122"/>
              </a:rPr>
              <a:t>测试：</a:t>
            </a:r>
            <a:r>
              <a:rPr lang="zh-CN" altLang="en-US" sz="2600">
                <a:solidFill>
                  <a:srgbClr val="0000CC"/>
                </a:solidFill>
                <a:ea typeface="黑体" pitchFamily="49" charset="-122"/>
              </a:rPr>
              <a:t>文件是否存在，文件属性，访问权限等。</a:t>
            </a:r>
            <a:endParaRPr lang="en-US" altLang="zh-CN" sz="26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56355" name="Rectangle 34"/>
          <p:cNvSpPr>
            <a:spLocks noChangeArrowheads="1"/>
          </p:cNvSpPr>
          <p:nvPr/>
        </p:nvSpPr>
        <p:spPr bwMode="auto">
          <a:xfrm>
            <a:off x="612775" y="5589588"/>
            <a:ext cx="59039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更多文件测试符参见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test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的在线帮助</a:t>
            </a:r>
          </a:p>
        </p:txBody>
      </p:sp>
      <p:sp>
        <p:nvSpPr>
          <p:cNvPr id="56356" name="Rectangle 35"/>
          <p:cNvSpPr>
            <a:spLocks noChangeArrowheads="1"/>
          </p:cNvSpPr>
          <p:nvPr/>
        </p:nvSpPr>
        <p:spPr bwMode="auto">
          <a:xfrm>
            <a:off x="6373813" y="5662613"/>
            <a:ext cx="1654175" cy="430212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</a:rPr>
              <a:t>man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8246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31939" y="131166"/>
            <a:ext cx="8229600" cy="56816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 </a:t>
            </a:r>
            <a:r>
              <a:rPr lang="zh-CN" altLang="en-US" dirty="0" smtClean="0">
                <a:solidFill>
                  <a:schemeClr val="bg1"/>
                </a:solidFill>
              </a:rPr>
              <a:t>判断文件是否可写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判断是否为目录且文件是否可执行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判断文件是否不存在或者文件是否为目录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5761037" cy="239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7129462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05488"/>
            <a:ext cx="86106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1086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整数测试（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5837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539750" y="1228725"/>
          <a:ext cx="7993063" cy="4064206"/>
        </p:xfrm>
        <a:graphic>
          <a:graphicData uri="http://schemas.openxmlformats.org/drawingml/2006/table">
            <a:tbl>
              <a:tblPr/>
              <a:tblGrid>
                <a:gridCol w="3528194"/>
                <a:gridCol w="4464869"/>
              </a:tblGrid>
              <a:tr h="65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–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1442" marR="91442" marT="80770" marB="807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80770" marB="807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268538" y="5659438"/>
            <a:ext cx="4391025" cy="557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ea typeface="华文新魏" pitchFamily="2" charset="-122"/>
              </a:rPr>
              <a:t>操作符两边必须留空格！</a:t>
            </a:r>
          </a:p>
        </p:txBody>
      </p:sp>
    </p:spTree>
    <p:extLst>
      <p:ext uri="{BB962C8B-B14F-4D97-AF65-F5344CB8AC3E}">
        <p14:creationId xmlns:p14="http://schemas.microsoft.com/office/powerpoint/2010/main" val="21505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整数测试（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539750" y="1844675"/>
          <a:ext cx="7993063" cy="2359068"/>
        </p:xfrm>
        <a:graphic>
          <a:graphicData uri="http://schemas.openxmlformats.org/drawingml/2006/table">
            <a:tbl>
              <a:tblPr/>
              <a:tblGrid>
                <a:gridCol w="2960394"/>
                <a:gridCol w="5032669"/>
              </a:tblGrid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&gt;=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((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&lt;=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))</a:t>
                      </a:r>
                    </a:p>
                  </a:txBody>
                  <a:tcPr marL="91442" marR="91442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marL="91442" marR="91442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339975" y="4797425"/>
            <a:ext cx="4392613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FFFF00"/>
                </a:solidFill>
                <a:ea typeface="华文新魏" pitchFamily="2" charset="-122"/>
              </a:rPr>
              <a:t>操作符两边的空格可省略！</a:t>
            </a:r>
          </a:p>
        </p:txBody>
      </p:sp>
    </p:spTree>
    <p:extLst>
      <p:ext uri="{BB962C8B-B14F-4D97-AF65-F5344CB8AC3E}">
        <p14:creationId xmlns:p14="http://schemas.microsoft.com/office/powerpoint/2010/main" val="40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365125" y="188913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条件测试举例（</a:t>
            </a:r>
            <a:r>
              <a:rPr lang="en-US" altLang="zh-CN" sz="3600" smtClean="0"/>
              <a:t>2</a:t>
            </a:r>
            <a:r>
              <a:rPr lang="zh-CN" altLang="en-US" sz="3600" smtClean="0"/>
              <a:t>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7875" y="1449388"/>
            <a:ext cx="6530975" cy="39703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$a != $b ]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$a != $b ]]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 $n -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gt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$m ]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$n&gt;$m ]]    ; echo $?</a:t>
            </a:r>
          </a:p>
          <a:p>
            <a:pPr>
              <a:buClr>
                <a:srgbClr val="FF3300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((n&gt;m))  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1	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（算数运算）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(($n&gt;$m))      ; echo $?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[[ n&gt;m ]]      ; echo $?</a:t>
            </a:r>
          </a:p>
          <a:p>
            <a:pPr>
              <a:buClr>
                <a:srgbClr val="FF3300"/>
              </a:buClr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0	(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字符串常量比较）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875" y="803275"/>
            <a:ext cx="6530975" cy="646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a=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linux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; b=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</a:rPr>
              <a:t>unix</a:t>
            </a:r>
            <a:endParaRPr lang="en-US" altLang="zh-CN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$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</a:rPr>
              <a:t> n=5 ; m=7</a:t>
            </a:r>
            <a:endParaRPr lang="zh-CN" alt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50" y="5516563"/>
            <a:ext cx="881380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(( )) </a:t>
            </a:r>
            <a:r>
              <a:rPr lang="zh-CN" altLang="en-US" dirty="0"/>
              <a:t>只做算术运算不处理字符串，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 视为变量而非字符串常量，即在</a:t>
            </a:r>
            <a:r>
              <a:rPr lang="en-US" altLang="zh-CN" dirty="0"/>
              <a:t>(( ))</a:t>
            </a:r>
            <a:r>
              <a:rPr lang="zh-CN" altLang="en-US" dirty="0"/>
              <a:t>中变量引用的前导</a:t>
            </a:r>
            <a:r>
              <a:rPr lang="en-US" altLang="zh-CN" dirty="0"/>
              <a:t>$</a:t>
            </a:r>
            <a:r>
              <a:rPr lang="zh-CN" altLang="en-US" dirty="0"/>
              <a:t>字符可以省略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[[  ]]</a:t>
            </a:r>
            <a:r>
              <a:rPr lang="zh-CN" altLang="en-US" dirty="0"/>
              <a:t>中的 </a:t>
            </a:r>
            <a:r>
              <a:rPr lang="en-US" altLang="zh-CN" dirty="0"/>
              <a:t>$n</a:t>
            </a:r>
            <a:r>
              <a:rPr lang="zh-CN" altLang="en-US" dirty="0"/>
              <a:t>、</a:t>
            </a:r>
            <a:r>
              <a:rPr lang="en-US" altLang="zh-CN" dirty="0"/>
              <a:t>$m </a:t>
            </a:r>
            <a:r>
              <a:rPr lang="zh-CN" altLang="en-US" dirty="0"/>
              <a:t>视为变量，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 </a:t>
            </a:r>
            <a:r>
              <a:rPr lang="zh-CN" altLang="en-US" dirty="0"/>
              <a:t>视为字符串常量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30494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流程控制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分支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44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18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流程控制语句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4464496" cy="4646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if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条件语句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case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选择语句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for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while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until</a:t>
            </a:r>
            <a:r>
              <a:rPr lang="en-US" altLang="zh-CN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循环语句</a:t>
            </a:r>
          </a:p>
          <a:p>
            <a:pPr lvl="1"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Courier New" pitchFamily="49" charset="0"/>
              </a:rPr>
              <a:t>select</a:t>
            </a:r>
            <a:r>
              <a:rPr lang="zh-CN" altLang="en-US" b="1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循环与菜单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87900" y="1340768"/>
            <a:ext cx="4114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5000"/>
              <a:buFont typeface="Wingdings" pitchFamily="2" charset="2"/>
              <a:buChar char="q"/>
              <a:defRPr/>
            </a:pPr>
            <a:r>
              <a:rPr lang="zh-CN" altLang="en-US" sz="3000" kern="0" dirty="0">
                <a:latin typeface="+mn-lt"/>
                <a:ea typeface="+mn-ea"/>
              </a:rPr>
              <a:t>循环控制</a:t>
            </a:r>
            <a:endParaRPr lang="en-US" altLang="zh-CN" sz="3000" kern="0" dirty="0">
              <a:latin typeface="+mn-lt"/>
              <a:ea typeface="+mn-ea"/>
            </a:endParaRP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</a:p>
          <a:p>
            <a:pPr marL="669925" lvl="1" indent="-325438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SzPct val="60000"/>
              <a:buFont typeface="Wingdings" pitchFamily="2" charset="2"/>
              <a:buChar char="q"/>
              <a:defRPr/>
            </a:pPr>
            <a:r>
              <a:rPr lang="en-US" altLang="zh-CN" sz="2600" b="1" kern="0" dirty="0">
                <a:solidFill>
                  <a:srgbClr val="0000CC"/>
                </a:solidFill>
                <a:latin typeface="+mn-lt"/>
                <a:ea typeface="+mn-ea"/>
              </a:rPr>
              <a:t>continue</a:t>
            </a:r>
            <a:r>
              <a:rPr lang="en-US" altLang="zh-CN" sz="2600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600" kern="0" dirty="0" smtClean="0">
                <a:solidFill>
                  <a:srgbClr val="0000CC"/>
                </a:solidFill>
                <a:latin typeface="+mn-lt"/>
                <a:ea typeface="+mn-ea"/>
              </a:rPr>
              <a:t>语句</a:t>
            </a:r>
            <a:endParaRPr lang="en-US" altLang="zh-CN" sz="2600" kern="0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语句语法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611188" y="1700213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en-US" altLang="zh-CN" sz="2400" b="1" dirty="0">
                <a:latin typeface="Courier New" pitchFamily="49" charset="0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如果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为真(返回值为0)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commands1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不真，而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为真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then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那么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commands2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... ...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可以有多个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elif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 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else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else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最多只能有一个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commands4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commands4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fi  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if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语句必须以单词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fi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语句说明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commands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为可执行语句块，如果为空，需使用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shell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提供的空命令 “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:</a:t>
            </a:r>
            <a:r>
              <a:rPr lang="zh-CN" altLang="en-US" sz="2400" b="1">
                <a:ea typeface="黑体" pitchFamily="49" charset="-122"/>
              </a:rPr>
              <a:t> ”，即冒号。该命令不做任何事情，只返回一个退出状态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语句可以嵌套使用</a:t>
            </a:r>
          </a:p>
        </p:txBody>
      </p: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可以有任意多个（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400" b="1">
                <a:ea typeface="黑体" pitchFamily="49" charset="-122"/>
              </a:rPr>
              <a:t> 个或多个）</a:t>
            </a:r>
          </a:p>
        </p:txBody>
      </p:sp>
      <p:sp>
        <p:nvSpPr>
          <p:cNvPr id="64520" name="Rectangle 13"/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else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最多只能有一个（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0</a:t>
            </a:r>
            <a:r>
              <a:rPr lang="zh-CN" altLang="en-US" sz="2400" b="1">
                <a:ea typeface="黑体" pitchFamily="49" charset="-122"/>
              </a:rPr>
              <a:t> 个或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1</a:t>
            </a:r>
            <a:r>
              <a:rPr lang="zh-CN" altLang="en-US" sz="2400" b="1">
                <a:ea typeface="黑体" pitchFamily="49" charset="-122"/>
              </a:rPr>
              <a:t> 个）</a:t>
            </a:r>
          </a:p>
        </p:txBody>
      </p:sp>
      <p:sp>
        <p:nvSpPr>
          <p:cNvPr id="64521" name="Rectangle 15"/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en-US" altLang="zh-CN" sz="2400" b="1">
                <a:ea typeface="黑体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语句必须以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fi</a:t>
            </a:r>
            <a:r>
              <a:rPr lang="en-US" altLang="zh-CN" sz="2400" b="1">
                <a:ea typeface="黑体" pitchFamily="49" charset="-122"/>
              </a:rPr>
              <a:t> </a:t>
            </a:r>
            <a:r>
              <a:rPr lang="zh-CN" altLang="en-US" sz="2400" b="1">
                <a:ea typeface="黑体" pitchFamily="49" charset="-122"/>
              </a:rPr>
              <a:t>表示结束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黑体" pitchFamily="2" charset="-122"/>
              </a:rPr>
              <a:t>expr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黑体" pitchFamily="2" charset="-122"/>
              </a:rPr>
              <a:t>X</a:t>
            </a:r>
            <a:r>
              <a:rPr lang="en-US" altLang="zh-CN" sz="2400" b="1" dirty="0">
                <a:ea typeface="黑体" pitchFamily="2" charset="-122"/>
              </a:rPr>
              <a:t> </a:t>
            </a:r>
            <a:r>
              <a:rPr lang="zh-CN" altLang="en-US" sz="2400" b="1" dirty="0">
                <a:ea typeface="黑体" pitchFamily="2" charset="-122"/>
              </a:rPr>
              <a:t>通常为条件测试表达式；也可以是多个命令，以最后一个命令的退出状态为条件值。</a:t>
            </a:r>
          </a:p>
        </p:txBody>
      </p:sp>
    </p:spTree>
    <p:extLst>
      <p:ext uri="{BB962C8B-B14F-4D97-AF65-F5344CB8AC3E}">
        <p14:creationId xmlns:p14="http://schemas.microsoft.com/office/powerpoint/2010/main" val="3264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608544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644008" y="3190383"/>
            <a:ext cx="151216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765785" y="3717032"/>
            <a:ext cx="151216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1000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语句流程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单分支：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当“条件成立”时执行相应的操作</a:t>
            </a:r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39750" y="2781300"/>
            <a:ext cx="8064500" cy="2879725"/>
            <a:chOff x="701" y="2308"/>
            <a:chExt cx="4356" cy="1454"/>
          </a:xfrm>
        </p:grpSpPr>
        <p:sp>
          <p:nvSpPr>
            <p:cNvPr id="65543" name="AutoShape 59"/>
            <p:cNvSpPr>
              <a:spLocks noChangeArrowheads="1"/>
            </p:cNvSpPr>
            <p:nvPr/>
          </p:nvSpPr>
          <p:spPr bwMode="auto">
            <a:xfrm>
              <a:off x="3774" y="3002"/>
              <a:ext cx="1036" cy="30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4" name="Line 60"/>
            <p:cNvSpPr>
              <a:spLocks noChangeShapeType="1"/>
            </p:cNvSpPr>
            <p:nvPr/>
          </p:nvSpPr>
          <p:spPr bwMode="auto">
            <a:xfrm>
              <a:off x="1682" y="253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45" name="AutoShape 61"/>
            <p:cNvSpPr>
              <a:spLocks noChangeArrowheads="1"/>
            </p:cNvSpPr>
            <p:nvPr/>
          </p:nvSpPr>
          <p:spPr bwMode="auto">
            <a:xfrm>
              <a:off x="948" y="2872"/>
              <a:ext cx="1470" cy="55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6" name="Text Box 62"/>
            <p:cNvSpPr txBox="1">
              <a:spLocks noChangeArrowheads="1"/>
            </p:cNvSpPr>
            <p:nvPr/>
          </p:nvSpPr>
          <p:spPr bwMode="auto">
            <a:xfrm>
              <a:off x="1063" y="3026"/>
              <a:ext cx="127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65547" name="AutoShape 63"/>
            <p:cNvSpPr>
              <a:spLocks noChangeArrowheads="1"/>
            </p:cNvSpPr>
            <p:nvPr/>
          </p:nvSpPr>
          <p:spPr bwMode="auto">
            <a:xfrm>
              <a:off x="2785" y="2365"/>
              <a:ext cx="1041" cy="30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5548" name="Text Box 64"/>
            <p:cNvSpPr txBox="1">
              <a:spLocks noChangeArrowheads="1"/>
            </p:cNvSpPr>
            <p:nvPr/>
          </p:nvSpPr>
          <p:spPr bwMode="auto">
            <a:xfrm>
              <a:off x="2805" y="2413"/>
              <a:ext cx="101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65549" name="Text Box 65"/>
            <p:cNvSpPr txBox="1">
              <a:spLocks noChangeArrowheads="1"/>
            </p:cNvSpPr>
            <p:nvPr/>
          </p:nvSpPr>
          <p:spPr bwMode="auto">
            <a:xfrm>
              <a:off x="3890" y="3051"/>
              <a:ext cx="86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>
                  <a:ea typeface="楷体_GB2312" pitchFamily="49" charset="-122"/>
                </a:rPr>
                <a:t>  </a:t>
              </a:r>
              <a:r>
                <a:rPr lang="zh-CN" altLang="en-US" sz="20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5550" name="Line 66"/>
            <p:cNvSpPr>
              <a:spLocks noChangeShapeType="1"/>
            </p:cNvSpPr>
            <p:nvPr/>
          </p:nvSpPr>
          <p:spPr bwMode="auto">
            <a:xfrm>
              <a:off x="1682" y="2536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1" name="Line 67"/>
            <p:cNvSpPr>
              <a:spLocks noChangeShapeType="1"/>
            </p:cNvSpPr>
            <p:nvPr/>
          </p:nvSpPr>
          <p:spPr bwMode="auto">
            <a:xfrm>
              <a:off x="3826" y="2536"/>
              <a:ext cx="5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2" name="Line 68"/>
            <p:cNvSpPr>
              <a:spLocks noChangeShapeType="1"/>
            </p:cNvSpPr>
            <p:nvPr/>
          </p:nvSpPr>
          <p:spPr bwMode="auto">
            <a:xfrm>
              <a:off x="4377" y="2536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3" name="Line 69"/>
            <p:cNvSpPr>
              <a:spLocks noChangeShapeType="1"/>
            </p:cNvSpPr>
            <p:nvPr/>
          </p:nvSpPr>
          <p:spPr bwMode="auto">
            <a:xfrm flipV="1">
              <a:off x="4377" y="3333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4" name="Text Box 70"/>
            <p:cNvSpPr txBox="1">
              <a:spLocks noChangeArrowheads="1"/>
            </p:cNvSpPr>
            <p:nvPr/>
          </p:nvSpPr>
          <p:spPr bwMode="auto">
            <a:xfrm>
              <a:off x="1605" y="2308"/>
              <a:ext cx="104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条件为真  </a:t>
              </a: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5555" name="Line 71"/>
            <p:cNvSpPr>
              <a:spLocks noChangeShapeType="1"/>
            </p:cNvSpPr>
            <p:nvPr/>
          </p:nvSpPr>
          <p:spPr bwMode="auto">
            <a:xfrm>
              <a:off x="1682" y="3762"/>
              <a:ext cx="2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6" name="Text Box 72"/>
            <p:cNvSpPr txBox="1">
              <a:spLocks noChangeArrowheads="1"/>
            </p:cNvSpPr>
            <p:nvPr/>
          </p:nvSpPr>
          <p:spPr bwMode="auto">
            <a:xfrm>
              <a:off x="1622" y="3524"/>
              <a:ext cx="10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65557" name="Line 73"/>
            <p:cNvSpPr>
              <a:spLocks noChangeShapeType="1"/>
            </p:cNvSpPr>
            <p:nvPr/>
          </p:nvSpPr>
          <p:spPr bwMode="auto">
            <a:xfrm>
              <a:off x="701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5558" name="Line 74"/>
            <p:cNvSpPr>
              <a:spLocks noChangeShapeType="1"/>
            </p:cNvSpPr>
            <p:nvPr/>
          </p:nvSpPr>
          <p:spPr bwMode="auto">
            <a:xfrm>
              <a:off x="4813" y="3149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4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395288" y="1484313"/>
            <a:ext cx="8280400" cy="3416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## filename: areyouok.sh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echo "Are you OK ?"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read answer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if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的条件判断部分使用扩展的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test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[[...]]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[[]] 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中可以使用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zh-CN" sz="2400" b="1" dirty="0">
                <a:solidFill>
                  <a:schemeClr val="tx1"/>
                </a:solidFill>
                <a:latin typeface="+mn-ea"/>
              </a:rPr>
              <a:t>的通配符进行条件匹配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 [[ $answer==[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</a:rPr>
              <a:t>Yy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]* || $answer==[Mm]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</a:rPr>
              <a:t>aybe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]]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</a:rPr>
              <a:t>  echo "Glad to hear it."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语句流程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双分支：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当“条件成立”、“条件不成立”时分别执行不同操作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84213" y="2924175"/>
            <a:ext cx="7848600" cy="3251200"/>
            <a:chOff x="613" y="2326"/>
            <a:chExt cx="4490" cy="1706"/>
          </a:xfrm>
        </p:grpSpPr>
        <p:sp>
          <p:nvSpPr>
            <p:cNvPr id="67591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2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593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0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67594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595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67596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7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8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599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0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条件为真</a:t>
              </a:r>
              <a:endParaRPr lang="en-US" altLang="zh-CN" sz="2000" b="1">
                <a:ea typeface="楷体_GB2312" pitchFamily="49" charset="-122"/>
              </a:endParaRPr>
            </a:p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7601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2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3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604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命令序列</a:t>
              </a:r>
              <a:r>
                <a:rPr lang="en-US" altLang="zh-CN" sz="20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67605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条件为假</a:t>
              </a:r>
              <a:endParaRPr lang="en-US" altLang="zh-CN" sz="2000" b="1">
                <a:ea typeface="楷体_GB2312" pitchFamily="49" charset="-122"/>
              </a:endParaRPr>
            </a:p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67606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7607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67608" name="Text Box 47"/>
            <p:cNvSpPr txBox="1">
              <a:spLocks noChangeArrowheads="1"/>
            </p:cNvSpPr>
            <p:nvPr/>
          </p:nvSpPr>
          <p:spPr bwMode="auto">
            <a:xfrm>
              <a:off x="3950" y="3075"/>
              <a:ext cx="8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2000" b="1">
                  <a:ea typeface="楷体_GB2312" pitchFamily="49" charset="-122"/>
                </a:rPr>
                <a:t>  </a:t>
              </a:r>
              <a:r>
                <a:rPr lang="zh-CN" altLang="en-US" sz="20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7609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语句流程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604838"/>
          </a:xfrm>
        </p:spPr>
        <p:txBody>
          <a:bodyPr/>
          <a:lstStyle/>
          <a:p>
            <a:pPr eaLnBrk="1" hangingPunct="1"/>
            <a:r>
              <a:rPr lang="zh-CN" altLang="en-US" smtClean="0"/>
              <a:t>多分支：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针对多个条件执行不同操作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68313" y="2039938"/>
            <a:ext cx="7920037" cy="3910012"/>
            <a:chOff x="295" y="1117"/>
            <a:chExt cx="4989" cy="2463"/>
          </a:xfrm>
        </p:grpSpPr>
        <p:sp>
          <p:nvSpPr>
            <p:cNvPr id="68615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16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17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68619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68621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2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3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4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8625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6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27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68629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68630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elif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68632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3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68635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6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7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38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68639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68640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41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68642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8643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68645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9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310158" y="5301208"/>
            <a:ext cx="8229600" cy="685800"/>
          </a:xfrm>
        </p:spPr>
        <p:txBody>
          <a:bodyPr/>
          <a:lstStyle/>
          <a:p>
            <a:r>
              <a:rPr lang="zh-CN" altLang="en-US" sz="2800" dirty="0" smtClean="0"/>
              <a:t>其中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dev</a:t>
            </a:r>
            <a:r>
              <a:rPr lang="en-US" altLang="zh-CN" sz="2800" dirty="0" smtClean="0"/>
              <a:t>/null </a:t>
            </a:r>
            <a:r>
              <a:rPr lang="zh-CN" altLang="en-US" sz="2800" dirty="0" smtClean="0"/>
              <a:t>一行是</a:t>
            </a:r>
            <a:r>
              <a:rPr lang="en-US" altLang="zh-CN" sz="2800" dirty="0" err="1" smtClean="0"/>
              <a:t>linux</a:t>
            </a:r>
            <a:r>
              <a:rPr lang="zh-CN" altLang="en-US" sz="2800" dirty="0" smtClean="0"/>
              <a:t>中常用的屏蔽错误输出的方法，大家可以在上机时尝试删除后的效果。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0728"/>
            <a:ext cx="83423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152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语句举例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395288" y="1341438"/>
            <a:ext cx="8280400" cy="4708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ask-age.sh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read  -p "How old are you?  "  age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Shell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算术运算符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(())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进行条件测试</a:t>
            </a:r>
            <a:endParaRPr lang="zh-CN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((age&lt;0||age&gt;120))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"Out of range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exit 1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使用多分支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if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语句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if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((age&gt;=0&amp;&amp;age&lt;13))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"Child 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((age&gt;=13&amp;&amp;age&lt;20))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“Teenager!"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((age&gt;=20&amp;&amp;age&lt;30))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"P III !"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((age&gt;=30&amp;&amp;age&lt;40))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then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"P IV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else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"Sorry I asked."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——if </a:t>
            </a:r>
            <a:r>
              <a:rPr lang="zh-CN" altLang="en-US" smtClean="0"/>
              <a:t>语句举例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395288" y="1200150"/>
            <a:ext cx="828040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decide_file_type.sh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if </a:t>
            </a:r>
            <a:r>
              <a:rPr lang="zh-CN" altLang="en-US" b="1" dirty="0">
                <a:solidFill>
                  <a:srgbClr val="002060"/>
                </a:solidFill>
                <a:latin typeface="Courier New" pitchFamily="49" charset="0"/>
              </a:rPr>
              <a:t>语句可以嵌套使用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[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$# -ne 1 ] &amp;&amp; echo 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“Usage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: $0 &lt;filename</a:t>
            </a:r>
            <a:r>
              <a:rPr lang="en-US" altLang="zh-CN" b="1" dirty="0" smtClean="0">
                <a:solidFill>
                  <a:srgbClr val="002060"/>
                </a:solidFill>
                <a:latin typeface="Courier New" pitchFamily="49" charset="0"/>
              </a:rPr>
              <a:t>&gt;“ 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常用法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$0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file=$1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$1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if [ -d $file ]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then  echo "$file is a directory"</a:t>
            </a:r>
          </a:p>
          <a:p>
            <a:pPr>
              <a:defRPr/>
            </a:pP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elif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[ -f $file ]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if [ -r $file -a -w $file -a -x $file ] 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# if [[ -r $file &amp;&amp; -w $file &amp;&amp; -x $file ]] ; then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"You have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rwx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permissioon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on $file."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fi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else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"$file is neither a file nor a directory"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31566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0" y="2348880"/>
            <a:ext cx="8640960" cy="341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02699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673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——case </a:t>
            </a:r>
            <a:r>
              <a:rPr lang="zh-CN" altLang="en-US" smtClean="0"/>
              <a:t>语句语法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1196975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#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7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——case </a:t>
            </a:r>
            <a:r>
              <a:rPr lang="zh-CN" altLang="en-US" smtClean="0"/>
              <a:t>语句说明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396875" y="4513263"/>
            <a:ext cx="82073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每个命令块的最后必须有一个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双分号</a:t>
            </a:r>
            <a:r>
              <a:rPr lang="zh-CN" altLang="en-US" sz="2400">
                <a:ea typeface="黑体" pitchFamily="49" charset="-122"/>
              </a:rPr>
              <a:t>，可以独占一行，或放在最后一个命令的后面。</a:t>
            </a:r>
          </a:p>
        </p:txBody>
      </p:sp>
      <p:sp>
        <p:nvSpPr>
          <p:cNvPr id="73734" name="Rectangle 10"/>
          <p:cNvSpPr>
            <a:spLocks noChangeArrowheads="1"/>
          </p:cNvSpPr>
          <p:nvPr/>
        </p:nvSpPr>
        <p:spPr bwMode="auto">
          <a:xfrm>
            <a:off x="396875" y="3792538"/>
            <a:ext cx="81359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所给的匹配模式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pattern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中可以含有</a:t>
            </a:r>
            <a:r>
              <a:rPr lang="zh-CN" altLang="en-US" sz="2400">
                <a:solidFill>
                  <a:srgbClr val="0000CC"/>
                </a:solidFill>
                <a:ea typeface="黑体" pitchFamily="49" charset="-122"/>
              </a:rPr>
              <a:t>通配符</a:t>
            </a:r>
            <a:r>
              <a:rPr lang="zh-CN" altLang="en-US" sz="2400">
                <a:ea typeface="黑体" pitchFamily="49" charset="-122"/>
              </a:rPr>
              <a:t>和“ </a:t>
            </a:r>
            <a:r>
              <a:rPr lang="zh-CN" altLang="en-US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|</a:t>
            </a:r>
            <a:r>
              <a:rPr lang="zh-CN" altLang="en-US" sz="2400">
                <a:ea typeface="黑体" pitchFamily="49" charset="-122"/>
              </a:rPr>
              <a:t> ”</a:t>
            </a:r>
            <a:r>
              <a:rPr lang="en-US" altLang="zh-CN" sz="2400">
                <a:ea typeface="黑体" pitchFamily="49" charset="-122"/>
              </a:rPr>
              <a:t>。</a:t>
            </a:r>
          </a:p>
        </p:txBody>
      </p:sp>
      <p:sp>
        <p:nvSpPr>
          <p:cNvPr id="73735" name="Rectangle 12"/>
          <p:cNvSpPr>
            <a:spLocks noChangeArrowheads="1"/>
          </p:cNvSpPr>
          <p:nvPr/>
        </p:nvSpPr>
        <p:spPr bwMode="auto">
          <a:xfrm>
            <a:off x="396875" y="2640013"/>
            <a:ext cx="84963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如果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expr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没有找到匹配的模式，则执行缺省值 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*)</a:t>
            </a:r>
            <a:r>
              <a:rPr lang="en-US" altLang="zh-CN" sz="2400">
                <a:ea typeface="黑体" pitchFamily="49" charset="-122"/>
              </a:rPr>
              <a:t> ” </a:t>
            </a:r>
            <a:r>
              <a:rPr lang="zh-CN" altLang="en-US" sz="2400">
                <a:ea typeface="黑体" pitchFamily="49" charset="-122"/>
              </a:rPr>
              <a:t>后面的命令块 </a:t>
            </a:r>
            <a:r>
              <a:rPr lang="en-US" altLang="zh-CN" sz="2400">
                <a:ea typeface="黑体" pitchFamily="49" charset="-122"/>
              </a:rPr>
              <a:t>( </a:t>
            </a:r>
            <a:r>
              <a:rPr lang="zh-CN" altLang="en-US" sz="2400">
                <a:ea typeface="黑体" pitchFamily="49" charset="-122"/>
              </a:rPr>
              <a:t>类似于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if</a:t>
            </a:r>
            <a:r>
              <a:rPr lang="en-US" altLang="zh-CN" sz="2400">
                <a:ea typeface="黑体" pitchFamily="49" charset="-122"/>
              </a:rPr>
              <a:t>  </a:t>
            </a:r>
            <a:r>
              <a:rPr lang="zh-CN" altLang="en-US" sz="2400">
                <a:ea typeface="黑体" pitchFamily="49" charset="-122"/>
              </a:rPr>
              <a:t>中的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else</a:t>
            </a:r>
            <a:r>
              <a:rPr lang="en-US" altLang="zh-CN" sz="2400">
                <a:ea typeface="黑体" pitchFamily="49" charset="-122"/>
              </a:rPr>
              <a:t> )；</a:t>
            </a:r>
            <a:r>
              <a:rPr lang="zh-CN" altLang="en-US" sz="2400">
                <a:ea typeface="黑体" pitchFamily="49" charset="-122"/>
              </a:rPr>
              <a:t>“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*)</a:t>
            </a:r>
            <a:r>
              <a:rPr lang="en-US" altLang="zh-CN" sz="2400">
                <a:ea typeface="黑体" pitchFamily="49" charset="-122"/>
              </a:rPr>
              <a:t> ” </a:t>
            </a:r>
            <a:r>
              <a:rPr lang="zh-CN" altLang="en-US" sz="2400">
                <a:ea typeface="黑体" pitchFamily="49" charset="-122"/>
              </a:rPr>
              <a:t>可以不出现。</a:t>
            </a:r>
          </a:p>
        </p:txBody>
      </p:sp>
      <p:sp>
        <p:nvSpPr>
          <p:cNvPr id="73736" name="Rectangle 14"/>
          <p:cNvSpPr>
            <a:spLocks noChangeArrowheads="1"/>
          </p:cNvSpPr>
          <p:nvPr/>
        </p:nvSpPr>
        <p:spPr bwMode="auto">
          <a:xfrm>
            <a:off x="395288" y="1489075"/>
            <a:ext cx="82819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>
                <a:ea typeface="黑体" pitchFamily="49" charset="-122"/>
              </a:rPr>
              <a:t> 表达式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expr</a:t>
            </a:r>
            <a:r>
              <a:rPr lang="en-US" altLang="zh-CN" sz="2400">
                <a:ea typeface="黑体" pitchFamily="49" charset="-122"/>
              </a:rPr>
              <a:t> </a:t>
            </a:r>
            <a:r>
              <a:rPr lang="zh-CN" altLang="en-US" sz="2400">
                <a:ea typeface="黑体" pitchFamily="49" charset="-122"/>
              </a:rPr>
              <a:t>按顺序匹配每个模式，一旦有一个模式匹配成功，则执行该模式后面的所有命令，然后退出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case</a:t>
            </a:r>
            <a:r>
              <a:rPr lang="en-US" altLang="zh-CN" sz="2400"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3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Shell </a:t>
            </a:r>
            <a:r>
              <a:rPr lang="zh-CN" altLang="en-US" dirty="0" smtClean="0"/>
              <a:t>脚本的编码规范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48625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以 </a:t>
            </a:r>
            <a:r>
              <a:rPr lang="en-US" altLang="zh-CN" dirty="0" smtClean="0"/>
              <a:t>#! </a:t>
            </a:r>
            <a:r>
              <a:rPr lang="zh-CN" altLang="en-US" dirty="0" smtClean="0"/>
              <a:t>开头：通知系统用何解释器执行此脚本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#!/bin/bash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#!/bin/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ksh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zh-CN" altLang="zh-CN" dirty="0" smtClean="0"/>
              <a:t>以注释形式说明如下的内容：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脚本名称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脚本功能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作者及联系方式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版本更新记录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版权声明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 </a:t>
            </a:r>
            <a:r>
              <a:rPr lang="zh-CN" altLang="zh-CN" dirty="0" smtClean="0">
                <a:solidFill>
                  <a:srgbClr val="002060"/>
                </a:solidFill>
              </a:rPr>
              <a:t>对算法做简要说明（如果是复杂脚本）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6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——case </a:t>
            </a:r>
            <a:r>
              <a:rPr lang="zh-CN" altLang="en-US" smtClean="0"/>
              <a:t>语句流程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539750" y="1484313"/>
            <a:ext cx="8135938" cy="4368800"/>
            <a:chOff x="340" y="1056"/>
            <a:chExt cx="5125" cy="2752"/>
          </a:xfrm>
        </p:grpSpPr>
        <p:sp>
          <p:nvSpPr>
            <p:cNvPr id="74758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59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0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61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case</a:t>
              </a:r>
              <a:r>
                <a:rPr lang="en-US" altLang="zh-CN" sz="1600" b="1">
                  <a:ea typeface="楷体_GB2312" pitchFamily="49" charset="-122"/>
                </a:rPr>
                <a:t>  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74762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3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4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65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esac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74766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67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74769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0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1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2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74773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74774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5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76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74777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74779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74780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expr=</a:t>
              </a:r>
              <a:r>
                <a:rPr lang="zh-CN" altLang="en-US" sz="1600" b="1">
                  <a:solidFill>
                    <a:srgbClr val="002060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>
                  <a:solidFill>
                    <a:srgbClr val="002060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74781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74783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4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5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74786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87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74788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74789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74790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1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2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74793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74795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6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7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798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ea typeface="楷体_GB2312" pitchFamily="49" charset="-122"/>
              </a:endParaRPr>
            </a:p>
          </p:txBody>
        </p:sp>
        <p:sp>
          <p:nvSpPr>
            <p:cNvPr id="74799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;;</a:t>
              </a:r>
            </a:p>
          </p:txBody>
        </p:sp>
        <p:sp>
          <p:nvSpPr>
            <p:cNvPr id="74800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801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74802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74803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74804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61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374650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—case </a:t>
            </a:r>
            <a:r>
              <a:rPr lang="zh-CN" altLang="en-US" smtClean="0"/>
              <a:t>语句举例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95288" y="1076325"/>
            <a:ext cx="8280400" cy="5016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what-lang-do-you-like.sh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"What is your preferred scripting language?"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"1) bash"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"2)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"3) python"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"4) ruby"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"5) I do not know !"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lang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1)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bash"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2)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perl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3)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python"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4)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"You selected ruby"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5)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exit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分支结构</a:t>
            </a:r>
            <a:r>
              <a:rPr lang="en-US" altLang="zh-CN" smtClean="0"/>
              <a:t>—case </a:t>
            </a:r>
            <a:r>
              <a:rPr lang="zh-CN" altLang="en-US" smtClean="0"/>
              <a:t>语句举例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95288" y="1679575"/>
            <a:ext cx="8280400" cy="37861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yesorno.sh</a:t>
            </a:r>
            <a:endParaRPr lang="zh-CN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-n "Do you agree with this? [yes or no]: 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read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yn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yn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Yy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Ee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][Ss] )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"Agreed."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Nn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| 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N|n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][</a:t>
            </a:r>
            <a:r>
              <a:rPr lang="en-US" altLang="zh-CN" sz="2000" b="1" dirty="0" err="1">
                <a:solidFill>
                  <a:srgbClr val="7030A0"/>
                </a:solidFill>
                <a:latin typeface="Courier New" pitchFamily="49" charset="0"/>
              </a:rPr>
              <a:t>O|o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]   )  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      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"Not agreed."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                 exit 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                    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echo "Invalid input."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esac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流程控制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827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foreach</a:t>
            </a:r>
            <a:r>
              <a:rPr lang="zh-CN" altLang="en-US" smtClean="0"/>
              <a:t>型）语法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</p:spPr>
        <p:txBody>
          <a:bodyPr/>
          <a:lstStyle/>
          <a:p>
            <a:pPr eaLnBrk="1" hangingPunct="1"/>
            <a:r>
              <a:rPr lang="zh-CN" altLang="en-US" smtClean="0"/>
              <a:t>语法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说明</a:t>
            </a:r>
            <a:endParaRPr lang="en-US" altLang="zh-CN" smtClean="0"/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400" smtClean="0">
                <a:ea typeface="黑体" pitchFamily="49" charset="-122"/>
              </a:rPr>
              <a:t>列表 </a:t>
            </a:r>
            <a:r>
              <a:rPr lang="en-US" altLang="zh-CN" sz="2400" b="1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list</a:t>
            </a:r>
            <a:r>
              <a:rPr lang="en-US" altLang="zh-CN" sz="2400" smtClean="0">
                <a:ea typeface="黑体" pitchFamily="49" charset="-122"/>
              </a:rPr>
              <a:t> </a:t>
            </a:r>
            <a:r>
              <a:rPr lang="zh-CN" altLang="en-US" sz="2400" smtClean="0">
                <a:ea typeface="黑体" pitchFamily="49" charset="-122"/>
              </a:rPr>
              <a:t>可以是</a:t>
            </a:r>
            <a:r>
              <a:rPr lang="zh-CN" altLang="en-US" sz="2400" smtClean="0">
                <a:solidFill>
                  <a:srgbClr val="0000CC"/>
                </a:solidFill>
                <a:ea typeface="黑体" pitchFamily="49" charset="-122"/>
              </a:rPr>
              <a:t>命令替换</a:t>
            </a:r>
            <a:r>
              <a:rPr lang="zh-CN" altLang="en-US" sz="2400" smtClean="0">
                <a:ea typeface="黑体" pitchFamily="49" charset="-122"/>
              </a:rPr>
              <a:t>、</a:t>
            </a:r>
            <a:r>
              <a:rPr lang="zh-CN" altLang="en-US" sz="2400" smtClean="0">
                <a:solidFill>
                  <a:srgbClr val="0000CC"/>
                </a:solidFill>
                <a:ea typeface="黑体" pitchFamily="49" charset="-122"/>
              </a:rPr>
              <a:t>变量名替换</a:t>
            </a:r>
            <a:r>
              <a:rPr lang="zh-CN" altLang="en-US" sz="2400" smtClean="0">
                <a:ea typeface="黑体" pitchFamily="49" charset="-122"/>
              </a:rPr>
              <a:t>、</a:t>
            </a:r>
            <a:r>
              <a:rPr lang="zh-CN" altLang="en-US" sz="2400" smtClean="0">
                <a:solidFill>
                  <a:srgbClr val="0000CC"/>
                </a:solidFill>
                <a:ea typeface="黑体" pitchFamily="49" charset="-122"/>
              </a:rPr>
              <a:t>字符串</a:t>
            </a:r>
            <a:r>
              <a:rPr lang="zh-CN" altLang="en-US" sz="2400" smtClean="0">
                <a:ea typeface="黑体" pitchFamily="49" charset="-122"/>
              </a:rPr>
              <a:t>和</a:t>
            </a:r>
            <a:r>
              <a:rPr lang="zh-CN" altLang="en-US" sz="2400" smtClean="0">
                <a:solidFill>
                  <a:srgbClr val="0000CC"/>
                </a:solidFill>
                <a:ea typeface="黑体" pitchFamily="49" charset="-122"/>
              </a:rPr>
              <a:t>文件名列表 </a:t>
            </a:r>
            <a:r>
              <a:rPr lang="zh-CN" altLang="en-US" sz="2400" smtClean="0">
                <a:ea typeface="黑体" pitchFamily="49" charset="-122"/>
              </a:rPr>
              <a:t>( 可包含通配符 )，每个列表项以空格间隔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b="1" smtClean="0">
                <a:ea typeface="黑体" pitchFamily="49" charset="-122"/>
              </a:rPr>
              <a:t> </a:t>
            </a:r>
            <a:r>
              <a:rPr lang="en-US" altLang="zh-CN" sz="2400" b="1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for</a:t>
            </a:r>
            <a:r>
              <a:rPr lang="en-US" altLang="zh-CN" sz="2400" b="1" smtClean="0">
                <a:ea typeface="黑体" pitchFamily="49" charset="-122"/>
              </a:rPr>
              <a:t> </a:t>
            </a:r>
            <a:r>
              <a:rPr lang="zh-CN" altLang="en-US" sz="2400" smtClean="0">
                <a:ea typeface="黑体" pitchFamily="49" charset="-122"/>
              </a:rPr>
              <a:t>循环执行的次数取决于列表 </a:t>
            </a:r>
            <a:r>
              <a:rPr lang="en-US" altLang="zh-CN" sz="2400" b="1" smtClean="0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list</a:t>
            </a:r>
            <a:r>
              <a:rPr lang="en-US" altLang="zh-CN" sz="2400" smtClean="0">
                <a:ea typeface="黑体" pitchFamily="49" charset="-122"/>
              </a:rPr>
              <a:t> </a:t>
            </a:r>
            <a:r>
              <a:rPr lang="zh-CN" altLang="en-US" sz="2400" smtClean="0">
                <a:ea typeface="黑体" pitchFamily="49" charset="-122"/>
              </a:rPr>
              <a:t>中单词的个数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400" smtClean="0">
                <a:ea typeface="黑体" pitchFamily="49" charset="-122"/>
              </a:rPr>
              <a:t> </a:t>
            </a:r>
            <a:r>
              <a:rPr kumimoji="1" lang="zh-CN" altLang="en-US" sz="2400" b="1" smtClean="0">
                <a:latin typeface="Times New Roman" pitchFamily="18" charset="0"/>
                <a:ea typeface="黑体" pitchFamily="49" charset="-122"/>
              </a:rPr>
              <a:t>可以</a:t>
            </a:r>
            <a:r>
              <a:rPr kumimoji="1" lang="zh-CN" altLang="en-US" sz="2400" b="1" smtClean="0">
                <a:latin typeface="Courier New" pitchFamily="49" charset="0"/>
                <a:ea typeface="黑体" pitchFamily="49" charset="-122"/>
              </a:rPr>
              <a:t>省略</a:t>
            </a:r>
            <a:r>
              <a:rPr kumimoji="1" lang="zh-CN" altLang="en-US" sz="2400" b="1" smtClean="0">
                <a:latin typeface="Times New Roman" pitchFamily="18" charset="0"/>
              </a:rPr>
              <a:t>  </a:t>
            </a:r>
            <a:r>
              <a:rPr kumimoji="1" lang="en-US" altLang="zh-CN" sz="2400" b="1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list</a:t>
            </a:r>
            <a:r>
              <a:rPr kumimoji="1" lang="en-US" altLang="zh-CN" sz="2400" b="1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en-US" sz="2400" b="1" smtClean="0"/>
              <a:t>，</a:t>
            </a:r>
            <a:r>
              <a:rPr kumimoji="1" lang="en-US" altLang="en-US" sz="2400" b="1" smtClean="0">
                <a:latin typeface="Times New Roman" pitchFamily="18" charset="0"/>
                <a:ea typeface="黑体" pitchFamily="49" charset="-122"/>
              </a:rPr>
              <a:t>省略时相当于  </a:t>
            </a:r>
            <a:r>
              <a:rPr kumimoji="1" lang="en-US" altLang="en-US" sz="2400" b="1" smtClean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in "$@"</a:t>
            </a:r>
            <a:endParaRPr kumimoji="1" lang="zh-CN" altLang="en-US" sz="2400" b="1" smtClean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 lvl="1" eaLnBrk="1" hangingPunct="1"/>
            <a:endParaRPr lang="zh-CN" altLang="en-US" smtClean="0"/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539750" y="1628775"/>
            <a:ext cx="8382000" cy="2109788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循环体开始的标志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8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foreach</a:t>
            </a:r>
            <a:r>
              <a:rPr lang="zh-CN" altLang="en-US" smtClean="0"/>
              <a:t>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016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首先将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item1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pPr eaLnBrk="1" hangingPunct="1">
              <a:defRPr/>
            </a:pPr>
            <a:r>
              <a:rPr lang="zh-CN" altLang="en-US" sz="2400" dirty="0" smtClean="0"/>
              <a:t>然后再将 </a:t>
            </a:r>
            <a:r>
              <a:rPr lang="en-US" altLang="zh-CN" sz="2400" dirty="0" smtClean="0">
                <a:solidFill>
                  <a:srgbClr val="002060"/>
                </a:solidFill>
              </a:rPr>
              <a:t>list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002060"/>
                </a:solidFill>
              </a:rPr>
              <a:t>item2 </a:t>
            </a:r>
            <a:r>
              <a:rPr lang="zh-CN" altLang="en-US" sz="2400" dirty="0" smtClean="0"/>
              <a:t>赋给 </a:t>
            </a:r>
            <a:r>
              <a:rPr lang="en-US" altLang="zh-CN" sz="2400" dirty="0" smtClean="0"/>
              <a:t>variable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执行</a:t>
            </a:r>
            <a:r>
              <a:rPr lang="en-US" altLang="zh-CN" sz="2000" dirty="0" smtClean="0"/>
              <a:t>do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done</a:t>
            </a:r>
            <a:r>
              <a:rPr lang="zh-CN" altLang="en-US" sz="2000" dirty="0" smtClean="0"/>
              <a:t>之间的 </a:t>
            </a:r>
            <a:r>
              <a:rPr lang="en-US" altLang="zh-CN" sz="2000" dirty="0" smtClean="0">
                <a:solidFill>
                  <a:srgbClr val="002060"/>
                </a:solidFill>
              </a:rPr>
              <a:t>commands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如此循环，直到 </a:t>
            </a:r>
            <a:r>
              <a:rPr lang="en-US" altLang="zh-CN" sz="2000" dirty="0" smtClean="0">
                <a:solidFill>
                  <a:srgbClr val="002060"/>
                </a:solidFill>
              </a:rPr>
              <a:t>list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中的所有</a:t>
            </a:r>
            <a:r>
              <a:rPr lang="zh-CN" altLang="en-US" sz="2000" dirty="0" smtClean="0">
                <a:solidFill>
                  <a:srgbClr val="002060"/>
                </a:solidFill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</a:rPr>
              <a:t>item </a:t>
            </a:r>
            <a:r>
              <a:rPr lang="zh-CN" altLang="en-US" sz="2000" dirty="0" smtClean="0"/>
              <a:t>值都已经用完</a:t>
            </a:r>
            <a:endParaRPr lang="zh-CN" altLang="en-US" sz="2000" dirty="0"/>
          </a:p>
        </p:txBody>
      </p:sp>
      <p:sp>
        <p:nvSpPr>
          <p:cNvPr id="45" name="菱形 44"/>
          <p:cNvSpPr/>
          <p:nvPr/>
        </p:nvSpPr>
        <p:spPr>
          <a:xfrm>
            <a:off x="971550" y="4149725"/>
            <a:ext cx="2087563" cy="9350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9879" name="TextBox 45"/>
          <p:cNvSpPr txBox="1">
            <a:spLocks noChangeArrowheads="1"/>
          </p:cNvSpPr>
          <p:nvPr/>
        </p:nvSpPr>
        <p:spPr bwMode="auto">
          <a:xfrm>
            <a:off x="1476375" y="4292600"/>
            <a:ext cx="1150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列表中是否有元素</a:t>
            </a:r>
          </a:p>
        </p:txBody>
      </p:sp>
      <p:sp>
        <p:nvSpPr>
          <p:cNvPr id="47" name="菱形 46"/>
          <p:cNvSpPr/>
          <p:nvPr/>
        </p:nvSpPr>
        <p:spPr>
          <a:xfrm>
            <a:off x="4140200" y="4149725"/>
            <a:ext cx="2087563" cy="9350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81" name="TextBox 47"/>
          <p:cNvSpPr txBox="1">
            <a:spLocks noChangeArrowheads="1"/>
          </p:cNvSpPr>
          <p:nvPr/>
        </p:nvSpPr>
        <p:spPr bwMode="auto">
          <a:xfrm>
            <a:off x="4643438" y="4292600"/>
            <a:ext cx="1152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列表中是否有元素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924300" y="5445125"/>
            <a:ext cx="2663825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</a:t>
            </a:r>
            <a:r>
              <a:rPr lang="en-US" altLang="zh-CN" dirty="0" err="1">
                <a:solidFill>
                  <a:srgbClr val="002060"/>
                </a:solidFill>
              </a:rPr>
              <a:t>item_next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00113" y="3284538"/>
            <a:ext cx="2159000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variable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list(item1)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5463" y="4149725"/>
            <a:ext cx="936625" cy="9350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85" name="TextBox 53"/>
          <p:cNvSpPr txBox="1">
            <a:spLocks noChangeArrowheads="1"/>
          </p:cNvSpPr>
          <p:nvPr/>
        </p:nvSpPr>
        <p:spPr bwMode="auto">
          <a:xfrm>
            <a:off x="7019925" y="4149725"/>
            <a:ext cx="8651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done</a:t>
            </a:r>
            <a:r>
              <a:rPr lang="zh-CN" altLang="en-US" b="1">
                <a:ea typeface="楷体_GB2312" pitchFamily="49" charset="-122"/>
              </a:rPr>
              <a:t>结束循环</a:t>
            </a:r>
            <a:endParaRPr lang="zh-CN" altLang="en-US"/>
          </a:p>
        </p:txBody>
      </p:sp>
      <p:cxnSp>
        <p:nvCxnSpPr>
          <p:cNvPr id="56" name="直接箭头连接符 55"/>
          <p:cNvCxnSpPr>
            <a:stCxn id="45" idx="0"/>
            <a:endCxn id="51" idx="2"/>
          </p:cNvCxnSpPr>
          <p:nvPr/>
        </p:nvCxnSpPr>
        <p:spPr>
          <a:xfrm rot="16200000" flipV="1">
            <a:off x="1781175" y="3914776"/>
            <a:ext cx="433387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87" name="TextBox 60"/>
          <p:cNvSpPr txBox="1">
            <a:spLocks noChangeArrowheads="1"/>
          </p:cNvSpPr>
          <p:nvPr/>
        </p:nvSpPr>
        <p:spPr bwMode="auto">
          <a:xfrm>
            <a:off x="1476375" y="3789363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4679950" y="2420938"/>
            <a:ext cx="1587" cy="5329238"/>
          </a:xfrm>
          <a:prstGeom prst="bentConnector3">
            <a:avLst>
              <a:gd name="adj1" fmla="val 608047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89" name="TextBox 67"/>
          <p:cNvSpPr txBox="1">
            <a:spLocks noChangeArrowheads="1"/>
          </p:cNvSpPr>
          <p:nvPr/>
        </p:nvSpPr>
        <p:spPr bwMode="auto">
          <a:xfrm>
            <a:off x="1619250" y="52292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</a:p>
        </p:txBody>
      </p:sp>
      <p:cxnSp>
        <p:nvCxnSpPr>
          <p:cNvPr id="70" name="直接箭头连接符 69"/>
          <p:cNvCxnSpPr>
            <a:stCxn id="51" idx="3"/>
            <a:endCxn id="79" idx="1"/>
          </p:cNvCxnSpPr>
          <p:nvPr/>
        </p:nvCxnSpPr>
        <p:spPr>
          <a:xfrm>
            <a:off x="3059113" y="3500438"/>
            <a:ext cx="865187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45" idx="1"/>
          </p:cNvCxnSpPr>
          <p:nvPr/>
        </p:nvCxnSpPr>
        <p:spPr>
          <a:xfrm>
            <a:off x="360363" y="4581525"/>
            <a:ext cx="611187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088" y="4581525"/>
            <a:ext cx="576262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47" idx="0"/>
          </p:cNvCxnSpPr>
          <p:nvPr/>
        </p:nvCxnSpPr>
        <p:spPr>
          <a:xfrm rot="16200000" flipH="1">
            <a:off x="4954588" y="3919538"/>
            <a:ext cx="423862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4300" y="3284538"/>
            <a:ext cx="2519363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95" name="TextBox 80"/>
          <p:cNvSpPr txBox="1">
            <a:spLocks noChangeArrowheads="1"/>
          </p:cNvSpPr>
          <p:nvPr/>
        </p:nvSpPr>
        <p:spPr bwMode="auto">
          <a:xfrm>
            <a:off x="4356100" y="3357563"/>
            <a:ext cx="1728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</a:t>
            </a:r>
            <a:r>
              <a:rPr lang="en-US" altLang="zh-CN"/>
              <a:t> Commands</a:t>
            </a:r>
            <a:endParaRPr lang="zh-CN" altLang="en-US"/>
          </a:p>
        </p:txBody>
      </p:sp>
      <p:cxnSp>
        <p:nvCxnSpPr>
          <p:cNvPr id="87" name="直接箭头连接符 86"/>
          <p:cNvCxnSpPr>
            <a:stCxn id="47" idx="3"/>
            <a:endCxn id="53" idx="1"/>
          </p:cNvCxnSpPr>
          <p:nvPr/>
        </p:nvCxnSpPr>
        <p:spPr>
          <a:xfrm>
            <a:off x="6227763" y="461645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16200000" flipH="1">
            <a:off x="5076032" y="5228431"/>
            <a:ext cx="360362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49" idx="1"/>
          </p:cNvCxnSpPr>
          <p:nvPr/>
        </p:nvCxnSpPr>
        <p:spPr>
          <a:xfrm rot="10800000">
            <a:off x="3492500" y="3500438"/>
            <a:ext cx="431800" cy="21605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899" name="TextBox 92"/>
          <p:cNvSpPr txBox="1">
            <a:spLocks noChangeArrowheads="1"/>
          </p:cNvSpPr>
          <p:nvPr/>
        </p:nvSpPr>
        <p:spPr bwMode="auto">
          <a:xfrm>
            <a:off x="5364163" y="508476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79900" name="TextBox 93"/>
          <p:cNvSpPr txBox="1">
            <a:spLocks noChangeArrowheads="1"/>
          </p:cNvSpPr>
          <p:nvPr/>
        </p:nvSpPr>
        <p:spPr bwMode="auto">
          <a:xfrm>
            <a:off x="6300788" y="4221163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79901" name="TextBox 97"/>
          <p:cNvSpPr txBox="1">
            <a:spLocks noChangeArrowheads="1"/>
          </p:cNvSpPr>
          <p:nvPr/>
        </p:nvSpPr>
        <p:spPr bwMode="auto">
          <a:xfrm>
            <a:off x="395288" y="4149725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for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foreach</a:t>
            </a:r>
            <a:r>
              <a:rPr lang="zh-CN" altLang="en-US" smtClean="0"/>
              <a:t>型）举例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1700808"/>
            <a:ext cx="792125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for1--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constant_as_list.sh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使用字面字符串列表作为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centos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ubuntu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gentoo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opensuse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若列表项中包含空格必需使用引号括起来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Linux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FreeBSD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Mac OS 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"$x"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ls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df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du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"==$x==" ;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x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7"/>
          <a:stretch/>
        </p:blipFill>
        <p:spPr bwMode="auto">
          <a:xfrm>
            <a:off x="135550" y="908720"/>
            <a:ext cx="858826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392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foreach</a:t>
            </a:r>
            <a:r>
              <a:rPr lang="zh-CN" altLang="en-US" smtClean="0"/>
              <a:t>型）举例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1556792"/>
            <a:ext cx="853281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for2--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variable_as_list.sh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使用变量作为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=1; weekdays="Mon Tue Wed Thu Fri"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day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weekdays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Linux ‘Gnu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Hurd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’ FreeBSD ‘Mac OS X’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zh-CN" altLang="en-US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OSList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Others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"$x"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6552728" cy="558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5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Shell</a:t>
            </a:r>
            <a:r>
              <a:rPr lang="zh-CN" altLang="en-US" smtClean="0"/>
              <a:t>脚本举例（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50825" y="1590675"/>
            <a:ext cx="8686800" cy="3952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</a:rPr>
              <a:t>#!/bin/bash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This is the first Bash shell program 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</a:t>
            </a:r>
            <a:r>
              <a:rPr lang="en-US" altLang="zh-CN" sz="2400" b="1" dirty="0" err="1">
                <a:solidFill>
                  <a:schemeClr val="hlink"/>
                </a:solidFill>
                <a:latin typeface="Courier New" pitchFamily="49" charset="0"/>
              </a:rPr>
              <a:t>Scriptname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: </a:t>
            </a:r>
            <a:r>
              <a:rPr lang="en-US" altLang="zh-CN" sz="2400" b="1" dirty="0">
                <a:latin typeface="Courier New" pitchFamily="49" charset="0"/>
              </a:rPr>
              <a:t>greetings.sh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“Hello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$LOGNAME,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“  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（</a:t>
            </a:r>
            <a:r>
              <a:rPr lang="en-US" altLang="zh-CN" sz="2400" b="1" dirty="0" smtClean="0">
                <a:solidFill>
                  <a:srgbClr val="0000CC"/>
                </a:solidFill>
                <a:latin typeface="Courier New" pitchFamily="49" charset="0"/>
              </a:rPr>
              <a:t>-e </a:t>
            </a:r>
            <a:r>
              <a:rPr lang="zh-CN" altLang="en-US" sz="2400" b="1" dirty="0" smtClean="0">
                <a:solidFill>
                  <a:srgbClr val="0000CC"/>
                </a:solidFill>
                <a:latin typeface="Courier New" pitchFamily="49" charset="0"/>
              </a:rPr>
              <a:t>解释转义字符）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   "it's nice talking to you."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-n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"Your present working directory is: 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006600"/>
                </a:solidFill>
                <a:latin typeface="Courier New" pitchFamily="49" charset="0"/>
              </a:rPr>
              <a:t>pwd</a:t>
            </a: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 New" pitchFamily="49" charset="0"/>
              </a:rPr>
              <a:t># Show the name of present directory</a:t>
            </a:r>
            <a:endParaRPr lang="en-US" altLang="zh-CN" sz="24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endParaRPr lang="en-US" altLang="zh-CN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-e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 "The time is `date +%T`!.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</a:rPr>
              <a:t>\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</a:rPr>
              <a:t>Bye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</a:rPr>
              <a:t>"</a:t>
            </a:r>
          </a:p>
          <a:p>
            <a:pPr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4019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foreach</a:t>
            </a:r>
            <a:r>
              <a:rPr lang="zh-CN" altLang="en-US" smtClean="0"/>
              <a:t>型）举例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539750" y="1125538"/>
            <a:ext cx="7993063" cy="4400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for3--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pp_as_list.sh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使用位置参数变量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$@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 $@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可以省略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day 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echo -n "Positional parameter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++)): $day 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case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$day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[Mm]on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Ww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ed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Tt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hu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[Ff]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ri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echo " (weekday)"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[Ss]at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[Ss]un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  echo " (WEEKEND)"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echo " (Invalid weekday)"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;;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esac</a:t>
            </a:r>
            <a:endParaRPr lang="en-US" altLang="zh-CN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650" y="5661025"/>
            <a:ext cx="7777163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$ ./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for3--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pp_as_list.sh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Mon Tue wed Thu Fri sat Sun </a:t>
            </a:r>
            <a:r>
              <a:rPr lang="en-US" altLang="zh-CN" b="1" dirty="0" err="1">
                <a:solidFill>
                  <a:schemeClr val="tx1"/>
                </a:solidFill>
                <a:latin typeface="Courier New" pitchFamily="49" charset="0"/>
              </a:rPr>
              <a:t>lundi</a:t>
            </a:r>
            <a:r>
              <a:rPr lang="en-US" altLang="zh-CN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" y="404665"/>
            <a:ext cx="931720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966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431725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8397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Garamond" pitchFamily="18" charset="0"/>
              </a:rPr>
              <a:t> </a:t>
            </a:r>
            <a:endParaRPr lang="en-US" altLang="zh-CN" dirty="0" smtClean="0">
              <a:latin typeface="Garamond" pitchFamily="18" charset="0"/>
            </a:endParaRPr>
          </a:p>
          <a:p>
            <a:pPr eaLnBrk="1" hangingPunct="1"/>
            <a:r>
              <a:rPr lang="en-US" altLang="zh-CN" dirty="0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8207375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for4--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filenames_as_list.sh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+mn-ea"/>
              </a:rPr>
              <a:t>使用文件名或目录名列表作为 </a:t>
            </a:r>
            <a:r>
              <a:rPr lang="en-US" altLang="zh-CN" sz="16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16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将当前目录下的所有的大写文件名改为小写文件名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使用命令替换生成小写的文件名，赋予新的变量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fn</a:t>
            </a:r>
            <a:endParaRPr lang="en-US" altLang="zh-CN" sz="16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zh-CN" altLang="en-US" sz="1600" dirty="0"/>
              <a:t> 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zh-CN" altLang="en-US" sz="16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#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用来从标准输入中通过替换或删除操作进行字符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</a:p>
          <a:p>
            <a:pPr>
              <a:defRPr/>
            </a:pP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Courier New" pitchFamily="49" charset="0"/>
              </a:rPr>
              <a:t>fn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=$(echo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A-Z a-z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)  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若新生成的小写文件名与原文件名不同，改为小写的文件名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!= $fn ]]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then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上面的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if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语句与下面的命令聚合均等效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!= $fn ]] &amp;&amp;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[[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== $fn ]] ||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$fn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in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/etc/[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abcd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]*.conf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$fn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fn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/etc/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cron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.{*</a:t>
            </a:r>
            <a:r>
              <a:rPr lang="en-US" altLang="zh-CN" sz="1600" b="1" dirty="0" err="1">
                <a:solidFill>
                  <a:schemeClr val="tx1"/>
                </a:solidFill>
                <a:latin typeface="Courier New" pitchFamily="49" charset="0"/>
              </a:rPr>
              <a:t>ly,d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}/*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$fn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; done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*.zip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j="${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i%.zip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}";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mkdir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"$j" &amp;&amp; unzip -d "$j" 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982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35661" cy="499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342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46180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for5-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-range-of-numbers_as_list.sh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mynet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="192.168.0"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254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IPAdress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$num: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mynet.$num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使用包含步长（</a:t>
            </a:r>
            <a:r>
              <a:rPr lang="en-US" altLang="zh-CN" sz="2000" b="1" dirty="0"/>
              <a:t>increment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）的数值范围作为 </a:t>
            </a:r>
            <a:r>
              <a:rPr lang="en-US" altLang="zh-CN" sz="2000" b="1" dirty="0" err="1">
                <a:solidFill>
                  <a:srgbClr val="002060"/>
                </a:solidFill>
                <a:latin typeface="+mn-ea"/>
              </a:rPr>
              <a:t>WordList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num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10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..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"Number: $num"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513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6368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667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3170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addusers_foreach.sh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{1..50}  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ourier New" pitchFamily="49" charset="0"/>
              </a:rPr>
              <a:t>或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$(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seq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 50)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-d 0  user${x}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508518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/>
              <a:t>Passwd</a:t>
            </a:r>
            <a:r>
              <a:rPr lang="en-US" altLang="zh-CN" sz="2000" dirty="0" smtClean="0"/>
              <a:t> –</a:t>
            </a:r>
            <a:r>
              <a:rPr lang="en-US" altLang="zh-CN" sz="2000" dirty="0" err="1" smtClean="0"/>
              <a:t>stdin</a:t>
            </a:r>
            <a:r>
              <a:rPr lang="en-US" altLang="zh-CN" sz="2000" dirty="0" smtClean="0"/>
              <a:t>  	</a:t>
            </a:r>
            <a:r>
              <a:rPr lang="zh-CN" altLang="en-US" sz="2000" dirty="0" smtClean="0"/>
              <a:t>批量修改用户密码，从标准输入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Chage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–d 	</a:t>
            </a:r>
            <a:r>
              <a:rPr lang="zh-CN" altLang="en-US" sz="2000" dirty="0" smtClean="0"/>
              <a:t>改变</a:t>
            </a:r>
            <a:r>
              <a:rPr lang="zh-CN" altLang="en-US" sz="2000" dirty="0"/>
              <a:t>用户密码有效期的信息</a:t>
            </a:r>
          </a:p>
        </p:txBody>
      </p:sp>
    </p:spTree>
    <p:extLst>
      <p:ext uri="{BB962C8B-B14F-4D97-AF65-F5344CB8AC3E}">
        <p14:creationId xmlns:p14="http://schemas.microsoft.com/office/powerpoint/2010/main" val="28474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break </a:t>
            </a:r>
            <a:r>
              <a:rPr lang="zh-CN" altLang="en-US" smtClean="0"/>
              <a:t>和 </a:t>
            </a:r>
            <a:r>
              <a:rPr lang="en-US" altLang="zh-CN" smtClean="0"/>
              <a:t>continue</a:t>
            </a:r>
            <a:endParaRPr lang="zh-CN" altLang="en-US" smtClean="0"/>
          </a:p>
        </p:txBody>
      </p:sp>
      <p:sp>
        <p:nvSpPr>
          <p:cNvPr id="90117" name="Text Box 2"/>
          <p:cNvSpPr txBox="1">
            <a:spLocks noChangeArrowheads="1"/>
          </p:cNvSpPr>
          <p:nvPr/>
        </p:nvSpPr>
        <p:spPr bwMode="auto">
          <a:xfrm>
            <a:off x="539750" y="2060575"/>
            <a:ext cx="79200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用于强行退出当前循环。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 如果是嵌套循环，则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break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命令后面可以跟一数字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，表示退出第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重循环（最里面的为第一重循环）。</a:t>
            </a:r>
          </a:p>
        </p:txBody>
      </p:sp>
      <p:sp>
        <p:nvSpPr>
          <p:cNvPr id="90118" name="Text Box 3"/>
          <p:cNvSpPr txBox="1">
            <a:spLocks noChangeArrowheads="1"/>
          </p:cNvSpPr>
          <p:nvPr/>
        </p:nvSpPr>
        <p:spPr bwMode="auto">
          <a:xfrm>
            <a:off x="539750" y="4437063"/>
            <a:ext cx="80645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用于忽略本次循环的剩余部分，回到循环的顶部，继续下一次循环。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 如果是嵌套循环，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continue</a:t>
            </a:r>
            <a:r>
              <a:rPr kumimoji="1" lang="en-US" altLang="zh-CN" sz="2400" b="1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命令后面也可跟一数字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，表示回到第 </a:t>
            </a:r>
            <a:r>
              <a:rPr kumimoji="1" lang="en-US" altLang="zh-CN" sz="2400" b="1">
                <a:solidFill>
                  <a:srgbClr val="0000CC"/>
                </a:solidFill>
                <a:latin typeface="Courier New" pitchFamily="49" charset="0"/>
                <a:ea typeface="黑体" pitchFamily="49" charset="-122"/>
              </a:rPr>
              <a:t>n</a:t>
            </a:r>
            <a:r>
              <a:rPr kumimoji="1" lang="en-US" altLang="zh-CN" sz="24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重循环的顶部。</a:t>
            </a:r>
          </a:p>
        </p:txBody>
      </p:sp>
      <p:sp>
        <p:nvSpPr>
          <p:cNvPr id="90119" name="Rectangle 4"/>
          <p:cNvSpPr>
            <a:spLocks noChangeArrowheads="1"/>
          </p:cNvSpPr>
          <p:nvPr/>
        </p:nvSpPr>
        <p:spPr bwMode="auto">
          <a:xfrm>
            <a:off x="773113" y="1268413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break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90120" name="Rectangle 5"/>
          <p:cNvSpPr>
            <a:spLocks noChangeArrowheads="1"/>
          </p:cNvSpPr>
          <p:nvPr/>
        </p:nvSpPr>
        <p:spPr bwMode="auto">
          <a:xfrm>
            <a:off x="773113" y="364490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990000"/>
                </a:solidFill>
                <a:latin typeface="Courier New" pitchFamily="49" charset="0"/>
              </a:rPr>
              <a:t>continue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[</a:t>
            </a:r>
            <a:r>
              <a:rPr kumimoji="1" lang="en-US" altLang="zh-CN" sz="2800" b="1">
                <a:solidFill>
                  <a:srgbClr val="0000CC"/>
                </a:solidFill>
                <a:latin typeface="Courier New" pitchFamily="49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Courier New" pitchFamily="49" charset="0"/>
              </a:rPr>
              <a:t>]</a:t>
            </a:r>
            <a:endParaRPr kumimoji="1" lang="en-US" altLang="zh-CN" sz="28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750" y="1627188"/>
            <a:ext cx="7993063" cy="3170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for-loop_and_break.sh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day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Mon Tue Wed Thu Fri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echo "Weekday $((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if [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3 ]; then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break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149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1806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2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" y="476250"/>
            <a:ext cx="9167813" cy="347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8772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for</a:t>
            </a:r>
            <a:r>
              <a:rPr lang="zh-CN" altLang="en-US" dirty="0" smtClean="0"/>
              <a:t>循环（</a:t>
            </a:r>
            <a:r>
              <a:rPr lang="en-US" altLang="zh-CN" dirty="0" err="1" smtClean="0"/>
              <a:t>foreach</a:t>
            </a:r>
            <a:r>
              <a:rPr lang="zh-CN" altLang="en-US" dirty="0" smtClean="0"/>
              <a:t>型）举例</a:t>
            </a:r>
            <a:r>
              <a:rPr lang="en-US" altLang="zh-CN" dirty="0" smtClean="0"/>
              <a:t>7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8313" y="1084263"/>
            <a:ext cx="7991475" cy="32932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for-loop_and_continue.sh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day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>
                <a:solidFill>
                  <a:schemeClr val="tx1"/>
                </a:solidFill>
                <a:latin typeface="Courier New" pitchFamily="49" charset="0"/>
              </a:rPr>
              <a:t>Mon Tue Wed Thu Fri Sat Sun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echo -n "Day $((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++)) : $day"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if [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7 -o 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eq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8 ]; then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 echo " (WEEKEND)"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continue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fi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echo " (weekday)"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03112"/>
            <a:ext cx="4536504" cy="212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循环（</a:t>
            </a:r>
            <a:r>
              <a:rPr lang="en-US" altLang="zh-CN" dirty="0" err="1"/>
              <a:t>foreach</a:t>
            </a:r>
            <a:r>
              <a:rPr lang="zh-CN" altLang="en-US" dirty="0"/>
              <a:t>型）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259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</a:t>
            </a:r>
            <a:r>
              <a:rPr lang="en-US" altLang="zh-CN" sz="1600" b="1" dirty="0" smtClean="0">
                <a:solidFill>
                  <a:srgbClr val="002060"/>
                </a:solidFill>
                <a:latin typeface="Courier New" pitchFamily="49" charset="0"/>
              </a:rPr>
              <a:t>for8.sh</a:t>
            </a: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Courier New" pitchFamily="49" charset="0"/>
              </a:rPr>
              <a:t>mydir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 in </a:t>
            </a:r>
            <a:r>
              <a:rPr lang="en-US" altLang="zh-CN" sz="1600" b="1" dirty="0" smtClean="0">
                <a:solidFill>
                  <a:schemeClr val="tx1"/>
                </a:solidFill>
                <a:latin typeface="Courier New" pitchFamily="49" charset="0"/>
              </a:rPr>
              <a:t>A B C E H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 marL="457200" lvl="1" indent="0">
              <a:buNone/>
              <a:defRPr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Courier New" pitchFamily="49" charset="0"/>
              </a:rPr>
              <a:t>mkdir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itchFamily="49" charset="0"/>
              </a:rPr>
              <a:t> $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itchFamily="49" charset="0"/>
              </a:rPr>
              <a:t>mydir</a:t>
            </a:r>
            <a:endParaRPr lang="en-US" altLang="zh-CN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Courier New" pitchFamily="49" charset="0"/>
              </a:rPr>
              <a:t>chmod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itchFamily="49" charset="0"/>
              </a:rPr>
              <a:t> 755 $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itchFamily="49" charset="0"/>
              </a:rPr>
              <a:t>mydir</a:t>
            </a:r>
            <a:endParaRPr lang="en-US" altLang="zh-CN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278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898"/>
            <a:ext cx="8136904" cy="577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267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C</a:t>
            </a:r>
            <a:r>
              <a:rPr lang="zh-CN" altLang="en-US" smtClean="0"/>
              <a:t>语言型）语法</a:t>
            </a:r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语法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r>
              <a:rPr lang="zh-CN" altLang="en-US" sz="2800" smtClean="0"/>
              <a:t>说明</a:t>
            </a:r>
            <a:endParaRPr lang="en-US" altLang="zh-CN" sz="2800" smtClean="0"/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smtClean="0">
                <a:ea typeface="黑体" pitchFamily="49" charset="-122"/>
              </a:rPr>
              <a:t>通常 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zh-CN" altLang="en-US" sz="2000" b="1" smtClean="0">
                <a:latin typeface="Courier New" pitchFamily="49" charset="0"/>
                <a:ea typeface="楷体_GB2312" pitchFamily="49" charset="-122"/>
              </a:rPr>
              <a:t>和</a:t>
            </a:r>
            <a:r>
              <a:rPr lang="en-US" altLang="zh-CN" sz="2000" smtClean="0">
                <a:ea typeface="黑体" pitchFamily="49" charset="-122"/>
              </a:rPr>
              <a:t> 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zh-CN" altLang="en-US" sz="2000" smtClean="0">
                <a:ea typeface="黑体" pitchFamily="49" charset="-122"/>
              </a:rPr>
              <a:t>是</a:t>
            </a:r>
            <a:r>
              <a:rPr lang="zh-CN" altLang="en-US" sz="2000" smtClean="0">
                <a:solidFill>
                  <a:srgbClr val="0000CC"/>
                </a:solidFill>
                <a:ea typeface="黑体" pitchFamily="49" charset="-122"/>
              </a:rPr>
              <a:t>算数表达式；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 expr2</a:t>
            </a:r>
            <a:r>
              <a:rPr lang="zh-CN" altLang="en-US" sz="2000" smtClean="0">
                <a:ea typeface="黑体" pitchFamily="49" charset="-122"/>
              </a:rPr>
              <a:t>是</a:t>
            </a:r>
            <a:r>
              <a:rPr lang="zh-CN" altLang="en-US" sz="2000" smtClean="0">
                <a:solidFill>
                  <a:srgbClr val="0000CC"/>
                </a:solidFill>
                <a:ea typeface="黑体" pitchFamily="49" charset="-122"/>
              </a:rPr>
              <a:t>逻辑表达式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smtClean="0">
                <a:ea typeface="黑体" pitchFamily="49" charset="-122"/>
              </a:rPr>
              <a:t> 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000" smtClean="0">
                <a:ea typeface="黑体" pitchFamily="49" charset="-122"/>
              </a:rPr>
              <a:t> </a:t>
            </a:r>
            <a:r>
              <a:rPr lang="zh-CN" altLang="en-US" sz="2000" smtClean="0">
                <a:ea typeface="黑体" pitchFamily="49" charset="-122"/>
              </a:rPr>
              <a:t>仅在循环开始之初执行一次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en-US" altLang="zh-CN" sz="2000" smtClean="0">
                <a:ea typeface="黑体" pitchFamily="49" charset="-122"/>
              </a:rPr>
              <a:t> 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000" smtClean="0">
                <a:ea typeface="黑体" pitchFamily="49" charset="-122"/>
              </a:rPr>
              <a:t> </a:t>
            </a:r>
            <a:r>
              <a:rPr lang="zh-CN" altLang="en-US" sz="2000" smtClean="0">
                <a:ea typeface="黑体" pitchFamily="49" charset="-122"/>
              </a:rPr>
              <a:t>在每次执行循环体之前执行一次</a:t>
            </a:r>
            <a:endParaRPr lang="en-US" altLang="zh-CN" sz="2000" smtClean="0">
              <a:ea typeface="黑体" pitchFamily="49" charset="-122"/>
            </a:endParaRP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</a:pPr>
            <a:r>
              <a:rPr lang="zh-CN" altLang="en-US" sz="2000" smtClean="0">
                <a:ea typeface="黑体" pitchFamily="49" charset="-122"/>
              </a:rPr>
              <a:t> </a:t>
            </a:r>
            <a:r>
              <a:rPr lang="en-US" altLang="zh-CN" sz="2000" b="1" smtClean="0">
                <a:latin typeface="Courier New" pitchFamily="49" charset="0"/>
                <a:ea typeface="楷体_GB2312" pitchFamily="49" charset="-122"/>
              </a:rPr>
              <a:t>expr3 </a:t>
            </a:r>
            <a:r>
              <a:rPr lang="zh-CN" altLang="en-US" sz="2000" b="1" smtClean="0">
                <a:latin typeface="Courier New" pitchFamily="49" charset="0"/>
                <a:ea typeface="楷体_GB2312" pitchFamily="49" charset="-122"/>
              </a:rPr>
              <a:t>在</a:t>
            </a:r>
            <a:r>
              <a:rPr lang="zh-CN" altLang="en-US" sz="2000" smtClean="0">
                <a:ea typeface="黑体" pitchFamily="49" charset="-122"/>
              </a:rPr>
              <a:t>每次执行循环体之后执行一次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539750" y="1855788"/>
            <a:ext cx="8135938" cy="171767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((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expr1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;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expr3</a:t>
            </a: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))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expr1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expr2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的值为真时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进入循环，否则退出</a:t>
            </a:r>
            <a:r>
              <a:rPr kumimoji="1"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for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</a:t>
            </a:r>
            <a:endParaRPr lang="zh-CN" altLang="en-US" sz="2400" b="1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执行循环体，之后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Courier New" pitchFamily="49" charset="0"/>
                <a:ea typeface="楷体_GB2312" pitchFamily="49" charset="-122"/>
              </a:rPr>
              <a:t>expr3</a:t>
            </a:r>
            <a:endParaRPr lang="en-US" altLang="zh-CN" sz="2400" b="1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lang="en-US" altLang="zh-CN" sz="2400" b="1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2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C</a:t>
            </a:r>
            <a:r>
              <a:rPr lang="zh-CN" altLang="en-US" smtClean="0"/>
              <a:t>语言型）流程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24479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首先执行 </a:t>
            </a:r>
            <a:r>
              <a:rPr lang="en-US" altLang="zh-CN" sz="2800" dirty="0" smtClean="0"/>
              <a:t>expr1</a:t>
            </a:r>
          </a:p>
          <a:p>
            <a:pPr eaLnBrk="1" hangingPunct="1">
              <a:defRPr/>
            </a:pPr>
            <a:r>
              <a:rPr lang="zh-CN" altLang="en-US" sz="2800" dirty="0" smtClean="0"/>
              <a:t>执行 </a:t>
            </a:r>
            <a:r>
              <a:rPr lang="en-US" altLang="zh-CN" sz="2800" dirty="0" smtClean="0"/>
              <a:t>expr2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其值为假时，终止循环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其值为真时，执行</a:t>
            </a:r>
            <a:r>
              <a:rPr lang="en-US" altLang="zh-CN" sz="2400" dirty="0" smtClean="0"/>
              <a:t>do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done</a:t>
            </a:r>
            <a:r>
              <a:rPr lang="zh-CN" altLang="en-US" sz="2400" dirty="0" smtClean="0"/>
              <a:t>之间的 </a:t>
            </a:r>
            <a:r>
              <a:rPr lang="en-US" altLang="zh-CN" sz="2400" dirty="0" smtClean="0">
                <a:solidFill>
                  <a:srgbClr val="002060"/>
                </a:solidFill>
              </a:rPr>
              <a:t>commands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expr3</a:t>
            </a:r>
            <a:r>
              <a:rPr lang="zh-CN" altLang="en-US" sz="2400" dirty="0" smtClean="0"/>
              <a:t>，进入下一次循环</a:t>
            </a:r>
            <a:endParaRPr lang="zh-CN" altLang="en-US" sz="2400" dirty="0"/>
          </a:p>
        </p:txBody>
      </p:sp>
      <p:sp>
        <p:nvSpPr>
          <p:cNvPr id="9421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45" name="菱形 44"/>
          <p:cNvSpPr/>
          <p:nvPr/>
        </p:nvSpPr>
        <p:spPr>
          <a:xfrm>
            <a:off x="2627313" y="4716463"/>
            <a:ext cx="1873250" cy="9350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4216" name="TextBox 45"/>
          <p:cNvSpPr txBox="1">
            <a:spLocks noChangeArrowheads="1"/>
          </p:cNvSpPr>
          <p:nvPr/>
        </p:nvSpPr>
        <p:spPr bwMode="auto">
          <a:xfrm>
            <a:off x="3059113" y="4859338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expr2 </a:t>
            </a:r>
            <a:r>
              <a:rPr lang="zh-CN" altLang="en-US"/>
              <a:t>的值为真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932363" y="4076700"/>
            <a:ext cx="1655762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   </a:t>
            </a:r>
            <a:r>
              <a:rPr lang="zh-CN" altLang="en-US" dirty="0"/>
              <a:t>执行 </a:t>
            </a:r>
            <a:r>
              <a:rPr lang="en-US" altLang="zh-CN" dirty="0"/>
              <a:t>expr3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71550" y="4932363"/>
            <a:ext cx="1439863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执行 </a:t>
            </a:r>
            <a:r>
              <a:rPr lang="en-US" altLang="zh-CN" dirty="0"/>
              <a:t>expr1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875463" y="4716463"/>
            <a:ext cx="936625" cy="9350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4220" name="TextBox 53"/>
          <p:cNvSpPr txBox="1">
            <a:spLocks noChangeArrowheads="1"/>
          </p:cNvSpPr>
          <p:nvPr/>
        </p:nvSpPr>
        <p:spPr bwMode="auto">
          <a:xfrm>
            <a:off x="7019925" y="4716463"/>
            <a:ext cx="865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done</a:t>
            </a:r>
            <a:r>
              <a:rPr lang="zh-CN" altLang="en-US" b="1">
                <a:ea typeface="楷体_GB2312" pitchFamily="49" charset="-122"/>
              </a:rPr>
              <a:t>结束循环</a:t>
            </a:r>
            <a:endParaRPr lang="zh-CN" altLang="en-US"/>
          </a:p>
        </p:txBody>
      </p:sp>
      <p:sp>
        <p:nvSpPr>
          <p:cNvPr id="94221" name="TextBox 60"/>
          <p:cNvSpPr txBox="1">
            <a:spLocks noChangeArrowheads="1"/>
          </p:cNvSpPr>
          <p:nvPr/>
        </p:nvSpPr>
        <p:spPr bwMode="auto">
          <a:xfrm>
            <a:off x="4500563" y="4797425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66" name="肘形连接符 65"/>
          <p:cNvCxnSpPr>
            <a:stCxn id="45" idx="2"/>
            <a:endCxn id="53" idx="2"/>
          </p:cNvCxnSpPr>
          <p:nvPr/>
        </p:nvCxnSpPr>
        <p:spPr>
          <a:xfrm rot="16200000" flipH="1">
            <a:off x="5453857" y="3761581"/>
            <a:ext cx="1588" cy="3781425"/>
          </a:xfrm>
          <a:prstGeom prst="bentConnector3">
            <a:avLst>
              <a:gd name="adj1" fmla="val 2298980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223" name="TextBox 67"/>
          <p:cNvSpPr txBox="1">
            <a:spLocks noChangeArrowheads="1"/>
          </p:cNvSpPr>
          <p:nvPr/>
        </p:nvSpPr>
        <p:spPr bwMode="auto">
          <a:xfrm>
            <a:off x="3132138" y="5724525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5288" y="5148263"/>
            <a:ext cx="611187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3" idx="3"/>
          </p:cNvCxnSpPr>
          <p:nvPr/>
        </p:nvCxnSpPr>
        <p:spPr>
          <a:xfrm flipV="1">
            <a:off x="7812088" y="5148263"/>
            <a:ext cx="576262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932363" y="4941888"/>
            <a:ext cx="1727200" cy="503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do</a:t>
            </a:r>
            <a:r>
              <a:rPr lang="en-US" altLang="zh-CN" dirty="0"/>
              <a:t> Commands</a:t>
            </a:r>
            <a:endParaRPr lang="zh-CN" altLang="en-US" dirty="0"/>
          </a:p>
        </p:txBody>
      </p:sp>
      <p:sp>
        <p:nvSpPr>
          <p:cNvPr id="94227" name="TextBox 97"/>
          <p:cNvSpPr txBox="1">
            <a:spLocks noChangeArrowheads="1"/>
          </p:cNvSpPr>
          <p:nvPr/>
        </p:nvSpPr>
        <p:spPr bwMode="auto">
          <a:xfrm>
            <a:off x="395288" y="471646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for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411413" y="5148263"/>
            <a:ext cx="2889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5" idx="3"/>
            <a:endCxn id="79" idx="1"/>
          </p:cNvCxnSpPr>
          <p:nvPr/>
        </p:nvCxnSpPr>
        <p:spPr>
          <a:xfrm>
            <a:off x="4500563" y="5183188"/>
            <a:ext cx="4318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9" idx="0"/>
            <a:endCxn id="49" idx="2"/>
          </p:cNvCxnSpPr>
          <p:nvPr/>
        </p:nvCxnSpPr>
        <p:spPr>
          <a:xfrm rot="16200000" flipV="1">
            <a:off x="5561013" y="4706937"/>
            <a:ext cx="43338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9" idx="1"/>
            <a:endCxn id="45" idx="0"/>
          </p:cNvCxnSpPr>
          <p:nvPr/>
        </p:nvCxnSpPr>
        <p:spPr>
          <a:xfrm rot="10800000" flipV="1">
            <a:off x="3563938" y="4292600"/>
            <a:ext cx="1368425" cy="4238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C</a:t>
            </a:r>
            <a:r>
              <a:rPr lang="zh-CN" altLang="en-US" smtClean="0"/>
              <a:t>语言型）举例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952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1268413"/>
            <a:ext cx="7993063" cy="4094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style.sh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((i=0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i&lt;10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i++))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pl-PL" altLang="zh-CN" sz="2000" b="1" dirty="0">
                <a:solidFill>
                  <a:srgbClr val="002060"/>
                </a:solidFill>
                <a:latin typeface="Courier New" pitchFamily="49" charset="0"/>
              </a:rPr>
              <a:t>echo $i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&lt;= 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 ))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"Random 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$RANDOM"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 </a:t>
            </a:r>
          </a:p>
          <a:p>
            <a:pPr>
              <a:defRPr/>
            </a:pP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=1, j=10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&lt;= 5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++, j=j+5))</a:t>
            </a:r>
            <a:r>
              <a:rPr lang="pl-PL" altLang="zh-CN" sz="2000" b="1" dirty="0">
                <a:solidFill>
                  <a:srgbClr val="FF0000"/>
                </a:solidFill>
                <a:latin typeface="Courier New" pitchFamily="49" charset="0"/>
              </a:rPr>
              <a:t> ; do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"Number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: $j"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6375" y="5589588"/>
            <a:ext cx="5759450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语言风格的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for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语句通常用于实现计数型循环</a:t>
            </a:r>
          </a:p>
        </p:txBody>
      </p:sp>
    </p:spTree>
    <p:extLst>
      <p:ext uri="{BB962C8B-B14F-4D97-AF65-F5344CB8AC3E}">
        <p14:creationId xmlns:p14="http://schemas.microsoft.com/office/powerpoint/2010/main" val="33728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8640"/>
            <a:ext cx="4896544" cy="627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74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C</a:t>
            </a:r>
            <a:r>
              <a:rPr lang="zh-CN" altLang="en-US" smtClean="0"/>
              <a:t>语言型）举例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9626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7993063" cy="47089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for--C-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style_sum.sh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s=0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let s=$s+$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i=1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i&lt;=100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i++))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))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; done</a:t>
            </a: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echo sum\(1..100\)=$s</a:t>
            </a:r>
          </a:p>
          <a:p>
            <a:pPr>
              <a:defRPr/>
            </a:pP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((s=0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i=1;i&lt;=100;s+=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</a:rPr>
              <a:t>,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++))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:  # </a:t>
            </a:r>
            <a:r>
              <a:rPr lang="zh-CN" altLang="en-US" sz="2000" b="1" dirty="0">
                <a:solidFill>
                  <a:srgbClr val="002060"/>
                </a:solidFill>
                <a:latin typeface="Courier New" pitchFamily="49" charset="0"/>
              </a:rPr>
              <a:t>空语句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altLang="zh-CN" sz="2000" b="1" dirty="0" smtClean="0">
                <a:solidFill>
                  <a:srgbClr val="002060"/>
                </a:solidFill>
                <a:latin typeface="Courier New" pitchFamily="49" charset="0"/>
              </a:rPr>
              <a:t>echo </a:t>
            </a: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sum\(1..100\)=$s</a:t>
            </a:r>
          </a:p>
        </p:txBody>
      </p:sp>
    </p:spTree>
    <p:extLst>
      <p:ext uri="{BB962C8B-B14F-4D97-AF65-F5344CB8AC3E}">
        <p14:creationId xmlns:p14="http://schemas.microsoft.com/office/powerpoint/2010/main" val="23569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69684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653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CN" smtClean="0"/>
              <a:t>for</a:t>
            </a:r>
            <a:r>
              <a:rPr lang="zh-CN" altLang="en-US" smtClean="0"/>
              <a:t>循环（</a:t>
            </a:r>
            <a:r>
              <a:rPr lang="en-US" altLang="zh-CN" smtClean="0"/>
              <a:t>C</a:t>
            </a:r>
            <a:r>
              <a:rPr lang="zh-CN" altLang="en-US" smtClean="0"/>
              <a:t>语言型）举例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9728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2195513" y="6237288"/>
            <a:ext cx="54006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latin typeface="Garamond" pitchFamily="18" charset="0"/>
              </a:rPr>
              <a:t> </a:t>
            </a:r>
            <a:endParaRPr lang="en-US" altLang="zh-CN" smtClean="0">
              <a:latin typeface="Garamond" pitchFamily="18" charset="0"/>
            </a:endParaRPr>
          </a:p>
          <a:p>
            <a:pPr eaLnBrk="1" hangingPunct="1"/>
            <a:r>
              <a:rPr lang="en-US" altLang="zh-CN" smtClean="0">
                <a:latin typeface="Garamond" pitchFamily="18" charset="0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331913"/>
            <a:ext cx="7993063" cy="440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addusers_for_C-style.sh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# 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成批添加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50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个用户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(( n=1; n&lt;=50; n++ ))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if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((n&lt;10))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then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="st0${n}" 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else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="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${n}"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fi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-d 0 $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st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45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7598</Words>
  <Application>Microsoft Office PowerPoint</Application>
  <PresentationFormat>全屏显示(4:3)</PresentationFormat>
  <Paragraphs>1287</Paragraphs>
  <Slides>128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29" baseType="lpstr">
      <vt:lpstr>默认设计模板</vt:lpstr>
      <vt:lpstr>  第四章    shell 脚本编程   </vt:lpstr>
      <vt:lpstr>本章内容要点</vt:lpstr>
      <vt:lpstr>Shell脚本和Shell编程</vt:lpstr>
      <vt:lpstr>Shell脚本的成分</vt:lpstr>
      <vt:lpstr>Shell 脚本的建立与执行</vt:lpstr>
      <vt:lpstr>PowerPoint 演示文稿</vt:lpstr>
      <vt:lpstr>Shell 脚本的编码规范</vt:lpstr>
      <vt:lpstr>Shell脚本举例（1）</vt:lpstr>
      <vt:lpstr>PowerPoint 演示文稿</vt:lpstr>
      <vt:lpstr>PowerPoint 演示文稿</vt:lpstr>
      <vt:lpstr>例2</vt:lpstr>
      <vt:lpstr>PowerPoint 演示文稿</vt:lpstr>
      <vt:lpstr>Shell脚本的类型</vt:lpstr>
      <vt:lpstr>学习Shell编程的前提</vt:lpstr>
      <vt:lpstr>变量和表达式</vt:lpstr>
      <vt:lpstr>SHELL的变量</vt:lpstr>
      <vt:lpstr>PowerPoint 演示文稿</vt:lpstr>
      <vt:lpstr>shell变量的定义和引用 </vt:lpstr>
      <vt:lpstr>变量定义中的引号：</vt:lpstr>
      <vt:lpstr>PowerPoint 演示文稿</vt:lpstr>
      <vt:lpstr>PowerPoint 演示文稿</vt:lpstr>
      <vt:lpstr>PowerPoint 演示文稿</vt:lpstr>
      <vt:lpstr>Shell变量作用域举例</vt:lpstr>
      <vt:lpstr>环境变量</vt:lpstr>
      <vt:lpstr>PowerPoint 演示文稿</vt:lpstr>
      <vt:lpstr>PowerPoint 演示文稿</vt:lpstr>
      <vt:lpstr>位置变量</vt:lpstr>
      <vt:lpstr>位置参数举例</vt:lpstr>
      <vt:lpstr>PowerPoint 演示文稿</vt:lpstr>
      <vt:lpstr>系统变量</vt:lpstr>
      <vt:lpstr>退出/返回状态</vt:lpstr>
      <vt:lpstr>常见的返回状态码</vt:lpstr>
      <vt:lpstr>基本输入输出read printf</vt:lpstr>
      <vt:lpstr>read 举例</vt:lpstr>
      <vt:lpstr>PowerPoint 演示文稿</vt:lpstr>
      <vt:lpstr>printf 命令</vt:lpstr>
      <vt:lpstr>printf 命令（续）</vt:lpstr>
      <vt:lpstr>printf 命令举例</vt:lpstr>
      <vt:lpstr>算数运算</vt:lpstr>
      <vt:lpstr>算数运算符</vt:lpstr>
      <vt:lpstr>算术运算扩展</vt:lpstr>
      <vt:lpstr>expr</vt:lpstr>
      <vt:lpstr>数组变量</vt:lpstr>
      <vt:lpstr>数组变量举例</vt:lpstr>
      <vt:lpstr>条件测试</vt:lpstr>
      <vt:lpstr>条件测试简介</vt:lpstr>
      <vt:lpstr>条件测试一般用途</vt:lpstr>
      <vt:lpstr>格式： </vt:lpstr>
      <vt:lpstr>字符串比较举例（1）</vt:lpstr>
      <vt:lpstr>逻辑测试</vt:lpstr>
      <vt:lpstr>文件测试</vt:lpstr>
      <vt:lpstr>PowerPoint 演示文稿</vt:lpstr>
      <vt:lpstr>整数测试（1）</vt:lpstr>
      <vt:lpstr>整数测试（2）</vt:lpstr>
      <vt:lpstr>条件测试举例（2）</vt:lpstr>
      <vt:lpstr>流程控制——分支</vt:lpstr>
      <vt:lpstr>流程控制语句</vt:lpstr>
      <vt:lpstr>分支结构——if 语句语法</vt:lpstr>
      <vt:lpstr>分支结构——if 语句说明</vt:lpstr>
      <vt:lpstr>分支结构——if 语句流程1</vt:lpstr>
      <vt:lpstr>分支结构——if 语句举例1</vt:lpstr>
      <vt:lpstr>分支结构——if 语句流程2</vt:lpstr>
      <vt:lpstr>分支结构——if 语句流程3</vt:lpstr>
      <vt:lpstr>分支结构——if 语句举例2</vt:lpstr>
      <vt:lpstr>分支结构——if 语句举例3</vt:lpstr>
      <vt:lpstr>分支结构——if 语句举例4</vt:lpstr>
      <vt:lpstr>PowerPoint 演示文稿</vt:lpstr>
      <vt:lpstr>分支结构——case 语句语法</vt:lpstr>
      <vt:lpstr>分支结构——case 语句说明</vt:lpstr>
      <vt:lpstr>分支结构——case 语句流程</vt:lpstr>
      <vt:lpstr>分支结构—case 语句举例1</vt:lpstr>
      <vt:lpstr>分支结构—case 语句举例2</vt:lpstr>
      <vt:lpstr>流程控制——循环</vt:lpstr>
      <vt:lpstr>for循环（foreach型）语法</vt:lpstr>
      <vt:lpstr>for循环（foreach型）流程</vt:lpstr>
      <vt:lpstr>for循环（foreach型）举例1</vt:lpstr>
      <vt:lpstr>PowerPoint 演示文稿</vt:lpstr>
      <vt:lpstr>for循环（foreach型）举例2</vt:lpstr>
      <vt:lpstr>PowerPoint 演示文稿</vt:lpstr>
      <vt:lpstr>for循环（foreach型）举例3</vt:lpstr>
      <vt:lpstr>PowerPoint 演示文稿</vt:lpstr>
      <vt:lpstr>for循环（foreach型）举例4</vt:lpstr>
      <vt:lpstr>PowerPoint 演示文稿</vt:lpstr>
      <vt:lpstr>for循环（foreach型）举例5</vt:lpstr>
      <vt:lpstr>PowerPoint 演示文稿</vt:lpstr>
      <vt:lpstr>for循环（foreach型）举例6</vt:lpstr>
      <vt:lpstr>break 和 continue</vt:lpstr>
      <vt:lpstr>for循环（foreach型）举例6</vt:lpstr>
      <vt:lpstr>PowerPoint 演示文稿</vt:lpstr>
      <vt:lpstr>for循环（foreach型）举例7</vt:lpstr>
      <vt:lpstr>for循环（foreach型）举例8</vt:lpstr>
      <vt:lpstr>PowerPoint 演示文稿</vt:lpstr>
      <vt:lpstr>for循环（C语言型）语法</vt:lpstr>
      <vt:lpstr>for循环（C语言型）流程</vt:lpstr>
      <vt:lpstr>for循环（C语言型）举例1</vt:lpstr>
      <vt:lpstr>PowerPoint 演示文稿</vt:lpstr>
      <vt:lpstr>for循环（C语言型）举例2</vt:lpstr>
      <vt:lpstr>PowerPoint 演示文稿</vt:lpstr>
      <vt:lpstr>for循环（C语言型）举例3</vt:lpstr>
      <vt:lpstr>while 循环语句</vt:lpstr>
      <vt:lpstr>while 循环语句举例1</vt:lpstr>
      <vt:lpstr>PowerPoint 演示文稿</vt:lpstr>
      <vt:lpstr>while 循环语句举例2</vt:lpstr>
      <vt:lpstr>PowerPoint 演示文稿</vt:lpstr>
      <vt:lpstr>until 循环语句</vt:lpstr>
      <vt:lpstr>while/until/for 循环举例1</vt:lpstr>
      <vt:lpstr>while/until/for 循环举例2</vt:lpstr>
      <vt:lpstr>将循环结果通过管道 传递给其他命令处理（done |）</vt:lpstr>
      <vt:lpstr>循环与菜单</vt:lpstr>
      <vt:lpstr>使用while循环实现菜单</vt:lpstr>
      <vt:lpstr>PowerPoint 演示文稿</vt:lpstr>
      <vt:lpstr>循环结构——select 语法</vt:lpstr>
      <vt:lpstr>循环结构——select 举例1</vt:lpstr>
      <vt:lpstr>PowerPoint 演示文稿</vt:lpstr>
      <vt:lpstr>循环结构——select 举例2</vt:lpstr>
      <vt:lpstr>PowerPoint 演示文稿</vt:lpstr>
      <vt:lpstr>函数</vt:lpstr>
      <vt:lpstr>Shell函数简介</vt:lpstr>
      <vt:lpstr>函数的定义和调用</vt:lpstr>
      <vt:lpstr>函数的存储和显示</vt:lpstr>
      <vt:lpstr>函数的定义和调用举例1</vt:lpstr>
      <vt:lpstr>函数的定义和调用举例2</vt:lpstr>
      <vt:lpstr>函数参数</vt:lpstr>
      <vt:lpstr>函数与位置参数举例</vt:lpstr>
      <vt:lpstr>PowerPoint 演示文稿</vt:lpstr>
      <vt:lpstr>函数的结束与返回值</vt:lpstr>
      <vt:lpstr>函数的结束与返回值举例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bash 脚本编程</dc:title>
  <dc:creator>Kang</dc:creator>
  <cp:lastModifiedBy>Kang</cp:lastModifiedBy>
  <cp:revision>67</cp:revision>
  <dcterms:created xsi:type="dcterms:W3CDTF">2018-09-17T03:52:18Z</dcterms:created>
  <dcterms:modified xsi:type="dcterms:W3CDTF">2018-09-25T05:11:39Z</dcterms:modified>
</cp:coreProperties>
</file>