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7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-628" y="-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2748D-0D03-4493-8610-5D81CF2A6831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03457-996F-4324-81EE-918C6404D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07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03457-996F-4324-81EE-918C6404D3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76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EDAF-8C9E-461E-8EDC-3593B6C483B4}" type="datetime2">
              <a:rPr lang="en-US" smtClean="0"/>
              <a:t>Wednesday, February 12, 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CREEC E&amp;M TOT PROGRAM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9A56-AD2E-4DE9-AE3C-CF28FD953B32}" type="datetime2">
              <a:rPr lang="en-US" smtClean="0"/>
              <a:t>Wednesday, February 12,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CREEC E&amp;M TOT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30FC-BED4-49D7-806D-BEC33AA6010A}" type="datetime2">
              <a:rPr lang="en-US" smtClean="0"/>
              <a:t>Wednesday, February 12,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CREEC E&amp;M TOT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BA05-67B2-4FB4-AAB1-F1FFA8D776F2}" type="datetime2">
              <a:rPr lang="en-US" smtClean="0"/>
              <a:t>Wednesday, February 12,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21500" y="6356350"/>
            <a:ext cx="3352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CREEC E&amp;M TOT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65457" y="6356350"/>
            <a:ext cx="1121343" cy="365125"/>
          </a:xfrm>
        </p:spPr>
        <p:txBody>
          <a:bodyPr/>
          <a:lstStyle/>
          <a:p>
            <a:r>
              <a:rPr lang="en-US" dirty="0" smtClean="0"/>
              <a:t>Slide No </a:t>
            </a:r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6FFC-E297-40DA-82C0-3623C17875F6}" type="datetime2">
              <a:rPr lang="en-US" smtClean="0"/>
              <a:t>Wednesday, February 12,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CREEC E&amp;M TOT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AA099-DADD-4419-9001-13B967E26AA8}" type="datetime2">
              <a:rPr lang="en-US" smtClean="0"/>
              <a:t>Wednesday, February 12,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CREEC E&amp;M TOT PROGRAM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B04E7-D708-467C-8580-42CE6473EBFD}" type="datetime2">
              <a:rPr lang="en-US" smtClean="0"/>
              <a:t>Wednesday, February 12,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CREEC E&amp;M TOT PROGRAM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79D5-4BA9-4E19-A162-EBCB68C26902}" type="datetime2">
              <a:rPr lang="en-US" smtClean="0"/>
              <a:t>Wednesday, February 12,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CREEC E&amp;M TOT PROGRAM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D3B3-0C21-4BB3-9843-51F12CD987CB}" type="datetime2">
              <a:rPr lang="en-US" smtClean="0"/>
              <a:t>Wednesday, February 12,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CREEC E&amp;M TOT PROGRAM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22D8E-47A9-493B-869E-A2CD22DEDFC3}" type="datetime2">
              <a:rPr lang="en-US" smtClean="0"/>
              <a:t>Wednesday, February 12,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CREEC E&amp;M TOT PROGRAM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6A16-A32B-4109-A22D-4DBCB8EB5772}" type="datetime2">
              <a:rPr lang="en-US" smtClean="0"/>
              <a:t>Wednesday, February 12,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CREEC E&amp;M TOT PROGRAM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B780F32-81B6-4715-B860-2A35B3505773}" type="datetime2">
              <a:rPr lang="en-US" smtClean="0"/>
              <a:t>Wednesday, February 12, 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CREEC E&amp;M TOT PROGRAM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545" y="489719"/>
            <a:ext cx="8229600" cy="788755"/>
          </a:xfrm>
        </p:spPr>
        <p:txBody>
          <a:bodyPr>
            <a:normAutofit fontScale="90000"/>
          </a:bodyPr>
          <a:lstStyle/>
          <a:p>
            <a:pPr algn="ctr"/>
            <a:r>
              <a:rPr b="1" dirty="0"/>
              <a:t>Training of Trainers (</a:t>
            </a:r>
            <a:r>
              <a:rPr b="1" dirty="0" err="1"/>
              <a:t>ToT</a:t>
            </a:r>
            <a:r>
              <a:rPr b="1" dirty="0"/>
              <a:t>)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363" y="1168403"/>
            <a:ext cx="8491008" cy="609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dirty="0" smtClean="0"/>
              <a:t>For </a:t>
            </a:r>
            <a:r>
              <a:rPr sz="2800" dirty="0" smtClean="0"/>
              <a:t>e</a:t>
            </a:r>
            <a:r>
              <a:rPr lang="en-US" sz="2800" dirty="0" smtClean="0"/>
              <a:t>-</a:t>
            </a:r>
            <a:r>
              <a:rPr sz="2800" dirty="0" smtClean="0"/>
              <a:t>Cooking </a:t>
            </a:r>
            <a:r>
              <a:rPr sz="2800" dirty="0"/>
              <a:t>Appliances Repair and Maintenance</a:t>
            </a:r>
          </a:p>
        </p:txBody>
      </p:sp>
      <p:pic>
        <p:nvPicPr>
          <p:cNvPr id="4098" name="Picture 2" descr="C:\Users\ASUS\Downloads\WhatsApp Image 2025-02-05 at 2.35.06 P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601" y="4292601"/>
            <a:ext cx="2565400" cy="256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ASUS\Downloads\WhatsApp Image 2025-02-05 at 2.32.41 PM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59" b="9685"/>
          <a:stretch/>
        </p:blipFill>
        <p:spPr bwMode="auto">
          <a:xfrm>
            <a:off x="3083241" y="4986336"/>
            <a:ext cx="3142718" cy="187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SUS\Downloads\WhatsApp Image 2025-02-05 at 2.38.04 PM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0033"/>
            <a:ext cx="2727321" cy="296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ASUS\Downloads\WhatsApp Image 2025-02-05 at 3.04.12 PM.jpe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41"/>
          <a:stretch/>
        </p:blipFill>
        <p:spPr bwMode="auto">
          <a:xfrm>
            <a:off x="-105744" y="1637771"/>
            <a:ext cx="9249744" cy="368776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6588"/>
            <a:ext cx="8229600" cy="1143000"/>
          </a:xfrm>
        </p:spPr>
        <p:txBody>
          <a:bodyPr/>
          <a:lstStyle/>
          <a:p>
            <a:pPr algn="ctr"/>
            <a:r>
              <a:rPr b="1" dirty="0"/>
              <a:t>Evaluation &amp;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580"/>
            <a:ext cx="8229600" cy="438912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dirty="0"/>
              <a:t>Continuous feedback, </a:t>
            </a:r>
            <a:r>
              <a:rPr lang="en-US" dirty="0" smtClean="0"/>
              <a:t>online </a:t>
            </a:r>
            <a:r>
              <a:rPr dirty="0" smtClean="0"/>
              <a:t>evaluation </a:t>
            </a:r>
            <a:r>
              <a:rPr dirty="0"/>
              <a:t>forms, and improvement planning</a:t>
            </a:r>
            <a:r>
              <a:rPr dirty="0" smtClean="0"/>
              <a:t>.</a:t>
            </a:r>
            <a:endParaRPr lang="en-US" dirty="0" smtClean="0"/>
          </a:p>
          <a:p>
            <a:pPr lvl="0" algn="just">
              <a:lnSpc>
                <a:spcPct val="150000"/>
              </a:lnSpc>
            </a:pPr>
            <a:r>
              <a:rPr lang="en-US" dirty="0" smtClean="0"/>
              <a:t>Online End-of-training </a:t>
            </a:r>
            <a:r>
              <a:rPr lang="en-US" dirty="0"/>
              <a:t>evaluation forms.</a:t>
            </a:r>
          </a:p>
          <a:p>
            <a:pPr lvl="0" algn="just">
              <a:lnSpc>
                <a:spcPct val="150000"/>
              </a:lnSpc>
            </a:pPr>
            <a:r>
              <a:rPr lang="en-US" dirty="0"/>
              <a:t>Reflection and improvement planning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9700" y="5749379"/>
            <a:ext cx="13580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accent6">
                    <a:lumMod val="50000"/>
                  </a:schemeClr>
                </a:solidFill>
              </a:rPr>
              <a:t>END</a:t>
            </a:r>
            <a:endParaRPr lang="en-US" sz="4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CA041-042F-4219-8FD4-75CE4CFBE469}" type="datetime2">
              <a:rPr lang="en-US" smtClean="0"/>
              <a:t>Wednesday, February 12, 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fld id="{C1FF6DA9-008F-8B48-92A6-B652298478BF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CREEC E&amp;M TOT PROGRAM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588"/>
            <a:ext cx="8229600" cy="1143000"/>
          </a:xfrm>
        </p:spPr>
        <p:txBody>
          <a:bodyPr/>
          <a:lstStyle/>
          <a:p>
            <a:pPr algn="ctr"/>
            <a:r>
              <a:rPr b="1" dirty="0"/>
              <a:t>Core Trainers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029618"/>
              </p:ext>
            </p:extLst>
          </p:nvPr>
        </p:nvGraphicFramePr>
        <p:xfrm>
          <a:off x="634998" y="1256775"/>
          <a:ext cx="8051801" cy="508052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47289"/>
                <a:gridCol w="5304512"/>
              </a:tblGrid>
              <a:tr h="846754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Name 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Modules</a:t>
                      </a:r>
                      <a:r>
                        <a:rPr lang="en-US" sz="3200" baseline="0" dirty="0" smtClean="0"/>
                        <a:t> handled</a:t>
                      </a:r>
                      <a:endParaRPr lang="en-US" sz="3200" dirty="0"/>
                    </a:p>
                  </a:txBody>
                  <a:tcPr/>
                </a:tc>
              </a:tr>
              <a:tr h="846754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Agaba</a:t>
                      </a:r>
                      <a:r>
                        <a:rPr lang="en-US" sz="2400" dirty="0" smtClean="0"/>
                        <a:t> Jimmy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Pending *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4675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Kayeera</a:t>
                      </a:r>
                      <a:r>
                        <a:rPr lang="en-US" sz="2400" dirty="0" smtClean="0"/>
                        <a:t> Nathan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Pending *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4675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Kayemba</a:t>
                      </a:r>
                      <a:r>
                        <a:rPr lang="en-US" sz="2400" dirty="0" smtClean="0"/>
                        <a:t> Charles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Pending *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4675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Nabanoba</a:t>
                      </a:r>
                      <a:r>
                        <a:rPr lang="en-US" sz="2400" dirty="0" smtClean="0"/>
                        <a:t> Jenny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Pending *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4675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Nabagesera</a:t>
                      </a:r>
                      <a:r>
                        <a:rPr lang="en-US" sz="2400" dirty="0" smtClean="0"/>
                        <a:t> Angela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Pending *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0BFB-CD0E-4549-A5C7-53CC5936034C}" type="datetime2">
              <a:rPr lang="en-US" smtClean="0"/>
              <a:t>Wednesday, February 12, 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CREEC E&amp;M TOT PROGRAM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99" y="126473"/>
            <a:ext cx="8229600" cy="1143000"/>
          </a:xfrm>
        </p:spPr>
        <p:txBody>
          <a:bodyPr/>
          <a:lstStyle/>
          <a:p>
            <a:pPr algn="ctr"/>
            <a:r>
              <a:rPr b="1" dirty="0"/>
              <a:t>Reserve Trainer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62998"/>
              </p:ext>
            </p:extLst>
          </p:nvPr>
        </p:nvGraphicFramePr>
        <p:xfrm>
          <a:off x="634999" y="1256773"/>
          <a:ext cx="7890934" cy="4932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92401"/>
                <a:gridCol w="5198533"/>
              </a:tblGrid>
              <a:tr h="82206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Name 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Modules</a:t>
                      </a:r>
                      <a:r>
                        <a:rPr lang="en-US" sz="3200" baseline="0" dirty="0" smtClean="0"/>
                        <a:t> handled</a:t>
                      </a:r>
                      <a:endParaRPr lang="en-US" sz="3200" dirty="0"/>
                    </a:p>
                  </a:txBody>
                  <a:tcPr/>
                </a:tc>
              </a:tr>
              <a:tr h="82206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Steven (UMEME)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Pending *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220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220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220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220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9B3D-199F-44C1-A8DD-FC6BB872B9A9}" type="datetime2">
              <a:rPr lang="en-US" smtClean="0"/>
              <a:t>Wednesday, February 12, 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CREEC E&amp;M TOT PROGRAM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73888"/>
            <a:ext cx="8229600" cy="1143000"/>
          </a:xfrm>
        </p:spPr>
        <p:txBody>
          <a:bodyPr/>
          <a:lstStyle/>
          <a:p>
            <a:pPr algn="ctr"/>
            <a:r>
              <a:rPr b="1" dirty="0"/>
              <a:t>Program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1800"/>
            <a:ext cx="8331200" cy="462280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dirty="0"/>
              <a:t>The Training of Trainers (</a:t>
            </a:r>
            <a:r>
              <a:rPr lang="en-US" dirty="0" err="1"/>
              <a:t>ToT</a:t>
            </a:r>
            <a:r>
              <a:rPr lang="en-US" dirty="0"/>
              <a:t>) Program aims to equip the core trainers with advanced knowledge and pedagogical skills to effectively deliver training on the repair and maintenance of </a:t>
            </a:r>
            <a:r>
              <a:rPr lang="en-US" dirty="0" err="1"/>
              <a:t>eCooking</a:t>
            </a:r>
            <a:r>
              <a:rPr lang="en-US" dirty="0"/>
              <a:t> appliances, focusing on Electric Pressure Cookers (EPCs), Induction Cookers, and Air Fryers.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BC0A6-C3B1-4087-89CF-DC57CCD497EA}" type="datetime2">
              <a:rPr lang="en-US" smtClean="0"/>
              <a:t>Wednesday, February 12, 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CREEC E&amp;M TOT PROGRAM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6888"/>
            <a:ext cx="8229600" cy="1143000"/>
          </a:xfrm>
        </p:spPr>
        <p:txBody>
          <a:bodyPr/>
          <a:lstStyle/>
          <a:p>
            <a:pPr algn="ctr"/>
            <a:r>
              <a:rPr b="1" dirty="0"/>
              <a:t>Training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89888"/>
            <a:ext cx="8360875" cy="5092393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master the use of diagnostic tools and interpret error codes </a:t>
            </a:r>
            <a:r>
              <a:rPr lang="en-US" dirty="0" smtClean="0"/>
              <a:t>effectively</a:t>
            </a:r>
            <a:endParaRPr lang="en-US" dirty="0"/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To enhance training delivery skills, focusing on interactive and practical learning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903-5381-41C1-8FD6-83CEA4F2521E}" type="datetime2">
              <a:rPr lang="en-US" smtClean="0"/>
              <a:t>Wednesday, February 12, 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CREEC E&amp;M TOT PROGRAM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0038"/>
            <a:ext cx="8229600" cy="995362"/>
          </a:xfrm>
        </p:spPr>
        <p:txBody>
          <a:bodyPr/>
          <a:lstStyle/>
          <a:p>
            <a:pPr algn="ctr"/>
            <a:r>
              <a:rPr lang="en-US" b="1" dirty="0"/>
              <a:t>Training Modules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911819"/>
              </p:ext>
            </p:extLst>
          </p:nvPr>
        </p:nvGraphicFramePr>
        <p:xfrm>
          <a:off x="457200" y="1379221"/>
          <a:ext cx="8229600" cy="5153507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1246473"/>
                <a:gridCol w="6983127"/>
              </a:tblGrid>
              <a:tr h="3784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Module</a:t>
                      </a:r>
                      <a:endParaRPr lang="en-US" sz="24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Description</a:t>
                      </a:r>
                      <a:endParaRPr lang="en-US" sz="24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7084" marR="67084" marT="0" marB="0"/>
                </a:tc>
              </a:tr>
              <a:tr h="5961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Module 1</a:t>
                      </a:r>
                      <a:endParaRPr lang="en-US" sz="16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Introduction to </a:t>
                      </a:r>
                      <a:r>
                        <a:rPr lang="en-US" sz="1600" dirty="0" err="1">
                          <a:effectLst/>
                        </a:rPr>
                        <a:t>eCooking</a:t>
                      </a:r>
                      <a:r>
                        <a:rPr lang="en-US" sz="1600" dirty="0">
                          <a:effectLst/>
                        </a:rPr>
                        <a:t> Appliances (Overview of EPCs, Induction Cookers, and Air Fryers)</a:t>
                      </a:r>
                      <a:endParaRPr lang="en-US" sz="16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7084" marR="67084" marT="0" marB="0"/>
                </a:tc>
              </a:tr>
              <a:tr h="3972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Module 2</a:t>
                      </a:r>
                      <a:endParaRPr lang="en-US" sz="16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Use and Operation (Step-by-step operations and demonstrations)</a:t>
                      </a:r>
                      <a:endParaRPr lang="en-US" sz="16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7084" marR="67084" marT="0" marB="0"/>
                </a:tc>
              </a:tr>
              <a:tr h="3972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Module 3</a:t>
                      </a:r>
                      <a:endParaRPr lang="en-US" sz="16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Tools and Safety Precautions (Essential tools and safety guidelines)</a:t>
                      </a:r>
                      <a:endParaRPr lang="en-US" sz="16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7084" marR="67084" marT="0" marB="0"/>
                </a:tc>
              </a:tr>
              <a:tr h="5219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Module 4</a:t>
                      </a:r>
                      <a:endParaRPr lang="en-US" sz="16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Dismantling and Component Identification (Hands-on dismantling techniques)</a:t>
                      </a:r>
                      <a:endParaRPr lang="en-US" sz="16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7084" marR="67084" marT="0" marB="0"/>
                </a:tc>
              </a:tr>
              <a:tr h="3972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Module 5</a:t>
                      </a:r>
                      <a:endParaRPr lang="en-US" sz="16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Diagnosing Common Faults (Identifying and resolving faults)</a:t>
                      </a:r>
                      <a:endParaRPr lang="en-US" sz="16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7084" marR="67084" marT="0" marB="0"/>
                </a:tc>
              </a:tr>
              <a:tr h="5961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Module 6</a:t>
                      </a:r>
                      <a:endParaRPr lang="en-US" sz="16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Component Testing and Repair Techniques (Testing components and replacement procedures)</a:t>
                      </a:r>
                      <a:endParaRPr lang="en-US" sz="16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7084" marR="67084" marT="0" marB="0"/>
                </a:tc>
              </a:tr>
              <a:tr h="5961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Module 7</a:t>
                      </a:r>
                      <a:endParaRPr lang="en-US" sz="16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End-of-Life Management and E-Waste Handling (E-waste management and sustainability)</a:t>
                      </a:r>
                      <a:endParaRPr lang="en-US" sz="16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7084" marR="67084" marT="0" marB="0"/>
                </a:tc>
              </a:tr>
              <a:tr h="5961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Module 8</a:t>
                      </a:r>
                      <a:endParaRPr lang="en-US" sz="16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Customer Service and Entrepreneurship (Effective communication and business strategies)</a:t>
                      </a:r>
                      <a:endParaRPr lang="en-US" sz="16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7084" marR="67084" marT="0" marB="0"/>
                </a:tc>
              </a:tr>
              <a:tr h="5958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Module 9</a:t>
                      </a:r>
                      <a:endParaRPr lang="en-US" sz="16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7084" marR="670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Training Delivery Techniques (Adult learning principles and classroom management)</a:t>
                      </a:r>
                      <a:endParaRPr lang="en-US" sz="16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7084" marR="67084" marT="0" marB="0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9F00-B62C-4363-A394-F5F59892A357}" type="datetime2">
              <a:rPr lang="en-US" smtClean="0"/>
              <a:t>Wednesday, February 12, 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CREEC E&amp;M TOT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2" y="284988"/>
            <a:ext cx="8229600" cy="1143000"/>
          </a:xfrm>
        </p:spPr>
        <p:txBody>
          <a:bodyPr/>
          <a:lstStyle/>
          <a:p>
            <a:pPr algn="ctr"/>
            <a:r>
              <a:rPr b="1" dirty="0"/>
              <a:t>Training </a:t>
            </a:r>
            <a:r>
              <a:rPr b="1" dirty="0" smtClean="0"/>
              <a:t>Schedule</a:t>
            </a:r>
            <a:r>
              <a:rPr lang="en-US" b="1" dirty="0" smtClean="0"/>
              <a:t> DAY 1 (wed)</a:t>
            </a:r>
            <a:endParaRPr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23909"/>
              </p:ext>
            </p:extLst>
          </p:nvPr>
        </p:nvGraphicFramePr>
        <p:xfrm>
          <a:off x="596900" y="1427989"/>
          <a:ext cx="8229602" cy="502361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91269"/>
                <a:gridCol w="6138333"/>
              </a:tblGrid>
              <a:tr h="4566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Time</a:t>
                      </a:r>
                      <a:endParaRPr lang="en-US" sz="24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Activity</a:t>
                      </a:r>
                      <a:endParaRPr lang="en-US" sz="24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66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08:00 - 08:30</a:t>
                      </a:r>
                      <a:endParaRPr lang="en-US" sz="24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Arrival </a:t>
                      </a:r>
                      <a:r>
                        <a:rPr lang="en-US" sz="2400" dirty="0">
                          <a:effectLst/>
                        </a:rPr>
                        <a:t>and Welcome Remarks</a:t>
                      </a:r>
                      <a:endParaRPr lang="en-US" sz="24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66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08:30 - 09:00</a:t>
                      </a:r>
                      <a:endParaRPr lang="en-US" sz="24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Introduction to Training Objectives</a:t>
                      </a:r>
                      <a:endParaRPr lang="en-US" sz="24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66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09:00 - 10:00</a:t>
                      </a:r>
                      <a:endParaRPr lang="en-US" sz="24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Introduction to </a:t>
                      </a:r>
                      <a:r>
                        <a:rPr lang="en-US" sz="2400" dirty="0" smtClean="0">
                          <a:effectLst/>
                        </a:rPr>
                        <a:t>e-Cooking </a:t>
                      </a:r>
                      <a:r>
                        <a:rPr lang="en-US" sz="2400" dirty="0">
                          <a:effectLst/>
                        </a:rPr>
                        <a:t>Appliances</a:t>
                      </a:r>
                      <a:endParaRPr lang="en-US" sz="24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66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10:00 - 10:30</a:t>
                      </a:r>
                      <a:endParaRPr lang="en-US" sz="24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Tea Break</a:t>
                      </a:r>
                      <a:endParaRPr lang="en-US" sz="24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66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10:30 - 12:00</a:t>
                      </a:r>
                      <a:endParaRPr lang="en-US" sz="24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Use and Operation (Demonstrations)</a:t>
                      </a:r>
                      <a:endParaRPr lang="en-US" sz="24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66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12:00 - 13:00</a:t>
                      </a:r>
                      <a:endParaRPr lang="en-US" sz="24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Tools and Safety Precautions</a:t>
                      </a:r>
                      <a:endParaRPr lang="en-US" sz="24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66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13:00 - 14:00</a:t>
                      </a:r>
                      <a:endParaRPr lang="en-US" sz="24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Lunch Break</a:t>
                      </a:r>
                      <a:endParaRPr lang="en-US" sz="24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66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14:00 - 15:30</a:t>
                      </a:r>
                      <a:endParaRPr lang="en-US" sz="24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Dismantling and Component Identification</a:t>
                      </a:r>
                      <a:endParaRPr lang="en-US" sz="24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66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15:30 - 16:00</a:t>
                      </a:r>
                      <a:endParaRPr lang="en-US" sz="24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Tea Break</a:t>
                      </a:r>
                      <a:endParaRPr lang="en-US" sz="24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66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16:00 - 17:00</a:t>
                      </a:r>
                      <a:endParaRPr lang="en-US" sz="24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Review of Day’s Learning, Q&amp;A Session</a:t>
                      </a:r>
                      <a:endParaRPr lang="en-US" sz="24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5C308-21D2-416A-BA1D-74F0D4CECC4F}" type="datetime2">
              <a:rPr lang="en-US" smtClean="0"/>
              <a:t>Wednesday, February 12, 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CREEC E&amp;M TOT PROGRAM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599" y="246888"/>
            <a:ext cx="8382267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Training Schedule DAY </a:t>
            </a:r>
            <a:r>
              <a:rPr lang="en-US" b="1" dirty="0" smtClean="0"/>
              <a:t>2 (THUR)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159802"/>
              </p:ext>
            </p:extLst>
          </p:nvPr>
        </p:nvGraphicFramePr>
        <p:xfrm>
          <a:off x="546100" y="1379863"/>
          <a:ext cx="8318767" cy="50947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50591"/>
                <a:gridCol w="6468176"/>
              </a:tblGrid>
              <a:tr h="4180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Time</a:t>
                      </a:r>
                      <a:endParaRPr lang="en-US" sz="24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Activity</a:t>
                      </a:r>
                      <a:endParaRPr lang="en-US" sz="24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80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08:00 - 08:30</a:t>
                      </a:r>
                      <a:endParaRPr lang="en-US" sz="24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Arrival and Welcome Remarks plus Recap of D1</a:t>
                      </a:r>
                      <a:endParaRPr lang="en-US" sz="24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648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08:30 - 10:00</a:t>
                      </a:r>
                      <a:endParaRPr lang="en-US" sz="24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Diagnosing Common Faults (Practical Exercises)</a:t>
                      </a:r>
                      <a:endParaRPr lang="en-US" sz="24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80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10:00 - 10:30</a:t>
                      </a:r>
                      <a:endParaRPr lang="en-US" sz="24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Tea Break</a:t>
                      </a:r>
                      <a:endParaRPr lang="en-US" sz="24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80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10:30 - 12:00</a:t>
                      </a:r>
                      <a:endParaRPr lang="en-US" sz="24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Component Testing and Repair Techniques</a:t>
                      </a:r>
                      <a:endParaRPr lang="en-US" sz="24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648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12:00 - 13:00</a:t>
                      </a:r>
                      <a:endParaRPr lang="en-US" sz="24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End-of-Life Management and E-Waste Handling</a:t>
                      </a:r>
                      <a:endParaRPr lang="en-US" sz="24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80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13:00 - 14:00</a:t>
                      </a:r>
                      <a:endParaRPr lang="en-US" sz="24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Lunch Break</a:t>
                      </a:r>
                      <a:endParaRPr lang="en-US" sz="24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80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14:00 - 15:00</a:t>
                      </a:r>
                      <a:endParaRPr lang="en-US" sz="24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Customer Service and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</a:rPr>
                        <a:t>Entrepreneurship *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80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15:00 - 16:00</a:t>
                      </a:r>
                      <a:endParaRPr lang="en-US" sz="24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Training Delivery Techniques</a:t>
                      </a:r>
                      <a:endParaRPr lang="en-US" sz="24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80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16:00 - 17:00</a:t>
                      </a:r>
                      <a:endParaRPr lang="en-US" sz="240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Feedback</a:t>
                      </a:r>
                      <a:r>
                        <a:rPr lang="en-US" sz="2400" dirty="0">
                          <a:effectLst/>
                        </a:rPr>
                        <a:t>, and </a:t>
                      </a:r>
                      <a:r>
                        <a:rPr lang="en-US" sz="2400" dirty="0" smtClean="0">
                          <a:effectLst/>
                        </a:rPr>
                        <a:t>preparation for Monday</a:t>
                      </a:r>
                      <a:r>
                        <a:rPr lang="en-US" sz="2400" baseline="0" dirty="0" smtClean="0">
                          <a:effectLst/>
                        </a:rPr>
                        <a:t> training </a:t>
                      </a:r>
                      <a:endParaRPr lang="en-US" sz="2400" dirty="0">
                        <a:effectLst/>
                        <a:latin typeface="Cambria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F85D2-5CCF-4D3F-BA2C-D3E4F1CBA4C2}" type="datetime2">
              <a:rPr lang="en-US" smtClean="0"/>
              <a:t>Wednesday, February 12, 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CREEC E&amp;M TOT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8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3888"/>
            <a:ext cx="8229600" cy="1143000"/>
          </a:xfrm>
        </p:spPr>
        <p:txBody>
          <a:bodyPr/>
          <a:lstStyle/>
          <a:p>
            <a:pPr algn="ctr"/>
            <a:r>
              <a:rPr b="1" dirty="0"/>
              <a:t>Logistics &amp;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2580"/>
            <a:ext cx="8229600" cy="4389120"/>
          </a:xfrm>
        </p:spPr>
        <p:txBody>
          <a:bodyPr/>
          <a:lstStyle/>
          <a:p>
            <a:pPr lvl="0" algn="just">
              <a:lnSpc>
                <a:spcPct val="150000"/>
              </a:lnSpc>
            </a:pPr>
            <a:r>
              <a:rPr lang="en-US" dirty="0"/>
              <a:t>Training venue setup with workstations for hands-on practice</a:t>
            </a:r>
            <a:r>
              <a:rPr lang="en-US" dirty="0" smtClean="0"/>
              <a:t>. (That is Solar Lab and Bio Lab).</a:t>
            </a:r>
            <a:endParaRPr lang="en-US" dirty="0"/>
          </a:p>
          <a:p>
            <a:pPr lvl="0" algn="just">
              <a:lnSpc>
                <a:spcPct val="150000"/>
              </a:lnSpc>
            </a:pPr>
            <a:r>
              <a:rPr lang="en-US" dirty="0"/>
              <a:t>Provision of training materials, tools, and equipment.</a:t>
            </a:r>
          </a:p>
          <a:p>
            <a:pPr lvl="0" algn="just">
              <a:lnSpc>
                <a:spcPct val="150000"/>
              </a:lnSpc>
            </a:pPr>
            <a:r>
              <a:rPr lang="en-US" dirty="0"/>
              <a:t>Refreshments and safety </a:t>
            </a:r>
            <a:r>
              <a:rPr lang="en-US" dirty="0" smtClean="0"/>
              <a:t>gear if necessary.</a:t>
            </a: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E8A8-86C7-4C16-8802-AD1B7E1F111B}" type="datetime2">
              <a:rPr lang="en-US" smtClean="0"/>
              <a:t>Wednesday, February 12, 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CREEC E&amp;M TOT PROGRAM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576</TotalTime>
  <Words>526</Words>
  <Application>Microsoft Office PowerPoint</Application>
  <PresentationFormat>On-screen Show (4:3)</PresentationFormat>
  <Paragraphs>127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Training of Trainers (ToT) Program</vt:lpstr>
      <vt:lpstr>Core Trainers</vt:lpstr>
      <vt:lpstr>Reserve Trainer</vt:lpstr>
      <vt:lpstr>Program Overview</vt:lpstr>
      <vt:lpstr>Training Objectives</vt:lpstr>
      <vt:lpstr>Training Modules</vt:lpstr>
      <vt:lpstr>Training Schedule DAY 1 (wed)</vt:lpstr>
      <vt:lpstr>Training Schedule DAY 2 (THUR)</vt:lpstr>
      <vt:lpstr>Logistics &amp; Resources</vt:lpstr>
      <vt:lpstr>Evaluation &amp; Feedback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of Trainers (ToT) Program</dc:title>
  <dc:creator>KAYEERA NATHAN</dc:creator>
  <dc:description>generated using python-pptx</dc:description>
  <cp:lastModifiedBy>ASUS</cp:lastModifiedBy>
  <cp:revision>18</cp:revision>
  <dcterms:created xsi:type="dcterms:W3CDTF">2013-01-27T09:14:16Z</dcterms:created>
  <dcterms:modified xsi:type="dcterms:W3CDTF">2025-02-12T14:00:00Z</dcterms:modified>
</cp:coreProperties>
</file>