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5"/>
  </p:notesMasterIdLst>
  <p:handoutMasterIdLst>
    <p:handoutMasterId r:id="rId26"/>
  </p:handoutMasterIdLst>
  <p:sldIdLst>
    <p:sldId id="348" r:id="rId5"/>
    <p:sldId id="349" r:id="rId6"/>
    <p:sldId id="373" r:id="rId7"/>
    <p:sldId id="375" r:id="rId8"/>
    <p:sldId id="374" r:id="rId9"/>
    <p:sldId id="377" r:id="rId10"/>
    <p:sldId id="378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76" r:id="rId20"/>
    <p:sldId id="382" r:id="rId21"/>
    <p:sldId id="372" r:id="rId22"/>
    <p:sldId id="383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4" autoAdjust="0"/>
  </p:normalViewPr>
  <p:slideViewPr>
    <p:cSldViewPr snapToGrid="0">
      <p:cViewPr varScale="1">
        <p:scale>
          <a:sx n="81" d="100"/>
          <a:sy n="81" d="100"/>
        </p:scale>
        <p:origin x="11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B5C27D-D827-40F6-A678-FE05CFE2F2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EDB1-4C80-4B3D-B888-FE7293D5CA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B80F5-53DB-432E-B133-131157E14568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F4EDE-40D8-4E43-A1DA-050F540A72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138B7-180D-46A8-B601-E17C847151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1AE1E-B8B6-49AC-AAD9-389A50BB7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067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8D9-A456-4ADE-8150-118344986CAD}" type="datetimeFigureOut">
              <a:rPr lang="en-CA" smtClean="0"/>
              <a:t>2021-11-24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2EFBE-0785-4EA3-A5DE-7FAB007137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2610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16E4-72B0-461E-A7D0-281E2653DDC2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0728-F91F-484E-A00F-23AC243CDAC3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9E160-6C5F-48CA-B1D9-FF67E6C2CDE4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4DC3-AF76-4BCA-8F4C-D33DF8A30A1B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38B2-FC25-4D1D-A3DE-3427902FBEDA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6FAE-69AF-40F7-980B-BB13EF93F653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79F-AA2D-4EC5-8B49-495B5AA2CCD2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C1B-F69F-4BB4-8BD6-6591C39F8032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CFB2-39D7-4751-B5B2-8D65292CBB4E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0A82B3AB-D233-4782-B755-232A57A57854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Online Retail</a:t>
            </a:r>
            <a:br>
              <a:rPr lang="en-US" sz="6600" dirty="0"/>
            </a:br>
            <a:r>
              <a:rPr lang="en-US" sz="3600" dirty="0"/>
              <a:t>A Case Study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Kayhan Babaee</a:t>
            </a:r>
          </a:p>
          <a:p>
            <a:endParaRPr lang="en-US" dirty="0"/>
          </a:p>
          <a:p>
            <a:r>
              <a:rPr lang="en-US" sz="2100" dirty="0"/>
              <a:t>Nov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124D-EB79-450B-823A-CB9755CA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74E01-54AF-4392-9140-753C9661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Character and numbers are separated for these two columns: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/>
              <a:t>InvoiceNo</a:t>
            </a:r>
            <a:r>
              <a:rPr lang="en-CA" dirty="0"/>
              <a:t> and </a:t>
            </a:r>
            <a:r>
              <a:rPr lang="en-CA" dirty="0" err="1"/>
              <a:t>StockCode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This can help us to find the cancelled orders (with c in </a:t>
            </a:r>
            <a:r>
              <a:rPr lang="en-CA" dirty="0" err="1"/>
              <a:t>InvoiceNo</a:t>
            </a:r>
            <a:r>
              <a:rPr lang="en-CA" dirty="0"/>
              <a:t>) and find the root products (not variant) of each sales.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905B4-07F1-40BF-8A62-979FDB98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F6DA3D-61FF-4935-BB8D-5BEDF755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6EF88-CC70-4733-A3CE-247B23019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54"/>
          <a:stretch/>
        </p:blipFill>
        <p:spPr>
          <a:xfrm>
            <a:off x="3297529" y="3717907"/>
            <a:ext cx="3600953" cy="541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1AE3F-A4C8-4278-BEC2-E7F7FBCAE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19"/>
          <a:stretch/>
        </p:blipFill>
        <p:spPr>
          <a:xfrm>
            <a:off x="6422499" y="3474245"/>
            <a:ext cx="1479054" cy="3194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08E35-EF4B-42A3-B9C6-01620CB3AB41}"/>
              </a:ext>
            </a:extLst>
          </p:cNvPr>
          <p:cNvSpPr txBox="1"/>
          <p:nvPr/>
        </p:nvSpPr>
        <p:spPr>
          <a:xfrm>
            <a:off x="4738792" y="3665479"/>
            <a:ext cx="138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Extracted</a:t>
            </a:r>
          </a:p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93877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02BA1-5893-4D62-9405-D915066F9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cancelled orders seems to not carry useful information and there’s no counter part (main order based on invoice id) in data. They will be removed.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06DCB-B332-4F70-8EB7-BD6575FD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3782E2-1767-4CA9-9B08-CAC5A7FD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A58A1-635E-4391-B2B7-EF828753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42" y="2787599"/>
            <a:ext cx="805927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0E381B-ABA4-42CC-81EE-6B40CE07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Orders with minus quantity are not useful too.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2EC85-34E7-494B-80A6-74C81E77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29D8B-AB51-40C1-809E-3B6C5774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3A04C-938E-4EB3-A5CE-9A8C1318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6"/>
          <a:stretch/>
        </p:blipFill>
        <p:spPr>
          <a:xfrm>
            <a:off x="4311714" y="2647540"/>
            <a:ext cx="3629532" cy="4040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8B368-2191-4D42-ACB2-266E92562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" t="10865"/>
          <a:stretch/>
        </p:blipFill>
        <p:spPr>
          <a:xfrm>
            <a:off x="7422077" y="2208327"/>
            <a:ext cx="3961509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4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5A4828-5393-40A6-B310-AC4364B3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Orders that </a:t>
            </a:r>
            <a:r>
              <a:rPr lang="en-CA" dirty="0" err="1"/>
              <a:t>StockCode</a:t>
            </a:r>
            <a:r>
              <a:rPr lang="en-CA" dirty="0"/>
              <a:t> can’t be extracted as digits will be removed.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3791C-A58D-40F3-9953-C0709D99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D47F4-3094-422A-9A30-E0F1A443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9B7A6-8D75-418A-A9E3-9A4B84EE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27" y="2590683"/>
            <a:ext cx="2048161" cy="16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0558D-041D-4A8C-889D-B5236CFC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168" y="4749799"/>
            <a:ext cx="402963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97755-2808-46C0-9262-B703DAE0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437477-7686-45FB-829D-C8870ACB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Cumulative sum of most frequent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9464B1-5BF9-4E9A-8CEA-5BD2FDA22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39" y="1336508"/>
            <a:ext cx="8224701" cy="547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65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8DA48C-CC5A-48F8-8E73-C33893AA7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Try to replace products with zero unit price with average of stock code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Try to assign description to products without description using stock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Clean data saved in the data directory.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720C35-D695-41C2-A9E4-6AD72D63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C26AE-A975-4930-B115-97D9F6FB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0791A-AAF5-4060-80DC-17FA0A39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45" y="3876291"/>
            <a:ext cx="432495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7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C16A5-CA39-48D3-AE86-CFA95618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F257C-1DDB-4B24-9DA5-E3CF1596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5A3813-4773-4F2A-A03A-9CB7A0B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 1: Use description</a:t>
            </a:r>
          </a:p>
        </p:txBody>
      </p:sp>
    </p:spTree>
    <p:extLst>
      <p:ext uri="{BB962C8B-B14F-4D97-AF65-F5344CB8AC3E}">
        <p14:creationId xmlns:p14="http://schemas.microsoft.com/office/powerpoint/2010/main" val="335273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C16A5-CA39-48D3-AE86-CFA95618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F257C-1DDB-4B24-9DA5-E3CF1596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5A3813-4773-4F2A-A03A-9CB7A0BF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 2: Use Sales Quantity</a:t>
            </a:r>
          </a:p>
        </p:txBody>
      </p:sp>
    </p:spTree>
    <p:extLst>
      <p:ext uri="{BB962C8B-B14F-4D97-AF65-F5344CB8AC3E}">
        <p14:creationId xmlns:p14="http://schemas.microsoft.com/office/powerpoint/2010/main" val="4200947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987E2-CEB8-475B-A31C-D2622416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0A551-6C64-4D7B-884F-F90543D4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A8A9C-1B56-4185-9337-14767C85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56229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1CC6C-8F31-4EE8-82CA-896069D3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Planned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Achieved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Suggestions: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6F426-6613-40AB-94DA-9F4B3363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0C539-A239-42F1-A772-70F37361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42115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CACFF-83CB-46F0-AB61-9A9157D0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Goals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dirty="0"/>
              <a:t>About Data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BFD907-AE90-4595-ACEB-5151B5C5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BB68-A7D5-49ED-8493-74E5682E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7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7E093-9391-482E-94B2-5FB9DAD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758952"/>
            <a:ext cx="7573415" cy="3566160"/>
          </a:xfrm>
        </p:spPr>
        <p:txBody>
          <a:bodyPr/>
          <a:lstStyle/>
          <a:p>
            <a:r>
              <a:rPr lang="en-US" dirty="0"/>
              <a:t>Question(s)??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5458A-739F-4138-87F8-1F048088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4836F-27A8-4EFC-9970-FBD2274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E9AB38-F27C-496E-B479-9B1C855B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would you build a model to </a:t>
            </a:r>
            <a:r>
              <a:rPr lang="en-US" dirty="0">
                <a:solidFill>
                  <a:srgbClr val="FF0000"/>
                </a:solidFill>
              </a:rPr>
              <a:t>order supplies </a:t>
            </a:r>
            <a:r>
              <a:rPr lang="en-US" dirty="0"/>
              <a:t>of a </a:t>
            </a:r>
            <a:r>
              <a:rPr lang="en-US" dirty="0">
                <a:solidFill>
                  <a:srgbClr val="FF0000"/>
                </a:solidFill>
              </a:rPr>
              <a:t>given product </a:t>
            </a:r>
            <a:r>
              <a:rPr lang="en-US" dirty="0"/>
              <a:t>based on the </a:t>
            </a:r>
            <a:r>
              <a:rPr lang="en-US" dirty="0">
                <a:solidFill>
                  <a:srgbClr val="FF0000"/>
                </a:solidFill>
              </a:rPr>
              <a:t>time of year</a:t>
            </a:r>
            <a:r>
              <a:rPr lang="en-US" dirty="0"/>
              <a:t>?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Write some code for data preprocessing and data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Walk us through your thinking on how you approach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Describe the models you would use and the pros/cons.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Using NLP techniques (if they make sense ofc) would be cool to see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58C59-7EA3-4221-BF8A-05CE6C7A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405005-D932-44AE-AEB0-9D70CD89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78690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6D74FF-7123-4F66-813D-A968C00D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Transactional data of an online retailer with one year duration (2010-2011) and half of million entries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Fields: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InvoiceNo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StockCode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Quantity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InvoiceDate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UnitPrice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CustomerID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Country</a:t>
            </a:r>
            <a:endParaRPr lang="en-CA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4EAB0-060E-448F-A65C-C7DDE8CA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CC4CB-C0AF-4468-9806-D8C4A79C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B90B1-568B-4F92-9319-DC537418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3" y="2906404"/>
            <a:ext cx="7897327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2C88F-0E8F-4464-B487-35DA3516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Based on the data fields and goals: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We can use product descriptions to group products and study the behavior of the groups. Therefore when we have a new product description, we can guess how much it can sell.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Pros: This can be useful as we are not bound to a specific id product.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Cons: there’s a chance that this hypothesis is wrong.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We can use product sales directly and group products based on that.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Pros: chance of grouping is much higher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Cons: we are bound to a specific id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Hybrid: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Pros: probably much higher accuracy than both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Cons: hard to implement and tune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0CE5F-B383-4D2F-B2EE-A96A0805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814E51-D0C5-40E2-86DE-1AF25BC6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Planning and Assumptions</a:t>
            </a:r>
          </a:p>
        </p:txBody>
      </p:sp>
    </p:spTree>
    <p:extLst>
      <p:ext uri="{BB962C8B-B14F-4D97-AF65-F5344CB8AC3E}">
        <p14:creationId xmlns:p14="http://schemas.microsoft.com/office/powerpoint/2010/main" val="14046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E2C0F-2805-4929-8FA1-AD72E760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25% null for customer ids which can be caused by the guest customer. less than 0.5% null values for descriptions. changing null customers to id= -1 and null description to empty cell. </a:t>
            </a:r>
          </a:p>
          <a:p>
            <a:r>
              <a:rPr lang="en-US" dirty="0"/>
              <a:t>Convert invoice date to datetime format.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841CC-D00D-4A2C-A4B3-35EA4069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B535E-45CB-4934-9136-DBE4C947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2E1A5-4BE0-4309-B96E-1F0025DF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56" y="4400267"/>
            <a:ext cx="6668431" cy="133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4C826-B0E3-4BCD-9E15-C80B956956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99" b="-3305"/>
          <a:stretch/>
        </p:blipFill>
        <p:spPr>
          <a:xfrm>
            <a:off x="1227909" y="4082956"/>
            <a:ext cx="5296639" cy="5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3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E2C0F-2805-4929-8FA1-AD72E760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For </a:t>
            </a:r>
            <a:r>
              <a:rPr lang="en-CA" dirty="0" err="1"/>
              <a:t>InvoiceNo</a:t>
            </a:r>
            <a:r>
              <a:rPr lang="en-CA" dirty="0"/>
              <a:t>, </a:t>
            </a:r>
            <a:r>
              <a:rPr lang="en-CA" dirty="0" err="1"/>
              <a:t>StockCode</a:t>
            </a:r>
            <a:r>
              <a:rPr lang="en-CA" dirty="0"/>
              <a:t>, Description, Country: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Remove all trailing and leading 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Make sure they are lower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U.K by far and Germany and France are the prominent countries in order-level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841CC-D00D-4A2C-A4B3-35EA4069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6B535E-45CB-4934-9136-DBE4C947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</p:spTree>
    <p:extLst>
      <p:ext uri="{BB962C8B-B14F-4D97-AF65-F5344CB8AC3E}">
        <p14:creationId xmlns:p14="http://schemas.microsoft.com/office/powerpoint/2010/main" val="24868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CC4BE6-20CE-4BC9-A462-D0A681D1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6DD79-A1FA-4B1E-B974-8886FAD1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9627A1-B2BC-4DC0-ABE7-63DD4D8A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3474E-72CF-459F-8009-A15EBFD1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23" y="608115"/>
            <a:ext cx="5828068" cy="58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F68A7-6695-4D7C-969F-11B4FFB8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Checking unique values in each columns: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InvoiceNo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unique count and percentage: 25900, 4.78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StockCode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unique count and percentage: 3958, 0.73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Description unique count and percentage: 4195, 0.77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Quantity unique count and percentage: 722, 0.13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InvoiceDate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unique count and percentage: 23260, 4.29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UnitPrice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unique count and percentage: 1630, 0.30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CustomerID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unique count and percentage: 4373, 0.81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Country unique count and percentage: 38, 0.01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As it was mentioned before data seems to be very spotty (looking at </a:t>
            </a:r>
            <a:r>
              <a:rPr lang="en-US" sz="1800" dirty="0" err="1">
                <a:solidFill>
                  <a:schemeClr val="tx1"/>
                </a:solidFill>
              </a:rPr>
              <a:t>InvoiceDate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  <a:endParaRPr lang="en-CA" sz="17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272AA-D3E6-4BB6-A76B-D837CC86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5B4B07-5B3B-4774-A820-BBC4DFB0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Discovery and cleaning</a:t>
            </a:r>
          </a:p>
        </p:txBody>
      </p:sp>
    </p:spTree>
    <p:extLst>
      <p:ext uri="{BB962C8B-B14F-4D97-AF65-F5344CB8AC3E}">
        <p14:creationId xmlns:p14="http://schemas.microsoft.com/office/powerpoint/2010/main" val="2282183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71af3243-3dd4-4a8d-8c0d-dd76da1f02a5"/>
    <ds:schemaRef ds:uri="16c05727-aa75-4e4a-9b5f-8a80a1165891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695</TotalTime>
  <Words>621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RetrospectVTI</vt:lpstr>
      <vt:lpstr>Online Retail A Case Study</vt:lpstr>
      <vt:lpstr>Agenda</vt:lpstr>
      <vt:lpstr>Goals</vt:lpstr>
      <vt:lpstr>About Data</vt:lpstr>
      <vt:lpstr>Planning and Assumptions</vt:lpstr>
      <vt:lpstr>Discovery and cleaning</vt:lpstr>
      <vt:lpstr>Discovery and cleaning</vt:lpstr>
      <vt:lpstr>PowerPoint Presentation</vt:lpstr>
      <vt:lpstr>Discovery and cleaning</vt:lpstr>
      <vt:lpstr>Discovery and cleaning</vt:lpstr>
      <vt:lpstr>Discovery and cleaning</vt:lpstr>
      <vt:lpstr>Discovery and cleaning</vt:lpstr>
      <vt:lpstr>Discovery and cleaning</vt:lpstr>
      <vt:lpstr>Cumulative sum of most frequent</vt:lpstr>
      <vt:lpstr>Discovery and cleaning</vt:lpstr>
      <vt:lpstr>Approach 1: Use description</vt:lpstr>
      <vt:lpstr>Approach 2: Use Sales Quantity</vt:lpstr>
      <vt:lpstr>K-means</vt:lpstr>
      <vt:lpstr>Result and discussions</vt:lpstr>
      <vt:lpstr>Question(s)??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</dc:title>
  <dc:creator>Keyhan Babaee</dc:creator>
  <cp:lastModifiedBy>Keyhan Babaee</cp:lastModifiedBy>
  <cp:revision>221</cp:revision>
  <dcterms:created xsi:type="dcterms:W3CDTF">2020-11-20T18:58:04Z</dcterms:created>
  <dcterms:modified xsi:type="dcterms:W3CDTF">2021-11-24T14:35:11Z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