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E393BF8F-EC61-4546-915F-46B5E6AEBAA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hyperlink" Target="http://creativecommons.org/licenses/by-sa/4.0/" TargetMode="External"/><Relationship Id="rId2" Type="http://schemas.openxmlformats.org/officeDocument/2006/relationships/image" Target="../media/image1.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29560" y="639360"/>
            <a:ext cx="9071640" cy="1875240"/>
          </a:xfrm>
          <a:prstGeom prst="rect">
            <a:avLst/>
          </a:prstGeom>
          <a:noFill/>
          <a:ln w="0">
            <a:noFill/>
          </a:ln>
        </p:spPr>
        <p:txBody>
          <a:bodyPr lIns="0" rIns="0" tIns="0" bIns="0" anchor="ctr">
            <a:noAutofit/>
          </a:bodyPr>
          <a:p>
            <a:pPr algn="ctr"/>
            <a:r>
              <a:rPr b="0" lang="en-US" sz="4400" spc="-1" strike="noStrike">
                <a:latin typeface="Arial"/>
              </a:rPr>
              <a:t>Building Blocks</a:t>
            </a:r>
            <a:br/>
            <a:r>
              <a:rPr b="0" lang="en-US" sz="4400" spc="-1" strike="noStrike">
                <a:latin typeface="Arial"/>
              </a:rPr>
              <a:t>of</a:t>
            </a:r>
            <a:br/>
            <a:r>
              <a:rPr b="0" lang="en-US" sz="4400" spc="-1" strike="noStrike">
                <a:latin typeface="Arial"/>
              </a:rPr>
              <a:t>Computers and Programs</a:t>
            </a:r>
            <a:endParaRPr b="0" lang="en-US" sz="4400" spc="-1" strike="noStrike">
              <a:latin typeface="Arial"/>
            </a:endParaRPr>
          </a:p>
        </p:txBody>
      </p:sp>
      <p:sp>
        <p:nvSpPr>
          <p:cNvPr id="42" name="TextShape 2"/>
          <p:cNvSpPr txBox="1"/>
          <p:nvPr/>
        </p:nvSpPr>
        <p:spPr>
          <a:xfrm>
            <a:off x="685800" y="5101200"/>
            <a:ext cx="9144000" cy="541800"/>
          </a:xfrm>
          <a:prstGeom prst="rect">
            <a:avLst/>
          </a:prstGeom>
          <a:noFill/>
          <a:ln w="0">
            <a:noFill/>
          </a:ln>
        </p:spPr>
        <p:txBody>
          <a:bodyPr lIns="90000" rIns="90000" tIns="45000" bIns="45000">
            <a:noAutofit/>
          </a:bodyPr>
          <a:p>
            <a:pPr algn="ctr"/>
            <a:r>
              <a:rPr b="0" lang="en-US" sz="1600" spc="-1" strike="noStrike">
                <a:latin typeface="Arial"/>
              </a:rPr>
              <a:t>This work is licensed under a </a:t>
            </a:r>
            <a:r>
              <a:rPr b="0" lang="en-US" sz="1600" spc="-1" strike="noStrike">
                <a:latin typeface="Arial"/>
                <a:hlinkClick r:id="rId1"/>
              </a:rPr>
              <a:t>Creative Commons Attribution-ShareAlike 4.0 International License</a:t>
            </a:r>
            <a:r>
              <a:rPr b="0" lang="en-US" sz="1600" spc="-1" strike="noStrike">
                <a:latin typeface="Arial"/>
              </a:rPr>
              <a:t>.</a:t>
            </a:r>
            <a:endParaRPr b="0" lang="en-US" sz="1600" spc="-1" strike="noStrike">
              <a:latin typeface="Arial"/>
            </a:endParaRPr>
          </a:p>
          <a:p>
            <a:pPr algn="ctr"/>
            <a:r>
              <a:rPr b="0" lang="en-US" sz="1600" spc="-1" strike="noStrike">
                <a:latin typeface="Arial"/>
              </a:rPr>
              <a:t>Loop and decision graphics by vecteezy.com</a:t>
            </a:r>
            <a:endParaRPr b="0" lang="en-US" sz="1600" spc="-1" strike="noStrike">
              <a:latin typeface="Arial"/>
            </a:endParaRPr>
          </a:p>
        </p:txBody>
      </p:sp>
      <p:pic>
        <p:nvPicPr>
          <p:cNvPr id="43" name="" descr=""/>
          <p:cNvPicPr/>
          <p:nvPr/>
        </p:nvPicPr>
        <p:blipFill>
          <a:blip r:embed="rId2"/>
          <a:stretch/>
        </p:blipFill>
        <p:spPr>
          <a:xfrm>
            <a:off x="4343400" y="4572000"/>
            <a:ext cx="1226880" cy="428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Program Building Blocks</a:t>
            </a:r>
            <a:endParaRPr b="0" lang="en-US" sz="4400" spc="-1" strike="noStrike">
              <a:latin typeface="Arial"/>
            </a:endParaRPr>
          </a:p>
        </p:txBody>
      </p:sp>
      <p:sp>
        <p:nvSpPr>
          <p:cNvPr id="67"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Iteration – repetition or repeating steps        (also called looping)</a:t>
            </a:r>
            <a:endParaRPr b="0" lang="en-US" sz="3200" spc="-1" strike="noStrike">
              <a:latin typeface="Arial"/>
            </a:endParaRPr>
          </a:p>
        </p:txBody>
      </p:sp>
      <p:sp>
        <p:nvSpPr>
          <p:cNvPr id="68" name="TextShape 3"/>
          <p:cNvSpPr txBox="1"/>
          <p:nvPr/>
        </p:nvSpPr>
        <p:spPr>
          <a:xfrm>
            <a:off x="914400" y="4800600"/>
            <a:ext cx="6858000" cy="685800"/>
          </a:xfrm>
          <a:prstGeom prst="rect">
            <a:avLst/>
          </a:prstGeom>
          <a:noFill/>
          <a:ln w="0">
            <a:noFill/>
          </a:ln>
        </p:spPr>
        <p:txBody>
          <a:bodyPr lIns="90000" rIns="90000" tIns="45000" bIns="45000">
            <a:noAutofit/>
          </a:bodyPr>
          <a:p>
            <a:r>
              <a:rPr b="0" lang="en-US" sz="1800" spc="-1" strike="noStrike">
                <a:latin typeface="Arial"/>
              </a:rPr>
              <a:t>Technically iteration is one form of looping.</a:t>
            </a:r>
            <a:endParaRPr b="0" lang="en-US" sz="1800" spc="-1" strike="noStrike">
              <a:latin typeface="Arial"/>
            </a:endParaRPr>
          </a:p>
          <a:p>
            <a:r>
              <a:rPr b="0" lang="en-US" sz="1800" spc="-1" strike="noStrike">
                <a:latin typeface="Arial"/>
              </a:rPr>
              <a:t>The other type of looping is called recursion and we will ignore it.</a:t>
            </a:r>
            <a:endParaRPr b="0" lang="en-US" sz="1800" spc="-1" strike="noStrike">
              <a:latin typeface="Arial"/>
            </a:endParaRPr>
          </a:p>
        </p:txBody>
      </p:sp>
      <p:pic>
        <p:nvPicPr>
          <p:cNvPr id="69" name="" descr=""/>
          <p:cNvPicPr/>
          <p:nvPr/>
        </p:nvPicPr>
        <p:blipFill>
          <a:blip r:embed="rId1"/>
          <a:stretch/>
        </p:blipFill>
        <p:spPr>
          <a:xfrm>
            <a:off x="5486400" y="1956240"/>
            <a:ext cx="2677320" cy="26586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Programming Languages</a:t>
            </a:r>
            <a:endParaRPr b="0" lang="en-US" sz="4400" spc="-1" strike="noStrike">
              <a:latin typeface="Arial"/>
            </a:endParaRPr>
          </a:p>
        </p:txBody>
      </p:sp>
      <p:sp>
        <p:nvSpPr>
          <p:cNvPr id="71" name="TextShape 2"/>
          <p:cNvSpPr txBox="1"/>
          <p:nvPr/>
        </p:nvSpPr>
        <p:spPr>
          <a:xfrm>
            <a:off x="504000" y="1326600"/>
            <a:ext cx="9071640" cy="3288240"/>
          </a:xfrm>
          <a:prstGeom prst="rect">
            <a:avLst/>
          </a:prstGeom>
          <a:noFill/>
          <a:ln w="0">
            <a:noFill/>
          </a:ln>
        </p:spPr>
        <p:txBody>
          <a:bodyPr lIns="0" rIns="0" tIns="0" bIns="0">
            <a:normAutofit fontScale="44000"/>
          </a:bodyPr>
          <a:p>
            <a:pPr marL="432000" indent="-324000">
              <a:spcBef>
                <a:spcPts val="1417"/>
              </a:spcBef>
              <a:buClr>
                <a:srgbClr val="000000"/>
              </a:buClr>
              <a:buSzPct val="45000"/>
              <a:buFont typeface="Wingdings" charset="2"/>
              <a:buChar char=""/>
            </a:pPr>
            <a:r>
              <a:rPr b="0" lang="en-US" sz="3200" spc="-1" strike="noStrike">
                <a:latin typeface="Arial"/>
              </a:rPr>
              <a:t>Because natural languages like English or Spanish are ambiguous, computer programs are written in special, more restrictive languages called </a:t>
            </a:r>
            <a:r>
              <a:rPr b="0" i="1" lang="en-US" sz="3200" spc="-1" strike="noStrike">
                <a:latin typeface="Arial"/>
              </a:rPr>
              <a:t>programming languages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Programming languages may be textual or graphical (words or pictures)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Programs are also called </a:t>
            </a:r>
            <a:r>
              <a:rPr b="0" i="1" lang="en-US" sz="3200" spc="-1" strike="noStrike">
                <a:latin typeface="Arial"/>
              </a:rPr>
              <a:t>code</a:t>
            </a:r>
            <a:r>
              <a:rPr b="0" lang="en-US" sz="3200" spc="-1" strike="noStrike">
                <a:latin typeface="Arial"/>
              </a:rPr>
              <a:t> or more formally source code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Source code is translated (using programs) into very simple instructions that the machine can understand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4 Basic Operations of a Computer</a:t>
            </a:r>
            <a:endParaRPr b="0" lang="en-US" sz="4400" spc="-1" strike="noStrike">
              <a:latin typeface="Arial"/>
            </a:endParaRPr>
          </a:p>
        </p:txBody>
      </p:sp>
      <p:pic>
        <p:nvPicPr>
          <p:cNvPr id="45" name="" descr=""/>
          <p:cNvPicPr/>
          <p:nvPr/>
        </p:nvPicPr>
        <p:blipFill>
          <a:blip r:embed="rId1"/>
          <a:stretch/>
        </p:blipFill>
        <p:spPr>
          <a:xfrm>
            <a:off x="1010520" y="2057400"/>
            <a:ext cx="7904880" cy="32882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4 Basic Operations of a Computer</a:t>
            </a:r>
            <a:endParaRPr b="0" lang="en-US" sz="4400" spc="-1" strike="noStrike">
              <a:latin typeface="Arial"/>
            </a:endParaRPr>
          </a:p>
        </p:txBody>
      </p:sp>
      <p:sp>
        <p:nvSpPr>
          <p:cNvPr id="47" name="TextShape 2"/>
          <p:cNvSpPr txBox="1"/>
          <p:nvPr/>
        </p:nvSpPr>
        <p:spPr>
          <a:xfrm>
            <a:off x="504000" y="1326600"/>
            <a:ext cx="9071640" cy="3288240"/>
          </a:xfrm>
          <a:prstGeom prst="rect">
            <a:avLst/>
          </a:prstGeom>
          <a:noFill/>
          <a:ln w="0">
            <a:noFill/>
          </a:ln>
        </p:spPr>
        <p:txBody>
          <a:bodyPr lIns="0" rIns="0" tIns="0" bIns="0">
            <a:normAutofit fontScale="81000"/>
          </a:bodyPr>
          <a:p>
            <a:pPr marL="432000" indent="-324000">
              <a:spcBef>
                <a:spcPts val="1417"/>
              </a:spcBef>
              <a:buClr>
                <a:srgbClr val="000000"/>
              </a:buClr>
              <a:buSzPct val="45000"/>
              <a:buFont typeface="Wingdings" charset="2"/>
              <a:buChar char=""/>
            </a:pPr>
            <a:r>
              <a:rPr b="1" lang="en-US" sz="3200" spc="-1" strike="noStrike">
                <a:latin typeface="Arial"/>
              </a:rPr>
              <a:t>Input</a:t>
            </a:r>
            <a:r>
              <a:rPr b="0" lang="en-US" sz="3200" spc="-1" strike="noStrike">
                <a:latin typeface="Arial"/>
              </a:rPr>
              <a:t> – Data is entered into the computer               (text, sound, video, taps and swipes)</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Process</a:t>
            </a:r>
            <a:r>
              <a:rPr b="0" lang="en-US" sz="3200" spc="-1" strike="noStrike">
                <a:latin typeface="Arial"/>
              </a:rPr>
              <a:t> – Data is transformed into information</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Storage</a:t>
            </a:r>
            <a:r>
              <a:rPr b="0" lang="en-US" sz="3200" spc="-1" strike="noStrike">
                <a:latin typeface="Arial"/>
              </a:rPr>
              <a:t> – Data or information is recorded for retrieval </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Output</a:t>
            </a:r>
            <a:r>
              <a:rPr b="0" lang="en-US" sz="3200" spc="-1" strike="noStrike">
                <a:latin typeface="Arial"/>
              </a:rPr>
              <a:t> – Information is produced by the computer (print, display, sound, video)</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What is a computer program?</a:t>
            </a:r>
            <a:endParaRPr b="0" lang="en-US" sz="4400" spc="-1" strike="noStrike">
              <a:latin typeface="Arial"/>
            </a:endParaRPr>
          </a:p>
        </p:txBody>
      </p:sp>
      <p:sp>
        <p:nvSpPr>
          <p:cNvPr id="49" name="TextShape 2"/>
          <p:cNvSpPr txBox="1"/>
          <p:nvPr/>
        </p:nvSpPr>
        <p:spPr>
          <a:xfrm>
            <a:off x="504000" y="1326600"/>
            <a:ext cx="9071640" cy="3288240"/>
          </a:xfrm>
          <a:prstGeom prst="rect">
            <a:avLst/>
          </a:prstGeom>
          <a:noFill/>
          <a:ln w="0">
            <a:noFill/>
          </a:ln>
        </p:spPr>
        <p:txBody>
          <a:bodyPr lIns="0" rIns="0" tIns="0" bIns="0">
            <a:normAutofit fontScale="66000"/>
          </a:bodyPr>
          <a:p>
            <a:pPr marL="432000" indent="-324000">
              <a:spcBef>
                <a:spcPts val="1417"/>
              </a:spcBef>
              <a:buClr>
                <a:srgbClr val="000000"/>
              </a:buClr>
              <a:buSzPct val="45000"/>
              <a:buFont typeface="Wingdings" charset="2"/>
              <a:buChar char=""/>
            </a:pPr>
            <a:r>
              <a:rPr b="0" lang="en-US" sz="3200" spc="-1" strike="noStrike">
                <a:latin typeface="Arial"/>
              </a:rPr>
              <a:t>Programs are composed of</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Sequences of statements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Decision statements (selection)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Repeated statements (iteration)</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Computer programs are descriptions of solutions     (people describe the steps to solve the problem)</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Computers carry our (execute) the instructions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What is a computer program?</a:t>
            </a:r>
            <a:endParaRPr b="0" lang="en-US" sz="4400" spc="-1" strike="noStrike">
              <a:latin typeface="Arial"/>
            </a:endParaRPr>
          </a:p>
        </p:txBody>
      </p:sp>
      <p:sp>
        <p:nvSpPr>
          <p:cNvPr id="51" name="TextShape 2"/>
          <p:cNvSpPr txBox="1"/>
          <p:nvPr/>
        </p:nvSpPr>
        <p:spPr>
          <a:xfrm>
            <a:off x="504000" y="1326600"/>
            <a:ext cx="9071640" cy="3288240"/>
          </a:xfrm>
          <a:prstGeom prst="rect">
            <a:avLst/>
          </a:prstGeom>
          <a:noFill/>
          <a:ln w="0">
            <a:noFill/>
          </a:ln>
        </p:spPr>
        <p:txBody>
          <a:bodyPr lIns="0" rIns="0" tIns="0" bIns="0">
            <a:normAutofit fontScale="68000"/>
          </a:bodyPr>
          <a:p>
            <a:pPr marL="432000" indent="-324000">
              <a:spcBef>
                <a:spcPts val="1417"/>
              </a:spcBef>
              <a:buClr>
                <a:srgbClr val="000000"/>
              </a:buClr>
              <a:buSzPct val="45000"/>
              <a:buFont typeface="Wingdings" charset="2"/>
              <a:buChar char=""/>
            </a:pPr>
            <a:r>
              <a:rPr b="0" lang="en-US" sz="3200" spc="-1" strike="noStrike">
                <a:latin typeface="Arial"/>
              </a:rPr>
              <a:t>Data is transformed by a program into information.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a:t>
            </a:r>
            <a:r>
              <a:rPr b="0" i="1" lang="en-US" sz="3200" spc="-1" strike="noStrike">
                <a:latin typeface="Arial"/>
              </a:rPr>
              <a:t>program</a:t>
            </a:r>
            <a:r>
              <a:rPr b="0" lang="en-US" sz="3200" spc="-1" strike="noStrike">
                <a:latin typeface="Arial"/>
              </a:rPr>
              <a:t> is a set of steps that will accomplish a specific task.</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set of steps that always performs a specific task is called an </a:t>
            </a:r>
            <a:r>
              <a:rPr b="0" i="1" lang="en-US" sz="3200" spc="-1" strike="noStrike">
                <a:latin typeface="Arial"/>
              </a:rPr>
              <a:t>algorithm</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 program is the implementation of an algorithm into a form that a computer can understand.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Algorithms vs. Heuristics</a:t>
            </a:r>
            <a:endParaRPr b="0" lang="en-US" sz="4400" spc="-1" strike="noStrike">
              <a:latin typeface="Arial"/>
            </a:endParaRPr>
          </a:p>
        </p:txBody>
      </p:sp>
      <p:sp>
        <p:nvSpPr>
          <p:cNvPr id="53" name="TextShape 2"/>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Algorithm – a stepwise procedure (or process) that </a:t>
            </a:r>
            <a:r>
              <a:rPr b="0" lang="en-US" sz="3200" spc="-1" strike="noStrike" u="sng">
                <a:uFillTx/>
                <a:latin typeface="Arial"/>
              </a:rPr>
              <a:t>always</a:t>
            </a:r>
            <a:r>
              <a:rPr b="0" lang="en-US" sz="3200" spc="-1" strike="noStrike">
                <a:latin typeface="Arial"/>
              </a:rPr>
              <a:t> accomplishes a specific task. Algorithms never fail.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Heuristic – a stepwise procedure (or process) that </a:t>
            </a:r>
            <a:r>
              <a:rPr b="0" lang="en-US" sz="3200" spc="-1" strike="noStrike" u="sng">
                <a:uFillTx/>
                <a:latin typeface="Arial"/>
              </a:rPr>
              <a:t>usually</a:t>
            </a:r>
            <a:r>
              <a:rPr b="0" lang="en-US" sz="3200" spc="-1" strike="noStrike">
                <a:latin typeface="Arial"/>
              </a:rPr>
              <a:t> accomplishes a specific task. Heuristics might fail.</a:t>
            </a:r>
            <a:endParaRPr b="0" lang="en-US" sz="3200" spc="-1" strike="noStrike">
              <a:latin typeface="Arial"/>
            </a:endParaRPr>
          </a:p>
        </p:txBody>
      </p:sp>
      <p:sp>
        <p:nvSpPr>
          <p:cNvPr id="54" name="TextShape 3"/>
          <p:cNvSpPr txBox="1"/>
          <p:nvPr/>
        </p:nvSpPr>
        <p:spPr>
          <a:xfrm>
            <a:off x="1143000" y="5029200"/>
            <a:ext cx="8229600" cy="602280"/>
          </a:xfrm>
          <a:prstGeom prst="rect">
            <a:avLst/>
          </a:prstGeom>
          <a:noFill/>
          <a:ln w="0">
            <a:noFill/>
          </a:ln>
        </p:spPr>
        <p:txBody>
          <a:bodyPr lIns="90000" rIns="90000" tIns="45000" bIns="45000">
            <a:noAutofit/>
          </a:bodyPr>
          <a:p>
            <a:r>
              <a:rPr b="0" lang="en-US" sz="1800" spc="-1" strike="noStrike">
                <a:latin typeface="Arial"/>
              </a:rPr>
              <a:t>Note: Algorithms (and heuristics) can be performed with or without a computer.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371600" y="3416400"/>
            <a:ext cx="7543800" cy="685800"/>
          </a:xfrm>
          <a:custGeom>
            <a:avLst/>
            <a:gdLst/>
            <a:ahLst/>
            <a:rect l="0" t="0" r="r" b="b"/>
            <a:pathLst>
              <a:path w="20957" h="1907">
                <a:moveTo>
                  <a:pt x="317" y="0"/>
                </a:moveTo>
                <a:lnTo>
                  <a:pt x="318" y="0"/>
                </a:lnTo>
                <a:cubicBezTo>
                  <a:pt x="262" y="0"/>
                  <a:pt x="207" y="15"/>
                  <a:pt x="159" y="43"/>
                </a:cubicBezTo>
                <a:cubicBezTo>
                  <a:pt x="111" y="70"/>
                  <a:pt x="70" y="111"/>
                  <a:pt x="43" y="159"/>
                </a:cubicBezTo>
                <a:cubicBezTo>
                  <a:pt x="15" y="207"/>
                  <a:pt x="0" y="262"/>
                  <a:pt x="0" y="318"/>
                </a:cubicBezTo>
                <a:lnTo>
                  <a:pt x="0" y="1588"/>
                </a:lnTo>
                <a:lnTo>
                  <a:pt x="0" y="1588"/>
                </a:lnTo>
                <a:cubicBezTo>
                  <a:pt x="0" y="1644"/>
                  <a:pt x="15" y="1699"/>
                  <a:pt x="43" y="1747"/>
                </a:cubicBezTo>
                <a:cubicBezTo>
                  <a:pt x="70" y="1795"/>
                  <a:pt x="111" y="1836"/>
                  <a:pt x="159" y="1863"/>
                </a:cubicBezTo>
                <a:cubicBezTo>
                  <a:pt x="207" y="1891"/>
                  <a:pt x="262" y="1906"/>
                  <a:pt x="318" y="1906"/>
                </a:cubicBezTo>
                <a:lnTo>
                  <a:pt x="20638" y="1906"/>
                </a:lnTo>
                <a:lnTo>
                  <a:pt x="20638" y="1906"/>
                </a:lnTo>
                <a:cubicBezTo>
                  <a:pt x="20694" y="1906"/>
                  <a:pt x="20749" y="1891"/>
                  <a:pt x="20797" y="1863"/>
                </a:cubicBezTo>
                <a:cubicBezTo>
                  <a:pt x="20845" y="1836"/>
                  <a:pt x="20886" y="1795"/>
                  <a:pt x="20913" y="1747"/>
                </a:cubicBezTo>
                <a:cubicBezTo>
                  <a:pt x="20941" y="1699"/>
                  <a:pt x="20956" y="1644"/>
                  <a:pt x="20956" y="1588"/>
                </a:cubicBezTo>
                <a:lnTo>
                  <a:pt x="20956" y="317"/>
                </a:lnTo>
                <a:lnTo>
                  <a:pt x="20956" y="318"/>
                </a:lnTo>
                <a:lnTo>
                  <a:pt x="20956" y="318"/>
                </a:lnTo>
                <a:cubicBezTo>
                  <a:pt x="20956" y="262"/>
                  <a:pt x="20941" y="207"/>
                  <a:pt x="20913" y="159"/>
                </a:cubicBezTo>
                <a:cubicBezTo>
                  <a:pt x="20886" y="111"/>
                  <a:pt x="20845" y="70"/>
                  <a:pt x="20797" y="43"/>
                </a:cubicBezTo>
                <a:cubicBezTo>
                  <a:pt x="20749" y="15"/>
                  <a:pt x="20694" y="0"/>
                  <a:pt x="20638" y="0"/>
                </a:cubicBezTo>
                <a:lnTo>
                  <a:pt x="317" y="0"/>
                </a:lnTo>
              </a:path>
            </a:pathLst>
          </a:custGeom>
          <a:solidFill>
            <a:srgbClr val="729fcf"/>
          </a:solidFill>
          <a:ln w="0">
            <a:solidFill>
              <a:srgbClr val="3465a4"/>
            </a:solidFill>
          </a:ln>
        </p:spPr>
        <p:style>
          <a:lnRef idx="0"/>
          <a:fillRef idx="0"/>
          <a:effectRef idx="0"/>
          <a:fontRef idx="minor"/>
        </p:style>
      </p:sp>
      <p:sp>
        <p:nvSpPr>
          <p:cNvPr id="56" name="TextShape 2"/>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Program Building Blocks</a:t>
            </a:r>
            <a:endParaRPr b="0" lang="en-US" sz="4400" spc="-1" strike="noStrike">
              <a:latin typeface="Arial"/>
            </a:endParaRPr>
          </a:p>
        </p:txBody>
      </p:sp>
      <p:sp>
        <p:nvSpPr>
          <p:cNvPr id="57" name="TextShape 3"/>
          <p:cNvSpPr txBox="1"/>
          <p:nvPr/>
        </p:nvSpPr>
        <p:spPr>
          <a:xfrm>
            <a:off x="504000" y="1326600"/>
            <a:ext cx="9071640" cy="187380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Sequence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Selection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Iteration</a:t>
            </a:r>
            <a:endParaRPr b="0" lang="en-US" sz="3200" spc="-1" strike="noStrike">
              <a:latin typeface="Arial"/>
            </a:endParaRPr>
          </a:p>
        </p:txBody>
      </p:sp>
      <p:sp>
        <p:nvSpPr>
          <p:cNvPr id="58" name="TextShape 4"/>
          <p:cNvSpPr txBox="1"/>
          <p:nvPr/>
        </p:nvSpPr>
        <p:spPr>
          <a:xfrm>
            <a:off x="1371600" y="3454920"/>
            <a:ext cx="8001000" cy="1790280"/>
          </a:xfrm>
          <a:prstGeom prst="rect">
            <a:avLst/>
          </a:prstGeom>
          <a:noFill/>
          <a:ln w="0">
            <a:noFill/>
          </a:ln>
        </p:spPr>
        <p:txBody>
          <a:bodyPr lIns="90000" rIns="90000" tIns="45000" bIns="45000">
            <a:noAutofit/>
          </a:bodyPr>
          <a:p>
            <a:r>
              <a:rPr b="0" lang="en-US" sz="2000" spc="-1" strike="noStrike">
                <a:latin typeface="Arial"/>
              </a:rPr>
              <a:t>These three building blocks are all that is needed for a program.</a:t>
            </a:r>
            <a:endParaRPr b="0" lang="en-US" sz="2000" spc="-1" strike="noStrike">
              <a:latin typeface="Arial"/>
            </a:endParaRPr>
          </a:p>
          <a:p>
            <a:r>
              <a:rPr b="0" lang="en-US" sz="2000" spc="-1" strike="noStrike">
                <a:latin typeface="Arial"/>
              </a:rPr>
              <a:t>All programs use a combination of these three building blocks.</a:t>
            </a:r>
            <a:endParaRPr b="0" lang="en-US" sz="2000" spc="-1" strike="noStrike">
              <a:latin typeface="Arial"/>
            </a:endParaRPr>
          </a:p>
          <a:p>
            <a:endParaRPr b="0" lang="en-US" sz="2000" spc="-1" strike="noStrike">
              <a:latin typeface="Arial"/>
            </a:endParaRPr>
          </a:p>
          <a:p>
            <a:r>
              <a:rPr b="0" lang="en-US" sz="2000" spc="-1" strike="noStrike">
                <a:latin typeface="Arial"/>
              </a:rPr>
              <a:t>There are other building blocks that are used as programs become more complex, but they are not necessary. The other building blocks organize code and data to make them easier for humans to manage.</a:t>
            </a:r>
            <a:endParaRPr b="0" lang="en-US" sz="2000" spc="-1" strike="noStrike">
              <a:latin typeface="Arial"/>
            </a:endParaRPr>
          </a:p>
        </p:txBody>
      </p:sp>
      <p:sp>
        <p:nvSpPr>
          <p:cNvPr id="59" name="CustomShape 5"/>
          <p:cNvSpPr/>
          <p:nvPr/>
        </p:nvSpPr>
        <p:spPr>
          <a:xfrm>
            <a:off x="433800" y="3416400"/>
            <a:ext cx="685800" cy="685800"/>
          </a:xfrm>
          <a:custGeom>
            <a:avLst/>
            <a:gdLst/>
            <a:ahLst/>
            <a:rect l="l" t="t" r="r" b="b"/>
            <a:pathLst>
              <a:path w="21600" h="21600">
                <a:moveTo>
                  <a:pt x="10797" y="0"/>
                </a:moveTo>
                <a:lnTo>
                  <a:pt x="8278" y="8256"/>
                </a:lnTo>
                <a:lnTo>
                  <a:pt x="0" y="8256"/>
                </a:lnTo>
                <a:lnTo>
                  <a:pt x="6722" y="13405"/>
                </a:lnTo>
                <a:lnTo>
                  <a:pt x="4198" y="21600"/>
                </a:lnTo>
                <a:lnTo>
                  <a:pt x="10797" y="16580"/>
                </a:lnTo>
                <a:lnTo>
                  <a:pt x="17401" y="21600"/>
                </a:lnTo>
                <a:lnTo>
                  <a:pt x="14878" y="13405"/>
                </a:lnTo>
                <a:lnTo>
                  <a:pt x="21600" y="8256"/>
                </a:lnTo>
                <a:lnTo>
                  <a:pt x="13321" y="8256"/>
                </a:lnTo>
                <a:lnTo>
                  <a:pt x="10797" y="0"/>
                </a:lnTo>
                <a:close/>
              </a:path>
            </a:pathLst>
          </a:custGeom>
          <a:solidFill>
            <a:srgbClr val="ffff00"/>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Program Building Blocks</a:t>
            </a:r>
            <a:endParaRPr b="0" lang="en-US" sz="4400" spc="-1" strike="noStrike">
              <a:latin typeface="Arial"/>
            </a:endParaRPr>
          </a:p>
        </p:txBody>
      </p:sp>
      <p:sp>
        <p:nvSpPr>
          <p:cNvPr id="61" name="TextShape 2"/>
          <p:cNvSpPr txBox="1"/>
          <p:nvPr/>
        </p:nvSpPr>
        <p:spPr>
          <a:xfrm>
            <a:off x="504000" y="1326600"/>
            <a:ext cx="9071640" cy="95940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Sequence – a linear or sequential set of steps</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pic>
        <p:nvPicPr>
          <p:cNvPr id="62" name="" descr=""/>
          <p:cNvPicPr/>
          <p:nvPr/>
        </p:nvPicPr>
        <p:blipFill>
          <a:blip r:embed="rId1"/>
          <a:stretch/>
        </p:blipFill>
        <p:spPr>
          <a:xfrm>
            <a:off x="1828800" y="1940760"/>
            <a:ext cx="3006360" cy="3317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Program Building Blocks</a:t>
            </a:r>
            <a:endParaRPr b="0" lang="en-US" sz="4400" spc="-1" strike="noStrike">
              <a:latin typeface="Arial"/>
            </a:endParaRPr>
          </a:p>
        </p:txBody>
      </p:sp>
      <p:sp>
        <p:nvSpPr>
          <p:cNvPr id="64" name="TextShape 2"/>
          <p:cNvSpPr txBox="1"/>
          <p:nvPr/>
        </p:nvSpPr>
        <p:spPr>
          <a:xfrm>
            <a:off x="504000" y="1326600"/>
            <a:ext cx="9071640" cy="2331000"/>
          </a:xfrm>
          <a:prstGeom prst="rect">
            <a:avLst/>
          </a:prstGeom>
          <a:noFill/>
          <a:ln w="0">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Selection – a decision step                           (also called a conditional)</a:t>
            </a:r>
            <a:endParaRPr b="0" lang="en-US" sz="3200" spc="-1" strike="noStrike">
              <a:latin typeface="Arial"/>
            </a:endParaRPr>
          </a:p>
        </p:txBody>
      </p:sp>
      <p:pic>
        <p:nvPicPr>
          <p:cNvPr id="65" name="" descr=""/>
          <p:cNvPicPr/>
          <p:nvPr/>
        </p:nvPicPr>
        <p:blipFill>
          <a:blip r:embed="rId1"/>
          <a:stretch/>
        </p:blipFill>
        <p:spPr>
          <a:xfrm>
            <a:off x="5686920" y="1972080"/>
            <a:ext cx="4142880" cy="3285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109</TotalTime>
  <Application>LibreOffice/7.0.6.2$OpenBSD_X86_64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2021-07-09T14:18:03Z</dcterms:created>
  <dc:creator/>
  <dc:description/>
  <dc:language>en-US</dc:language>
  <cp:lastModifiedBy/>
  <dcterms:modified xsi:type="dcterms:W3CDTF">2021-07-09T21:36:21Z</dcterms:modified>
  <cp:revision>46</cp:revision>
  <dc:subject/>
  <dc:title/>
</cp:coreProperties>
</file>