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mainder" TargetMode="External"/><Relationship Id="rId2" Type="http://schemas.openxmlformats.org/officeDocument/2006/relationships/hyperlink" Target="https://en.wikipedia.org/wiki/Comp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odular_arithmetic" TargetMode="External"/><Relationship Id="rId4" Type="http://schemas.openxmlformats.org/officeDocument/2006/relationships/hyperlink" Target="https://en.wikipedia.org/wiki/Division_(mathematics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1DD6-4F76-42FF-AD64-57F379899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Repeated subtraction Micro:bit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5657-1918-4EC3-8A90-F5DA41D5E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Cindy Stenger</a:t>
            </a:r>
          </a:p>
        </p:txBody>
      </p:sp>
    </p:spTree>
    <p:extLst>
      <p:ext uri="{BB962C8B-B14F-4D97-AF65-F5344CB8AC3E}">
        <p14:creationId xmlns:p14="http://schemas.microsoft.com/office/powerpoint/2010/main" val="97433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59C2-2667-42F5-BDA0-23F12D5B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make this program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AC75-CF43-4EEA-8DDB-2EBFCB1E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if we could perform the repeated subtraction in a loop?</a:t>
            </a:r>
          </a:p>
        </p:txBody>
      </p:sp>
    </p:spTree>
    <p:extLst>
      <p:ext uri="{BB962C8B-B14F-4D97-AF65-F5344CB8AC3E}">
        <p14:creationId xmlns:p14="http://schemas.microsoft.com/office/powerpoint/2010/main" val="29036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A1CB-7B01-4150-A307-8F102CEB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0807-C11A-429A-A799-DB46AF8B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with multiple variables </a:t>
            </a:r>
          </a:p>
          <a:p>
            <a:r>
              <a:rPr lang="en-US" dirty="0"/>
              <a:t>Review program design</a:t>
            </a:r>
          </a:p>
          <a:p>
            <a:r>
              <a:rPr lang="en-US" dirty="0"/>
              <a:t>Review flow chart</a:t>
            </a:r>
          </a:p>
          <a:p>
            <a:r>
              <a:rPr lang="en-US" dirty="0"/>
              <a:t>Practice/review using block code in </a:t>
            </a:r>
            <a:r>
              <a:rPr lang="en-US" dirty="0" err="1"/>
              <a:t>MakeCode</a:t>
            </a:r>
            <a:r>
              <a:rPr lang="en-US" dirty="0"/>
              <a:t> environment</a:t>
            </a:r>
          </a:p>
          <a:p>
            <a:r>
              <a:rPr lang="en-US" dirty="0"/>
              <a:t>Review downloading code to your </a:t>
            </a:r>
            <a:r>
              <a:rPr lang="en-US" dirty="0" err="1"/>
              <a:t>micro:bit</a:t>
            </a:r>
            <a:endParaRPr lang="en-US" dirty="0"/>
          </a:p>
          <a:p>
            <a:r>
              <a:rPr lang="en-US" dirty="0"/>
              <a:t>Gain conceptual understanding of modulo operator through repeated subtraction</a:t>
            </a:r>
          </a:p>
        </p:txBody>
      </p:sp>
    </p:spTree>
    <p:extLst>
      <p:ext uri="{BB962C8B-B14F-4D97-AF65-F5344CB8AC3E}">
        <p14:creationId xmlns:p14="http://schemas.microsoft.com/office/powerpoint/2010/main" val="30583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C74C-61B3-4817-9764-BD323A4B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Liberation Serif"/>
              </a:rPr>
              <a:t>Problem statement:</a:t>
            </a:r>
            <a:br>
              <a:rPr lang="en-US" b="0" i="0" dirty="0">
                <a:effectLst/>
                <a:latin typeface="Liberation Serif"/>
              </a:rPr>
            </a:br>
            <a:br>
              <a:rPr lang="en-US" b="0" i="0" dirty="0">
                <a:effectLst/>
                <a:latin typeface="Liberation Serif"/>
              </a:rPr>
            </a:br>
            <a:r>
              <a:rPr lang="en-US" sz="1600" dirty="0"/>
              <a:t>In </a:t>
            </a:r>
            <a:r>
              <a:rPr lang="en-US" sz="1600" dirty="0">
                <a:hlinkClick r:id="rId2" tooltip="Computing"/>
              </a:rPr>
              <a:t>computing</a:t>
            </a:r>
            <a:r>
              <a:rPr lang="en-US" sz="1600" dirty="0"/>
              <a:t>, the </a:t>
            </a:r>
            <a:r>
              <a:rPr lang="en-US" sz="1600" b="1" dirty="0"/>
              <a:t>modulo operation</a:t>
            </a:r>
            <a:r>
              <a:rPr lang="en-US" sz="1600" dirty="0"/>
              <a:t> returns the </a:t>
            </a:r>
            <a:r>
              <a:rPr lang="en-US" sz="1600" dirty="0">
                <a:hlinkClick r:id="rId3"/>
              </a:rPr>
              <a:t>remainder</a:t>
            </a:r>
            <a:r>
              <a:rPr lang="en-US" sz="1600" dirty="0"/>
              <a:t> or signed remainder of a </a:t>
            </a:r>
            <a:r>
              <a:rPr lang="en-US" sz="1600" dirty="0">
                <a:hlinkClick r:id="rId4"/>
              </a:rPr>
              <a:t>division</a:t>
            </a:r>
            <a:r>
              <a:rPr lang="en-US" sz="1600" dirty="0"/>
              <a:t>, after one number is divided by another (called the </a:t>
            </a:r>
            <a:r>
              <a:rPr lang="en-US" sz="1600" i="1" dirty="0">
                <a:hlinkClick r:id="rId5" tooltip="Modular arithmetic"/>
              </a:rPr>
              <a:t>modulus</a:t>
            </a:r>
            <a:r>
              <a:rPr lang="en-US" sz="1600" dirty="0"/>
              <a:t> of the operation). </a:t>
            </a:r>
            <a:r>
              <a:rPr lang="en-US" sz="1600" b="0" i="0" dirty="0">
                <a:effectLst/>
                <a:latin typeface="Liberation Serif"/>
              </a:rPr>
              <a:t> 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203D-F2F6-4351-BC97-CE70AF6D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85000" lnSpcReduction="20000"/>
          </a:bodyPr>
          <a:lstStyle/>
          <a:p>
            <a:pPr marL="0" indent="0" rtl="0" fontAlgn="base">
              <a:buNone/>
            </a:pPr>
            <a:r>
              <a:rPr lang="en-US" sz="3200" b="0" i="0" dirty="0">
                <a:effectLst/>
                <a:latin typeface="Liberation Serif"/>
              </a:rPr>
              <a:t>Create a program that will solve a modulo problem using repeated subtraction.</a:t>
            </a:r>
          </a:p>
          <a:p>
            <a:pPr marL="0" indent="0" rtl="0" fontAlgn="base">
              <a:buNone/>
            </a:pPr>
            <a:r>
              <a:rPr lang="en-US" sz="3200" b="0" i="0" dirty="0">
                <a:effectLst/>
                <a:latin typeface="Liberation Serif"/>
              </a:rPr>
              <a:t>e.g., 14 mod 3 = 2</a:t>
            </a:r>
          </a:p>
          <a:p>
            <a:pPr marL="0" indent="0" rtl="0" fontAlgn="base">
              <a:buNone/>
            </a:pPr>
            <a:r>
              <a:rPr lang="en-US" sz="3200" dirty="0">
                <a:latin typeface="Liberation Serif"/>
              </a:rPr>
              <a:t>Since 14-3=11</a:t>
            </a:r>
          </a:p>
          <a:p>
            <a:pPr marL="0" indent="0" rtl="0" fontAlgn="base">
              <a:buNone/>
            </a:pPr>
            <a:r>
              <a:rPr lang="en-US" sz="3200" b="0" i="0" dirty="0">
                <a:effectLst/>
                <a:latin typeface="Liberation Serif"/>
              </a:rPr>
              <a:t>	11-3=8</a:t>
            </a:r>
          </a:p>
          <a:p>
            <a:pPr marL="0" indent="0" rtl="0" fontAlgn="base">
              <a:buNone/>
            </a:pPr>
            <a:r>
              <a:rPr lang="en-US" sz="3200" b="0" i="0" dirty="0">
                <a:effectLst/>
                <a:latin typeface="Liberation Serif"/>
              </a:rPr>
              <a:t>	  8-3=5</a:t>
            </a:r>
          </a:p>
          <a:p>
            <a:pPr marL="0" indent="0" rtl="0" fontAlgn="base">
              <a:buNone/>
            </a:pPr>
            <a:r>
              <a:rPr lang="en-US" sz="3200" b="0" i="0" dirty="0">
                <a:effectLst/>
                <a:latin typeface="Liberation Serif"/>
              </a:rPr>
              <a:t>	  5-3=2</a:t>
            </a:r>
          </a:p>
          <a:p>
            <a:pPr marL="0" indent="0" rtl="0" fontAlgn="base">
              <a:buNone/>
            </a:pPr>
            <a:r>
              <a:rPr lang="en-US" sz="3200" b="0" i="0" dirty="0">
                <a:effectLst/>
                <a:latin typeface="Liberation Serif"/>
              </a:rPr>
              <a:t> </a:t>
            </a:r>
            <a:endParaRPr lang="en-US" sz="3200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9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C03C-C2BD-4891-905A-302BD0B8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B940-F851-443B-94CF-97A61059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 fontAlgn="base">
              <a:buNone/>
            </a:pPr>
            <a:r>
              <a:rPr lang="en-US" sz="2800" b="0" i="0" dirty="0">
                <a:effectLst/>
                <a:latin typeface="Liberation Serif"/>
              </a:rPr>
              <a:t>We need to perform five tasks in our program based on the problem statement. </a:t>
            </a:r>
            <a:endParaRPr lang="en-US" sz="2800" b="0" i="0" dirty="0">
              <a:effectLst/>
            </a:endParaRPr>
          </a:p>
          <a:p>
            <a:pPr lvl="1" fontAlgn="base"/>
            <a:r>
              <a:rPr lang="en-US" sz="2400" b="0" i="0" dirty="0">
                <a:effectLst/>
                <a:latin typeface="Liberation Serif"/>
              </a:rPr>
              <a:t>#1 Name 3 variables for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Liberation Serif"/>
              </a:rPr>
              <a:t>a</a:t>
            </a:r>
            <a:r>
              <a:rPr lang="en-US" sz="2400" b="0" i="0" dirty="0">
                <a:effectLst/>
                <a:latin typeface="Liberation Serif"/>
              </a:rPr>
              <a:t> mod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Liberation Serif"/>
              </a:rPr>
              <a:t>b</a:t>
            </a:r>
            <a:r>
              <a:rPr lang="en-US" sz="2400" b="0" i="0" dirty="0">
                <a:effectLst/>
                <a:latin typeface="Liberation Serif"/>
              </a:rPr>
              <a:t>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Liberation Serif"/>
              </a:rPr>
              <a:t>c</a:t>
            </a:r>
            <a:r>
              <a:rPr lang="en-US" sz="2400" b="0" i="0" dirty="0">
                <a:effectLst/>
                <a:latin typeface="Liberation Serif"/>
              </a:rPr>
              <a:t> exploration through repeated subtraction.</a:t>
            </a:r>
            <a:endParaRPr lang="en-US" sz="2400" b="0" i="0" dirty="0">
              <a:effectLst/>
            </a:endParaRPr>
          </a:p>
          <a:p>
            <a:pPr lvl="1" fontAlgn="base"/>
            <a:r>
              <a:rPr lang="en-US" sz="2400" b="0" i="0" dirty="0">
                <a:effectLst/>
                <a:latin typeface="Liberation Serif"/>
              </a:rPr>
              <a:t>#2 Store the first number and display it</a:t>
            </a:r>
            <a:endParaRPr lang="en-US" sz="2400" b="0" i="0" dirty="0">
              <a:effectLst/>
            </a:endParaRPr>
          </a:p>
          <a:p>
            <a:pPr lvl="1" fontAlgn="base"/>
            <a:r>
              <a:rPr lang="en-US" sz="2400" b="0" i="0" dirty="0">
                <a:effectLst/>
                <a:latin typeface="Liberation Serif"/>
              </a:rPr>
              <a:t>#3 Store the second number and display it</a:t>
            </a:r>
            <a:endParaRPr lang="en-US" sz="2400" b="0" i="0" dirty="0">
              <a:effectLst/>
            </a:endParaRPr>
          </a:p>
          <a:p>
            <a:pPr lvl="1" fontAlgn="base"/>
            <a:r>
              <a:rPr lang="en-US" sz="2400" b="0" i="0" dirty="0">
                <a:effectLst/>
                <a:latin typeface="Liberation Serif"/>
              </a:rPr>
              <a:t>#4 Display the difference in the first and second number</a:t>
            </a:r>
          </a:p>
          <a:p>
            <a:pPr lvl="1" fontAlgn="base"/>
            <a:r>
              <a:rPr lang="en-US" sz="2400" dirty="0">
                <a:latin typeface="Liberation Serif"/>
              </a:rPr>
              <a:t>#5 Reset the display  (SHAKE IT)  </a:t>
            </a:r>
          </a:p>
          <a:p>
            <a:pPr marL="457200" lvl="1" indent="0" fontAlgn="base">
              <a:buNone/>
            </a:pPr>
            <a:r>
              <a:rPr lang="en-US" sz="2400" dirty="0">
                <a:latin typeface="Liberation Serif"/>
              </a:rPr>
              <a:t>REPEAT  until the difference is less than the second number</a:t>
            </a:r>
            <a:endParaRPr lang="en-US" sz="2400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9CAEC-D196-40AF-9711-D89A8F89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Let’s make the flowchart in drawio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68CE73-707F-46B2-9E28-3B024352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We will call the variable that stores the first number left since we are storing it in the left button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We will call the variable that stores the second number right since we are storing it in the right button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We only have one option left on the </a:t>
            </a:r>
            <a:r>
              <a:rPr lang="en-US" sz="1400" dirty="0" err="1">
                <a:solidFill>
                  <a:srgbClr val="FFFFFF"/>
                </a:solidFill>
              </a:rPr>
              <a:t>micro:bit</a:t>
            </a:r>
            <a:r>
              <a:rPr lang="en-US" sz="1400" dirty="0">
                <a:solidFill>
                  <a:srgbClr val="FFFFFF"/>
                </a:solidFill>
              </a:rPr>
              <a:t>.  We will hold down the left and right buttons to subtract and store the difference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Shake to reset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Repeat as needed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 descr="Diagram&#10;&#10;Description automatically generated with low confidence">
            <a:extLst>
              <a:ext uri="{FF2B5EF4-FFF2-40B4-BE49-F238E27FC236}">
                <a16:creationId xmlns:a16="http://schemas.microsoft.com/office/drawing/2014/main" id="{D1B413F0-1CF2-4AE8-85F7-592BC4AE1F7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092159"/>
            <a:ext cx="6844045" cy="26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3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AD0AB-AFC9-47AC-A7C0-5F14C018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Lets write our program in </a:t>
            </a:r>
            <a:r>
              <a:rPr lang="en-US" sz="1600" dirty="0" err="1">
                <a:effectLst/>
              </a:rPr>
              <a:t>MakeCode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  <a:hlinkClick r:id="rId3"/>
              </a:rPr>
              <a:t>https://makecode.microbit.org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084FF9-1A72-4BA9-BE16-88055326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We have 5 blocks in our design, 5 blocks in our flow chart and 5 blocks in our code.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Block one names and initializes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Block two uses the left button to increment to the first number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Block 3 uses the right button to increment to the second number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Block 4 finds the difference when we hold down both buttons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Block 5 resets the variables to 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 descr="Text, application&#10;&#10;Description automatically generated">
            <a:extLst>
              <a:ext uri="{FF2B5EF4-FFF2-40B4-BE49-F238E27FC236}">
                <a16:creationId xmlns:a16="http://schemas.microsoft.com/office/drawing/2014/main" id="{BA24E47C-87A3-4CB6-AC98-C0D3DCD4E0A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28847" y="643467"/>
            <a:ext cx="5009906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84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FE40-C481-42EC-9640-1C0C8D26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the program on your micro:bit</a:t>
            </a:r>
            <a:br>
              <a:rPr lang="en-US" dirty="0"/>
            </a:br>
            <a:r>
              <a:rPr lang="en-US" sz="3600" dirty="0">
                <a:solidFill>
                  <a:schemeClr val="accent4"/>
                </a:solidFill>
              </a:rPr>
              <a:t>Click download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Find your file, right click and send to 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866D-2D7F-4DE9-8AE8-75723A25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Let’s record our repeated subtraction each iteration.</a:t>
            </a:r>
          </a:p>
          <a:p>
            <a:pPr marL="0" indent="0" rtl="0" fontAlgn="base">
              <a:buNone/>
            </a:pPr>
            <a:r>
              <a:rPr lang="en-US" sz="2400" dirty="0">
                <a:solidFill>
                  <a:srgbClr val="FFFFFF"/>
                </a:solidFill>
              </a:rPr>
              <a:t>For </a:t>
            </a:r>
            <a:r>
              <a:rPr lang="en-US" sz="2400" b="0" i="0" dirty="0">
                <a:effectLst/>
                <a:latin typeface="Liberation Serif"/>
              </a:rPr>
              <a:t>14 mod 3 = 2</a:t>
            </a:r>
          </a:p>
          <a:p>
            <a:pPr marL="0" indent="0" rtl="0" fontAlgn="base">
              <a:buNone/>
            </a:pPr>
            <a:r>
              <a:rPr lang="en-US" sz="2400" dirty="0">
                <a:latin typeface="Liberation Serif"/>
              </a:rPr>
              <a:t>We have          14-3=11</a:t>
            </a:r>
          </a:p>
          <a:p>
            <a:pPr marL="0" indent="0" rtl="0" fontAlgn="base">
              <a:buNone/>
            </a:pPr>
            <a:r>
              <a:rPr lang="en-US" sz="2400" b="0" i="0" dirty="0">
                <a:effectLst/>
                <a:latin typeface="Liberation Serif"/>
              </a:rPr>
              <a:t>		11-3=8</a:t>
            </a:r>
          </a:p>
          <a:p>
            <a:pPr marL="0" indent="0" rtl="0" fontAlgn="base">
              <a:buNone/>
            </a:pPr>
            <a:r>
              <a:rPr lang="en-US" sz="2400" b="0" i="0" dirty="0">
                <a:effectLst/>
                <a:latin typeface="Liberation Serif"/>
              </a:rPr>
              <a:t>	 	 8-3=5</a:t>
            </a:r>
          </a:p>
          <a:p>
            <a:pPr marL="0" indent="0" rtl="0" fontAlgn="base">
              <a:buNone/>
            </a:pPr>
            <a:r>
              <a:rPr lang="en-US" sz="2400" b="0" i="0" dirty="0">
                <a:effectLst/>
                <a:latin typeface="Liberation Serif"/>
              </a:rPr>
              <a:t>	  	 5-3=2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FE40-C481-42EC-9640-1C0C8D26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 through several mod problems</a:t>
            </a:r>
            <a:br>
              <a:rPr lang="en-US" dirty="0"/>
            </a:br>
            <a:r>
              <a:rPr lang="en-US" dirty="0"/>
              <a:t>and record the repeated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866D-2D7F-4DE9-8AE8-75723A25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9925"/>
          </a:xfrm>
        </p:spPr>
        <p:txBody>
          <a:bodyPr numCol="2">
            <a:normAutofit fontScale="85000" lnSpcReduction="20000"/>
          </a:bodyPr>
          <a:lstStyle/>
          <a:p>
            <a:pPr marL="0" indent="0" rtl="0" fontAlgn="base">
              <a:buNone/>
            </a:pPr>
            <a:r>
              <a:rPr lang="en-US" sz="3000" dirty="0">
                <a:solidFill>
                  <a:srgbClr val="FFFFFF"/>
                </a:solidFill>
              </a:rPr>
              <a:t>For </a:t>
            </a:r>
            <a:r>
              <a:rPr lang="en-US" sz="3000" b="0" i="0" dirty="0">
                <a:effectLst/>
                <a:latin typeface="Liberation Serif"/>
              </a:rPr>
              <a:t>11 mod 2 = 1</a:t>
            </a:r>
          </a:p>
          <a:p>
            <a:pPr marL="0" indent="0" rtl="0" fontAlgn="base">
              <a:buNone/>
            </a:pPr>
            <a:r>
              <a:rPr lang="en-US" sz="3000" dirty="0">
                <a:latin typeface="Liberation Serif"/>
              </a:rPr>
              <a:t>We have        11-2=9</a:t>
            </a:r>
          </a:p>
          <a:p>
            <a:pPr marL="0" indent="0" rtl="0" fontAlgn="base">
              <a:buNone/>
            </a:pPr>
            <a:r>
              <a:rPr lang="en-US" sz="3000" b="0" i="0" dirty="0">
                <a:effectLst/>
                <a:latin typeface="Liberation Serif"/>
              </a:rPr>
              <a:t>		9-2=7</a:t>
            </a:r>
          </a:p>
          <a:p>
            <a:pPr marL="0" indent="0" rtl="0" fontAlgn="base">
              <a:buNone/>
            </a:pPr>
            <a:r>
              <a:rPr lang="en-US" sz="3000" b="0" i="0" dirty="0">
                <a:effectLst/>
                <a:latin typeface="Liberation Serif"/>
              </a:rPr>
              <a:t>	 	 7-2=5</a:t>
            </a:r>
          </a:p>
          <a:p>
            <a:pPr marL="0" indent="0" rtl="0" fontAlgn="base">
              <a:buNone/>
            </a:pPr>
            <a:r>
              <a:rPr lang="en-US" sz="3000" b="0" i="0" dirty="0">
                <a:effectLst/>
                <a:latin typeface="Liberation Serif"/>
              </a:rPr>
              <a:t>	  	 5-2=3</a:t>
            </a:r>
          </a:p>
          <a:p>
            <a:pPr marL="0" indent="0" rtl="0" fontAlgn="base">
              <a:buNone/>
            </a:pPr>
            <a:r>
              <a:rPr lang="en-US" sz="3000" dirty="0">
                <a:latin typeface="Liberation Serif"/>
              </a:rPr>
              <a:t>		 3-2=1</a:t>
            </a:r>
          </a:p>
          <a:p>
            <a:pPr marL="0" indent="0" rtl="0" fontAlgn="base">
              <a:buNone/>
            </a:pPr>
            <a:endParaRPr lang="en-US" sz="3000" b="0" i="0" dirty="0">
              <a:effectLst/>
              <a:latin typeface="Liberation Serif"/>
            </a:endParaRPr>
          </a:p>
          <a:p>
            <a:pPr marL="0" indent="0" rtl="0" fontAlgn="base">
              <a:buNone/>
            </a:pPr>
            <a:endParaRPr lang="en-US" sz="3000" b="0" i="0" dirty="0">
              <a:effectLst/>
              <a:latin typeface="Liberation Serif"/>
            </a:endParaRPr>
          </a:p>
          <a:p>
            <a:pPr marL="0" indent="0" fontAlgn="base">
              <a:buNone/>
            </a:pPr>
            <a:r>
              <a:rPr lang="en-US" sz="3000" dirty="0">
                <a:solidFill>
                  <a:srgbClr val="FFFFFF"/>
                </a:solidFill>
              </a:rPr>
              <a:t>For </a:t>
            </a:r>
            <a:r>
              <a:rPr lang="en-US" sz="3000" b="0" i="0" dirty="0">
                <a:effectLst/>
                <a:latin typeface="Liberation Serif"/>
              </a:rPr>
              <a:t>11 mod 3 = 2</a:t>
            </a:r>
          </a:p>
          <a:p>
            <a:pPr marL="0" indent="0" rtl="0" fontAlgn="base">
              <a:buNone/>
            </a:pPr>
            <a:r>
              <a:rPr lang="en-US" sz="3000" dirty="0">
                <a:latin typeface="Liberation Serif"/>
              </a:rPr>
              <a:t>We have       11-3=8</a:t>
            </a:r>
          </a:p>
          <a:p>
            <a:pPr marL="0" indent="0" rtl="0" fontAlgn="base">
              <a:buNone/>
            </a:pPr>
            <a:r>
              <a:rPr lang="en-US" sz="3000" b="0" i="0" dirty="0">
                <a:effectLst/>
                <a:latin typeface="Liberation Serif"/>
              </a:rPr>
              <a:t>		8-3=5</a:t>
            </a:r>
          </a:p>
          <a:p>
            <a:pPr marL="0" indent="0" rtl="0" fontAlgn="base">
              <a:buNone/>
            </a:pPr>
            <a:r>
              <a:rPr lang="en-US" sz="3000" b="0" i="0" dirty="0">
                <a:effectLst/>
                <a:latin typeface="Liberation Serif"/>
              </a:rPr>
              <a:t>	 	 5-3=2</a:t>
            </a:r>
          </a:p>
          <a:p>
            <a:pPr marL="0" indent="0" rtl="0" fontAlgn="base">
              <a:buNone/>
            </a:pPr>
            <a:r>
              <a:rPr lang="en-US" sz="2400" b="0" i="0" dirty="0">
                <a:effectLst/>
                <a:latin typeface="Liberation Serif"/>
              </a:rPr>
              <a:t>	  	</a:t>
            </a:r>
          </a:p>
          <a:p>
            <a:pPr marL="0" indent="0" rtl="0" fontAlgn="base">
              <a:buNone/>
            </a:pPr>
            <a:endParaRPr lang="en-US" sz="2400" b="0" i="0" dirty="0">
              <a:effectLst/>
              <a:latin typeface="Liberation Serif"/>
            </a:endParaRPr>
          </a:p>
          <a:p>
            <a:pPr marL="0" indent="0" rtl="0" fontAlgn="base">
              <a:buNone/>
            </a:pPr>
            <a:endParaRPr lang="en-US" sz="2400" b="0" i="0" dirty="0">
              <a:effectLst/>
              <a:latin typeface="Liberation Serif"/>
            </a:endParaRPr>
          </a:p>
          <a:p>
            <a:pPr marL="0" indent="0" rtl="0" fontAlgn="base">
              <a:buNone/>
            </a:pPr>
            <a:endParaRPr lang="en-US" sz="2400" b="0" i="0" dirty="0">
              <a:effectLst/>
              <a:latin typeface="Liberation 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2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7ECD-771D-40EE-A6A7-0FD01A7A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Tinker </a:t>
            </a:r>
            <a:br>
              <a:rPr lang="en-US" dirty="0"/>
            </a:br>
            <a:r>
              <a:rPr lang="en-US" dirty="0"/>
              <a:t>and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324C-73C4-4CE8-8244-39AB96B2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202423" cy="3541714"/>
          </a:xfrm>
        </p:spPr>
        <p:txBody>
          <a:bodyPr/>
          <a:lstStyle/>
          <a:p>
            <a:r>
              <a:rPr lang="en-US" dirty="0"/>
              <a:t> 5 mod 2 = 1</a:t>
            </a:r>
          </a:p>
          <a:p>
            <a:r>
              <a:rPr lang="en-US" dirty="0"/>
              <a:t>4 mod 2 = 0</a:t>
            </a:r>
          </a:p>
          <a:p>
            <a:r>
              <a:rPr lang="en-US" dirty="0"/>
              <a:t>3 mod 2 = 1 </a:t>
            </a:r>
          </a:p>
          <a:p>
            <a:r>
              <a:rPr lang="en-US" dirty="0"/>
              <a:t>2 mod 2 = 0 </a:t>
            </a:r>
          </a:p>
          <a:p>
            <a:r>
              <a:rPr lang="en-US" dirty="0"/>
              <a:t>I see a pattern…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A6732-FE80-4361-8E37-9C1E2EC2C2FD}"/>
              </a:ext>
            </a:extLst>
          </p:cNvPr>
          <p:cNvSpPr txBox="1"/>
          <p:nvPr/>
        </p:nvSpPr>
        <p:spPr>
          <a:xfrm>
            <a:off x="5002305" y="923366"/>
            <a:ext cx="683110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Conjecture: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 is even, then a mod 2 = 0</a:t>
            </a:r>
            <a:r>
              <a:rPr lang="en-US" sz="2400" dirty="0">
                <a:solidFill>
                  <a:schemeClr val="bg1"/>
                </a:solidFill>
              </a:rPr>
              <a:t>. If a is odd, then a mod 2=1.</a:t>
            </a:r>
          </a:p>
          <a:p>
            <a:r>
              <a:rPr lang="en-US" sz="2400" dirty="0"/>
              <a:t>Convincing argument: 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Case 1:a is even. Then there exists n so that a = 2n.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So a mod 2 = 2n  mod 2 = 0 since 2 divides 2n.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Case 2: a is odd.  Then there exists m so that a = 2m +1.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So a mod 2 = (2m+1) mod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Recall that in base 2 there are only 2 options for the remainder 0 or 1.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 the contradiction, suppose a mod 2 = 0. then 2 divides 2m+2, for any m. This is a contradiction.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Thus  (2m + 1) mod 2 = 1.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Case1 and 2 together give our result.  QED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78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</TotalTime>
  <Words>672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Liberation Serif</vt:lpstr>
      <vt:lpstr>Tw Cen MT</vt:lpstr>
      <vt:lpstr>Circuit</vt:lpstr>
      <vt:lpstr>Repeated subtraction Micro:bit activity</vt:lpstr>
      <vt:lpstr>objectives</vt:lpstr>
      <vt:lpstr>Problem statement:  In computing, the modulo operation returns the remainder or signed remainder of a division, after one number is divided by another (called the modulus of the operation).   </vt:lpstr>
      <vt:lpstr>Program design</vt:lpstr>
      <vt:lpstr>Let’s make the flowchart in drawio</vt:lpstr>
      <vt:lpstr>Lets write our program in MakeCode https://makecode.microbit.org</vt:lpstr>
      <vt:lpstr>Load the program on your micro:bit Click download Find your file, right click and send to micro:bit</vt:lpstr>
      <vt:lpstr>Let’s work through several mod problems and record the repeated subtraction</vt:lpstr>
      <vt:lpstr>Tinker  and record</vt:lpstr>
      <vt:lpstr>What would make this program better?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Repeated subtraction Micro:bit activity</dc:title>
  <dc:creator>Stenger, Cynthia L</dc:creator>
  <cp:lastModifiedBy>Stenger, Cynthia L</cp:lastModifiedBy>
  <cp:revision>6</cp:revision>
  <dcterms:created xsi:type="dcterms:W3CDTF">2021-07-14T02:57:46Z</dcterms:created>
  <dcterms:modified xsi:type="dcterms:W3CDTF">2021-07-14T16:18:14Z</dcterms:modified>
</cp:coreProperties>
</file>