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  <p:sldMasterId id="2147483663" r:id="rId2"/>
    <p:sldMasterId id="214748366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124AFB-A88B-4AB5-AF02-3D44F89852AE}">
  <a:tblStyle styleId="{49124AFB-A88B-4AB5-AF02-3D44F8985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76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76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417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417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1981200" y="40386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457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4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524288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524288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524288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1981200" y="3276600"/>
            <a:ext cx="651192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Garamond"/>
              <a:buNone/>
            </a:pPr>
            <a:r>
              <a:rPr lang="en-US" sz="4200" b="0" i="0" u="none" strike="noStrike" cap="none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Using and Naming Variables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 strike="noStrike" cap="none" dirty="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The value of a variable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vary over time</a:t>
            </a:r>
            <a:endParaRPr dirty="0"/>
          </a:p>
          <a:p>
            <a:pPr marL="669925" marR="0" lvl="1" indent="-325436" algn="l" rtl="0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inputNumber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hold a 2 and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calculatedAnswer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might hold a 4; at other times,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inputNumber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hold a 6 and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calculatedAnswer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might hold a 12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name is an </a:t>
            </a:r>
            <a:r>
              <a:rPr lang="en-US" sz="3000" b="0" i="0" u="none" strike="noStrike" cap="none" dirty="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307975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Garamond"/>
              <a:buNone/>
            </a:pPr>
            <a:r>
              <a:rPr lang="en-US" sz="4200" b="0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Using and Naming Variables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rules for naming variables</a:t>
            </a:r>
            <a:endParaRPr/>
          </a:p>
          <a:p>
            <a:pPr marL="838200" marR="0" lvl="1" indent="-3810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AutoNum type="arabicPeriod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one continuous term without spaces</a:t>
            </a:r>
            <a:endParaRPr/>
          </a:p>
          <a:p>
            <a:pPr marL="838200" marR="0" lvl="1" indent="-3810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AutoNum type="arabicPeriod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begin with a letter</a:t>
            </a:r>
            <a:endParaRPr/>
          </a:p>
          <a:p>
            <a:pPr marL="838200" marR="0" lvl="1" indent="-3810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AutoNum type="arabicPeriod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only contain letters, numbers, and underscores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guidelines</a:t>
            </a:r>
            <a:endParaRPr/>
          </a:p>
          <a:p>
            <a:pPr marL="838200" marR="0" lvl="1" indent="-3810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names with multiple words either use </a:t>
            </a:r>
            <a:r>
              <a:rPr lang="en-US" sz="2200" b="0" i="1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Camel Case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(each new word begins with an upper case letter)</a:t>
            </a:r>
            <a:r>
              <a:rPr lang="en-US" sz="2200" b="0" i="1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underscores to separate words</a:t>
            </a:r>
            <a:endParaRPr/>
          </a:p>
          <a:p>
            <a:pPr marL="838200" marR="0" lvl="1" indent="-3810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names should suggest some meaning appropriate to the purpose of the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Garamond"/>
              <a:buNone/>
            </a:pPr>
            <a:r>
              <a:rPr lang="en-US" sz="4200" b="0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Assigning Values to Variables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create a program that doubles numbers, you can include a statement to describe a computation 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calculatedAnswer = inputNumber * 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statement incorporates two actions:</a:t>
            </a:r>
            <a:endParaRPr/>
          </a:p>
          <a:p>
            <a:pPr marL="669925" marR="0" lvl="1" indent="-3254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a computation is performed on the arithmetic value of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inputNumber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 2</a:t>
            </a:r>
            <a:endParaRPr/>
          </a:p>
          <a:p>
            <a:pPr marL="669925" marR="0" lvl="1" indent="-3254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Second, the computed value is stored 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calculatedAnswer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equal sign is the </a:t>
            </a:r>
            <a:r>
              <a:rPr lang="en-US" sz="24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assignment operator</a:t>
            </a:r>
            <a:endParaRPr/>
          </a:p>
          <a:p>
            <a:pPr marL="669925" marR="0" lvl="1" indent="-3254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operator not the same as equality operator</a:t>
            </a:r>
            <a:endParaRPr/>
          </a:p>
          <a:p>
            <a:pPr marL="1022350" marR="0" lvl="2" indent="-35083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■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the same as a mathematical expression</a:t>
            </a:r>
            <a:endParaRPr/>
          </a:p>
          <a:p>
            <a:pPr marL="669925" marR="0" lvl="1" indent="-3254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operator erases previous value in memory</a:t>
            </a:r>
            <a:endParaRPr/>
          </a:p>
          <a:p>
            <a:pPr marL="342900" marR="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907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Garamond"/>
              <a:buNone/>
            </a:pPr>
            <a:r>
              <a:rPr lang="en-US" sz="4200" b="0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Individual Exercise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 we have two variables, x and y, and we would like to swap their values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write a series of assignment statements that will swap the value of two variables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Garamond"/>
              <a:buNone/>
            </a:pPr>
            <a:r>
              <a:rPr lang="en-US" sz="4200" b="0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Naïve solution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sequence is not correct – why?</a:t>
            </a:r>
            <a:endParaRPr/>
          </a:p>
          <a:p>
            <a:pPr marL="2746375" marR="0" lvl="1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x=y</a:t>
            </a:r>
            <a:endParaRPr/>
          </a:p>
          <a:p>
            <a:pPr marL="2746375" marR="0" lvl="1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y=x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x=3 and y =5; then, after the above is executed, we should have x=5 and y=3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that is not the case – consider the memory locations storing the values</a:t>
            </a:r>
            <a:endParaRPr/>
          </a:p>
          <a:p>
            <a:pPr marL="342900" marR="0" lvl="0" indent="-21907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22"/>
          <p:cNvGraphicFramePr/>
          <p:nvPr/>
        </p:nvGraphicFramePr>
        <p:xfrm>
          <a:off x="12192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{49124AFB-A88B-4AB5-AF02-3D44F89852AE}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statement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&lt;initial values&gt;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x=y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y=x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&lt;final values&gt;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Garamond"/>
              <a:buNone/>
            </a:pPr>
            <a:r>
              <a:rPr lang="en-US" sz="4200" b="0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Sample Solution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7338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temp variable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 =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 = 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 = z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fld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4572000" y="1600200"/>
            <a:ext cx="45720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temp variable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 = x + 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 = x - 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 = x - y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381000" y="49530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pencil and paper, work out the above solutions like the last slide, with x=3 and y=5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above both swap the values correctly?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Garamond"/>
              <a:buNone/>
            </a:pPr>
            <a:r>
              <a:rPr lang="en-US" sz="4200" b="0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Solution Trace</a:t>
            </a:r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8382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{49124AFB-A88B-4AB5-AF02-3D44F89852AE}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statement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&lt;initial values&gt;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z=x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y=z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&lt;final values&gt;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1" name="Google Shape;171;p24"/>
          <p:cNvGraphicFramePr/>
          <p:nvPr/>
        </p:nvGraphicFramePr>
        <p:xfrm>
          <a:off x="17145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{49124AFB-A88B-4AB5-AF02-3D44F89852AE}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statement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&lt;initial values&gt;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x=x+y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y=x-y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x=x-y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&lt;final values&gt;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Garamond"/>
              <a:buNone/>
            </a:pPr>
            <a:r>
              <a:rPr lang="en-US" sz="4200" b="0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Data Types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computer languages allow variables to represent different types of values</a:t>
            </a:r>
            <a:endParaRPr/>
          </a:p>
          <a:p>
            <a:pPr marL="0" marR="0" lvl="0" indent="-990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numeric variable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represent values that are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integer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float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the language</a:t>
            </a:r>
            <a:endParaRPr/>
          </a:p>
          <a:p>
            <a:pPr marL="669925" marR="0" lvl="1" indent="-3254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variables may only contain integer values</a:t>
            </a:r>
            <a:endParaRPr/>
          </a:p>
          <a:p>
            <a:pPr marL="669925" marR="0" lvl="1" indent="-3254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variables may contain any real number</a:t>
            </a:r>
            <a:endParaRPr/>
          </a:p>
          <a:p>
            <a:pPr marL="0" marR="0" lvl="0" indent="-990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 types of variables can store letters of the alphabet and special characters (e.g., punctuation marks); these are called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character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400" b="0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string variables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925" marR="0" lvl="1" indent="-3254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 variables store a single letter or special character</a:t>
            </a:r>
            <a:endParaRPr/>
          </a:p>
          <a:p>
            <a:pPr marL="669925" marR="0" lvl="1" indent="-3254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variables may contain a sequence of characters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rGray">
  <a:themeElements>
    <a:clrScheme name="Custom 2">
      <a:dk1>
        <a:srgbClr val="000000"/>
      </a:dk1>
      <a:lt1>
        <a:srgbClr val="FFFFFF"/>
      </a:lt1>
      <a:dk2>
        <a:srgbClr val="5F5F5F"/>
      </a:dk2>
      <a:lt2>
        <a:srgbClr val="5F5F5F"/>
      </a:lt2>
      <a:accent1>
        <a:srgbClr val="C00000"/>
      </a:accent1>
      <a:accent2>
        <a:srgbClr val="7F7F7F"/>
      </a:accent2>
      <a:accent3>
        <a:srgbClr val="FFFFFF"/>
      </a:accent3>
      <a:accent4>
        <a:srgbClr val="000000"/>
      </a:accent4>
      <a:accent5>
        <a:srgbClr val="E2CAAA"/>
      </a:accent5>
      <a:accent6>
        <a:srgbClr val="C00000"/>
      </a:accent6>
      <a:hlink>
        <a:srgbClr val="002060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Gray">
  <a:themeElements>
    <a:clrScheme name="Custom 2">
      <a:dk1>
        <a:srgbClr val="000000"/>
      </a:dk1>
      <a:lt1>
        <a:srgbClr val="FFFFFF"/>
      </a:lt1>
      <a:dk2>
        <a:srgbClr val="5F5F5F"/>
      </a:dk2>
      <a:lt2>
        <a:srgbClr val="5F5F5F"/>
      </a:lt2>
      <a:accent1>
        <a:srgbClr val="C00000"/>
      </a:accent1>
      <a:accent2>
        <a:srgbClr val="7F7F7F"/>
      </a:accent2>
      <a:accent3>
        <a:srgbClr val="FFFFFF"/>
      </a:accent3>
      <a:accent4>
        <a:srgbClr val="000000"/>
      </a:accent4>
      <a:accent5>
        <a:srgbClr val="E2CAAA"/>
      </a:accent5>
      <a:accent6>
        <a:srgbClr val="C00000"/>
      </a:accent6>
      <a:hlink>
        <a:srgbClr val="002060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rGray">
  <a:themeElements>
    <a:clrScheme name="Custom 2">
      <a:dk1>
        <a:srgbClr val="000000"/>
      </a:dk1>
      <a:lt1>
        <a:srgbClr val="FFFFFF"/>
      </a:lt1>
      <a:dk2>
        <a:srgbClr val="5F5F5F"/>
      </a:dk2>
      <a:lt2>
        <a:srgbClr val="5F5F5F"/>
      </a:lt2>
      <a:accent1>
        <a:srgbClr val="C00000"/>
      </a:accent1>
      <a:accent2>
        <a:srgbClr val="7F7F7F"/>
      </a:accent2>
      <a:accent3>
        <a:srgbClr val="FFFFFF"/>
      </a:accent3>
      <a:accent4>
        <a:srgbClr val="000000"/>
      </a:accent4>
      <a:accent5>
        <a:srgbClr val="E2CAAA"/>
      </a:accent5>
      <a:accent6>
        <a:srgbClr val="C00000"/>
      </a:accent6>
      <a:hlink>
        <a:srgbClr val="002060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On-screen Show (4:3)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Garamond</vt:lpstr>
      <vt:lpstr>Noto Sans Symbols</vt:lpstr>
      <vt:lpstr>Arial</vt:lpstr>
      <vt:lpstr>Times New Roman</vt:lpstr>
      <vt:lpstr>Courier New</vt:lpstr>
      <vt:lpstr>2_DrGray</vt:lpstr>
      <vt:lpstr>DrGray</vt:lpstr>
      <vt:lpstr>1_DrGray</vt:lpstr>
      <vt:lpstr>Using and Naming Variables</vt:lpstr>
      <vt:lpstr>Using and Naming Variables</vt:lpstr>
      <vt:lpstr>Assigning Values to Variables</vt:lpstr>
      <vt:lpstr>Individual Exercise</vt:lpstr>
      <vt:lpstr>Naïve solution</vt:lpstr>
      <vt:lpstr>Sample Solution</vt:lpstr>
      <vt:lpstr>Solution Trace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and Naming Variables</dc:title>
  <dc:creator>Ryan Hicks</dc:creator>
  <cp:lastModifiedBy>Ryan Hicks</cp:lastModifiedBy>
  <cp:revision>1</cp:revision>
  <dcterms:modified xsi:type="dcterms:W3CDTF">2020-04-10T20:54:36Z</dcterms:modified>
</cp:coreProperties>
</file>