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185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5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9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7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1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15" r:id="rId7"/>
    <p:sldLayoutId id="2147483716" r:id="rId8"/>
    <p:sldLayoutId id="2147483717" r:id="rId9"/>
    <p:sldLayoutId id="2147483718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B88755A1-CC9E-4785-9B59-475A8CD09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992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F670F-4FE6-3145-BE70-AA83B33D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6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Acceptance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AD33D-A901-E04F-B23D-D04293697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improve?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37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9999"/>
                </a:solidFill>
              </a:rPr>
              <a:t>Define the problem</a:t>
            </a:r>
          </a:p>
          <a:p>
            <a:r>
              <a:rPr lang="en-US" dirty="0">
                <a:solidFill>
                  <a:srgbClr val="999999"/>
                </a:solidFill>
              </a:rPr>
              <a:t>Analyze key drivers</a:t>
            </a:r>
          </a:p>
          <a:p>
            <a:r>
              <a:rPr lang="en-US" dirty="0">
                <a:solidFill>
                  <a:srgbClr val="999999"/>
                </a:solidFill>
              </a:rPr>
              <a:t>Develop predictive model</a:t>
            </a:r>
          </a:p>
          <a:p>
            <a:r>
              <a:rPr lang="en-US" dirty="0">
                <a:solidFill>
                  <a:srgbClr val="999999"/>
                </a:solidFill>
              </a:rPr>
              <a:t>Measure Accuracy</a:t>
            </a:r>
          </a:p>
          <a:p>
            <a:r>
              <a:rPr lang="en-US" dirty="0">
                <a:solidFill>
                  <a:srgbClr val="999999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2081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</a:rPr>
              <a:t>Understand the demographics and other characteristics of the bank’s customers that accept a credit card offer and that do not accept a credit card.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Credit Card Services are a large revenue driver for the bank, however blindly offering to everyone is costly and inefficient. It is necessary to understand what our market looks like and who best to target.. </a:t>
            </a:r>
          </a:p>
        </p:txBody>
      </p:sp>
    </p:spTree>
    <p:extLst>
      <p:ext uri="{BB962C8B-B14F-4D97-AF65-F5344CB8AC3E}">
        <p14:creationId xmlns:p14="http://schemas.microsoft.com/office/powerpoint/2010/main" val="5928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Key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rgbClr val="999999"/>
                </a:solidFill>
              </a:rPr>
              <a:t>Information Collected:</a:t>
            </a:r>
          </a:p>
          <a:p>
            <a:r>
              <a:rPr lang="en-US" b="1" dirty="0"/>
              <a:t>Customer </a:t>
            </a:r>
            <a:r>
              <a:rPr lang="en-US" sz="3300" b="1" dirty="0"/>
              <a:t>Number:</a:t>
            </a:r>
            <a:r>
              <a:rPr lang="en-US" sz="3300" dirty="0"/>
              <a:t> A sequential number assigned to the customers (this column is hidden and excluded – this unique identifier will not be used directly).</a:t>
            </a:r>
          </a:p>
          <a:p>
            <a:r>
              <a:rPr lang="en-US" sz="3300" b="1" dirty="0"/>
              <a:t>Offer Accepted</a:t>
            </a:r>
            <a:r>
              <a:rPr lang="en-US" sz="3300" dirty="0"/>
              <a:t>: Did the customer accept (Yes) or reject (No) the offer. Reward: The type of reward program offered for the card.</a:t>
            </a:r>
          </a:p>
          <a:p>
            <a:r>
              <a:rPr lang="en-US" sz="3300" b="1" dirty="0"/>
              <a:t>Mailer Type</a:t>
            </a:r>
            <a:r>
              <a:rPr lang="en-US" sz="3300" dirty="0"/>
              <a:t>: Letter or postcard.</a:t>
            </a:r>
          </a:p>
          <a:p>
            <a:r>
              <a:rPr lang="en-US" sz="3300" b="1" dirty="0"/>
              <a:t>Income Level</a:t>
            </a:r>
            <a:r>
              <a:rPr lang="en-US" sz="3300" dirty="0"/>
              <a:t>: Low, Medium, or High.</a:t>
            </a:r>
          </a:p>
          <a:p>
            <a:r>
              <a:rPr lang="en-US" sz="3300" b="1" dirty="0"/>
              <a:t>Bank Accounts Open</a:t>
            </a:r>
            <a:r>
              <a:rPr lang="en-US" sz="3300" dirty="0"/>
              <a:t>: How many non-credit-card accounts are held by the customer.</a:t>
            </a:r>
          </a:p>
          <a:p>
            <a:r>
              <a:rPr lang="en-US" sz="3300" b="1" dirty="0"/>
              <a:t>Overdraft Protection</a:t>
            </a:r>
            <a:r>
              <a:rPr lang="en-US" sz="3300" dirty="0"/>
              <a:t>: Does the customer have overdraft protection on their checking account(s) (Yes or No).</a:t>
            </a:r>
          </a:p>
          <a:p>
            <a:r>
              <a:rPr lang="en-US" sz="3300" b="1" dirty="0"/>
              <a:t>Credit Rating</a:t>
            </a:r>
            <a:r>
              <a:rPr lang="en-US" sz="3300" dirty="0"/>
              <a:t>: Low, Medium, or High.</a:t>
            </a:r>
          </a:p>
          <a:p>
            <a:r>
              <a:rPr lang="en-US" sz="3300" b="1" dirty="0"/>
              <a:t>Credit Cards Held</a:t>
            </a:r>
            <a:r>
              <a:rPr lang="en-US" sz="3300" dirty="0"/>
              <a:t>: The number of credit cards held at the bank.</a:t>
            </a:r>
          </a:p>
          <a:p>
            <a:r>
              <a:rPr lang="en-US" sz="3300" b="1" dirty="0"/>
              <a:t>Homes Owned</a:t>
            </a:r>
            <a:r>
              <a:rPr lang="en-US" sz="3300" dirty="0"/>
              <a:t>: The number of homes owned by the customer.</a:t>
            </a:r>
          </a:p>
          <a:p>
            <a:r>
              <a:rPr lang="en-US" sz="3300" b="1" dirty="0"/>
              <a:t>Household Size</a:t>
            </a:r>
            <a:r>
              <a:rPr lang="en-US" sz="3300" dirty="0"/>
              <a:t>: The number of individuals in the family.</a:t>
            </a:r>
          </a:p>
          <a:p>
            <a:r>
              <a:rPr lang="en-US" sz="3300" b="1" dirty="0"/>
              <a:t>Own Your Home</a:t>
            </a:r>
            <a:r>
              <a:rPr lang="en-US" sz="3300" dirty="0"/>
              <a:t>: Does the customer own their home? (Yes or No).</a:t>
            </a:r>
          </a:p>
          <a:p>
            <a:r>
              <a:rPr lang="en-US" sz="3300" b="1" dirty="0"/>
              <a:t>Average Balance</a:t>
            </a:r>
            <a:r>
              <a:rPr lang="en-US" sz="3300" dirty="0"/>
              <a:t>: Average account balance (across all accounts over time). Q1, Q2, Q3, and Q4</a:t>
            </a:r>
          </a:p>
          <a:p>
            <a:r>
              <a:rPr lang="en-US" sz="3300" b="1" dirty="0"/>
              <a:t>Balance</a:t>
            </a:r>
          </a:p>
          <a:p>
            <a:endParaRPr lang="en-US" sz="3300" b="1" dirty="0"/>
          </a:p>
          <a:p>
            <a:pPr marL="0" indent="0">
              <a:buNone/>
            </a:pPr>
            <a:r>
              <a:rPr lang="en-US" sz="3300" b="1" dirty="0"/>
              <a:t>See Tableau Story for details on the analysis…</a:t>
            </a:r>
          </a:p>
        </p:txBody>
      </p:sp>
    </p:spTree>
    <p:extLst>
      <p:ext uri="{BB962C8B-B14F-4D97-AF65-F5344CB8AC3E}">
        <p14:creationId xmlns:p14="http://schemas.microsoft.com/office/powerpoint/2010/main" val="12111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</a:rPr>
              <a:t>Logistic regression model:</a:t>
            </a:r>
          </a:p>
          <a:p>
            <a:pPr marL="0" indent="0">
              <a:buNone/>
            </a:pPr>
            <a:r>
              <a:rPr lang="en-US" sz="1800" dirty="0"/>
              <a:t>The target variable is ‘offer accepted’ with values of yes or no. So, this is a classification problem.</a:t>
            </a:r>
            <a:r>
              <a:rPr lang="en-US" sz="1800" dirty="0">
                <a:solidFill>
                  <a:srgbClr val="999999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99999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9999"/>
                </a:solidFill>
              </a:rPr>
              <a:t>See python for full model details...  </a:t>
            </a:r>
          </a:p>
        </p:txBody>
      </p:sp>
    </p:spTree>
    <p:extLst>
      <p:ext uri="{BB962C8B-B14F-4D97-AF65-F5344CB8AC3E}">
        <p14:creationId xmlns:p14="http://schemas.microsoft.com/office/powerpoint/2010/main" val="13686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</a:rPr>
              <a:t>Methodology:</a:t>
            </a:r>
          </a:p>
          <a:p>
            <a:pPr marL="342900" indent="-342900">
              <a:buAutoNum type="arabicPeriod"/>
            </a:pPr>
            <a:r>
              <a:rPr lang="en-US" sz="1800" dirty="0"/>
              <a:t>Gather the Data </a:t>
            </a:r>
          </a:p>
          <a:p>
            <a:pPr marL="342900" indent="-342900">
              <a:buAutoNum type="arabicPeriod"/>
            </a:pPr>
            <a:r>
              <a:rPr lang="en-US" sz="1800" dirty="0"/>
              <a:t>2. Explore the Data </a:t>
            </a:r>
          </a:p>
          <a:p>
            <a:pPr marL="342900" indent="-342900">
              <a:buAutoNum type="arabicPeriod"/>
            </a:pPr>
            <a:r>
              <a:rPr lang="en-US" sz="1800" dirty="0"/>
              <a:t>3. Clean the Data 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Categorical data: </a:t>
            </a:r>
          </a:p>
          <a:p>
            <a:pPr marL="1257300" lvl="2" indent="-342900">
              <a:buAutoNum type="arabicPeriod"/>
            </a:pPr>
            <a:r>
              <a:rPr lang="en-US" sz="1000" dirty="0"/>
              <a:t>needs to be grouped into fewer buckets</a:t>
            </a:r>
          </a:p>
          <a:p>
            <a:pPr marL="1257300" lvl="2" indent="-342900">
              <a:buAutoNum type="arabicPeriod"/>
            </a:pPr>
            <a:r>
              <a:rPr lang="en-US" sz="1000" dirty="0"/>
              <a:t>dropped if there are too many instances</a:t>
            </a:r>
          </a:p>
          <a:p>
            <a:pPr marL="1257300" lvl="2" indent="-342900">
              <a:buAutoNum type="arabicPeriod"/>
            </a:pPr>
            <a:r>
              <a:rPr lang="en-US" sz="1000" dirty="0"/>
              <a:t>cleaned if there are various values with the same meaning 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Numerical data: </a:t>
            </a:r>
          </a:p>
          <a:p>
            <a:pPr marL="1257300" lvl="2" indent="-342900">
              <a:buAutoNum type="arabicPeriod"/>
            </a:pPr>
            <a:r>
              <a:rPr lang="en-US" sz="1000" dirty="0"/>
              <a:t>needs to be converted to number if object (may require functions for data transformations)</a:t>
            </a:r>
          </a:p>
          <a:p>
            <a:pPr marL="342900" indent="-342900">
              <a:buAutoNum type="arabicPeriod"/>
            </a:pPr>
            <a:r>
              <a:rPr lang="en-US" sz="1800" dirty="0"/>
              <a:t>Dealing with Nulls </a:t>
            </a:r>
          </a:p>
          <a:p>
            <a:pPr marL="342900" indent="-342900">
              <a:buAutoNum type="arabicPeriod"/>
            </a:pPr>
            <a:r>
              <a:rPr lang="en-US" sz="1800" dirty="0"/>
              <a:t>Dealing with Outliers </a:t>
            </a:r>
          </a:p>
          <a:p>
            <a:pPr marL="342900" indent="-342900">
              <a:buAutoNum type="arabicPeriod"/>
            </a:pPr>
            <a:r>
              <a:rPr lang="en-US" sz="1800" dirty="0"/>
              <a:t>Transform numerical columns to conform to a more normal standard distribution</a:t>
            </a:r>
          </a:p>
          <a:p>
            <a:pPr marL="342900" indent="-342900">
              <a:buAutoNum type="arabicPeriod"/>
            </a:pPr>
            <a:r>
              <a:rPr lang="en-US" sz="1800" dirty="0"/>
              <a:t>Check Multicollinearity (but no need to modify since logistic regression isn't impacted by multicollinearity) </a:t>
            </a:r>
          </a:p>
          <a:p>
            <a:pPr marL="342900" indent="-342900">
              <a:buAutoNum type="arabicPeriod"/>
            </a:pPr>
            <a:r>
              <a:rPr lang="en-US" sz="1800" dirty="0"/>
              <a:t>Normalize and or standardize the data </a:t>
            </a:r>
          </a:p>
          <a:p>
            <a:pPr marL="342900" indent="-342900">
              <a:buAutoNum type="arabicPeriod"/>
            </a:pPr>
            <a:r>
              <a:rPr lang="en-US" sz="1800" dirty="0"/>
              <a:t>Check and rectify data imbalance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Apply Train-Test Split </a:t>
            </a:r>
          </a:p>
          <a:p>
            <a:pPr marL="342900" indent="-342900">
              <a:buAutoNum type="arabicPeriod"/>
            </a:pPr>
            <a:r>
              <a:rPr lang="en-US" sz="1800" dirty="0"/>
              <a:t>Train Model </a:t>
            </a:r>
          </a:p>
          <a:p>
            <a:pPr marL="342900" indent="-342900">
              <a:buAutoNum type="arabicPeriod"/>
            </a:pPr>
            <a:r>
              <a:rPr lang="en-US" sz="1800" dirty="0"/>
              <a:t>Test Model</a:t>
            </a:r>
            <a:endParaRPr lang="en-US" sz="1800" b="1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</a:rPr>
              <a:t>Tested a variety of scaling methods:</a:t>
            </a:r>
          </a:p>
          <a:p>
            <a:r>
              <a:rPr lang="en-US" sz="1800" b="1" dirty="0"/>
              <a:t>Normalizer</a:t>
            </a:r>
          </a:p>
          <a:p>
            <a:r>
              <a:rPr lang="en-US" sz="1800" b="1" dirty="0"/>
              <a:t>Standard Scaler</a:t>
            </a:r>
          </a:p>
          <a:p>
            <a:r>
              <a:rPr lang="en-US" sz="1800" b="1" dirty="0"/>
              <a:t>Min – Max Scaler</a:t>
            </a:r>
          </a:p>
          <a:p>
            <a:pPr marL="0" indent="0">
              <a:buNone/>
            </a:pPr>
            <a:endParaRPr lang="en-US" sz="1800" b="1" dirty="0">
              <a:solidFill>
                <a:srgbClr val="9999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99999"/>
                </a:solidFill>
              </a:rPr>
              <a:t> </a:t>
            </a:r>
            <a:r>
              <a:rPr lang="en-US" dirty="0">
                <a:solidFill>
                  <a:srgbClr val="999999"/>
                </a:solidFill>
              </a:rPr>
              <a:t>Tested multiple data balancing methods:</a:t>
            </a:r>
          </a:p>
          <a:p>
            <a:r>
              <a:rPr lang="en-US" sz="1800" b="1" dirty="0"/>
              <a:t>Random Over Sampling</a:t>
            </a:r>
          </a:p>
          <a:p>
            <a:r>
              <a:rPr lang="en-US" sz="1800" b="1" dirty="0"/>
              <a:t>Random Under Sampling</a:t>
            </a:r>
          </a:p>
          <a:p>
            <a:r>
              <a:rPr lang="en-US" sz="1800" b="1" dirty="0"/>
              <a:t>SMOTE</a:t>
            </a:r>
          </a:p>
          <a:p>
            <a:r>
              <a:rPr lang="en-US" sz="1800" b="1" dirty="0" err="1"/>
              <a:t>Tomeklinks</a:t>
            </a:r>
            <a:endParaRPr lang="en-US" sz="1800" b="1" dirty="0"/>
          </a:p>
          <a:p>
            <a:pPr marL="0" indent="0">
              <a:buNone/>
            </a:pPr>
            <a:endParaRPr lang="en-US" b="1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7B1-0D2B-D54C-A02F-EE4BA52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54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3AE7-7C12-3A43-88AD-1D3BEE4E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</a:rPr>
              <a:t>Ultimately selected the methods that rendered the highest ROC-AUC score of 76.8%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9999"/>
                </a:solidFill>
              </a:rPr>
              <a:t>Despite having the highest Kappa and ROCs (both within moderate range), the Accuracy score was only average compared to methods like </a:t>
            </a:r>
            <a:r>
              <a:rPr lang="en-US" sz="1800" dirty="0" err="1">
                <a:solidFill>
                  <a:srgbClr val="999999"/>
                </a:solidFill>
              </a:rPr>
              <a:t>tomeklinks</a:t>
            </a:r>
            <a:r>
              <a:rPr lang="en-US" sz="1800" dirty="0">
                <a:solidFill>
                  <a:srgbClr val="999999"/>
                </a:solidFill>
              </a:rPr>
              <a:t>, highlighting the skew data imbalance may have on a model.</a:t>
            </a:r>
            <a:endParaRPr lang="en-US" sz="1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B2FF02E-B510-094A-839B-2C3BD49B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9926"/>
            <a:ext cx="6610265" cy="2922433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9C620E7-9C9B-EE4A-8DE3-13115011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96" y="3489925"/>
            <a:ext cx="4046714" cy="32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726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529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Nova</vt:lpstr>
      <vt:lpstr>Univers</vt:lpstr>
      <vt:lpstr>GradientVTI</vt:lpstr>
      <vt:lpstr>Offer Acceptance Analysis</vt:lpstr>
      <vt:lpstr>Agenda</vt:lpstr>
      <vt:lpstr>Define the problem</vt:lpstr>
      <vt:lpstr>Analyze Key Drivers</vt:lpstr>
      <vt:lpstr>Develop Predictive Model</vt:lpstr>
      <vt:lpstr>Develop Predictive Model</vt:lpstr>
      <vt:lpstr>Measure Accuracy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Acceptance Analysis</dc:title>
  <dc:creator>Kayla bolden Bolden</dc:creator>
  <cp:lastModifiedBy>Kayla bolden Bolden</cp:lastModifiedBy>
  <cp:revision>1</cp:revision>
  <dcterms:created xsi:type="dcterms:W3CDTF">2021-12-04T20:24:22Z</dcterms:created>
  <dcterms:modified xsi:type="dcterms:W3CDTF">2021-12-04T21:08:04Z</dcterms:modified>
</cp:coreProperties>
</file>