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embeddedFontLst>
    <p:embeddedFont>
      <p:font typeface="Quattrocento Sans" panose="020B0502050000020003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vaUK0MO4zuZjiRXaexIoR19BR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B6E47-1061-8711-2726-1D79BC3780B8}" v="323" dt="2025-05-13T23:26:46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Grosso" userId="S::kaylagrosso@whisperedtheheart.onmicrosoft.com::c4cdce2a-12d0-4de0-a7a3-02e7ba0fbdcc" providerId="AD" clId="Web-{37AB6E47-1061-8711-2726-1D79BC3780B8}"/>
    <pc:docChg chg="delSld modSld">
      <pc:chgData name="Kayla Grosso" userId="S::kaylagrosso@whisperedtheheart.onmicrosoft.com::c4cdce2a-12d0-4de0-a7a3-02e7ba0fbdcc" providerId="AD" clId="Web-{37AB6E47-1061-8711-2726-1D79BC3780B8}" dt="2025-05-13T23:26:46.154" v="306" actId="20577"/>
      <pc:docMkLst>
        <pc:docMk/>
      </pc:docMkLst>
      <pc:sldChg chg="del">
        <pc:chgData name="Kayla Grosso" userId="S::kaylagrosso@whisperedtheheart.onmicrosoft.com::c4cdce2a-12d0-4de0-a7a3-02e7ba0fbdcc" providerId="AD" clId="Web-{37AB6E47-1061-8711-2726-1D79BC3780B8}" dt="2025-05-13T23:12:39.050" v="4"/>
        <pc:sldMkLst>
          <pc:docMk/>
          <pc:sldMk cId="0" sldId="256"/>
        </pc:sldMkLst>
      </pc:sldChg>
      <pc:sldChg chg="modSp">
        <pc:chgData name="Kayla Grosso" userId="S::kaylagrosso@whisperedtheheart.onmicrosoft.com::c4cdce2a-12d0-4de0-a7a3-02e7ba0fbdcc" providerId="AD" clId="Web-{37AB6E47-1061-8711-2726-1D79BC3780B8}" dt="2025-05-13T23:26:46.154" v="306" actId="20577"/>
        <pc:sldMkLst>
          <pc:docMk/>
          <pc:sldMk cId="0" sldId="257"/>
        </pc:sldMkLst>
        <pc:spChg chg="mod">
          <ac:chgData name="Kayla Grosso" userId="S::kaylagrosso@whisperedtheheart.onmicrosoft.com::c4cdce2a-12d0-4de0-a7a3-02e7ba0fbdcc" providerId="AD" clId="Web-{37AB6E47-1061-8711-2726-1D79BC3780B8}" dt="2025-05-13T23:12:56.208" v="9" actId="20577"/>
          <ac:spMkLst>
            <pc:docMk/>
            <pc:sldMk cId="0" sldId="257"/>
            <ac:spMk id="37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13:20.850" v="16" actId="20577"/>
          <ac:spMkLst>
            <pc:docMk/>
            <pc:sldMk cId="0" sldId="257"/>
            <ac:spMk id="48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14:28.776" v="29" actId="20577"/>
          <ac:spMkLst>
            <pc:docMk/>
            <pc:sldMk cId="0" sldId="257"/>
            <ac:spMk id="49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14:41.652" v="35" actId="2057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22:43.606" v="222" actId="14100"/>
          <ac:spMkLst>
            <pc:docMk/>
            <pc:sldMk cId="0" sldId="257"/>
            <ac:spMk id="53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24:20.550" v="266" actId="20577"/>
          <ac:spMkLst>
            <pc:docMk/>
            <pc:sldMk cId="0" sldId="257"/>
            <ac:spMk id="54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26:46.154" v="306" actId="20577"/>
          <ac:spMkLst>
            <pc:docMk/>
            <pc:sldMk cId="0" sldId="257"/>
            <ac:spMk id="57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37AB6E47-1061-8711-2726-1D79BC3780B8}" dt="2025-05-13T23:26:38.184" v="305" actId="20577"/>
          <ac:spMkLst>
            <pc:docMk/>
            <pc:sldMk cId="0" sldId="257"/>
            <ac:spMk id="58" creationId="{00000000-0000-0000-0000-000000000000}"/>
          </ac:spMkLst>
        </pc:spChg>
        <pc:cxnChg chg="mod">
          <ac:chgData name="Kayla Grosso" userId="S::kaylagrosso@whisperedtheheart.onmicrosoft.com::c4cdce2a-12d0-4de0-a7a3-02e7ba0fbdcc" providerId="AD" clId="Web-{37AB6E47-1061-8711-2726-1D79BC3780B8}" dt="2025-05-13T23:12:23.862" v="3" actId="14100"/>
          <ac:cxnSpMkLst>
            <pc:docMk/>
            <pc:sldMk cId="0" sldId="257"/>
            <ac:cxnSpMk id="51" creationId="{00000000-0000-0000-0000-000000000000}"/>
          </ac:cxnSpMkLst>
        </pc:cxnChg>
        <pc:cxnChg chg="mod">
          <ac:chgData name="Kayla Grosso" userId="S::kaylagrosso@whisperedtheheart.onmicrosoft.com::c4cdce2a-12d0-4de0-a7a3-02e7ba0fbdcc" providerId="AD" clId="Web-{37AB6E47-1061-8711-2726-1D79BC3780B8}" dt="2025-05-13T23:12:23.862" v="3" actId="14100"/>
          <ac:cxnSpMkLst>
            <pc:docMk/>
            <pc:sldMk cId="0" sldId="257"/>
            <ac:cxnSpMk id="52" creationId="{00000000-0000-0000-0000-000000000000}"/>
          </ac:cxnSpMkLst>
        </pc:cxnChg>
        <pc:cxnChg chg="mod">
          <ac:chgData name="Kayla Grosso" userId="S::kaylagrosso@whisperedtheheart.onmicrosoft.com::c4cdce2a-12d0-4de0-a7a3-02e7ba0fbdcc" providerId="AD" clId="Web-{37AB6E47-1061-8711-2726-1D79BC3780B8}" dt="2025-05-13T23:22:43.606" v="222" actId="14100"/>
          <ac:cxnSpMkLst>
            <pc:docMk/>
            <pc:sldMk cId="0" sldId="257"/>
            <ac:cxnSpMk id="55" creationId="{00000000-0000-0000-0000-000000000000}"/>
          </ac:cxnSpMkLst>
        </pc:cxnChg>
        <pc:cxnChg chg="mod">
          <ac:chgData name="Kayla Grosso" userId="S::kaylagrosso@whisperedtheheart.onmicrosoft.com::c4cdce2a-12d0-4de0-a7a3-02e7ba0fbdcc" providerId="AD" clId="Web-{37AB6E47-1061-8711-2726-1D79BC3780B8}" dt="2025-05-13T23:24:00.330" v="250" actId="14100"/>
          <ac:cxnSpMkLst>
            <pc:docMk/>
            <pc:sldMk cId="0" sldId="257"/>
            <ac:cxnSpMk id="56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58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52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AU" sz="1900" dirty="0"/>
              <a:t>Capstone 2 Issue Tree</a:t>
            </a: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40" name="Google Shape;40;p2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" name="Google Shape;41;p2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" name="Google Shape;42;p2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43" name="Google Shape;43;p2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171451" y="2437926"/>
            <a:ext cx="1518070" cy="298536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dirty="0">
                <a:solidFill>
                  <a:schemeClr val="lt1"/>
                </a:solidFill>
              </a:rPr>
              <a:t>How can we identify the most and least affordable U.S. counties by comparing total living costs (including housing, food, childcare, transportation, etc.) to median household income?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2316153" y="2325543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Affordable Counties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2316153" y="4427855"/>
            <a:ext cx="1518070" cy="47280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Unaffordable Counties</a:t>
            </a:r>
            <a:endParaRPr lang="en-AU" sz="1200" b="1" dirty="0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51" name="Google Shape;51;p2"/>
          <p:cNvCxnSpPr>
            <a:stCxn id="48" idx="3"/>
            <a:endCxn id="49" idx="1"/>
          </p:cNvCxnSpPr>
          <p:nvPr/>
        </p:nvCxnSpPr>
        <p:spPr>
          <a:xfrm flipV="1">
            <a:off x="1689521" y="2561944"/>
            <a:ext cx="626632" cy="13686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" name="Google Shape;52;p2"/>
          <p:cNvCxnSpPr>
            <a:stCxn id="48" idx="3"/>
            <a:endCxn id="50" idx="1"/>
          </p:cNvCxnSpPr>
          <p:nvPr/>
        </p:nvCxnSpPr>
        <p:spPr>
          <a:xfrm>
            <a:off x="1689521" y="3930611"/>
            <a:ext cx="626632" cy="733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"/>
          <p:cNvSpPr/>
          <p:nvPr/>
        </p:nvSpPr>
        <p:spPr>
          <a:xfrm>
            <a:off x="4430577" y="1416821"/>
            <a:ext cx="3574032" cy="103351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Lower Cost Burden: </a:t>
            </a:r>
          </a:p>
          <a:p>
            <a:pPr marL="228600" indent="-228600" algn="ctr">
              <a:buAutoNum type="arabicParenR"/>
            </a:pPr>
            <a:r>
              <a:rPr lang="en-AU" sz="1200" dirty="0">
                <a:solidFill>
                  <a:schemeClr val="lt1"/>
                </a:solidFill>
              </a:rPr>
              <a:t>Total cost of living is low relative to median household income</a:t>
            </a:r>
          </a:p>
          <a:p>
            <a:pPr marL="228600" indent="-228600" algn="ctr">
              <a:buAutoNum type="arabicParenR"/>
            </a:pPr>
            <a:r>
              <a:rPr lang="en-AU" sz="1200">
                <a:solidFill>
                  <a:schemeClr val="lt1"/>
                </a:solidFill>
              </a:rPr>
              <a:t>May feature lower housing, childcare, or transportation expenses</a:t>
            </a:r>
            <a:endParaRPr lang="en-AU" sz="1200" dirty="0">
              <a:solidFill>
                <a:schemeClr val="lt1"/>
              </a:solidFill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4430577" y="2562976"/>
            <a:ext cx="3574030" cy="86099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err="1">
                <a:solidFill>
                  <a:schemeClr val="lt1"/>
                </a:solidFill>
              </a:rPr>
              <a:t>Favorable</a:t>
            </a:r>
            <a:r>
              <a:rPr lang="en-AU" sz="1200" b="1" dirty="0">
                <a:solidFill>
                  <a:schemeClr val="lt1"/>
                </a:solidFill>
              </a:rPr>
              <a:t> Economic Conditions: </a:t>
            </a:r>
          </a:p>
          <a:p>
            <a:pPr marL="228600" indent="-228600" algn="ctr">
              <a:buAutoNum type="arabicParenR"/>
            </a:pPr>
            <a:r>
              <a:rPr lang="en-AU" sz="1200" dirty="0">
                <a:solidFill>
                  <a:schemeClr val="lt1"/>
                </a:solidFill>
              </a:rPr>
              <a:t>Higher median income relative to local prices</a:t>
            </a:r>
          </a:p>
          <a:p>
            <a:pPr marL="228600" indent="-228600" algn="ctr">
              <a:buAutoNum type="arabicParenR"/>
            </a:pPr>
            <a:r>
              <a:rPr lang="en-AU" sz="1200" dirty="0">
                <a:solidFill>
                  <a:schemeClr val="lt1"/>
                </a:solidFill>
              </a:rPr>
              <a:t>Access to public infrastructure or subsidies (e.g., metropolitan areas vs. Non-metro)</a:t>
            </a:r>
          </a:p>
        </p:txBody>
      </p:sp>
      <p:cxnSp>
        <p:nvCxnSpPr>
          <p:cNvPr id="55" name="Google Shape;55;p2"/>
          <p:cNvCxnSpPr>
            <a:stCxn id="49" idx="3"/>
            <a:endCxn id="53" idx="1"/>
          </p:cNvCxnSpPr>
          <p:nvPr/>
        </p:nvCxnSpPr>
        <p:spPr>
          <a:xfrm flipV="1">
            <a:off x="3834223" y="1933580"/>
            <a:ext cx="596354" cy="6283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2"/>
          <p:cNvCxnSpPr>
            <a:stCxn id="49" idx="3"/>
            <a:endCxn id="54" idx="1"/>
          </p:cNvCxnSpPr>
          <p:nvPr/>
        </p:nvCxnSpPr>
        <p:spPr>
          <a:xfrm>
            <a:off x="3834223" y="2561944"/>
            <a:ext cx="596354" cy="4315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2"/>
          <p:cNvSpPr/>
          <p:nvPr/>
        </p:nvSpPr>
        <p:spPr>
          <a:xfrm>
            <a:off x="4430577" y="3610434"/>
            <a:ext cx="3703428" cy="104789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b="1" dirty="0">
                <a:solidFill>
                  <a:schemeClr val="lt1"/>
                </a:solidFill>
              </a:rPr>
              <a:t>Higher Cost Burden: </a:t>
            </a:r>
            <a:endParaRPr lang="en-US" dirty="0">
              <a:solidFill>
                <a:schemeClr val="lt1"/>
              </a:solidFill>
            </a:endParaRPr>
          </a:p>
          <a:p>
            <a:pPr marL="228600" indent="-228600" algn="ctr">
              <a:buAutoNum type="arabicParenR"/>
            </a:pPr>
            <a:r>
              <a:rPr lang="en-AU" sz="1200" dirty="0">
                <a:solidFill>
                  <a:schemeClr val="bg1"/>
                </a:solidFill>
              </a:rPr>
              <a:t>Expenses (especially housing or childcare) are high compared to income</a:t>
            </a:r>
          </a:p>
          <a:p>
            <a:pPr marL="228600" indent="-228600" algn="ctr">
              <a:buAutoNum type="arabicParenR"/>
            </a:pPr>
            <a:r>
              <a:rPr lang="en-AU" sz="1200" dirty="0">
                <a:solidFill>
                  <a:schemeClr val="bg1"/>
                </a:solidFill>
              </a:rPr>
              <a:t>Possible urban cost inflation (e.g., metro areas with housing shortag</a:t>
            </a:r>
            <a:r>
              <a:rPr lang="en-AU" sz="1200" dirty="0">
                <a:solidFill>
                  <a:schemeClr val="lt1"/>
                </a:solidFill>
              </a:rPr>
              <a:t>es)</a:t>
            </a:r>
          </a:p>
        </p:txBody>
      </p:sp>
      <p:sp>
        <p:nvSpPr>
          <p:cNvPr id="58" name="Google Shape;58;p2"/>
          <p:cNvSpPr/>
          <p:nvPr/>
        </p:nvSpPr>
        <p:spPr>
          <a:xfrm>
            <a:off x="4430577" y="5058513"/>
            <a:ext cx="3818447" cy="9616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F7C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AU" sz="1200" dirty="0">
                <a:solidFill>
                  <a:schemeClr val="lt1"/>
                </a:solidFill>
              </a:rPr>
              <a:t>Economic Strain or Inequality: </a:t>
            </a:r>
            <a:br>
              <a:rPr lang="en-AU" sz="1200" dirty="0">
                <a:solidFill>
                  <a:schemeClr val="lt1"/>
                </a:solidFill>
              </a:rPr>
            </a:br>
            <a:r>
              <a:rPr lang="en-AU" sz="1200" dirty="0">
                <a:solidFill>
                  <a:schemeClr val="lt1"/>
                </a:solidFill>
              </a:rPr>
              <a:t>1) Low median household income not keeping pace with rising costs </a:t>
            </a:r>
          </a:p>
          <a:p>
            <a:pPr algn="ctr"/>
            <a:r>
              <a:rPr lang="en-AU" sz="1200" dirty="0">
                <a:solidFill>
                  <a:schemeClr val="lt1"/>
                </a:solidFill>
              </a:rPr>
              <a:t>2) Income inequality or lack of local wage growth</a:t>
            </a:r>
          </a:p>
        </p:txBody>
      </p:sp>
      <p:cxnSp>
        <p:nvCxnSpPr>
          <p:cNvPr id="59" name="Google Shape;59;p2"/>
          <p:cNvCxnSpPr/>
          <p:nvPr/>
        </p:nvCxnSpPr>
        <p:spPr>
          <a:xfrm rot="10800000" flipH="1">
            <a:off x="3834223" y="3887344"/>
            <a:ext cx="5964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2"/>
          <p:cNvCxnSpPr/>
          <p:nvPr/>
        </p:nvCxnSpPr>
        <p:spPr>
          <a:xfrm>
            <a:off x="3834223" y="4695544"/>
            <a:ext cx="596400" cy="726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4A5B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Capstone 2 Issue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Hui, Chris</dc:creator>
  <cp:revision>64</cp:revision>
  <dcterms:created xsi:type="dcterms:W3CDTF">2019-05-15T15:57:18Z</dcterms:created>
  <dcterms:modified xsi:type="dcterms:W3CDTF">2025-05-13T23:26:48Z</dcterms:modified>
</cp:coreProperties>
</file>